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</p:sldIdLst>
  <p:sldSz cx="12192000" cy="6858000"/>
  <p:notesSz cx="6858000" cy="12192000"/>
  <p:embeddedFontLst>
    <p:embeddedFont>
      <p:font typeface="MiSans" pitchFamily="34" charset="-122"/>
      <p:regular r:id="rId27"/>
    </p:embeddedFont>
    <p:embeddedFont>
      <p:font typeface="MiSans" pitchFamily="34" charset="-120"/>
      <p:regular r:id="rId28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8" Type="http://schemas.openxmlformats.org/officeDocument/2006/relationships/font" Target="fonts/font2.fntdata"/><Relationship Id="rId27" Type="http://schemas.openxmlformats.org/officeDocument/2006/relationships/font" Target="fonts/font1.fntdata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4.jpeg"/><Relationship Id="rId4" Type="http://schemas.openxmlformats.org/officeDocument/2006/relationships/image" Target="../media/image10.png"/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7.png"/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8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9.png"/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6990" y="0"/>
            <a:ext cx="3254375" cy="325437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51-d0s87gs75iks832jc0k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195" y="4894580"/>
            <a:ext cx="2726055" cy="663575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6:51-d0s87gs75iks832jc0k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3395" y="4894580"/>
            <a:ext cx="2726055" cy="662940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3253740" y="4980940"/>
            <a:ext cx="2505710" cy="3987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zh-CN" altLang="en-US" sz="20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主讲教师</a:t>
            </a:r>
            <a:r>
              <a:rPr lang="en-US" sz="20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：</a:t>
            </a:r>
            <a:r>
              <a:rPr lang="zh-CN" altLang="en-US" sz="20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张兴莲</a:t>
            </a:r>
            <a:endParaRPr lang="zh-CN" altLang="en-US" sz="2000" dirty="0">
              <a:solidFill>
                <a:srgbClr val="FFFFFF"/>
              </a:solidFill>
              <a:latin typeface="MiSans" pitchFamily="34" charset="-122"/>
              <a:ea typeface="MiSans" pitchFamily="34" charset="-122"/>
              <a:cs typeface="MiSans" pitchFamily="34" charset="-120"/>
            </a:endParaRPr>
          </a:p>
        </p:txBody>
      </p:sp>
      <p:sp>
        <p:nvSpPr>
          <p:cNvPr id="7" name="Text 1"/>
          <p:cNvSpPr/>
          <p:nvPr/>
        </p:nvSpPr>
        <p:spPr>
          <a:xfrm>
            <a:off x="2080260" y="1748790"/>
            <a:ext cx="8031480" cy="2130425"/>
          </a:xfrm>
          <a:prstGeom prst="rect">
            <a:avLst/>
          </a:prstGeom>
          <a:noFill/>
        </p:spPr>
        <p:txBody>
          <a:bodyPr wrap="square" lIns="99695" tIns="49784" rIns="99695" bIns="49784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66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职场人际关系与沟通策略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6358891" y="4980623"/>
            <a:ext cx="1889124" cy="3987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zh-CN" altLang="en-US" sz="20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人文与旅游系</a:t>
            </a:r>
            <a:endParaRPr lang="zh-CN" altLang="en-US" sz="2000" dirty="0">
              <a:solidFill>
                <a:srgbClr val="FFFFFF"/>
              </a:solidFill>
              <a:latin typeface="MiSans" pitchFamily="34" charset="-122"/>
              <a:ea typeface="MiSans" pitchFamily="34" charset="-122"/>
              <a:cs typeface="MiSans" pitchFamily="34" charset="-120"/>
            </a:endParaRPr>
          </a:p>
        </p:txBody>
      </p:sp>
      <p:pic>
        <p:nvPicPr>
          <p:cNvPr id="9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3579495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高情商沟通实战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>
            <a:alphaModFix amt="23000"/>
          </a:blip>
          <a:stretch>
            <a:fillRect/>
          </a:stretch>
        </p:blipFill>
        <p:spPr>
          <a:xfrm rot="16200000" flipH="1">
            <a:off x="7756525" y="-172085"/>
            <a:ext cx="4109720" cy="445389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542290" y="567055"/>
            <a:ext cx="7734935" cy="62484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职场“黑话”破译大赛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1242695" y="3195638"/>
            <a:ext cx="2624455" cy="190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分组竞猜职场潜台词的真实含义，如“你很有个性”=“不服从管理”，“再讨论讨论”=“方案被否了”，通过趣味活动让学生了解职场“黑话”，提升沟通敏感度。</a:t>
            </a:r>
            <a:endParaRPr lang="en-US" sz="1600" dirty="0"/>
          </a:p>
        </p:txBody>
      </p:sp>
      <p:sp>
        <p:nvSpPr>
          <p:cNvPr id="6" name="Text 2"/>
          <p:cNvSpPr/>
          <p:nvPr/>
        </p:nvSpPr>
        <p:spPr>
          <a:xfrm>
            <a:off x="1451610" y="2603183"/>
            <a:ext cx="234315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竞猜活动</a:t>
            </a: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5056505" y="3195638"/>
            <a:ext cx="2624455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对竞猜结果进行解析，解释职场“黑话”背后的逻辑与心理，帮助学生深入理解职场沟通的复杂性。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5265420" y="2603183"/>
            <a:ext cx="234315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答案解析</a:t>
            </a:r>
            <a:endParaRPr lang="en-US" sz="1600" dirty="0"/>
          </a:p>
        </p:txBody>
      </p:sp>
      <p:sp>
        <p:nvSpPr>
          <p:cNvPr id="9" name="Text 5"/>
          <p:cNvSpPr/>
          <p:nvPr/>
        </p:nvSpPr>
        <p:spPr>
          <a:xfrm>
            <a:off x="8884920" y="3195638"/>
            <a:ext cx="2624455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引导学生分享如何在实际工作中识别与应对职场“黑话”，提升学生的实战能力。</a:t>
            </a:r>
            <a:endParaRPr lang="en-US" sz="1600" dirty="0"/>
          </a:p>
        </p:txBody>
      </p:sp>
      <p:sp>
        <p:nvSpPr>
          <p:cNvPr id="10" name="Text 6"/>
          <p:cNvSpPr/>
          <p:nvPr/>
        </p:nvSpPr>
        <p:spPr>
          <a:xfrm>
            <a:off x="9093835" y="2603183"/>
            <a:ext cx="234315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实战应用</a:t>
            </a:r>
            <a:endParaRPr lang="en-US" sz="1600" dirty="0"/>
          </a:p>
        </p:txBody>
      </p:sp>
      <p:pic>
        <p:nvPicPr>
          <p:cNvPr id="11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192655" y="1533208"/>
            <a:ext cx="861695" cy="934085"/>
          </a:xfrm>
          <a:prstGeom prst="rect">
            <a:avLst/>
          </a:prstGeom>
        </p:spPr>
      </p:pic>
      <p:sp>
        <p:nvSpPr>
          <p:cNvPr id="12" name="Shape 7"/>
          <p:cNvSpPr/>
          <p:nvPr/>
        </p:nvSpPr>
        <p:spPr>
          <a:xfrm>
            <a:off x="2307273" y="1716723"/>
            <a:ext cx="632460" cy="54102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3" name="Text 8"/>
          <p:cNvSpPr/>
          <p:nvPr/>
        </p:nvSpPr>
        <p:spPr>
          <a:xfrm>
            <a:off x="2307273" y="1716723"/>
            <a:ext cx="632460" cy="541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4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006465" y="1533208"/>
            <a:ext cx="861695" cy="934085"/>
          </a:xfrm>
          <a:prstGeom prst="rect">
            <a:avLst/>
          </a:prstGeom>
        </p:spPr>
      </p:pic>
      <p:sp>
        <p:nvSpPr>
          <p:cNvPr id="15" name="Shape 9"/>
          <p:cNvSpPr/>
          <p:nvPr/>
        </p:nvSpPr>
        <p:spPr>
          <a:xfrm>
            <a:off x="6121083" y="1716723"/>
            <a:ext cx="632460" cy="54102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6" name="Text 10"/>
          <p:cNvSpPr/>
          <p:nvPr/>
        </p:nvSpPr>
        <p:spPr>
          <a:xfrm>
            <a:off x="6121083" y="1716723"/>
            <a:ext cx="632460" cy="541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7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074910" y="1533208"/>
            <a:ext cx="861695" cy="934085"/>
          </a:xfrm>
          <a:prstGeom prst="rect">
            <a:avLst/>
          </a:prstGeom>
        </p:spPr>
      </p:pic>
      <p:sp>
        <p:nvSpPr>
          <p:cNvPr id="18" name="Shape 11"/>
          <p:cNvSpPr/>
          <p:nvPr/>
        </p:nvSpPr>
        <p:spPr>
          <a:xfrm>
            <a:off x="10189528" y="1716723"/>
            <a:ext cx="632460" cy="54102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9" name="Text 12"/>
          <p:cNvSpPr/>
          <p:nvPr/>
        </p:nvSpPr>
        <p:spPr>
          <a:xfrm>
            <a:off x="10189528" y="1716723"/>
            <a:ext cx="632460" cy="541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pic>
        <p:nvPicPr>
          <p:cNvPr id="20" name="Image 5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0665" y="65532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7065645" y="-8255"/>
            <a:ext cx="5241290" cy="5241290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>
            <a:alphaModFix amt="43000"/>
          </a:blip>
          <a:stretch>
            <a:fillRect/>
          </a:stretch>
        </p:blipFill>
        <p:spPr>
          <a:xfrm>
            <a:off x="7842250" y="1320800"/>
            <a:ext cx="4003040" cy="5093335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365" y="2233295"/>
            <a:ext cx="3301365" cy="4180840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542215" y="789616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冲突调解擂台</a:t>
            </a:r>
            <a:endParaRPr lang="en-US" sz="1600" dirty="0"/>
          </a:p>
        </p:txBody>
      </p:sp>
      <p:sp>
        <p:nvSpPr>
          <p:cNvPr id="7" name="Text 1"/>
          <p:cNvSpPr/>
          <p:nvPr/>
        </p:nvSpPr>
        <p:spPr>
          <a:xfrm>
            <a:off x="8002905" y="1931670"/>
            <a:ext cx="3600450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对调解过程进行总结与反馈，分析成功与失败的原因，帮助学生总结经验教训，提升调解能力。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7954629" y="1622944"/>
            <a:ext cx="3583956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总结反馈</a:t>
            </a:r>
            <a:endParaRPr lang="en-US" sz="1600" dirty="0"/>
          </a:p>
        </p:txBody>
      </p:sp>
      <p:pic>
        <p:nvPicPr>
          <p:cNvPr id="9" name="Image 4" descr="https://test-kimi-img.moonshot.cn/pub/slides/slides_tmpl/image/25-05-29-23:57:17-d0s87nc75iks832jc15g.jpeg"/>
          <p:cNvPicPr>
            <a:picLocks noChangeAspect="1"/>
          </p:cNvPicPr>
          <p:nvPr/>
        </p:nvPicPr>
        <p:blipFill>
          <a:blip r:embed="rId5"/>
          <a:srcRect t="6685" b="6685"/>
          <a:stretch>
            <a:fillRect/>
          </a:stretch>
        </p:blipFill>
        <p:spPr>
          <a:xfrm>
            <a:off x="8080375" y="4051300"/>
            <a:ext cx="3509645" cy="2029460"/>
          </a:xfrm>
          <a:prstGeom prst="rect">
            <a:avLst/>
          </a:prstGeom>
        </p:spPr>
      </p:pic>
      <p:sp>
        <p:nvSpPr>
          <p:cNvPr id="10" name="Text 3"/>
          <p:cNvSpPr/>
          <p:nvPr/>
        </p:nvSpPr>
        <p:spPr>
          <a:xfrm>
            <a:off x="944245" y="3094038"/>
            <a:ext cx="2624455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每组派代表抽签演绎冲突场景（如：同事抢功劳、跨部门推诿），通过真实场景演绎让学生感受职场冲突的复杂性。</a:t>
            </a:r>
            <a:endParaRPr lang="en-US" sz="1600" dirty="0"/>
          </a:p>
        </p:txBody>
      </p:sp>
      <p:sp>
        <p:nvSpPr>
          <p:cNvPr id="11" name="Text 4"/>
          <p:cNvSpPr/>
          <p:nvPr/>
        </p:nvSpPr>
        <p:spPr>
          <a:xfrm>
            <a:off x="1153160" y="2501583"/>
            <a:ext cx="234315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冲突演绎</a:t>
            </a:r>
            <a:endParaRPr lang="en-US" sz="1600" dirty="0"/>
          </a:p>
        </p:txBody>
      </p:sp>
      <p:pic>
        <p:nvPicPr>
          <p:cNvPr id="12" name="Image 5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27080" y="832485"/>
            <a:ext cx="679450" cy="246380"/>
          </a:xfrm>
          <a:prstGeom prst="rect">
            <a:avLst/>
          </a:prstGeom>
        </p:spPr>
      </p:pic>
      <p:pic>
        <p:nvPicPr>
          <p:cNvPr id="13" name="Image 6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8925" y="2233295"/>
            <a:ext cx="3301365" cy="4180840"/>
          </a:xfrm>
          <a:prstGeom prst="rect">
            <a:avLst/>
          </a:prstGeom>
        </p:spPr>
      </p:pic>
      <p:sp>
        <p:nvSpPr>
          <p:cNvPr id="14" name="Text 5"/>
          <p:cNvSpPr/>
          <p:nvPr/>
        </p:nvSpPr>
        <p:spPr>
          <a:xfrm>
            <a:off x="4408805" y="3094038"/>
            <a:ext cx="2624455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其他组用“三明治法则”现场调解，投票最佳方案，通过现场互动让学生掌握冲突调解技巧，提升团队协作能力。</a:t>
            </a:r>
            <a:endParaRPr lang="en-US" sz="1600" dirty="0"/>
          </a:p>
        </p:txBody>
      </p:sp>
      <p:sp>
        <p:nvSpPr>
          <p:cNvPr id="15" name="Text 6"/>
          <p:cNvSpPr/>
          <p:nvPr/>
        </p:nvSpPr>
        <p:spPr>
          <a:xfrm>
            <a:off x="4617720" y="2501583"/>
            <a:ext cx="234315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现场调解</a:t>
            </a:r>
            <a:endParaRPr lang="en-US" sz="16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42215" y="595306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微信礼仪实验室</a:t>
            </a:r>
            <a:endParaRPr lang="en-US" sz="1600" dirty="0"/>
          </a:p>
        </p:txBody>
      </p:sp>
      <p:pic>
        <p:nvPicPr>
          <p:cNvPr id="4" name="Image 1" descr="https://test-kimi-img.moonshot.cn/pub/slides/slides_tmpl/image/25-05-29-23:57:10-d0s87lk75iks832jc0v0.jpeg"/>
          <p:cNvPicPr>
            <a:picLocks noChangeAspect="1"/>
          </p:cNvPicPr>
          <p:nvPr/>
        </p:nvPicPr>
        <p:blipFill>
          <a:blip r:embed="rId2"/>
          <a:srcRect t="33894" b="33894"/>
          <a:stretch>
            <a:fillRect/>
          </a:stretch>
        </p:blipFill>
        <p:spPr>
          <a:xfrm>
            <a:off x="768985" y="1337310"/>
            <a:ext cx="11033125" cy="2369820"/>
          </a:xfrm>
          <a:prstGeom prst="rect">
            <a:avLst/>
          </a:prstGeom>
        </p:spPr>
      </p:pic>
      <p:pic>
        <p:nvPicPr>
          <p:cNvPr id="5" name="Image 2" descr="https://test-kimi-img.moonshot.cn/pub/slides/slides_tmpl/image/25-05-29-23:57:03-d0s87js75iks832jc0rg.png"/>
          <p:cNvPicPr>
            <a:picLocks noChangeAspect="1"/>
          </p:cNvPicPr>
          <p:nvPr/>
        </p:nvPicPr>
        <p:blipFill>
          <a:blip r:embed="rId3"/>
          <a:srcRect l="11110" r="11110"/>
          <a:stretch>
            <a:fillRect/>
          </a:stretch>
        </p:blipFill>
        <p:spPr>
          <a:xfrm>
            <a:off x="768985" y="3147060"/>
            <a:ext cx="11033125" cy="594360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1017905" y="3931920"/>
            <a:ext cx="3207385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分析错误案例，如“在吗？”（不说事）、60秒语音方阵，通过反面教材让学生了解微信沟通的禁忌。</a:t>
            </a:r>
            <a:endParaRPr lang="en-US" sz="1600" dirty="0"/>
          </a:p>
        </p:txBody>
      </p:sp>
      <p:pic>
        <p:nvPicPr>
          <p:cNvPr id="7" name="Image 3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V="1">
            <a:off x="3437890" y="5039995"/>
            <a:ext cx="1972945" cy="76200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920115" y="3316605"/>
            <a:ext cx="3402965" cy="2762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错误案例分析</a:t>
            </a:r>
            <a:endParaRPr lang="en-US" sz="1600" dirty="0"/>
          </a:p>
        </p:txBody>
      </p:sp>
      <p:sp>
        <p:nvSpPr>
          <p:cNvPr id="9" name="Text 3"/>
          <p:cNvSpPr/>
          <p:nvPr/>
        </p:nvSpPr>
        <p:spPr>
          <a:xfrm>
            <a:off x="4607560" y="3931920"/>
            <a:ext cx="3253105" cy="1587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标准模板：“李姐好，关于XX项目的宣传稿（事由），需要您确认3个细节（具体需求），方便今天下班前反馈吗？（时间节点）”，通过标准模板让学生掌握微信沟通的规范。</a:t>
            </a:r>
            <a:endParaRPr lang="en-US" sz="1600" dirty="0"/>
          </a:p>
        </p:txBody>
      </p:sp>
      <p:pic>
        <p:nvPicPr>
          <p:cNvPr id="10" name="Image 4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V="1">
            <a:off x="7131050" y="5039995"/>
            <a:ext cx="1972945" cy="76200"/>
          </a:xfrm>
          <a:prstGeom prst="rect">
            <a:avLst/>
          </a:prstGeom>
        </p:spPr>
      </p:pic>
      <p:sp>
        <p:nvSpPr>
          <p:cNvPr id="11" name="Text 4"/>
          <p:cNvSpPr/>
          <p:nvPr/>
        </p:nvSpPr>
        <p:spPr>
          <a:xfrm>
            <a:off x="4532630" y="3316605"/>
            <a:ext cx="3402965" cy="2762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标准模板</a:t>
            </a:r>
            <a:endParaRPr lang="en-US" sz="1600" dirty="0"/>
          </a:p>
        </p:txBody>
      </p:sp>
      <p:sp>
        <p:nvSpPr>
          <p:cNvPr id="12" name="Text 5"/>
          <p:cNvSpPr/>
          <p:nvPr/>
        </p:nvSpPr>
        <p:spPr>
          <a:xfrm>
            <a:off x="8350885" y="3931920"/>
            <a:ext cx="3208655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引导学生根据实际工作场景设计微信沟通话术，通过实践练习让学生巩固所学微信礼仪。</a:t>
            </a:r>
            <a:endParaRPr lang="en-US" sz="1600" dirty="0"/>
          </a:p>
        </p:txBody>
      </p:sp>
      <p:sp>
        <p:nvSpPr>
          <p:cNvPr id="13" name="Text 6"/>
          <p:cNvSpPr/>
          <p:nvPr/>
        </p:nvSpPr>
        <p:spPr>
          <a:xfrm>
            <a:off x="8219440" y="3316605"/>
            <a:ext cx="3402965" cy="2762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实践练习</a:t>
            </a:r>
            <a:endParaRPr lang="en-US" sz="1600" dirty="0"/>
          </a:p>
        </p:txBody>
      </p:sp>
      <p:pic>
        <p:nvPicPr>
          <p:cNvPr id="14" name="Image 5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6580" y="832485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04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职场人际红线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42215" y="86744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小组讨论</a:t>
            </a:r>
            <a:endParaRPr lang="en-US" sz="1600" dirty="0"/>
          </a:p>
        </p:txBody>
      </p:sp>
      <p:pic>
        <p:nvPicPr>
          <p:cNvPr id="4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 rot="16200000" flipH="1">
            <a:off x="7756525" y="-172085"/>
            <a:ext cx="4109720" cy="445389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63575" y="2228850"/>
            <a:ext cx="10898505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小组讨论“把同事当闺蜜吐槽领导”“公开质疑团队决策”“过度炫耀或卖惨”“站队小团体”等行为为什么危险，通过讨论让学生明确职场人际红线。</a:t>
            </a:r>
            <a:endParaRPr lang="en-US" sz="1600" dirty="0"/>
          </a:p>
        </p:txBody>
      </p:sp>
      <p:sp>
        <p:nvSpPr>
          <p:cNvPr id="6" name="Text 2"/>
          <p:cNvSpPr/>
          <p:nvPr/>
        </p:nvSpPr>
        <p:spPr>
          <a:xfrm>
            <a:off x="663575" y="3797300"/>
            <a:ext cx="10899140" cy="317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分享实际案例，分析这些行为可能带来的后果，帮助学生从他人经验中吸取教训。</a:t>
            </a: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663575" y="5426710"/>
            <a:ext cx="10899140" cy="317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引导学生讨论如何避免这些危险行为，提升学生的职业素养与风险意识。</a:t>
            </a:r>
            <a:endParaRPr lang="en-US" sz="1600" dirty="0"/>
          </a:p>
        </p:txBody>
      </p:sp>
      <p:pic>
        <p:nvPicPr>
          <p:cNvPr id="8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9720" y="1487170"/>
            <a:ext cx="718820" cy="718820"/>
          </a:xfrm>
          <a:prstGeom prst="rect">
            <a:avLst/>
          </a:prstGeom>
        </p:spPr>
      </p:pic>
      <p:pic>
        <p:nvPicPr>
          <p:cNvPr id="9" name="Image 3" descr="https://test-kimi-img.moonshot.cn/pub/slides/slides_tmpl/image/25-05-29-23:57:00-d0s87j475iks832jc0q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90" y="1677670"/>
            <a:ext cx="3894455" cy="652145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907733" y="1822133"/>
            <a:ext cx="354139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行为分析</a:t>
            </a:r>
            <a:endParaRPr lang="en-US" sz="1600" dirty="0"/>
          </a:p>
        </p:txBody>
      </p:sp>
      <p:pic>
        <p:nvPicPr>
          <p:cNvPr id="11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3205" y="3057525"/>
            <a:ext cx="718820" cy="718820"/>
          </a:xfrm>
          <a:prstGeom prst="rect">
            <a:avLst/>
          </a:prstGeom>
        </p:spPr>
      </p:pic>
      <p:pic>
        <p:nvPicPr>
          <p:cNvPr id="12" name="Image 5" descr="https://test-kimi-img.moonshot.cn/pub/slides/slides_tmpl/image/25-05-29-23:57:00-d0s87j475iks832jc0q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75" y="3248025"/>
            <a:ext cx="3894455" cy="652145"/>
          </a:xfrm>
          <a:prstGeom prst="rect">
            <a:avLst/>
          </a:prstGeom>
        </p:spPr>
      </p:pic>
      <p:sp>
        <p:nvSpPr>
          <p:cNvPr id="13" name="Text 5"/>
          <p:cNvSpPr/>
          <p:nvPr/>
        </p:nvSpPr>
        <p:spPr>
          <a:xfrm>
            <a:off x="851218" y="3392488"/>
            <a:ext cx="354139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案例分享</a:t>
            </a:r>
            <a:endParaRPr lang="en-US" sz="1600" dirty="0"/>
          </a:p>
        </p:txBody>
      </p:sp>
      <p:pic>
        <p:nvPicPr>
          <p:cNvPr id="14" name="Image 6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3205" y="4700270"/>
            <a:ext cx="718820" cy="718820"/>
          </a:xfrm>
          <a:prstGeom prst="rect">
            <a:avLst/>
          </a:prstGeom>
        </p:spPr>
      </p:pic>
      <p:pic>
        <p:nvPicPr>
          <p:cNvPr id="15" name="Image 7" descr="https://test-kimi-img.moonshot.cn/pub/slides/slides_tmpl/image/25-05-29-23:57:00-d0s87j475iks832jc0q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75" y="4902200"/>
            <a:ext cx="3894455" cy="652145"/>
          </a:xfrm>
          <a:prstGeom prst="rect">
            <a:avLst/>
          </a:prstGeom>
        </p:spPr>
      </p:pic>
      <p:sp>
        <p:nvSpPr>
          <p:cNvPr id="16" name="Text 6"/>
          <p:cNvSpPr/>
          <p:nvPr/>
        </p:nvSpPr>
        <p:spPr>
          <a:xfrm>
            <a:off x="851218" y="5046663"/>
            <a:ext cx="354139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风险规避</a:t>
            </a:r>
            <a:endParaRPr lang="en-US" sz="1600" dirty="0"/>
          </a:p>
        </p:txBody>
      </p:sp>
      <p:pic>
        <p:nvPicPr>
          <p:cNvPr id="17" name="Image 8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0665" y="86741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7065645" y="-262255"/>
            <a:ext cx="5241290" cy="5241290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365" y="1634490"/>
            <a:ext cx="10521950" cy="1183005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542290" y="672465"/>
            <a:ext cx="8152765" cy="59055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教师总结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943610" y="1858645"/>
            <a:ext cx="10070465" cy="317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总结职场人际关系的本质是“安全的同盟”——保持友好但要有边界，帮助学生树立正确的职场人际关系观。</a:t>
            </a:r>
            <a:endParaRPr lang="en-US" sz="1600" dirty="0"/>
          </a:p>
        </p:txBody>
      </p:sp>
      <p:pic>
        <p:nvPicPr>
          <p:cNvPr id="7" name="Image 3" descr="https://test-kimi-img.moonshot.cn/pub/slides/slides_tmpl/image/25-05-29-23:57:00-d0s87j475iks832jc0q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6875" y="1321435"/>
            <a:ext cx="3894455" cy="652145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6934518" y="1465898"/>
            <a:ext cx="3541395" cy="2762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总结要点</a:t>
            </a:r>
            <a:endParaRPr lang="en-US" sz="1600" dirty="0"/>
          </a:p>
        </p:txBody>
      </p:sp>
      <p:pic>
        <p:nvPicPr>
          <p:cNvPr id="9" name="Image 4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365" y="3375025"/>
            <a:ext cx="10521950" cy="1223010"/>
          </a:xfrm>
          <a:prstGeom prst="rect">
            <a:avLst/>
          </a:prstGeom>
        </p:spPr>
      </p:pic>
      <p:sp>
        <p:nvSpPr>
          <p:cNvPr id="10" name="Text 3"/>
          <p:cNvSpPr/>
          <p:nvPr/>
        </p:nvSpPr>
        <p:spPr>
          <a:xfrm>
            <a:off x="875030" y="3656330"/>
            <a:ext cx="9956800" cy="317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强调职场人际交往中的行为规范，引导学生在职场中保持良好的人际关系，避免不必要的冲突与麻烦。</a:t>
            </a:r>
            <a:endParaRPr lang="en-US" sz="1600" dirty="0"/>
          </a:p>
        </p:txBody>
      </p:sp>
      <p:pic>
        <p:nvPicPr>
          <p:cNvPr id="11" name="Image 5" descr="https://test-kimi-img.moonshot.cn/pub/slides/slides_tmpl/image/25-05-29-23:57:00-d0s87j475iks832jc0q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6875" y="3061970"/>
            <a:ext cx="3894455" cy="652145"/>
          </a:xfrm>
          <a:prstGeom prst="rect">
            <a:avLst/>
          </a:prstGeom>
        </p:spPr>
      </p:pic>
      <p:sp>
        <p:nvSpPr>
          <p:cNvPr id="12" name="Text 4"/>
          <p:cNvSpPr/>
          <p:nvPr/>
        </p:nvSpPr>
        <p:spPr>
          <a:xfrm>
            <a:off x="6934518" y="3206433"/>
            <a:ext cx="3541395" cy="2762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行为规范</a:t>
            </a:r>
            <a:endParaRPr lang="en-US" sz="1600" dirty="0"/>
          </a:p>
        </p:txBody>
      </p:sp>
      <p:pic>
        <p:nvPicPr>
          <p:cNvPr id="13" name="Image 6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365" y="5147310"/>
            <a:ext cx="10521950" cy="1144905"/>
          </a:xfrm>
          <a:prstGeom prst="rect">
            <a:avLst/>
          </a:prstGeom>
        </p:spPr>
      </p:pic>
      <p:sp>
        <p:nvSpPr>
          <p:cNvPr id="14" name="Text 5"/>
          <p:cNvSpPr/>
          <p:nvPr/>
        </p:nvSpPr>
        <p:spPr>
          <a:xfrm>
            <a:off x="943610" y="5371465"/>
            <a:ext cx="9888855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鼓励学生将所学知识应用到实际工作中，不断提升自己的职场沟通能力与人际关系处理能力，为未来的职业发展打下坚实基础。</a:t>
            </a:r>
            <a:endParaRPr lang="en-US" sz="1600" dirty="0"/>
          </a:p>
        </p:txBody>
      </p:sp>
      <p:pic>
        <p:nvPicPr>
          <p:cNvPr id="15" name="Image 7" descr="https://test-kimi-img.moonshot.cn/pub/slides/slides_tmpl/image/25-05-29-23:57:00-d0s87j475iks832jc0q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6875" y="4834255"/>
            <a:ext cx="3894455" cy="652145"/>
          </a:xfrm>
          <a:prstGeom prst="rect">
            <a:avLst/>
          </a:prstGeom>
        </p:spPr>
      </p:pic>
      <p:sp>
        <p:nvSpPr>
          <p:cNvPr id="16" name="Text 6"/>
          <p:cNvSpPr/>
          <p:nvPr/>
        </p:nvSpPr>
        <p:spPr>
          <a:xfrm>
            <a:off x="6934518" y="4978718"/>
            <a:ext cx="3541395" cy="2762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未来展望</a:t>
            </a:r>
            <a:endParaRPr lang="en-US" sz="1600" dirty="0"/>
          </a:p>
        </p:txBody>
      </p:sp>
      <p:pic>
        <p:nvPicPr>
          <p:cNvPr id="17" name="Image 8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0665" y="86741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05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课后任务与预告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 rot="16200000" flipH="1">
            <a:off x="8900795" y="-126365"/>
            <a:ext cx="3011170" cy="326326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542215" y="622972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观察作业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1057593" y="2661920"/>
            <a:ext cx="223583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任务布置</a:t>
            </a:r>
            <a:endParaRPr lang="en-US" sz="1600" dirty="0"/>
          </a:p>
        </p:txBody>
      </p:sp>
      <p:sp>
        <p:nvSpPr>
          <p:cNvPr id="6" name="Text 2"/>
          <p:cNvSpPr/>
          <p:nvPr/>
        </p:nvSpPr>
        <p:spPr>
          <a:xfrm>
            <a:off x="904875" y="3302635"/>
            <a:ext cx="2541270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布置观察作业：记录本周遇到的1个人际情境，用课堂方法尝试解决，通过实际应用让学生巩固所学知识。</a:t>
            </a:r>
            <a:endParaRPr lang="en-US" sz="1600" dirty="0"/>
          </a:p>
        </p:txBody>
      </p:sp>
      <p:pic>
        <p:nvPicPr>
          <p:cNvPr id="7" name="Image 2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724660" y="3902075"/>
            <a:ext cx="4662170" cy="13906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831398" y="2661920"/>
            <a:ext cx="223583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作业要求</a:t>
            </a:r>
            <a:endParaRPr lang="en-US" sz="1600" dirty="0"/>
          </a:p>
        </p:txBody>
      </p:sp>
      <p:sp>
        <p:nvSpPr>
          <p:cNvPr id="9" name="Text 4"/>
          <p:cNvSpPr/>
          <p:nvPr/>
        </p:nvSpPr>
        <p:spPr>
          <a:xfrm>
            <a:off x="4678680" y="3302635"/>
            <a:ext cx="2541270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要求学生详细记录情境、处理方法与结果，引导学生总结经验教训，提升自我反思能力。</a:t>
            </a:r>
            <a:endParaRPr lang="en-US" sz="1600" dirty="0"/>
          </a:p>
        </p:txBody>
      </p:sp>
      <p:pic>
        <p:nvPicPr>
          <p:cNvPr id="10" name="Image 3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602605" y="3902075"/>
            <a:ext cx="4662170" cy="13906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8768398" y="2675255"/>
            <a:ext cx="223583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作业反馈</a:t>
            </a:r>
            <a:endParaRPr lang="en-US" sz="1600" dirty="0"/>
          </a:p>
        </p:txBody>
      </p:sp>
      <p:sp>
        <p:nvSpPr>
          <p:cNvPr id="12" name="Text 6"/>
          <p:cNvSpPr/>
          <p:nvPr/>
        </p:nvSpPr>
        <p:spPr>
          <a:xfrm>
            <a:off x="8615680" y="3315970"/>
            <a:ext cx="2541270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提供反馈渠道，鼓励学生分享作业成果，教师进行点评与指导，帮助学生进一步提升能力。</a:t>
            </a:r>
            <a:endParaRPr lang="en-US" sz="1600" dirty="0"/>
          </a:p>
        </p:txBody>
      </p:sp>
      <p:pic>
        <p:nvPicPr>
          <p:cNvPr id="13" name="Image 4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4498" y="1553528"/>
            <a:ext cx="934085" cy="981075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916113" y="1816100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5" name="Image 5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6723" y="1537018"/>
            <a:ext cx="934085" cy="981075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5748338" y="1799590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7" name="Image 6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0548" y="1505268"/>
            <a:ext cx="934085" cy="981075"/>
          </a:xfrm>
          <a:prstGeom prst="rect">
            <a:avLst/>
          </a:prstGeom>
        </p:spPr>
      </p:pic>
      <p:sp>
        <p:nvSpPr>
          <p:cNvPr id="18" name="Text 9"/>
          <p:cNvSpPr/>
          <p:nvPr/>
        </p:nvSpPr>
        <p:spPr>
          <a:xfrm>
            <a:off x="9682163" y="1767840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pic>
        <p:nvPicPr>
          <p:cNvPr id="19" name="Image 7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0665" y="86741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6945630" y="-8255"/>
            <a:ext cx="5241290" cy="5241290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715" y="2038350"/>
            <a:ext cx="3458845" cy="423291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463475" y="698176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下节预告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784833" y="3224417"/>
            <a:ext cx="2859341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预告下节课内容：“为什么你总是‘忙成狗’？——职场时间窃贼抓取行动！”激发学生对后续课程的兴趣与期待。</a:t>
            </a:r>
            <a:endParaRPr lang="en-US" sz="1600" dirty="0"/>
          </a:p>
        </p:txBody>
      </p:sp>
      <p:sp>
        <p:nvSpPr>
          <p:cNvPr id="7" name="Text 2"/>
          <p:cNvSpPr/>
          <p:nvPr/>
        </p:nvSpPr>
        <p:spPr>
          <a:xfrm>
            <a:off x="865276" y="2375632"/>
            <a:ext cx="2778897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预告内容</a:t>
            </a:r>
            <a:endParaRPr lang="en-US" sz="1600" dirty="0"/>
          </a:p>
        </p:txBody>
      </p:sp>
      <p:pic>
        <p:nvPicPr>
          <p:cNvPr id="8" name="Image 3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605" y="1609725"/>
            <a:ext cx="3458845" cy="4232910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4603723" y="2795792"/>
            <a:ext cx="2859341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强调本次课程与下节课的关联性，提醒学生将本次所学知识应用到后续学习中，帮助学生构建系统连贯的职场心理学知识体系。</a:t>
            </a:r>
            <a:endParaRPr lang="en-US" sz="1600" dirty="0"/>
          </a:p>
        </p:txBody>
      </p:sp>
      <p:sp>
        <p:nvSpPr>
          <p:cNvPr id="10" name="Text 4"/>
          <p:cNvSpPr/>
          <p:nvPr/>
        </p:nvSpPr>
        <p:spPr>
          <a:xfrm>
            <a:off x="4684166" y="1947007"/>
            <a:ext cx="2778897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课程关联</a:t>
            </a:r>
            <a:endParaRPr lang="en-US" sz="1600" dirty="0"/>
          </a:p>
        </p:txBody>
      </p:sp>
      <p:pic>
        <p:nvPicPr>
          <p:cNvPr id="11" name="Image 4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4495" y="2038350"/>
            <a:ext cx="3458845" cy="4232910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8295613" y="3224417"/>
            <a:ext cx="2859341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提醒学生提前预习相关知识，为下节课做好准备，提升学生的学习积极性与主动性。</a:t>
            </a:r>
            <a:endParaRPr lang="en-US" sz="1600" dirty="0"/>
          </a:p>
        </p:txBody>
      </p:sp>
      <p:sp>
        <p:nvSpPr>
          <p:cNvPr id="13" name="Text 6"/>
          <p:cNvSpPr/>
          <p:nvPr/>
        </p:nvSpPr>
        <p:spPr>
          <a:xfrm>
            <a:off x="8376056" y="2375632"/>
            <a:ext cx="2778897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学习准备</a:t>
            </a:r>
            <a:endParaRPr lang="en-US" sz="1600" dirty="0"/>
          </a:p>
        </p:txBody>
      </p:sp>
      <p:pic>
        <p:nvPicPr>
          <p:cNvPr id="14" name="Image 5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7080" y="832485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930" y="3433445"/>
            <a:ext cx="3254375" cy="325437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89645" y="183515"/>
            <a:ext cx="3254375" cy="325437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2">
            <a:alphaModFix amt="60000"/>
          </a:blip>
          <a:srcRect l="9" r="9"/>
          <a:stretch>
            <a:fillRect/>
          </a:stretch>
        </p:blipFill>
        <p:spPr>
          <a:xfrm>
            <a:off x="635" y="-12065"/>
            <a:ext cx="12191365" cy="6870065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110" y="2214880"/>
            <a:ext cx="4391660" cy="739775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2203450" y="2436495"/>
            <a:ext cx="343408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课堂导入：人际关系压力测试</a:t>
            </a:r>
            <a:endParaRPr lang="en-US" sz="1600" dirty="0"/>
          </a:p>
        </p:txBody>
      </p:sp>
      <p:sp>
        <p:nvSpPr>
          <p:cNvPr id="7" name="Text 1"/>
          <p:cNvSpPr/>
          <p:nvPr/>
        </p:nvSpPr>
        <p:spPr>
          <a:xfrm>
            <a:off x="750570" y="654685"/>
            <a:ext cx="1320165" cy="6096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40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目录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898208" y="1266019"/>
            <a:ext cx="207708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Contents</a:t>
            </a:r>
            <a:endParaRPr lang="en-US" sz="1600" dirty="0"/>
          </a:p>
        </p:txBody>
      </p:sp>
      <p:pic>
        <p:nvPicPr>
          <p:cNvPr id="9" name="Image 4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350" y="1758315"/>
            <a:ext cx="2663825" cy="79375"/>
          </a:xfrm>
          <a:prstGeom prst="rect">
            <a:avLst/>
          </a:prstGeom>
        </p:spPr>
      </p:pic>
      <p:pic>
        <p:nvPicPr>
          <p:cNvPr id="10" name="Image 5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6650" y="2144713"/>
            <a:ext cx="934085" cy="981075"/>
          </a:xfrm>
          <a:prstGeom prst="rect">
            <a:avLst/>
          </a:prstGeom>
        </p:spPr>
      </p:pic>
      <p:sp>
        <p:nvSpPr>
          <p:cNvPr id="11" name="Text 3"/>
          <p:cNvSpPr/>
          <p:nvPr/>
        </p:nvSpPr>
        <p:spPr>
          <a:xfrm>
            <a:off x="1358265" y="2419985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2" name="Image 6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615" y="2214880"/>
            <a:ext cx="4391660" cy="739775"/>
          </a:xfrm>
          <a:prstGeom prst="rect">
            <a:avLst/>
          </a:prstGeom>
        </p:spPr>
      </p:pic>
      <p:sp>
        <p:nvSpPr>
          <p:cNvPr id="13" name="Text 4"/>
          <p:cNvSpPr/>
          <p:nvPr/>
        </p:nvSpPr>
        <p:spPr>
          <a:xfrm>
            <a:off x="7190105" y="2436495"/>
            <a:ext cx="351980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职场人际关系三维度</a:t>
            </a:r>
            <a:endParaRPr lang="en-US" sz="1600" dirty="0"/>
          </a:p>
        </p:txBody>
      </p:sp>
      <p:pic>
        <p:nvPicPr>
          <p:cNvPr id="14" name="Image 7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3150" y="2144713"/>
            <a:ext cx="934085" cy="981075"/>
          </a:xfrm>
          <a:prstGeom prst="rect">
            <a:avLst/>
          </a:prstGeom>
        </p:spPr>
      </p:pic>
      <p:sp>
        <p:nvSpPr>
          <p:cNvPr id="15" name="Text 5"/>
          <p:cNvSpPr/>
          <p:nvPr/>
        </p:nvSpPr>
        <p:spPr>
          <a:xfrm>
            <a:off x="6374765" y="2419985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6" name="Image 8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0" y="3597275"/>
            <a:ext cx="4391660" cy="739775"/>
          </a:xfrm>
          <a:prstGeom prst="rect">
            <a:avLst/>
          </a:prstGeom>
        </p:spPr>
      </p:pic>
      <p:sp>
        <p:nvSpPr>
          <p:cNvPr id="17" name="Text 6"/>
          <p:cNvSpPr/>
          <p:nvPr/>
        </p:nvSpPr>
        <p:spPr>
          <a:xfrm>
            <a:off x="2212340" y="3818890"/>
            <a:ext cx="343408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高情商沟通实战</a:t>
            </a:r>
            <a:endParaRPr lang="en-US" sz="1600" dirty="0"/>
          </a:p>
        </p:txBody>
      </p:sp>
      <p:pic>
        <p:nvPicPr>
          <p:cNvPr id="18" name="Image 9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5540" y="3527108"/>
            <a:ext cx="934085" cy="981075"/>
          </a:xfrm>
          <a:prstGeom prst="rect">
            <a:avLst/>
          </a:prstGeom>
        </p:spPr>
      </p:pic>
      <p:sp>
        <p:nvSpPr>
          <p:cNvPr id="19" name="Text 7"/>
          <p:cNvSpPr/>
          <p:nvPr/>
        </p:nvSpPr>
        <p:spPr>
          <a:xfrm>
            <a:off x="1367155" y="3802380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pic>
        <p:nvPicPr>
          <p:cNvPr id="20" name="Image 10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0505" y="3597275"/>
            <a:ext cx="4391660" cy="739775"/>
          </a:xfrm>
          <a:prstGeom prst="rect">
            <a:avLst/>
          </a:prstGeom>
        </p:spPr>
      </p:pic>
      <p:sp>
        <p:nvSpPr>
          <p:cNvPr id="21" name="Text 8"/>
          <p:cNvSpPr/>
          <p:nvPr/>
        </p:nvSpPr>
        <p:spPr>
          <a:xfrm>
            <a:off x="7198995" y="3818890"/>
            <a:ext cx="351980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职场人际红线</a:t>
            </a:r>
            <a:endParaRPr lang="en-US" sz="1600" dirty="0"/>
          </a:p>
        </p:txBody>
      </p:sp>
      <p:pic>
        <p:nvPicPr>
          <p:cNvPr id="22" name="Image 11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2040" y="3527108"/>
            <a:ext cx="934085" cy="981075"/>
          </a:xfrm>
          <a:prstGeom prst="rect">
            <a:avLst/>
          </a:prstGeom>
        </p:spPr>
      </p:pic>
      <p:sp>
        <p:nvSpPr>
          <p:cNvPr id="23" name="Text 9"/>
          <p:cNvSpPr/>
          <p:nvPr/>
        </p:nvSpPr>
        <p:spPr>
          <a:xfrm>
            <a:off x="6383655" y="3789680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04</a:t>
            </a:r>
            <a:endParaRPr lang="en-US" sz="1600" dirty="0"/>
          </a:p>
        </p:txBody>
      </p:sp>
      <p:pic>
        <p:nvPicPr>
          <p:cNvPr id="24" name="Image 12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0" y="4977130"/>
            <a:ext cx="4391660" cy="739775"/>
          </a:xfrm>
          <a:prstGeom prst="rect">
            <a:avLst/>
          </a:prstGeom>
        </p:spPr>
      </p:pic>
      <p:sp>
        <p:nvSpPr>
          <p:cNvPr id="25" name="Text 10"/>
          <p:cNvSpPr/>
          <p:nvPr/>
        </p:nvSpPr>
        <p:spPr>
          <a:xfrm>
            <a:off x="2212340" y="5198745"/>
            <a:ext cx="343408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课后任务与预告</a:t>
            </a:r>
            <a:endParaRPr lang="en-US" sz="1600" dirty="0"/>
          </a:p>
        </p:txBody>
      </p:sp>
      <p:pic>
        <p:nvPicPr>
          <p:cNvPr id="26" name="Image 13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5540" y="4906963"/>
            <a:ext cx="934085" cy="981075"/>
          </a:xfrm>
          <a:prstGeom prst="rect">
            <a:avLst/>
          </a:prstGeom>
        </p:spPr>
      </p:pic>
      <p:sp>
        <p:nvSpPr>
          <p:cNvPr id="27" name="Text 11"/>
          <p:cNvSpPr/>
          <p:nvPr/>
        </p:nvSpPr>
        <p:spPr>
          <a:xfrm>
            <a:off x="1367155" y="5169535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05</a:t>
            </a:r>
            <a:endParaRPr lang="en-US" sz="1600" dirty="0"/>
          </a:p>
        </p:txBody>
      </p:sp>
      <p:pic>
        <p:nvPicPr>
          <p:cNvPr id="28" name="Image 14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7365" y="585597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-635" y="-50800"/>
            <a:ext cx="4911090" cy="4911090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0320" y="0"/>
            <a:ext cx="5821045" cy="5821045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3659823" y="2816225"/>
            <a:ext cx="4871085" cy="736600"/>
          </a:xfrm>
          <a:prstGeom prst="rect">
            <a:avLst/>
          </a:prstGeom>
          <a:noFill/>
        </p:spPr>
        <p:txBody>
          <a:bodyPr wrap="square" lIns="99695" tIns="49784" rIns="99695" bIns="49784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THANK YOU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2788285" y="1687195"/>
            <a:ext cx="6614160" cy="1231900"/>
          </a:xfrm>
          <a:prstGeom prst="rect">
            <a:avLst/>
          </a:prstGeom>
          <a:noFill/>
        </p:spPr>
        <p:txBody>
          <a:bodyPr wrap="square" lIns="99695" tIns="49784" rIns="99695" bIns="49784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8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感谢大家观看</a:t>
            </a:r>
            <a:endParaRPr lang="en-US" sz="1600" dirty="0"/>
          </a:p>
        </p:txBody>
      </p:sp>
      <p:pic>
        <p:nvPicPr>
          <p:cNvPr id="7" name="Image 3" descr="https://test-kimi-img.moonshot.cn/pub/slides/slides_tmpl/image/25-05-29-23:56:51-d0s87gs75iks832jc0k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0320" y="4860290"/>
            <a:ext cx="1889125" cy="592455"/>
          </a:xfrm>
          <a:prstGeom prst="rect">
            <a:avLst/>
          </a:prstGeom>
        </p:spPr>
      </p:pic>
      <p:pic>
        <p:nvPicPr>
          <p:cNvPr id="8" name="Image 4" descr="https://test-kimi-img.moonshot.cn/pub/slides/slides_tmpl/image/25-05-29-23:56:51-d0s87gs75iks832jc0k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8450" y="4860290"/>
            <a:ext cx="1889125" cy="592455"/>
          </a:xfrm>
          <a:prstGeom prst="rect">
            <a:avLst/>
          </a:prstGeom>
        </p:spPr>
      </p:pic>
      <p:sp>
        <p:nvSpPr>
          <p:cNvPr id="9" name="Text 2"/>
          <p:cNvSpPr/>
          <p:nvPr/>
        </p:nvSpPr>
        <p:spPr>
          <a:xfrm>
            <a:off x="4108450" y="4946650"/>
            <a:ext cx="1889125" cy="254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汇报人：</a:t>
            </a:r>
            <a:r>
              <a:rPr lang="en-US" sz="16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Kimi</a:t>
            </a:r>
            <a:endParaRPr lang="en-US" sz="1600" dirty="0"/>
          </a:p>
        </p:txBody>
      </p:sp>
      <p:sp>
        <p:nvSpPr>
          <p:cNvPr id="10" name="Text 3"/>
          <p:cNvSpPr/>
          <p:nvPr/>
        </p:nvSpPr>
        <p:spPr>
          <a:xfrm>
            <a:off x="6370321" y="4939348"/>
            <a:ext cx="1889124" cy="254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时间：</a:t>
            </a:r>
            <a:r>
              <a:rPr lang="en-US" sz="16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2025.05</a:t>
            </a:r>
            <a:endParaRPr lang="en-US" sz="1600" dirty="0"/>
          </a:p>
        </p:txBody>
      </p:sp>
      <p:pic>
        <p:nvPicPr>
          <p:cNvPr id="11" name="Image 5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0275" y="1946910"/>
            <a:ext cx="4911090" cy="491109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课堂导入：人际关系压力测试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6945630" y="-8255"/>
            <a:ext cx="5241290" cy="5241290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715" y="2038350"/>
            <a:ext cx="3458845" cy="423291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463475" y="698176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“职场心电图”投票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784833" y="3224417"/>
            <a:ext cx="2859341" cy="1587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用问卷星列出5种高职学生最怕的职场人际场景，学生选择最焦虑的1项，生成班级压力图谱，直观呈现学生对职场人际场景的焦虑程度。</a:t>
            </a:r>
            <a:endParaRPr lang="en-US" sz="1600" dirty="0"/>
          </a:p>
        </p:txBody>
      </p:sp>
      <p:sp>
        <p:nvSpPr>
          <p:cNvPr id="7" name="Text 2"/>
          <p:cNvSpPr/>
          <p:nvPr/>
        </p:nvSpPr>
        <p:spPr>
          <a:xfrm>
            <a:off x="865276" y="2375632"/>
            <a:ext cx="2778897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投票流程</a:t>
            </a:r>
            <a:endParaRPr lang="en-US" sz="1600" dirty="0"/>
          </a:p>
        </p:txBody>
      </p:sp>
      <p:pic>
        <p:nvPicPr>
          <p:cNvPr id="8" name="Image 3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605" y="1609725"/>
            <a:ext cx="3458845" cy="4232910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4603723" y="2795792"/>
            <a:ext cx="2859341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分析压力图谱，找出学生普遍焦虑的场景，为后续针对性讲解提供依据，引导学生关注自身压力来源。</a:t>
            </a:r>
            <a:endParaRPr lang="en-US" sz="1600" dirty="0"/>
          </a:p>
        </p:txBody>
      </p:sp>
      <p:sp>
        <p:nvSpPr>
          <p:cNvPr id="10" name="Text 4"/>
          <p:cNvSpPr/>
          <p:nvPr/>
        </p:nvSpPr>
        <p:spPr>
          <a:xfrm>
            <a:off x="4684166" y="1947007"/>
            <a:ext cx="2778897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数据分析</a:t>
            </a:r>
            <a:endParaRPr lang="en-US" sz="1600" dirty="0"/>
          </a:p>
        </p:txBody>
      </p:sp>
      <p:pic>
        <p:nvPicPr>
          <p:cNvPr id="11" name="Image 4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4495" y="2038350"/>
            <a:ext cx="3458845" cy="4232910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8295613" y="3224417"/>
            <a:ext cx="2859341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引导学生分享对焦虑场景的感受，帮助学生认识到职场压力普遍存在，鼓励学生积极面对，增强心理韧性。</a:t>
            </a:r>
            <a:endParaRPr lang="en-US" sz="1600" dirty="0"/>
          </a:p>
        </p:txBody>
      </p:sp>
      <p:sp>
        <p:nvSpPr>
          <p:cNvPr id="13" name="Text 6"/>
          <p:cNvSpPr/>
          <p:nvPr/>
        </p:nvSpPr>
        <p:spPr>
          <a:xfrm>
            <a:off x="8376056" y="2375632"/>
            <a:ext cx="2778897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心理引导</a:t>
            </a:r>
            <a:endParaRPr lang="en-US" sz="1600" dirty="0"/>
          </a:p>
        </p:txBody>
      </p:sp>
      <p:pic>
        <p:nvPicPr>
          <p:cNvPr id="14" name="Image 5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7080" y="832485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 rot="16200000" flipH="1">
            <a:off x="8900795" y="-126365"/>
            <a:ext cx="3011170" cy="326326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542215" y="622972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影视片段分析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1057593" y="2661920"/>
            <a:ext cx="223583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片段播放</a:t>
            </a:r>
            <a:endParaRPr lang="en-US" sz="1600" dirty="0"/>
          </a:p>
        </p:txBody>
      </p:sp>
      <p:sp>
        <p:nvSpPr>
          <p:cNvPr id="6" name="Text 2"/>
          <p:cNvSpPr/>
          <p:nvPr/>
        </p:nvSpPr>
        <p:spPr>
          <a:xfrm>
            <a:off x="904875" y="3302635"/>
            <a:ext cx="2541270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播放《欢乐颂》关雎尔被同事推卸责任的片段，营造生动的职场场景，吸引学生注意力。</a:t>
            </a:r>
            <a:endParaRPr lang="en-US" sz="1600" dirty="0"/>
          </a:p>
        </p:txBody>
      </p:sp>
      <p:pic>
        <p:nvPicPr>
          <p:cNvPr id="7" name="Image 2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724660" y="3902075"/>
            <a:ext cx="4662170" cy="13906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831398" y="2661920"/>
            <a:ext cx="223583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问题提问</a:t>
            </a:r>
            <a:endParaRPr lang="en-US" sz="1600" dirty="0"/>
          </a:p>
        </p:txBody>
      </p:sp>
      <p:sp>
        <p:nvSpPr>
          <p:cNvPr id="9" name="Text 4"/>
          <p:cNvSpPr/>
          <p:nvPr/>
        </p:nvSpPr>
        <p:spPr>
          <a:xfrm>
            <a:off x="4678680" y="3302635"/>
            <a:ext cx="2541270" cy="1587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提问学生“如果是你，会当场撕破脸、默默忍受还是其他做法？”引导学生思考应对策略，激发学生对职场冲突处理的兴趣。</a:t>
            </a:r>
            <a:endParaRPr lang="en-US" sz="1600" dirty="0"/>
          </a:p>
        </p:txBody>
      </p:sp>
      <p:pic>
        <p:nvPicPr>
          <p:cNvPr id="10" name="Image 3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602605" y="3902075"/>
            <a:ext cx="4662170" cy="13906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8768398" y="2675255"/>
            <a:ext cx="223583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策略探讨</a:t>
            </a:r>
            <a:endParaRPr lang="en-US" sz="1600" dirty="0"/>
          </a:p>
        </p:txBody>
      </p:sp>
      <p:sp>
        <p:nvSpPr>
          <p:cNvPr id="12" name="Text 6"/>
          <p:cNvSpPr/>
          <p:nvPr/>
        </p:nvSpPr>
        <p:spPr>
          <a:xfrm>
            <a:off x="8615680" y="3315970"/>
            <a:ext cx="2541270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引导学生讨论不同应对方式的利弊，初步探讨职场冲突处理的合理方法，为后续学习奠定基础。</a:t>
            </a:r>
            <a:endParaRPr lang="en-US" sz="1600" dirty="0"/>
          </a:p>
        </p:txBody>
      </p:sp>
      <p:pic>
        <p:nvPicPr>
          <p:cNvPr id="13" name="Image 4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4498" y="1553528"/>
            <a:ext cx="934085" cy="981075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916113" y="1816100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5" name="Image 5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6723" y="1537018"/>
            <a:ext cx="934085" cy="981075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5748338" y="1799590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7" name="Image 6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0548" y="1505268"/>
            <a:ext cx="934085" cy="981075"/>
          </a:xfrm>
          <a:prstGeom prst="rect">
            <a:avLst/>
          </a:prstGeom>
        </p:spPr>
      </p:pic>
      <p:sp>
        <p:nvSpPr>
          <p:cNvPr id="18" name="Text 9"/>
          <p:cNvSpPr/>
          <p:nvPr/>
        </p:nvSpPr>
        <p:spPr>
          <a:xfrm>
            <a:off x="9682163" y="1767840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pic>
        <p:nvPicPr>
          <p:cNvPr id="19" name="Image 7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0665" y="86741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职场人际关系三维度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6945630" y="-8255"/>
            <a:ext cx="5241290" cy="5241290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7:15-d0s87ms75iks832jc13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605" y="1657985"/>
            <a:ext cx="2665730" cy="4446905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542215" y="760406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向上管理：与领导的“安全沟通公式”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806510" y="1963636"/>
            <a:ext cx="2073657" cy="2762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黄金法则</a:t>
            </a:r>
            <a:endParaRPr lang="en-US" sz="1600" dirty="0"/>
          </a:p>
        </p:txBody>
      </p:sp>
      <p:sp>
        <p:nvSpPr>
          <p:cNvPr id="7" name="Text 2"/>
          <p:cNvSpPr/>
          <p:nvPr/>
        </p:nvSpPr>
        <p:spPr>
          <a:xfrm>
            <a:off x="726735" y="2556460"/>
            <a:ext cx="2278892" cy="1587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主动汇报 = 结果前置 + 进度量化 + 困难带方案，通过具体公式让学生掌握向上沟通的核心要点，提升沟通效率。</a:t>
            </a:r>
            <a:endParaRPr lang="en-US" sz="1600" dirty="0"/>
          </a:p>
        </p:txBody>
      </p:sp>
      <p:pic>
        <p:nvPicPr>
          <p:cNvPr id="8" name="Image 3" descr="https://test-kimi-img.moonshot.cn/pub/slides/slides_tmpl/image/25-05-29-23:57:15-d0s87ms75iks832jc13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4385" y="1657985"/>
            <a:ext cx="2665730" cy="4446905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3618290" y="1963636"/>
            <a:ext cx="2073657" cy="2762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话术示例</a:t>
            </a:r>
            <a:endParaRPr lang="en-US" sz="1600" dirty="0"/>
          </a:p>
        </p:txBody>
      </p:sp>
      <p:sp>
        <p:nvSpPr>
          <p:cNvPr id="10" name="Text 4"/>
          <p:cNvSpPr/>
          <p:nvPr/>
        </p:nvSpPr>
        <p:spPr>
          <a:xfrm>
            <a:off x="3538515" y="2556460"/>
            <a:ext cx="2278892" cy="222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例：“张总，XX项目已完成70%（进度），但遇到供应商延迟问题（困难），我联系了备用供应商A和B，建议选A（方案）”，通过实际话术示例帮助学生理解黄金法则的应用。</a:t>
            </a:r>
            <a:endParaRPr lang="en-US" sz="1600" dirty="0"/>
          </a:p>
        </p:txBody>
      </p:sp>
      <p:pic>
        <p:nvPicPr>
          <p:cNvPr id="11" name="Image 4" descr="https://test-kimi-img.moonshot.cn/pub/slides/slides_tmpl/image/25-05-29-23:57:15-d0s87ms75iks832jc13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4420" y="1645285"/>
            <a:ext cx="2665730" cy="4446905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6438325" y="1950936"/>
            <a:ext cx="2073657" cy="2762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雷区预警</a:t>
            </a:r>
            <a:endParaRPr lang="en-US" sz="1600" dirty="0"/>
          </a:p>
        </p:txBody>
      </p:sp>
      <p:sp>
        <p:nvSpPr>
          <p:cNvPr id="13" name="Text 6"/>
          <p:cNvSpPr/>
          <p:nvPr/>
        </p:nvSpPr>
        <p:spPr>
          <a:xfrm>
            <a:off x="6358550" y="2543760"/>
            <a:ext cx="2278892" cy="1587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忌说“我不知道”“这不归我管”→改为“我马上确认”“我协调XX部门跟进”，通过对比让学生明确向上沟通的禁忌与改进方法。</a:t>
            </a:r>
            <a:endParaRPr lang="en-US" sz="1600" dirty="0"/>
          </a:p>
        </p:txBody>
      </p:sp>
      <p:pic>
        <p:nvPicPr>
          <p:cNvPr id="14" name="Image 5" descr="https://test-kimi-img.moonshot.cn/pub/slides/slides_tmpl/image/25-05-29-23:57:15-d0s87ms75iks832jc13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8110" y="1606550"/>
            <a:ext cx="2665730" cy="4446905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9292015" y="1912201"/>
            <a:ext cx="2073657" cy="2762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情景演练</a:t>
            </a:r>
            <a:endParaRPr lang="en-US" sz="1600" dirty="0"/>
          </a:p>
        </p:txBody>
      </p:sp>
      <p:sp>
        <p:nvSpPr>
          <p:cNvPr id="16" name="Text 8"/>
          <p:cNvSpPr/>
          <p:nvPr/>
        </p:nvSpPr>
        <p:spPr>
          <a:xfrm>
            <a:off x="9212240" y="2505025"/>
            <a:ext cx="2278892" cy="190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每组抽取一个向上沟通场景（如：任务超负荷/领导决策明显错误），设计话术并角色扮演，通过实践让学生巩固所学沟通技巧。</a:t>
            </a:r>
            <a:endParaRPr lang="en-US" sz="1600" dirty="0"/>
          </a:p>
        </p:txBody>
      </p:sp>
      <p:pic>
        <p:nvPicPr>
          <p:cNvPr id="17" name="Image 6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7080" y="832485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6945630" y="-8255"/>
            <a:ext cx="5241290" cy="5241290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42290" y="4039235"/>
            <a:ext cx="10521950" cy="2371725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2590" y="15240"/>
            <a:ext cx="4174490" cy="4174490"/>
          </a:xfrm>
          <a:prstGeom prst="rect">
            <a:avLst/>
          </a:prstGeom>
        </p:spPr>
      </p:pic>
      <p:pic>
        <p:nvPicPr>
          <p:cNvPr id="6" name="Image 4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365" y="1514475"/>
            <a:ext cx="10521950" cy="2371725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542215" y="789616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平行协作：同事间的“互利社交”</a:t>
            </a:r>
            <a:endParaRPr lang="en-US" sz="1600" dirty="0"/>
          </a:p>
        </p:txBody>
      </p:sp>
      <p:sp>
        <p:nvSpPr>
          <p:cNvPr id="8" name="Text 1"/>
          <p:cNvSpPr/>
          <p:nvPr/>
        </p:nvSpPr>
        <p:spPr>
          <a:xfrm>
            <a:off x="1107104" y="1726360"/>
            <a:ext cx="3865625" cy="2762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“三明治法则”提意见</a:t>
            </a:r>
            <a:endParaRPr lang="en-US" sz="1600" dirty="0"/>
          </a:p>
        </p:txBody>
      </p:sp>
      <p:sp>
        <p:nvSpPr>
          <p:cNvPr id="9" name="Text 2"/>
          <p:cNvSpPr/>
          <p:nvPr/>
        </p:nvSpPr>
        <p:spPr>
          <a:xfrm>
            <a:off x="1025525" y="1986280"/>
            <a:ext cx="4678680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肯定（“你PPT数据很详实”）+建议（“如果加个对比图表会更直观”）+鼓励（“下次合作我还想找你”），通过具体步骤让学生掌握提意见的技巧，促进同事间的良性互动。</a:t>
            </a:r>
            <a:endParaRPr lang="en-US" sz="1600" dirty="0"/>
          </a:p>
        </p:txBody>
      </p:sp>
      <p:sp>
        <p:nvSpPr>
          <p:cNvPr id="10" name="Text 3"/>
          <p:cNvSpPr/>
          <p:nvPr/>
        </p:nvSpPr>
        <p:spPr>
          <a:xfrm>
            <a:off x="6286500" y="1726360"/>
            <a:ext cx="3865625" cy="2762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“软拒绝”话术</a:t>
            </a:r>
            <a:endParaRPr lang="en-US" sz="1600" dirty="0"/>
          </a:p>
        </p:txBody>
      </p:sp>
      <p:sp>
        <p:nvSpPr>
          <p:cNvPr id="11" name="Text 4"/>
          <p:cNvSpPr/>
          <p:nvPr/>
        </p:nvSpPr>
        <p:spPr>
          <a:xfrm>
            <a:off x="6205220" y="1986280"/>
            <a:ext cx="4323715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“我很想帮你，但手头在赶李总的报告，明天下午帮你看看行吗？”通过话术示例让学生学会合理拒绝，避免过度承诺。</a:t>
            </a:r>
            <a:endParaRPr lang="en-US" sz="1600" dirty="0"/>
          </a:p>
        </p:txBody>
      </p:sp>
      <p:sp>
        <p:nvSpPr>
          <p:cNvPr id="12" name="Text 5"/>
          <p:cNvSpPr/>
          <p:nvPr/>
        </p:nvSpPr>
        <p:spPr>
          <a:xfrm>
            <a:off x="1107104" y="4253660"/>
            <a:ext cx="3865625" cy="2762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“小成本人情”建立信任</a:t>
            </a:r>
            <a:endParaRPr lang="en-US" sz="1600" dirty="0"/>
          </a:p>
        </p:txBody>
      </p:sp>
      <p:sp>
        <p:nvSpPr>
          <p:cNvPr id="13" name="Text 6"/>
          <p:cNvSpPr/>
          <p:nvPr/>
        </p:nvSpPr>
        <p:spPr>
          <a:xfrm>
            <a:off x="1025775" y="4564248"/>
            <a:ext cx="4676526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分享行业资讯/帮个小忙（如顺路带咖啡），通过实际案例让学生了解建立信任的小技巧，增强同事间的默契。</a:t>
            </a:r>
            <a:endParaRPr lang="en-US" sz="1600" dirty="0"/>
          </a:p>
        </p:txBody>
      </p:sp>
      <p:sp>
        <p:nvSpPr>
          <p:cNvPr id="14" name="Text 7"/>
          <p:cNvSpPr/>
          <p:nvPr/>
        </p:nvSpPr>
        <p:spPr>
          <a:xfrm>
            <a:off x="6286500" y="4253660"/>
            <a:ext cx="3865625" cy="2762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案例讨论</a:t>
            </a:r>
            <a:endParaRPr lang="en-US" sz="1600" dirty="0"/>
          </a:p>
        </p:txBody>
      </p:sp>
      <p:sp>
        <p:nvSpPr>
          <p:cNvPr id="15" name="Text 8"/>
          <p:cNvSpPr/>
          <p:nvPr/>
        </p:nvSpPr>
        <p:spPr>
          <a:xfrm>
            <a:off x="6205220" y="4530725"/>
            <a:ext cx="4314825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讨论同事总让你帮忙加班干活、听到同事在背后议论你等场景，引导学生分析应对策略，提升处理同事关系的能力。</a:t>
            </a:r>
            <a:endParaRPr lang="en-US" sz="1600" dirty="0"/>
          </a:p>
        </p:txBody>
      </p:sp>
      <p:pic>
        <p:nvPicPr>
          <p:cNvPr id="16" name="Image 5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 flipV="1">
            <a:off x="4947920" y="2641600"/>
            <a:ext cx="1972945" cy="76200"/>
          </a:xfrm>
          <a:prstGeom prst="rect">
            <a:avLst/>
          </a:prstGeom>
        </p:spPr>
      </p:pic>
      <p:pic>
        <p:nvPicPr>
          <p:cNvPr id="17" name="Image 6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 flipV="1">
            <a:off x="4947920" y="5179060"/>
            <a:ext cx="1972945" cy="76200"/>
          </a:xfrm>
          <a:prstGeom prst="rect">
            <a:avLst/>
          </a:prstGeom>
        </p:spPr>
      </p:pic>
      <p:pic>
        <p:nvPicPr>
          <p:cNvPr id="18" name="Image 7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27080" y="832485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2878455" y="1882775"/>
            <a:ext cx="8394700" cy="171386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 flipH="1">
            <a:off x="947420" y="4291330"/>
            <a:ext cx="8248650" cy="1713865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3233420" y="2394585"/>
            <a:ext cx="7539355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用专业能力立威+共情沟通留人，“王师傅，您经验丰富，这批零件精度要求高，得请您多把关”（赋予责任感），通过具体话术示例帮助学生理解关键策略的应用。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6407416" y="2110234"/>
            <a:ext cx="4331168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关键策略</a:t>
            </a:r>
            <a:endParaRPr lang="en-US" sz="1600" dirty="0"/>
          </a:p>
        </p:txBody>
      </p:sp>
      <p:sp>
        <p:nvSpPr>
          <p:cNvPr id="7" name="Text 2"/>
          <p:cNvSpPr/>
          <p:nvPr/>
        </p:nvSpPr>
        <p:spPr>
          <a:xfrm>
            <a:off x="542215" y="71758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向下沟通（实习组长/兼职团队）</a:t>
            </a:r>
            <a:endParaRPr lang="en-US" sz="1600" dirty="0"/>
          </a:p>
        </p:txBody>
      </p:sp>
      <p:sp>
        <p:nvSpPr>
          <p:cNvPr id="8" name="Text 3"/>
          <p:cNvSpPr/>
          <p:nvPr/>
        </p:nvSpPr>
        <p:spPr>
          <a:xfrm>
            <a:off x="1489075" y="4794250"/>
            <a:ext cx="7435850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如何管理年龄/资历比自己大的临时工，通过特殊场景分析让学生了解高职职场的特殊性，掌握管理技巧。</a:t>
            </a:r>
            <a:endParaRPr lang="en-US" sz="1600" dirty="0"/>
          </a:p>
        </p:txBody>
      </p:sp>
      <p:sp>
        <p:nvSpPr>
          <p:cNvPr id="9" name="Text 4"/>
          <p:cNvSpPr/>
          <p:nvPr/>
        </p:nvSpPr>
        <p:spPr>
          <a:xfrm>
            <a:off x="1586230" y="4464050"/>
            <a:ext cx="486664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高职特殊场景</a:t>
            </a:r>
            <a:endParaRPr lang="en-US" sz="1600" dirty="0"/>
          </a:p>
        </p:txBody>
      </p:sp>
      <p:pic>
        <p:nvPicPr>
          <p:cNvPr id="10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950" y="1692275"/>
            <a:ext cx="2094230" cy="2094230"/>
          </a:xfrm>
          <a:prstGeom prst="rect">
            <a:avLst/>
          </a:prstGeom>
        </p:spPr>
      </p:pic>
      <p:pic>
        <p:nvPicPr>
          <p:cNvPr id="11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6070" y="4029075"/>
            <a:ext cx="2076450" cy="2076450"/>
          </a:xfrm>
          <a:prstGeom prst="rect">
            <a:avLst/>
          </a:prstGeom>
        </p:spPr>
      </p:pic>
      <p:pic>
        <p:nvPicPr>
          <p:cNvPr id="12" name="Image 5" descr="https://test-kimi-img.moonshot.cn/pub/slides/slides_tmpl/image/25-05-29-23:57:11-d0s87ls75iks832jc100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00480" y="2122805"/>
            <a:ext cx="1233170" cy="1233170"/>
          </a:xfrm>
          <a:prstGeom prst="rect">
            <a:avLst/>
          </a:prstGeom>
        </p:spPr>
      </p:pic>
      <p:pic>
        <p:nvPicPr>
          <p:cNvPr id="13" name="Image 6" descr="https://test-kimi-img.moonshot.cn/pub/slides/slides_tmpl/image/25-05-29-23:57:11-d0s87ls75iks832jc10g.png"/>
          <p:cNvPicPr>
            <a:picLocks noChangeAspect="1"/>
          </p:cNvPicPr>
          <p:nvPr/>
        </p:nvPicPr>
        <p:blipFill>
          <a:blip r:embed="rId5"/>
          <a:srcRect t="26" b="26"/>
          <a:stretch>
            <a:fillRect/>
          </a:stretch>
        </p:blipFill>
        <p:spPr>
          <a:xfrm>
            <a:off x="9622790" y="4455795"/>
            <a:ext cx="1223010" cy="1223010"/>
          </a:xfrm>
          <a:prstGeom prst="rect">
            <a:avLst/>
          </a:prstGeom>
        </p:spPr>
      </p:pic>
      <p:pic>
        <p:nvPicPr>
          <p:cNvPr id="14" name="Image 7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0665" y="86741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FAF26E"/>
      </a:accent1>
      <a:accent2>
        <a:srgbClr val="F9DB6F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FAF26E"/>
      </a:accent1>
      <a:accent2>
        <a:srgbClr val="F9DB6F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2368</Words>
  <Application>WPS 演示</Application>
  <PresentationFormat>On-screen Show (16:9)</PresentationFormat>
  <Paragraphs>248</Paragraphs>
  <Slides>20</Slides>
  <Notes>20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5" baseType="lpstr">
      <vt:lpstr>Arial</vt:lpstr>
      <vt:lpstr>宋体</vt:lpstr>
      <vt:lpstr>Wingdings</vt:lpstr>
      <vt:lpstr>MiSans</vt:lpstr>
      <vt:lpstr>MiSans</vt:lpstr>
      <vt:lpstr>Calibri</vt:lpstr>
      <vt:lpstr>Helvetica Neue</vt:lpstr>
      <vt:lpstr>微软雅黑</vt:lpstr>
      <vt:lpstr>汉仪旗黑</vt:lpstr>
      <vt:lpstr>宋体</vt:lpstr>
      <vt:lpstr>Arial Unicode MS</vt:lpstr>
      <vt:lpstr>等线</vt:lpstr>
      <vt:lpstr>汉仪中等线KW</vt:lpstr>
      <vt:lpstr>汉仪书宋二KW</vt:lpstr>
      <vt:lpstr>Custom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creator>PptxGenJS</dc:creator>
  <dc:subject>PptxGenJS Presentation</dc:subject>
  <cp:lastModifiedBy>阿莲</cp:lastModifiedBy>
  <cp:revision>2</cp:revision>
  <dcterms:created xsi:type="dcterms:W3CDTF">2025-08-08T07:07:56Z</dcterms:created>
  <dcterms:modified xsi:type="dcterms:W3CDTF">2025-08-08T07:07:56Z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CF09057E92FC7BD74CA295688A0803BE_42</vt:lpwstr>
  </property>
  <property fmtid="{D5CDD505-2E9C-101B-9397-08002B2CF9AE}" pid="3" name="KSOProductBuildVer">
    <vt:lpwstr>2052-6.11.0.8885</vt:lpwstr>
  </property>
</Properties>
</file>