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870" r:id="rId3"/>
    <p:sldId id="871" r:id="rId5"/>
    <p:sldId id="820" r:id="rId6"/>
    <p:sldId id="872" r:id="rId7"/>
    <p:sldId id="821" r:id="rId8"/>
    <p:sldId id="875" r:id="rId9"/>
    <p:sldId id="819" r:id="rId10"/>
    <p:sldId id="732" r:id="rId11"/>
    <p:sldId id="733" r:id="rId12"/>
    <p:sldId id="794" r:id="rId13"/>
    <p:sldId id="793" r:id="rId14"/>
    <p:sldId id="766" r:id="rId15"/>
    <p:sldId id="849" r:id="rId16"/>
    <p:sldId id="789" r:id="rId17"/>
    <p:sldId id="790" r:id="rId18"/>
    <p:sldId id="769" r:id="rId19"/>
    <p:sldId id="795" r:id="rId20"/>
    <p:sldId id="770" r:id="rId21"/>
    <p:sldId id="771" r:id="rId22"/>
    <p:sldId id="772" r:id="rId23"/>
    <p:sldId id="773" r:id="rId24"/>
    <p:sldId id="792" r:id="rId25"/>
    <p:sldId id="791" r:id="rId26"/>
    <p:sldId id="774" r:id="rId27"/>
    <p:sldId id="775" r:id="rId28"/>
    <p:sldId id="776" r:id="rId29"/>
    <p:sldId id="777" r:id="rId30"/>
    <p:sldId id="778" r:id="rId31"/>
    <p:sldId id="779" r:id="rId32"/>
    <p:sldId id="780" r:id="rId33"/>
    <p:sldId id="734" r:id="rId34"/>
    <p:sldId id="735" r:id="rId35"/>
    <p:sldId id="707"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9B87"/>
    <a:srgbClr val="0766D4"/>
    <a:srgbClr val="FF99FF"/>
    <a:srgbClr val="970943"/>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935" autoAdjust="0"/>
    <p:restoredTop sz="94660" autoAdjust="0"/>
  </p:normalViewPr>
  <p:slideViewPr>
    <p:cSldViewPr>
      <p:cViewPr>
        <p:scale>
          <a:sx n="100" d="100"/>
          <a:sy n="100" d="100"/>
        </p:scale>
        <p:origin x="-666" y="6"/>
      </p:cViewPr>
      <p:guideLst>
        <p:guide orient="horz" pos="2240"/>
        <p:guide pos="3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3000" contrast="-5000"/>
                    </a14:imgEffect>
                  </a14:imgLayer>
                </a14:imgProps>
              </a:ext>
              <a:ext uri="{28A0092B-C50C-407E-A947-70E740481C1C}">
                <a14:useLocalDpi xmlns:a14="http://schemas.microsoft.com/office/drawing/2010/main" val="0"/>
              </a:ext>
            </a:extLst>
          </a:blip>
          <a:srcRect t="25398"/>
          <a:stretch>
            <a:fillRect/>
          </a:stretch>
        </p:blipFill>
        <p:spPr>
          <a:xfrm>
            <a:off x="0" y="0"/>
            <a:ext cx="12192000" cy="685800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5125"/>
          </a:xfrm>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a:xfrm>
            <a:off x="4165600" y="6356351"/>
            <a:ext cx="3860800" cy="365125"/>
          </a:xfrm>
        </p:spPr>
        <p:txBody>
          <a:bodyPr/>
          <a:lstStyle/>
          <a:p>
            <a:endParaRPr lang="zh-CN" altLang="en-US"/>
          </a:p>
        </p:txBody>
      </p:sp>
      <p:sp>
        <p:nvSpPr>
          <p:cNvPr id="4" name="灯片编号占位符 3"/>
          <p:cNvSpPr>
            <a:spLocks noGrp="1"/>
          </p:cNvSpPr>
          <p:nvPr>
            <p:ph type="sldNum" sz="quarter" idx="12"/>
          </p:nvPr>
        </p:nvSpPr>
        <p:spPr>
          <a:xfrm>
            <a:off x="8737600" y="6356351"/>
            <a:ext cx="2844800" cy="365125"/>
          </a:xfrm>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3"/>
            <a:ext cx="14020800" cy="1767417"/>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17600" y="2434167"/>
            <a:ext cx="14020800" cy="58017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1117600" y="8475133"/>
            <a:ext cx="3657600" cy="486833"/>
          </a:xfrm>
        </p:spPr>
        <p:txBody>
          <a:bodyPr/>
          <a:lstStyle/>
          <a:p>
            <a:fld id="{AC1B7B3F-A56B-4310-A966-BD55D80449F1}" type="datetimeFigureOut">
              <a:rPr lang="zh-CN" altLang="en-US" smtClean="0"/>
            </a:fld>
            <a:endParaRPr lang="zh-CN" altLang="en-US"/>
          </a:p>
        </p:txBody>
      </p:sp>
      <p:sp>
        <p:nvSpPr>
          <p:cNvPr id="5" name="页脚占位符 4"/>
          <p:cNvSpPr>
            <a:spLocks noGrp="1"/>
          </p:cNvSpPr>
          <p:nvPr>
            <p:ph type="ftr" sz="quarter" idx="11"/>
          </p:nvPr>
        </p:nvSpPr>
        <p:spPr>
          <a:xfrm>
            <a:off x="5384800" y="8475133"/>
            <a:ext cx="5486400" cy="486833"/>
          </a:xfrm>
        </p:spPr>
        <p:txBody>
          <a:bodyPr/>
          <a:lstStyle/>
          <a:p>
            <a:endParaRPr lang="zh-CN" altLang="en-US"/>
          </a:p>
        </p:txBody>
      </p:sp>
      <p:sp>
        <p:nvSpPr>
          <p:cNvPr id="6" name="灯片编号占位符 5"/>
          <p:cNvSpPr>
            <a:spLocks noGrp="1"/>
          </p:cNvSpPr>
          <p:nvPr>
            <p:ph type="sldNum" sz="quarter" idx="12"/>
          </p:nvPr>
        </p:nvSpPr>
        <p:spPr>
          <a:xfrm>
            <a:off x="11480800" y="8475133"/>
            <a:ext cx="3657600" cy="486833"/>
          </a:xfrm>
        </p:spPr>
        <p:txBody>
          <a:bodyPr/>
          <a:lstStyle/>
          <a:p>
            <a:fld id="{73127340-2293-49D2-96F1-6E7BF0C8FD9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20013;&#35199;&#39184;&#21381;&#39184;&#26700;&#31036;&#20202;.mp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file:///C:\Users\air\AppData\Local\Temp\wps\INetCache\c335480656cf210f091f2074e11527e1" TargetMode="External"/><Relationship Id="rId3" Type="http://schemas.openxmlformats.org/officeDocument/2006/relationships/image" Target="../media/image5.jpeg"/><Relationship Id="rId2" Type="http://schemas.openxmlformats.org/officeDocument/2006/relationships/image" Target="file:///C:\Users\air\AppData\Local\Temp\wps\INetCache\e408a4b97caf872b55866a8326358dd3" TargetMode="Externa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openxmlformats.org/officeDocument/2006/relationships/image" Target="file:///C:\Users\air\AppData\Local\Temp\wps\INetCache\12574f312bb1036fd6b36e687f012961" TargetMode="External"/><Relationship Id="rId4" Type="http://schemas.openxmlformats.org/officeDocument/2006/relationships/image" Target="../media/image8.png"/><Relationship Id="rId3" Type="http://schemas.openxmlformats.org/officeDocument/2006/relationships/image" Target="file:///C:\Users\air\AppData\Local\Temp\wps\INetCache\63a7438fbb312c75b66f1fe6d232126b" TargetMode="External"/><Relationship Id="rId2" Type="http://schemas.openxmlformats.org/officeDocument/2006/relationships/image" Target="../media/image7.jpe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file:///C:\Users\air\AppData\Local\Temp\wps\INetCache\28588c0c4b8d226fc0239bdcd2469fbf" TargetMode="External"/><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3771900" y="2250440"/>
            <a:ext cx="857885" cy="98361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1103630" y="3667760"/>
            <a:ext cx="953770" cy="93789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2717800"/>
            <a:ext cx="12192635" cy="1421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570355" y="2251075"/>
            <a:ext cx="2687320" cy="2354580"/>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2279650" y="2637155"/>
            <a:ext cx="1448435" cy="1545590"/>
          </a:xfrm>
          <a:prstGeom prst="rect">
            <a:avLst/>
          </a:prstGeom>
          <a:noFill/>
        </p:spPr>
        <p:txBody>
          <a:bodyPr wrap="square" lIns="68580" tIns="34290" rIns="68580" bIns="34290" rtlCol="0">
            <a:spAutoFit/>
          </a:bodyPr>
          <a:lstStyle/>
          <a:p>
            <a:r>
              <a:rPr lang="en-US" altLang="zh-CN" sz="4800" dirty="0">
                <a:solidFill>
                  <a:schemeClr val="bg1">
                    <a:lumMod val="95000"/>
                  </a:schemeClr>
                </a:solidFill>
                <a:latin typeface="Impact" panose="020B0806030902050204" pitchFamily="34" charset="0"/>
              </a:rPr>
              <a:t>2021</a:t>
            </a:r>
            <a:r>
              <a:rPr lang="zh-CN" altLang="en-US" sz="4800" b="1" dirty="0">
                <a:solidFill>
                  <a:schemeClr val="bg1">
                    <a:lumMod val="95000"/>
                  </a:schemeClr>
                </a:solidFill>
                <a:latin typeface="Impact" panose="020B0806030902050204" pitchFamily="34" charset="0"/>
              </a:rPr>
              <a:t>大纲</a:t>
            </a:r>
            <a:endParaRPr lang="zh-CN" altLang="en-US" sz="4800" b="1" dirty="0">
              <a:solidFill>
                <a:schemeClr val="bg1">
                  <a:lumMod val="95000"/>
                </a:schemeClr>
              </a:solidFill>
              <a:latin typeface="Impact" panose="020B0806030902050204" pitchFamily="34" charset="0"/>
            </a:endParaRPr>
          </a:p>
        </p:txBody>
      </p:sp>
      <p:sp>
        <p:nvSpPr>
          <p:cNvPr id="49" name="TextBox 48"/>
          <p:cNvSpPr txBox="1"/>
          <p:nvPr/>
        </p:nvSpPr>
        <p:spPr>
          <a:xfrm>
            <a:off x="4164330" y="3045460"/>
            <a:ext cx="8180070" cy="622300"/>
          </a:xfrm>
          <a:prstGeom prst="rect">
            <a:avLst/>
          </a:prstGeom>
          <a:noFill/>
        </p:spPr>
        <p:txBody>
          <a:bodyPr wrap="square" lIns="68584" tIns="34291" rIns="68584" bIns="34291" rtlCol="0">
            <a:spAutoFit/>
            <a:scene3d>
              <a:camera prst="orthographicFront"/>
              <a:lightRig rig="threePt" dir="t"/>
            </a:scene3d>
          </a:bodyPr>
          <a:lstStyle/>
          <a:p>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掌握导游引导文明旅游的规范内容</a:t>
            </a:r>
            <a:endPar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0" name="文本框 99"/>
          <p:cNvSpPr txBox="1"/>
          <p:nvPr/>
        </p:nvSpPr>
        <p:spPr>
          <a:xfrm>
            <a:off x="181610" y="121285"/>
            <a:ext cx="6994525" cy="521970"/>
          </a:xfrm>
          <a:prstGeom prst="rect">
            <a:avLst/>
          </a:prstGeom>
          <a:noFill/>
          <a:ln w="9525">
            <a:noFill/>
          </a:ln>
        </p:spPr>
        <p:txBody>
          <a:bodyPr wrap="square">
            <a:spAutoFit/>
            <a:scene3d>
              <a:camera prst="orthographicFront"/>
              <a:lightRig rig="threePt" dir="t"/>
            </a:scene3d>
          </a:bodyPr>
          <a:p>
            <a:pPr indent="266700"/>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第八章</a:t>
            </a:r>
            <a:r>
              <a:rPr 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pitchFamily="18" charset="0"/>
              </a:rPr>
              <a:t>  </a:t>
            </a:r>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导游领队引导文明旅游规范</a:t>
            </a:r>
            <a:endParaRPr lang="zh-CN" alt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additive="base">
                                        <p:cTn id="24" dur="500"/>
                                        <p:tgtEl>
                                          <p:spTgt spid="46"/>
                                        </p:tgtEl>
                                        <p:attrNameLst>
                                          <p:attrName>ppt_x</p:attrName>
                                        </p:attrNameLst>
                                      </p:cBhvr>
                                      <p:tavLst>
                                        <p:tav tm="0">
                                          <p:val>
                                            <p:strVal val="#ppt_x-#ppt_w*1.125000"/>
                                          </p:val>
                                        </p:tav>
                                        <p:tav tm="100000">
                                          <p:val>
                                            <p:strVal val="#ppt_x"/>
                                          </p:val>
                                        </p:tav>
                                      </p:tavLst>
                                    </p:anim>
                                    <p:animEffect transition="in" filter="wipe(right)">
                                      <p:cBhvr>
                                        <p:cTn id="25" dur="500"/>
                                        <p:tgtEl>
                                          <p:spTgt spid="46"/>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left)">
                                      <p:cBhvr>
                                        <p:cTn id="2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8" grpId="0"/>
      <p:bldP spid="44" grpId="1" animBg="1"/>
      <p:bldP spid="45" grpId="1" animBg="1"/>
      <p:bldP spid="47" grpId="1" animBg="1"/>
      <p:bldP spid="48" grpId="1"/>
      <p:bldP spid="49" grpId="0"/>
      <p:bldP spid="4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18660" y="93345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847205" cy="516509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97170" y="1213485"/>
            <a:ext cx="6536690" cy="4431665"/>
          </a:xfrm>
          <a:prstGeom prst="rect">
            <a:avLst/>
          </a:prstGeom>
          <a:noFill/>
        </p:spPr>
        <p:txBody>
          <a:bodyPr wrap="square" lIns="0" tIns="0" rIns="0" bIns="0" rtlCol="0">
            <a:spAutoFit/>
          </a:bodyPr>
          <a:p>
            <a:pPr indent="0" algn="just">
              <a:lnSpc>
                <a:spcPct val="100000"/>
              </a:lnSpc>
              <a:buFont typeface="Wingdings" panose="05000000000000000000" charset="0"/>
              <a:buNone/>
            </a:pPr>
            <a:endParaRPr sz="2400"/>
          </a:p>
          <a:p>
            <a:pPr marL="342900" indent="-342900" algn="just">
              <a:lnSpc>
                <a:spcPct val="100000"/>
              </a:lnSpc>
              <a:buFont typeface="Wingdings" panose="05000000000000000000" charset="0"/>
              <a:buChar char="Ø"/>
            </a:pPr>
            <a:r>
              <a:rPr sz="2400" b="1">
                <a:solidFill>
                  <a:srgbClr val="00B0F0"/>
                </a:solidFill>
                <a:effectLst>
                  <a:outerShdw blurRad="38100" dist="25400" dir="5400000" algn="ctr" rotWithShape="0">
                    <a:srgbClr val="6E747A">
                      <a:alpha val="43000"/>
                    </a:srgbClr>
                  </a:outerShdw>
                </a:effectLst>
              </a:rPr>
              <a:t>导游领队</a:t>
            </a:r>
            <a:r>
              <a:rPr sz="2400" b="1">
                <a:solidFill>
                  <a:schemeClr val="accent1"/>
                </a:solidFill>
                <a:effectLst>
                  <a:outerShdw blurRad="38100" dist="25400" dir="5400000" algn="ctr" rotWithShape="0">
                    <a:srgbClr val="6E747A">
                      <a:alpha val="43000"/>
                    </a:srgbClr>
                  </a:outerShdw>
                </a:effectLst>
              </a:rPr>
              <a:t>参加行前说明会</a:t>
            </a:r>
            <a:r>
              <a:rPr sz="2400"/>
              <a:t>的,宣在行前说明会上向游客讲解《中国公民国内旅游文明行为公约》或《中国公民出境旅游文明行为指南》,提示基本的文明旅游规范,并将旅游目的地的法律法规、宗教信仰、风俗禁忌、礼仪规范等内容系统、详细地告知游客,使游客在出行前具备相应知识,为文明旅游做好准备。</a:t>
            </a:r>
            <a:endParaRPr sz="2400"/>
          </a:p>
          <a:p>
            <a:pPr marL="342900" indent="-342900" algn="just">
              <a:lnSpc>
                <a:spcPct val="10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不便于召集行前说明会</a:t>
            </a:r>
            <a:r>
              <a:rPr sz="2400"/>
              <a:t>或</a:t>
            </a:r>
            <a:r>
              <a:rPr sz="2400" b="1">
                <a:solidFill>
                  <a:schemeClr val="accent1"/>
                </a:solidFill>
                <a:effectLst>
                  <a:outerShdw blurRad="38100" dist="25400" dir="5400000" algn="ctr" rotWithShape="0">
                    <a:srgbClr val="6E747A">
                      <a:alpha val="43000"/>
                    </a:srgbClr>
                  </a:outerShdw>
                </a:effectLst>
              </a:rPr>
              <a:t>导游领队不参加行前说明会</a:t>
            </a:r>
            <a:r>
              <a:rPr sz="2400"/>
              <a:t>的,</a:t>
            </a:r>
            <a:r>
              <a:rPr sz="2400" b="1">
                <a:solidFill>
                  <a:srgbClr val="00B0F0"/>
                </a:solidFill>
                <a:effectLst>
                  <a:outerShdw blurRad="38100" dist="25400" dir="5400000" algn="ctr" rotWithShape="0">
                    <a:srgbClr val="6E747A">
                      <a:alpha val="43000"/>
                    </a:srgbClr>
                  </a:outerShdw>
                </a:effectLst>
              </a:rPr>
              <a:t>导游领队</a:t>
            </a:r>
            <a:r>
              <a:rPr sz="2400"/>
              <a:t>宜向游客发送电子邮件、传真,或通过电话沟通等方式,将文明旅游的相关注意事项和规范要求进行说明和告知。</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18660" y="93345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00775" cy="516509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455285" y="1357630"/>
            <a:ext cx="5687695" cy="3836670"/>
          </a:xfrm>
          <a:prstGeom prst="rect">
            <a:avLst/>
          </a:prstGeom>
          <a:noFill/>
        </p:spPr>
        <p:txBody>
          <a:bodyPr wrap="square" lIns="0" tIns="0" rIns="0" bIns="0" rtlCol="0">
            <a:spAutoFit/>
          </a:bodyPr>
          <a:p>
            <a:pPr indent="0" algn="just">
              <a:lnSpc>
                <a:spcPct val="130000"/>
              </a:lnSpc>
              <a:buFont typeface="Wingdings" panose="05000000000000000000" charset="0"/>
              <a:buNone/>
            </a:pPr>
            <a:endParaRPr sz="2400"/>
          </a:p>
          <a:p>
            <a:pPr marL="342900" indent="-342900" algn="just">
              <a:lnSpc>
                <a:spcPct val="130000"/>
              </a:lnSpc>
              <a:buFont typeface="Wingdings" panose="05000000000000000000" charset="0"/>
              <a:buChar char="Ø"/>
            </a:pPr>
            <a:r>
              <a:rPr sz="2400"/>
              <a:t>在旅游出发地机场、车站等集合地点,</a:t>
            </a:r>
            <a:r>
              <a:rPr sz="2400" b="1">
                <a:solidFill>
                  <a:srgbClr val="00B0F0"/>
                </a:solidFill>
                <a:effectLst>
                  <a:outerShdw blurRad="38100" dist="25400" dir="5400000" algn="ctr" rotWithShape="0">
                    <a:srgbClr val="6E747A">
                      <a:alpha val="43000"/>
                    </a:srgbClr>
                  </a:outerShdw>
                </a:effectLst>
              </a:rPr>
              <a:t>导</a:t>
            </a:r>
            <a:r>
              <a:rPr sz="2400"/>
              <a:t> </a:t>
            </a:r>
            <a:r>
              <a:rPr sz="2400" b="1">
                <a:solidFill>
                  <a:srgbClr val="00B0F0"/>
                </a:solidFill>
                <a:effectLst>
                  <a:outerShdw blurRad="38100" dist="25400" dir="5400000" algn="ctr" rotWithShape="0">
                    <a:srgbClr val="6E747A">
                      <a:alpha val="43000"/>
                    </a:srgbClr>
                  </a:outerShdw>
                </a:effectLst>
              </a:rPr>
              <a:t>游领队</a:t>
            </a:r>
            <a:r>
              <a:rPr sz="2400"/>
              <a:t>应将文明旅游事项向游客进行重申。</a:t>
            </a:r>
            <a:endParaRPr sz="2400"/>
          </a:p>
          <a:p>
            <a:pPr marL="342900" indent="-342900" algn="just">
              <a:lnSpc>
                <a:spcPct val="130000"/>
              </a:lnSpc>
              <a:buFont typeface="Wingdings" panose="05000000000000000000" charset="0"/>
              <a:buChar char="Ø"/>
            </a:pPr>
            <a:r>
              <a:rPr sz="2400"/>
              <a:t>当旅游产品具有特殊安排,如乘坐的廉价航班上不提供餐饮、入住酒店不提供一次性洗漱用品时,</a:t>
            </a:r>
            <a:r>
              <a:rPr sz="2400" b="1">
                <a:solidFill>
                  <a:srgbClr val="00B0F0"/>
                </a:solidFill>
                <a:effectLst>
                  <a:outerShdw blurRad="38100" dist="25400" dir="5400000" algn="ctr" rotWithShape="0">
                    <a:srgbClr val="6E747A">
                      <a:alpha val="43000"/>
                    </a:srgbClr>
                  </a:outerShdw>
                </a:effectLst>
              </a:rPr>
              <a:t>导游领队</a:t>
            </a:r>
            <a:r>
              <a:rPr sz="2400"/>
              <a:t>应向游客事先告知和提醒。</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170116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093970" y="251460"/>
            <a:ext cx="6534150" cy="104140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lnSpc>
                <a:spcPct val="100000"/>
              </a:lnSpc>
            </a:pPr>
            <a:endParaRPr lang="zh-CN" altLang="en-US"/>
          </a:p>
        </p:txBody>
      </p:sp>
      <p:sp>
        <p:nvSpPr>
          <p:cNvPr id="6" name="TextBox 38"/>
          <p:cNvSpPr txBox="1"/>
          <p:nvPr/>
        </p:nvSpPr>
        <p:spPr>
          <a:xfrm>
            <a:off x="5407660" y="431165"/>
            <a:ext cx="5687695" cy="738505"/>
          </a:xfrm>
          <a:prstGeom prst="rect">
            <a:avLst/>
          </a:prstGeom>
          <a:noFill/>
        </p:spPr>
        <p:txBody>
          <a:bodyPr wrap="square" lIns="0" tIns="0" rIns="0" bIns="0" rtlCol="0">
            <a:spAutoFit/>
          </a:bodyPr>
          <a:p>
            <a:pPr marL="342900" indent="-342900" algn="just">
              <a:lnSpc>
                <a:spcPct val="100000"/>
              </a:lnSpc>
              <a:buFont typeface="Wingdings" panose="05000000000000000000" charset="0"/>
              <a:buChar char="Ø"/>
            </a:pPr>
            <a:r>
              <a:rPr sz="2400" b="1">
                <a:solidFill>
                  <a:srgbClr val="00B0F0"/>
                </a:solidFill>
                <a:effectLst>
                  <a:outerShdw blurRad="38100" dist="25400" dir="5400000" algn="ctr" rotWithShape="0">
                    <a:srgbClr val="6E747A">
                      <a:alpha val="43000"/>
                    </a:srgbClr>
                  </a:outerShdw>
                </a:effectLst>
              </a:rPr>
              <a:t>导游领队</a:t>
            </a:r>
            <a:r>
              <a:rPr sz="2400"/>
              <a:t>应提醒游客提前办理检票、安检、托运行李等手续,</a:t>
            </a:r>
            <a:r>
              <a:rPr sz="2400" b="1">
                <a:solidFill>
                  <a:srgbClr val="FF0000"/>
                </a:solidFill>
                <a:latin typeface="华文彩云" panose="02010800040101010101" charset="-122"/>
                <a:ea typeface="华文彩云" panose="02010800040101010101" charset="-122"/>
              </a:rPr>
              <a:t>不</a:t>
            </a:r>
            <a:r>
              <a:rPr sz="2400"/>
              <a:t>携带违禁物品。</a:t>
            </a:r>
            <a:endParaRPr sz="2400"/>
          </a:p>
        </p:txBody>
      </p:sp>
      <p:sp>
        <p:nvSpPr>
          <p:cNvPr id="13" name="圆角矩形 12"/>
          <p:cNvSpPr/>
          <p:nvPr/>
        </p:nvSpPr>
        <p:spPr>
          <a:xfrm>
            <a:off x="5093970" y="1701165"/>
            <a:ext cx="6534150" cy="111315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lnSpc>
                <a:spcPct val="100000"/>
              </a:lnSpc>
            </a:pPr>
            <a:endParaRPr lang="zh-CN" altLang="en-US"/>
          </a:p>
        </p:txBody>
      </p:sp>
      <p:sp>
        <p:nvSpPr>
          <p:cNvPr id="14" name="TextBox 38"/>
          <p:cNvSpPr txBox="1"/>
          <p:nvPr/>
        </p:nvSpPr>
        <p:spPr>
          <a:xfrm>
            <a:off x="5093970" y="1769745"/>
            <a:ext cx="6429375" cy="861695"/>
          </a:xfrm>
          <a:prstGeom prst="rect">
            <a:avLst/>
          </a:prstGeom>
          <a:noFill/>
        </p:spPr>
        <p:txBody>
          <a:bodyPr wrap="square" lIns="0" tIns="0" rIns="0" bIns="0" rtlCol="0">
            <a:spAutoFit/>
          </a:bodyPr>
          <a:p>
            <a:pPr marL="342900" indent="-342900" algn="just">
              <a:lnSpc>
                <a:spcPct val="100000"/>
              </a:lnSpc>
              <a:buFont typeface="Wingdings" panose="05000000000000000000" charset="0"/>
              <a:buChar char="Ø"/>
            </a:pPr>
            <a:r>
              <a:rPr sz="2400" b="1">
                <a:solidFill>
                  <a:srgbClr val="00B0F0"/>
                </a:solidFill>
                <a:effectLst>
                  <a:outerShdw blurRad="38100" dist="25400" dir="5400000" algn="ctr" rotWithShape="0">
                    <a:srgbClr val="6E747A">
                      <a:alpha val="43000"/>
                    </a:srgbClr>
                  </a:outerShdw>
                </a:effectLst>
              </a:rPr>
              <a:t>导游领队</a:t>
            </a:r>
            <a:r>
              <a:rPr sz="2400"/>
              <a:t>应组织游客依序候机(车、船),并</a:t>
            </a:r>
            <a:r>
              <a:rPr sz="2800">
                <a:solidFill>
                  <a:schemeClr val="accent1"/>
                </a:solidFill>
                <a:effectLst>
                  <a:outerShdw blurRad="38100" dist="25400" dir="5400000" algn="ctr" rotWithShape="0">
                    <a:srgbClr val="6E747A">
                      <a:alpha val="43000"/>
                    </a:srgbClr>
                  </a:outerShdw>
                </a:effectLst>
                <a:latin typeface="方正姚体" panose="02010601030101010101" charset="-122"/>
                <a:ea typeface="方正姚体" panose="02010601030101010101" charset="-122"/>
              </a:rPr>
              <a:t>优先安排</a:t>
            </a:r>
            <a:r>
              <a:rPr sz="2400">
                <a:solidFill>
                  <a:srgbClr val="0070C0"/>
                </a:solidFill>
                <a:latin typeface="华文中宋" panose="02010600040101010101" charset="-122"/>
                <a:ea typeface="华文中宋" panose="02010600040101010101" charset="-122"/>
              </a:rPr>
              <a:t>老人、未成年人、孕妇、残障人士</a:t>
            </a:r>
            <a:r>
              <a:rPr sz="2400"/>
              <a:t>。</a:t>
            </a:r>
            <a:endParaRPr sz="2400"/>
          </a:p>
        </p:txBody>
      </p:sp>
      <p:sp>
        <p:nvSpPr>
          <p:cNvPr id="15" name="圆角矩形 14"/>
          <p:cNvSpPr/>
          <p:nvPr/>
        </p:nvSpPr>
        <p:spPr>
          <a:xfrm>
            <a:off x="5093970" y="3046730"/>
            <a:ext cx="6534150" cy="119888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lnSpc>
                <a:spcPct val="100000"/>
              </a:lnSpc>
            </a:pPr>
            <a:endParaRPr lang="zh-CN" altLang="en-US"/>
          </a:p>
        </p:txBody>
      </p:sp>
      <p:sp>
        <p:nvSpPr>
          <p:cNvPr id="16" name="TextBox 38"/>
          <p:cNvSpPr txBox="1"/>
          <p:nvPr/>
        </p:nvSpPr>
        <p:spPr>
          <a:xfrm>
            <a:off x="5036820" y="3073400"/>
            <a:ext cx="6429375" cy="1107440"/>
          </a:xfrm>
          <a:prstGeom prst="rect">
            <a:avLst/>
          </a:prstGeom>
          <a:noFill/>
        </p:spPr>
        <p:txBody>
          <a:bodyPr wrap="square" lIns="0" tIns="0" rIns="0" bIns="0" rtlCol="0">
            <a:spAutoFit/>
          </a:bodyPr>
          <a:p>
            <a:pPr marL="342900" indent="-342900" algn="just">
              <a:lnSpc>
                <a:spcPct val="100000"/>
              </a:lnSpc>
              <a:buFont typeface="Wingdings" panose="05000000000000000000" charset="0"/>
              <a:buChar char="Ø"/>
            </a:pPr>
            <a:r>
              <a:rPr sz="2400" b="1">
                <a:solidFill>
                  <a:srgbClr val="00B0F0"/>
                </a:solidFill>
                <a:effectLst>
                  <a:outerShdw blurRad="38100" dist="25400" dir="5400000" algn="ctr" rotWithShape="0">
                    <a:srgbClr val="6E747A">
                      <a:alpha val="43000"/>
                    </a:srgbClr>
                  </a:outerShdw>
                </a:effectLst>
              </a:rPr>
              <a:t>导游领队</a:t>
            </a:r>
            <a:r>
              <a:rPr sz="2400"/>
              <a:t>应提醒游客</a:t>
            </a:r>
            <a:r>
              <a:rPr sz="2400" b="1">
                <a:solidFill>
                  <a:srgbClr val="FF0000"/>
                </a:solidFill>
                <a:latin typeface="华文彩云" panose="02010800040101010101" charset="-122"/>
                <a:ea typeface="华文彩云" panose="02010800040101010101" charset="-122"/>
              </a:rPr>
              <a:t>不</a:t>
            </a:r>
            <a:r>
              <a:rPr sz="2400"/>
              <a:t>抢座、</a:t>
            </a:r>
            <a:r>
              <a:rPr sz="2400" b="1">
                <a:solidFill>
                  <a:srgbClr val="FF0000"/>
                </a:solidFill>
                <a:latin typeface="华文彩云" panose="02010800040101010101" charset="-122"/>
                <a:ea typeface="华文彩云" panose="02010800040101010101" charset="-122"/>
              </a:rPr>
              <a:t>不</a:t>
            </a:r>
            <a:r>
              <a:rPr sz="2400"/>
              <a:t>占位,主动将上下交通工具方便的座位让给老人、孕妇、残障人士和带婴幼儿的游客。</a:t>
            </a:r>
            <a:endParaRPr sz="2400"/>
          </a:p>
        </p:txBody>
      </p:sp>
      <p:sp>
        <p:nvSpPr>
          <p:cNvPr id="17" name="圆角矩形 16"/>
          <p:cNvSpPr/>
          <p:nvPr/>
        </p:nvSpPr>
        <p:spPr>
          <a:xfrm>
            <a:off x="5151120" y="4489450"/>
            <a:ext cx="6534150" cy="119888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lnSpc>
                <a:spcPct val="100000"/>
              </a:lnSpc>
            </a:pPr>
            <a:endParaRPr lang="zh-CN" altLang="en-US"/>
          </a:p>
        </p:txBody>
      </p:sp>
      <p:sp>
        <p:nvSpPr>
          <p:cNvPr id="23" name="TextBox 38"/>
          <p:cNvSpPr txBox="1"/>
          <p:nvPr/>
        </p:nvSpPr>
        <p:spPr>
          <a:xfrm>
            <a:off x="5093970" y="4516120"/>
            <a:ext cx="6429375" cy="1107440"/>
          </a:xfrm>
          <a:prstGeom prst="rect">
            <a:avLst/>
          </a:prstGeom>
          <a:noFill/>
        </p:spPr>
        <p:txBody>
          <a:bodyPr wrap="square" lIns="0" tIns="0" rIns="0" bIns="0" rtlCol="0">
            <a:spAutoFit/>
          </a:bodyPr>
          <a:p>
            <a:pPr marL="342900" indent="-342900" algn="just">
              <a:lnSpc>
                <a:spcPct val="100000"/>
              </a:lnSpc>
              <a:buFont typeface="Wingdings" panose="05000000000000000000" charset="0"/>
              <a:buChar char="Ø"/>
            </a:pPr>
            <a:r>
              <a:rPr sz="2400" b="1">
                <a:solidFill>
                  <a:srgbClr val="00B0F0"/>
                </a:solidFill>
                <a:effectLst>
                  <a:outerShdw blurRad="38100" dist="25400" dir="5400000" algn="ctr" rotWithShape="0">
                    <a:srgbClr val="6E747A">
                      <a:alpha val="43000"/>
                    </a:srgbClr>
                  </a:outerShdw>
                </a:effectLst>
              </a:rPr>
              <a:t>导游领队</a:t>
            </a:r>
            <a:r>
              <a:rPr sz="2400"/>
              <a:t>应引导游客主动配合机场、车站、港口以及安检、边防(移民局)、海关的检查和指挥。</a:t>
            </a:r>
            <a:endParaRPr sz="2400"/>
          </a:p>
        </p:txBody>
      </p:sp>
      <p:sp>
        <p:nvSpPr>
          <p:cNvPr id="24" name="圆角矩形 23"/>
          <p:cNvSpPr/>
          <p:nvPr/>
        </p:nvSpPr>
        <p:spPr>
          <a:xfrm>
            <a:off x="5151120" y="5845175"/>
            <a:ext cx="6534150" cy="88201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lnSpc>
                <a:spcPct val="100000"/>
              </a:lnSpc>
            </a:pPr>
            <a:endParaRPr lang="zh-CN" altLang="en-US"/>
          </a:p>
        </p:txBody>
      </p:sp>
      <p:sp>
        <p:nvSpPr>
          <p:cNvPr id="25" name="TextBox 38"/>
          <p:cNvSpPr txBox="1"/>
          <p:nvPr/>
        </p:nvSpPr>
        <p:spPr>
          <a:xfrm>
            <a:off x="5093970" y="5871845"/>
            <a:ext cx="6429375" cy="738505"/>
          </a:xfrm>
          <a:prstGeom prst="rect">
            <a:avLst/>
          </a:prstGeom>
          <a:noFill/>
        </p:spPr>
        <p:txBody>
          <a:bodyPr wrap="square" lIns="0" tIns="0" rIns="0" bIns="0" rtlCol="0">
            <a:spAutoFit/>
          </a:bodyPr>
          <a:p>
            <a:pPr marL="342900" indent="-342900" algn="just">
              <a:lnSpc>
                <a:spcPct val="100000"/>
              </a:lnSpc>
              <a:buFont typeface="Wingdings" panose="05000000000000000000" charset="0"/>
              <a:buChar char="Ø"/>
            </a:pPr>
            <a:r>
              <a:rPr sz="2400"/>
              <a:t>与相关工作人员友好沟通,避免产生冲突,携带需要申报的物品时,应主动申报。</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par>
                          <p:cTn id="85" fill="hold">
                            <p:stCondLst>
                              <p:cond delay="3000"/>
                            </p:stCondLst>
                            <p:childTnLst>
                              <p:par>
                                <p:cTn id="86" presetID="22" presetClass="entr" presetSubtype="1" fill="hold" grpId="0" nodeType="after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wipe(up)">
                                      <p:cBhvr>
                                        <p:cTn id="88" dur="500"/>
                                        <p:tgtEl>
                                          <p:spTgt spid="13"/>
                                        </p:tgtEl>
                                      </p:cBhvr>
                                    </p:animEffect>
                                  </p:childTnLst>
                                </p:cTn>
                              </p:par>
                            </p:childTnLst>
                          </p:cTn>
                        </p:par>
                        <p:par>
                          <p:cTn id="89" fill="hold">
                            <p:stCondLst>
                              <p:cond delay="3500"/>
                            </p:stCondLst>
                            <p:childTnLst>
                              <p:par>
                                <p:cTn id="90" presetID="22" presetClass="entr" presetSubtype="1" fill="hold" grpId="0" nodeType="after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wipe(up)">
                                      <p:cBhvr>
                                        <p:cTn id="92" dur="500"/>
                                        <p:tgtEl>
                                          <p:spTgt spid="14"/>
                                        </p:tgtEl>
                                      </p:cBhvr>
                                    </p:animEffect>
                                  </p:childTnLst>
                                </p:cTn>
                              </p:par>
                            </p:childTnLst>
                          </p:cTn>
                        </p:par>
                        <p:par>
                          <p:cTn id="93" fill="hold">
                            <p:stCondLst>
                              <p:cond delay="4000"/>
                            </p:stCondLst>
                            <p:childTnLst>
                              <p:par>
                                <p:cTn id="94" presetID="22" presetClass="entr" presetSubtype="1" fill="hold" grpId="0"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wipe(up)">
                                      <p:cBhvr>
                                        <p:cTn id="96" dur="500"/>
                                        <p:tgtEl>
                                          <p:spTgt spid="15"/>
                                        </p:tgtEl>
                                      </p:cBhvr>
                                    </p:animEffect>
                                  </p:childTnLst>
                                </p:cTn>
                              </p:par>
                            </p:childTnLst>
                          </p:cTn>
                        </p:par>
                        <p:par>
                          <p:cTn id="97" fill="hold">
                            <p:stCondLst>
                              <p:cond delay="4500"/>
                            </p:stCondLst>
                            <p:childTnLst>
                              <p:par>
                                <p:cTn id="98" presetID="22" presetClass="entr" presetSubtype="1" fill="hold" grpId="0" nodeType="after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up)">
                                      <p:cBhvr>
                                        <p:cTn id="100" dur="500"/>
                                        <p:tgtEl>
                                          <p:spTgt spid="16"/>
                                        </p:tgtEl>
                                      </p:cBhvr>
                                    </p:animEffect>
                                  </p:childTnLst>
                                </p:cTn>
                              </p:par>
                            </p:childTnLst>
                          </p:cTn>
                        </p:par>
                        <p:par>
                          <p:cTn id="101" fill="hold">
                            <p:stCondLst>
                              <p:cond delay="5000"/>
                            </p:stCondLst>
                            <p:childTnLst>
                              <p:par>
                                <p:cTn id="102" presetID="22" presetClass="entr" presetSubtype="1" fill="hold" grpId="0" nodeType="after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wipe(up)">
                                      <p:cBhvr>
                                        <p:cTn id="104" dur="500"/>
                                        <p:tgtEl>
                                          <p:spTgt spid="17"/>
                                        </p:tgtEl>
                                      </p:cBhvr>
                                    </p:animEffect>
                                  </p:childTnLst>
                                </p:cTn>
                              </p:par>
                            </p:childTnLst>
                          </p:cTn>
                        </p:par>
                        <p:par>
                          <p:cTn id="105" fill="hold">
                            <p:stCondLst>
                              <p:cond delay="5500"/>
                            </p:stCondLst>
                            <p:childTnLst>
                              <p:par>
                                <p:cTn id="106" presetID="22" presetClass="entr" presetSubtype="1"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wipe(up)">
                                      <p:cBhvr>
                                        <p:cTn id="108" dur="500"/>
                                        <p:tgtEl>
                                          <p:spTgt spid="23"/>
                                        </p:tgtEl>
                                      </p:cBhvr>
                                    </p:animEffect>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wipe(up)">
                                      <p:cBhvr>
                                        <p:cTn id="112" dur="500"/>
                                        <p:tgtEl>
                                          <p:spTgt spid="24"/>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wipe(up)">
                                      <p:cBhvr>
                                        <p:cTn id="1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P spid="13" grpId="0" bldLvl="0" animBg="1"/>
      <p:bldP spid="14" grpId="0"/>
      <p:bldP spid="15" grpId="0" bldLvl="0" animBg="1"/>
      <p:bldP spid="16" grpId="0"/>
      <p:bldP spid="17" grpId="0" bldLvl="0" animBg="1"/>
      <p:bldP spid="23" grpId="0"/>
      <p:bldP spid="24" grpId="0" bldLvl="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2503170" y="1146175"/>
            <a:ext cx="3131185" cy="504190"/>
          </a:xfrm>
          <a:prstGeom prst="rect">
            <a:avLst/>
          </a:prstGeom>
          <a:solidFill>
            <a:srgbClr val="FF99FF"/>
          </a:solidFill>
        </p:spPr>
        <p:txBody>
          <a:bodyPr anchor="ctr">
            <a:noAutofit/>
            <a:scene3d>
              <a:camera prst="orthographicFront"/>
              <a:lightRig rig="threePt" dir="t"/>
            </a:scene3d>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 </a:t>
            </a:r>
            <a:r>
              <a:rPr lang="zh-CN" altLang="zh-CN"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考  试  说  明 </a:t>
            </a:r>
            <a:endParaRPr lang="zh-CN" altLang="zh-CN"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1" name="Parallelogram 21"/>
          <p:cNvSpPr/>
          <p:nvPr/>
        </p:nvSpPr>
        <p:spPr>
          <a:xfrm>
            <a:off x="9377045" y="172085"/>
            <a:ext cx="1658620" cy="4651375"/>
          </a:xfrm>
          <a:prstGeom prst="parallelogram">
            <a:avLst/>
          </a:prstGeom>
          <a:solidFill>
            <a:srgbClr val="FF99FF">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9825990" y="1722755"/>
            <a:ext cx="1658620" cy="4651375"/>
          </a:xfrm>
          <a:prstGeom prst="parallelogram">
            <a:avLst/>
          </a:prstGeom>
          <a:solidFill>
            <a:srgbClr val="FF99FF">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2601932" y="1650432"/>
            <a:ext cx="547260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表格 7"/>
          <p:cNvGraphicFramePr/>
          <p:nvPr>
            <p:custDataLst>
              <p:tags r:id="rId1"/>
            </p:custDataLst>
          </p:nvPr>
        </p:nvGraphicFramePr>
        <p:xfrm>
          <a:off x="1193800" y="2230755"/>
          <a:ext cx="7346315" cy="3028950"/>
        </p:xfrm>
        <a:graphic>
          <a:graphicData uri="http://schemas.openxmlformats.org/drawingml/2006/table">
            <a:tbl>
              <a:tblPr firstRow="1" bandRow="1">
                <a:tableStyleId>{5C22544A-7EE6-4342-B048-85BDC9FD1C3A}</a:tableStyleId>
              </a:tblPr>
              <a:tblGrid>
                <a:gridCol w="1469390"/>
                <a:gridCol w="1469390"/>
                <a:gridCol w="1468755"/>
                <a:gridCol w="1481455"/>
                <a:gridCol w="1457325"/>
              </a:tblGrid>
              <a:tr h="605790">
                <a:tc>
                  <a:txBody>
                    <a:bodyPr/>
                    <a:p>
                      <a:pPr>
                        <a:buNone/>
                      </a:pPr>
                      <a:r>
                        <a:rPr lang="zh-CN" altLang="zh-CN" sz="2800"/>
                        <a:t>时间</a:t>
                      </a:r>
                      <a:endParaRPr lang="zh-CN" altLang="zh-CN" sz="2800"/>
                    </a:p>
                  </a:txBody>
                  <a:tcPr/>
                </a:tc>
                <a:tc>
                  <a:txBody>
                    <a:bodyPr/>
                    <a:p>
                      <a:pPr>
                        <a:buNone/>
                      </a:pPr>
                      <a:r>
                        <a:rPr lang="zh-CN" altLang="en-US" sz="2800"/>
                        <a:t>判断题</a:t>
                      </a:r>
                      <a:endParaRPr lang="zh-CN" altLang="en-US" sz="2800"/>
                    </a:p>
                  </a:txBody>
                  <a:tcPr/>
                </a:tc>
                <a:tc>
                  <a:txBody>
                    <a:bodyPr/>
                    <a:p>
                      <a:pPr>
                        <a:buNone/>
                      </a:pPr>
                      <a:r>
                        <a:rPr lang="zh-CN" altLang="en-US" sz="2800"/>
                        <a:t>单选题</a:t>
                      </a:r>
                      <a:endParaRPr lang="zh-CN" altLang="en-US" sz="2800"/>
                    </a:p>
                  </a:txBody>
                  <a:tcPr/>
                </a:tc>
                <a:tc>
                  <a:txBody>
                    <a:bodyPr/>
                    <a:p>
                      <a:pPr>
                        <a:buNone/>
                      </a:pPr>
                      <a:r>
                        <a:rPr lang="zh-CN" altLang="en-US" sz="2800"/>
                        <a:t>多选题</a:t>
                      </a:r>
                      <a:endParaRPr lang="zh-CN" altLang="en-US" sz="2800"/>
                    </a:p>
                  </a:txBody>
                  <a:tcPr/>
                </a:tc>
                <a:tc>
                  <a:txBody>
                    <a:bodyPr/>
                    <a:p>
                      <a:pPr>
                        <a:buNone/>
                      </a:pPr>
                      <a:r>
                        <a:rPr lang="zh-CN" altLang="en-US" sz="2800"/>
                        <a:t>分值</a:t>
                      </a:r>
                      <a:endParaRPr lang="zh-CN" altLang="en-US" sz="2800"/>
                    </a:p>
                  </a:txBody>
                  <a:tcPr/>
                </a:tc>
              </a:tr>
              <a:tr h="605790">
                <a:tc>
                  <a:txBody>
                    <a:bodyPr/>
                    <a:p>
                      <a:pPr>
                        <a:buNone/>
                      </a:pPr>
                      <a:r>
                        <a:rPr lang="en-US" altLang="zh-CN" sz="2800"/>
                        <a:t>2017</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0</a:t>
                      </a:r>
                      <a:endParaRPr lang="en-US" altLang="zh-CN" sz="2800"/>
                    </a:p>
                  </a:txBody>
                  <a:tcPr/>
                </a:tc>
              </a:tr>
              <a:tr h="605790">
                <a:tc>
                  <a:txBody>
                    <a:bodyPr/>
                    <a:p>
                      <a:pPr>
                        <a:buNone/>
                      </a:pPr>
                      <a:r>
                        <a:rPr lang="en-US" altLang="zh-CN" sz="2800"/>
                        <a:t>2018</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2</a:t>
                      </a:r>
                      <a:endParaRPr lang="en-US" altLang="zh-CN" sz="2800"/>
                    </a:p>
                  </a:txBody>
                  <a:tcPr/>
                </a:tc>
                <a:tc>
                  <a:txBody>
                    <a:bodyPr/>
                    <a:p>
                      <a:pPr algn="ctr">
                        <a:buNone/>
                      </a:pPr>
                      <a:r>
                        <a:rPr lang="en-US" altLang="zh-CN" sz="2800"/>
                        <a:t>1</a:t>
                      </a:r>
                      <a:endParaRPr lang="en-US" altLang="zh-CN" sz="2800"/>
                    </a:p>
                  </a:txBody>
                  <a:tcPr/>
                </a:tc>
                <a:tc>
                  <a:txBody>
                    <a:bodyPr/>
                    <a:p>
                      <a:pPr algn="ctr">
                        <a:buNone/>
                      </a:pPr>
                      <a:r>
                        <a:rPr lang="en-US" altLang="zh-CN" sz="2800"/>
                        <a:t>2</a:t>
                      </a:r>
                      <a:endParaRPr lang="en-US" altLang="zh-CN" sz="2800"/>
                    </a:p>
                  </a:txBody>
                  <a:tcPr/>
                </a:tc>
              </a:tr>
              <a:tr h="605790">
                <a:tc>
                  <a:txBody>
                    <a:bodyPr/>
                    <a:p>
                      <a:pPr>
                        <a:buNone/>
                      </a:pPr>
                      <a:r>
                        <a:rPr lang="en-US" altLang="zh-CN" sz="2800"/>
                        <a:t>2019</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0</a:t>
                      </a:r>
                      <a:endParaRPr lang="en-US" altLang="zh-CN" sz="2800"/>
                    </a:p>
                  </a:txBody>
                  <a:tcPr/>
                </a:tc>
                <a:tc>
                  <a:txBody>
                    <a:bodyPr/>
                    <a:p>
                      <a:pPr algn="ctr">
                        <a:buNone/>
                      </a:pPr>
                      <a:r>
                        <a:rPr lang="en-US" altLang="zh-CN" sz="2800"/>
                        <a:t>1</a:t>
                      </a:r>
                      <a:endParaRPr lang="en-US" altLang="zh-CN" sz="2800"/>
                    </a:p>
                  </a:txBody>
                  <a:tcPr/>
                </a:tc>
                <a:tc>
                  <a:txBody>
                    <a:bodyPr/>
                    <a:p>
                      <a:pPr algn="ctr">
                        <a:buNone/>
                      </a:pPr>
                      <a:r>
                        <a:rPr lang="en-US" altLang="zh-CN" sz="2800"/>
                        <a:t>1</a:t>
                      </a:r>
                      <a:endParaRPr lang="en-US" altLang="zh-CN" sz="2800"/>
                    </a:p>
                  </a:txBody>
                  <a:tcPr/>
                </a:tc>
              </a:tr>
              <a:tr h="605790">
                <a:tc>
                  <a:txBody>
                    <a:bodyPr/>
                    <a:p>
                      <a:pPr>
                        <a:buNone/>
                      </a:pPr>
                      <a:endParaRPr lang="zh-CN" altLang="en-US" sz="2800"/>
                    </a:p>
                  </a:txBody>
                  <a:tcPr/>
                </a:tc>
                <a:tc>
                  <a:txBody>
                    <a:bodyPr/>
                    <a:p>
                      <a:pPr algn="ctr">
                        <a:buNone/>
                      </a:pPr>
                      <a:endParaRPr lang="zh-CN" altLang="en-US" sz="2800"/>
                    </a:p>
                  </a:txBody>
                  <a:tcPr/>
                </a:tc>
                <a:tc>
                  <a:txBody>
                    <a:bodyPr/>
                    <a:p>
                      <a:pPr algn="ctr">
                        <a:buNone/>
                      </a:pPr>
                      <a:endParaRPr lang="zh-CN" altLang="en-US" sz="2800"/>
                    </a:p>
                  </a:txBody>
                  <a:tcPr/>
                </a:tc>
                <a:tc>
                  <a:txBody>
                    <a:bodyPr/>
                    <a:p>
                      <a:pPr algn="ctr">
                        <a:buNone/>
                      </a:pPr>
                      <a:endParaRPr lang="zh-CN" altLang="en-US" sz="2800"/>
                    </a:p>
                  </a:txBody>
                  <a:tcPr/>
                </a:tc>
                <a:tc>
                  <a:txBody>
                    <a:bodyPr/>
                    <a:p>
                      <a:pPr algn="ctr">
                        <a:buNone/>
                      </a:pPr>
                      <a:endParaRPr lang="zh-CN" altLang="en-US" sz="280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4294967295" end="4294967295"/>
                                            </p:txEl>
                                          </p:spTgt>
                                        </p:tgtEl>
                                        <p:attrNameLst>
                                          <p:attrName>style.visibility</p:attrName>
                                        </p:attrNameLst>
                                      </p:cBhvr>
                                      <p:to>
                                        <p:strVal val="visible"/>
                                      </p:to>
                                    </p:set>
                                    <p:animEffect transition="in" filter="dissolve">
                                      <p:cBhvr>
                                        <p:cTn id="16" dur="500"/>
                                        <p:tgtEl>
                                          <p:spTgt spid="4">
                                            <p:txEl>
                                              <p:pRg st="4294967295" end="4294967295"/>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4">
                                            <p:txEl>
                                              <p:pRg st="4294967295" end="4294967295"/>
                                            </p:txEl>
                                          </p:spTgt>
                                        </p:tgtEl>
                                        <p:attrNameLst>
                                          <p:attrName>style.visibility</p:attrName>
                                        </p:attrNameLst>
                                      </p:cBhvr>
                                      <p:to>
                                        <p:strVal val="visible"/>
                                      </p:to>
                                    </p:set>
                                    <p:animEffect transition="in" filter="dissolve">
                                      <p:cBhvr>
                                        <p:cTn id="20" dur="500"/>
                                        <p:tgtEl>
                                          <p:spTgt spid="4">
                                            <p:txEl>
                                              <p:pRg st="4294967295" end="4294967295"/>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4">
                                            <p:txEl>
                                              <p:pRg st="4294967295" end="4294967295"/>
                                            </p:txEl>
                                          </p:spTgt>
                                        </p:tgtEl>
                                        <p:attrNameLst>
                                          <p:attrName>style.visibility</p:attrName>
                                        </p:attrNameLst>
                                      </p:cBhvr>
                                      <p:to>
                                        <p:strVal val="visible"/>
                                      </p:to>
                                    </p:set>
                                    <p:animEffect transition="in" filter="dissolve">
                                      <p:cBhvr>
                                        <p:cTn id="24" dur="500"/>
                                        <p:tgtEl>
                                          <p:spTgt spid="4">
                                            <p:txEl>
                                              <p:pRg st="4294967295" end="4294967295"/>
                                            </p:txEl>
                                          </p:spTgt>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4">
                                            <p:txEl>
                                              <p:pRg st="4294967295" end="4294967295"/>
                                            </p:txEl>
                                          </p:spTgt>
                                        </p:tgtEl>
                                        <p:attrNameLst>
                                          <p:attrName>style.visibility</p:attrName>
                                        </p:attrNameLst>
                                      </p:cBhvr>
                                      <p:to>
                                        <p:strVal val="visible"/>
                                      </p:to>
                                    </p:set>
                                    <p:animEffect transition="in" filter="dissolve">
                                      <p:cBhvr>
                                        <p:cTn id="28" dur="500"/>
                                        <p:tgtEl>
                                          <p:spTgt spid="4">
                                            <p:txEl>
                                              <p:pRg st="4294967295" end="4294967295"/>
                                            </p:txEl>
                                          </p:spTgt>
                                        </p:tgtEl>
                                      </p:cBhvr>
                                    </p:animEffect>
                                  </p:childTnLst>
                                </p:cTn>
                              </p:par>
                            </p:childTnLst>
                          </p:cTn>
                        </p:par>
                        <p:par>
                          <p:cTn id="29" fill="hold">
                            <p:stCondLst>
                              <p:cond delay="2500"/>
                            </p:stCondLst>
                            <p:childTnLst>
                              <p:par>
                                <p:cTn id="30" presetID="9" presetClass="entr" presetSubtype="0"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dissolve">
                                      <p:cBhvr>
                                        <p:cTn id="32" dur="500"/>
                                        <p:tgtEl>
                                          <p:spTgt spid="4">
                                            <p:txEl>
                                              <p:pRg st="0" end="0"/>
                                            </p:txEl>
                                          </p:spTgt>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par>
                          <p:cTn id="37" fill="hold">
                            <p:stCondLst>
                              <p:cond delay="3500"/>
                            </p:stCondLst>
                            <p:childTnLst>
                              <p:par>
                                <p:cTn id="38" presetID="9" presetClass="entr" presetSubtype="0"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dissolv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1" grpId="0" bldLvl="0" animBg="1"/>
      <p:bldP spid="1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33"/>
          <p:cNvGrpSpPr/>
          <p:nvPr/>
        </p:nvGrpSpPr>
        <p:grpSpPr>
          <a:xfrm>
            <a:off x="233045" y="156845"/>
            <a:ext cx="894080" cy="848995"/>
            <a:chOff x="5526407" y="1696816"/>
            <a:chExt cx="1191141" cy="1191141"/>
          </a:xfrm>
          <a:solidFill>
            <a:srgbClr val="FF99FF"/>
          </a:solidFill>
        </p:grpSpPr>
        <p:sp>
          <p:nvSpPr>
            <p:cNvPr id="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9050" tIns="19050" rIns="19050" bIns="19050" anchor="ctr"/>
            <a:p>
              <a:pPr lvl="0"/>
              <a:endParaRPr sz="1300"/>
            </a:p>
          </p:txBody>
        </p:sp>
        <p:sp>
          <p:nvSpPr>
            <p:cNvPr id="5" name="Shape 1804"/>
            <p:cNvSpPr/>
            <p:nvPr/>
          </p:nvSpPr>
          <p:spPr>
            <a:xfrm>
              <a:off x="5941990"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C000"/>
            </a:solidFill>
            <a:ln w="12700">
              <a:miter lim="400000"/>
            </a:ln>
          </p:spPr>
          <p:txBody>
            <a:bodyPr lIns="0" tIns="0" rIns="0" bIns="0" anchor="ctr"/>
            <a:p>
              <a:pPr lvl="0"/>
              <a:endParaRPr sz="1300"/>
            </a:p>
          </p:txBody>
        </p:sp>
      </p:grpSp>
      <p:sp>
        <p:nvSpPr>
          <p:cNvPr id="6" name="Freeform 6"/>
          <p:cNvSpPr/>
          <p:nvPr/>
        </p:nvSpPr>
        <p:spPr bwMode="auto">
          <a:xfrm>
            <a:off x="243840" y="156845"/>
            <a:ext cx="938530" cy="817245"/>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FF99FF"/>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pPr>
            <a:endParaRPr lang="en-US" sz="2100" kern="0"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556385" y="1959610"/>
            <a:ext cx="8042275" cy="382651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7" name="TextBox 38"/>
          <p:cNvSpPr txBox="1"/>
          <p:nvPr/>
        </p:nvSpPr>
        <p:spPr>
          <a:xfrm>
            <a:off x="1709420" y="2054860"/>
            <a:ext cx="7533640" cy="3616325"/>
          </a:xfrm>
          <a:prstGeom prst="rect">
            <a:avLst/>
          </a:prstGeom>
          <a:noFill/>
        </p:spPr>
        <p:txBody>
          <a:bodyPr wrap="square" lIns="0" tIns="0" rIns="0" bIns="0" rtlCol="0">
            <a:spAutoFit/>
          </a:bodyPr>
          <a:p>
            <a:pPr algn="just">
              <a:lnSpc>
                <a:spcPct val="140000"/>
              </a:lnSpc>
            </a:pPr>
            <a:r>
              <a:rPr lang="en-US" sz="2800" dirty="0">
                <a:latin typeface="微软雅黑" panose="020B0503020204020204" pitchFamily="34" charset="-122"/>
                <a:ea typeface="微软雅黑" panose="020B0503020204020204" pitchFamily="34" charset="-122"/>
              </a:rPr>
              <a:t>   </a:t>
            </a:r>
            <a:r>
              <a:rPr sz="2800">
                <a:ea typeface="宋体" panose="02010600030101010101" pitchFamily="2" charset="-122"/>
                <a:sym typeface="+mn-ea"/>
              </a:rPr>
              <a:t>【2018年真题·单选】《导游领队引导文明旅游规范》规定，登机(车、船)时，导游领队应提醒旅游者不抢座、不占位，主动将上下交通工具方便的座位让给老人、孕妇、残障人士和（     ）。</a:t>
            </a:r>
            <a:endParaRPr sz="2800">
              <a:ea typeface="宋体" panose="02010600030101010101" pitchFamily="2" charset="-122"/>
              <a:sym typeface="+mn-ea"/>
            </a:endParaRPr>
          </a:p>
          <a:p>
            <a:pPr algn="just">
              <a:lnSpc>
                <a:spcPct val="140000"/>
              </a:lnSpc>
            </a:pPr>
            <a:r>
              <a:rPr sz="2800">
                <a:ea typeface="宋体" panose="02010600030101010101" pitchFamily="2" charset="-122"/>
                <a:sym typeface="+mn-ea"/>
              </a:rPr>
              <a:t>A.身份特殊的旅游者     B.宗教旅游者     </a:t>
            </a:r>
            <a:endParaRPr sz="2800">
              <a:ea typeface="宋体" panose="02010600030101010101" pitchFamily="2" charset="-122"/>
              <a:sym typeface="+mn-ea"/>
            </a:endParaRPr>
          </a:p>
          <a:p>
            <a:pPr algn="just">
              <a:lnSpc>
                <a:spcPct val="140000"/>
              </a:lnSpc>
            </a:pPr>
            <a:r>
              <a:rPr sz="2800">
                <a:ea typeface="宋体" panose="02010600030101010101" pitchFamily="2" charset="-122"/>
                <a:sym typeface="+mn-ea"/>
              </a:rPr>
              <a:t>C.带婴幼儿的旅游者    D.儿童旅游者</a:t>
            </a:r>
            <a:endParaRPr sz="2800">
              <a:ea typeface="宋体" panose="02010600030101010101" pitchFamily="2" charset="-122"/>
              <a:sym typeface="+mn-ea"/>
            </a:endParaRPr>
          </a:p>
        </p:txBody>
      </p:sp>
      <p:sp>
        <p:nvSpPr>
          <p:cNvPr id="8" name="矩形 93"/>
          <p:cNvSpPr/>
          <p:nvPr/>
        </p:nvSpPr>
        <p:spPr>
          <a:xfrm>
            <a:off x="1461770" y="1844040"/>
            <a:ext cx="675640" cy="72898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93"/>
          <p:cNvSpPr/>
          <p:nvPr/>
        </p:nvSpPr>
        <p:spPr>
          <a:xfrm rot="10800000">
            <a:off x="8965565" y="5208270"/>
            <a:ext cx="746760" cy="65786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Title 1"/>
          <p:cNvSpPr txBox="1"/>
          <p:nvPr/>
        </p:nvSpPr>
        <p:spPr>
          <a:xfrm>
            <a:off x="1344295" y="391795"/>
            <a:ext cx="2129790" cy="582295"/>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dist"/>
            <a:r>
              <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历年真题</a:t>
            </a:r>
            <a:endPar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7644765" y="741045"/>
            <a:ext cx="3019425" cy="706755"/>
          </a:xfrm>
          <a:prstGeom prst="rect">
            <a:avLst/>
          </a:prstGeom>
          <a:noFill/>
        </p:spPr>
        <p:txBody>
          <a:bodyPr wrap="square" rtlCol="0" anchor="t">
            <a:spAutoFit/>
          </a:bodyPr>
          <a:p>
            <a:pPr indent="0"/>
            <a:r>
              <a:rPr 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【答案】</a:t>
            </a:r>
            <a:r>
              <a:rPr lang="en-US" sz="400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rPr>
              <a:t>C</a:t>
            </a:r>
            <a:endParaRPr lang="en-US" altLang="en-US" sz="4000" dirty="0" smtClean="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
                                        </p:tgtEl>
                                        <p:attrNameLst>
                                          <p:attrName>ppt_y</p:attrName>
                                        </p:attrNameLst>
                                      </p:cBhvr>
                                      <p:tavLst>
                                        <p:tav tm="0">
                                          <p:val>
                                            <p:strVal val="#ppt_y"/>
                                          </p:val>
                                        </p:tav>
                                        <p:tav tm="100000">
                                          <p:val>
                                            <p:strVal val="#ppt_y"/>
                                          </p:val>
                                        </p:tav>
                                      </p:tavLst>
                                    </p:anim>
                                    <p:anim calcmode="lin" valueType="num">
                                      <p:cBhvr>
                                        <p:cTn id="1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
                                        </p:tgtEl>
                                      </p:cBhvr>
                                    </p:animEffect>
                                  </p:childTnLst>
                                </p:cTn>
                              </p:par>
                            </p:childTnLst>
                          </p:cTn>
                        </p:par>
                        <p:par>
                          <p:cTn id="21" fill="hold">
                            <p:stCondLst>
                              <p:cond delay="1149"/>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1649"/>
                            </p:stCondLst>
                            <p:childTnLst>
                              <p:par>
                                <p:cTn id="37" presetID="22" presetClass="entr" presetSubtype="1"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par>
                          <p:cTn id="40" fill="hold">
                            <p:stCondLst>
                              <p:cond delay="2149"/>
                            </p:stCondLst>
                            <p:childTnLst>
                              <p:par>
                                <p:cTn id="41" presetID="22" presetClass="entr" presetSubtype="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500" fill="hold">
                                          <p:stCondLst>
                                            <p:cond delay="0"/>
                                          </p:stCondLst>
                                        </p:cTn>
                                        <p:tgtEl>
                                          <p:spTgt spid="10"/>
                                        </p:tgtEl>
                                        <p:attrNameLst>
                                          <p:attrName>style.visibility</p:attrName>
                                        </p:attrNameLst>
                                      </p:cBhvr>
                                      <p:to>
                                        <p:strVal val="visible"/>
                                      </p:to>
                                    </p:set>
                                    <p:animEffect transition="in" filter="wedg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8" grpId="0" bldLvl="0" animBg="1"/>
      <p:bldP spid="9" grpId="0" bldLvl="0" animBg="1"/>
      <p:bldP spid="27" grpId="0"/>
      <p:bldP spid="6" grpId="0" bldLvl="0" animBg="1"/>
      <p:bldP spid="6" grpId="1" animBg="1"/>
      <p:bldP spid="10" grpId="0"/>
      <p:bldP spid="1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33"/>
          <p:cNvGrpSpPr/>
          <p:nvPr/>
        </p:nvGrpSpPr>
        <p:grpSpPr>
          <a:xfrm>
            <a:off x="233045" y="156845"/>
            <a:ext cx="894080" cy="848995"/>
            <a:chOff x="5526407" y="1696816"/>
            <a:chExt cx="1191141" cy="1191141"/>
          </a:xfrm>
          <a:solidFill>
            <a:srgbClr val="FF99FF"/>
          </a:solidFill>
        </p:grpSpPr>
        <p:sp>
          <p:nvSpPr>
            <p:cNvPr id="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9050" tIns="19050" rIns="19050" bIns="19050" anchor="ctr"/>
            <a:p>
              <a:pPr lvl="0"/>
              <a:endParaRPr sz="1300"/>
            </a:p>
          </p:txBody>
        </p:sp>
        <p:sp>
          <p:nvSpPr>
            <p:cNvPr id="5" name="Shape 1804"/>
            <p:cNvSpPr/>
            <p:nvPr/>
          </p:nvSpPr>
          <p:spPr>
            <a:xfrm>
              <a:off x="5941990"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C000"/>
            </a:solidFill>
            <a:ln w="12700">
              <a:miter lim="400000"/>
            </a:ln>
          </p:spPr>
          <p:txBody>
            <a:bodyPr lIns="0" tIns="0" rIns="0" bIns="0" anchor="ctr"/>
            <a:p>
              <a:pPr lvl="0"/>
              <a:endParaRPr sz="1300"/>
            </a:p>
          </p:txBody>
        </p:sp>
      </p:grpSp>
      <p:sp>
        <p:nvSpPr>
          <p:cNvPr id="6" name="Freeform 6"/>
          <p:cNvSpPr/>
          <p:nvPr/>
        </p:nvSpPr>
        <p:spPr bwMode="auto">
          <a:xfrm>
            <a:off x="243840" y="156845"/>
            <a:ext cx="938530" cy="817245"/>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FF99FF"/>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pPr>
            <a:endParaRPr lang="en-US" sz="2100" kern="0"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556385" y="1959610"/>
            <a:ext cx="7944485" cy="362077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7" name="TextBox 38"/>
          <p:cNvSpPr txBox="1"/>
          <p:nvPr/>
        </p:nvSpPr>
        <p:spPr>
          <a:xfrm>
            <a:off x="1701165" y="2573020"/>
            <a:ext cx="7471410" cy="2583815"/>
          </a:xfrm>
          <a:prstGeom prst="rect">
            <a:avLst/>
          </a:prstGeom>
          <a:noFill/>
        </p:spPr>
        <p:txBody>
          <a:bodyPr wrap="square" lIns="0" tIns="0" rIns="0" bIns="0" rtlCol="0">
            <a:spAutoFit/>
          </a:bodyPr>
          <a:p>
            <a:pPr algn="just">
              <a:lnSpc>
                <a:spcPct val="120000"/>
              </a:lnSpc>
            </a:pPr>
            <a:r>
              <a:rPr lang="zh-CN" sz="2800"/>
              <a:t>【</a:t>
            </a:r>
            <a:r>
              <a:rPr sz="2800"/>
              <a:t>2019年真题·多选】《导游领队引导文眀旅游规范》规定,导游领队应组织游客依序登记(车、船),并优先安排(     )。</a:t>
            </a:r>
            <a:endParaRPr sz="2800"/>
          </a:p>
          <a:p>
            <a:pPr algn="just">
              <a:lnSpc>
                <a:spcPct val="120000"/>
              </a:lnSpc>
            </a:pPr>
            <a:r>
              <a:rPr sz="2800"/>
              <a:t>A.未成年人        B.残障人士    </a:t>
            </a:r>
            <a:endParaRPr sz="2800"/>
          </a:p>
          <a:p>
            <a:pPr algn="just">
              <a:lnSpc>
                <a:spcPct val="120000"/>
              </a:lnSpc>
            </a:pPr>
            <a:r>
              <a:rPr sz="2800"/>
              <a:t>C.女性游客        D.老人              E.孕妇</a:t>
            </a:r>
            <a:endParaRPr sz="2800"/>
          </a:p>
        </p:txBody>
      </p:sp>
      <p:sp>
        <p:nvSpPr>
          <p:cNvPr id="8" name="矩形 93"/>
          <p:cNvSpPr/>
          <p:nvPr/>
        </p:nvSpPr>
        <p:spPr>
          <a:xfrm>
            <a:off x="1461770" y="1844040"/>
            <a:ext cx="675640" cy="72898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93"/>
          <p:cNvSpPr/>
          <p:nvPr/>
        </p:nvSpPr>
        <p:spPr>
          <a:xfrm rot="10800000">
            <a:off x="8831580" y="5060315"/>
            <a:ext cx="746760" cy="65786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Title 1"/>
          <p:cNvSpPr txBox="1"/>
          <p:nvPr/>
        </p:nvSpPr>
        <p:spPr>
          <a:xfrm>
            <a:off x="1344295" y="391795"/>
            <a:ext cx="2129790" cy="582295"/>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dist"/>
            <a:r>
              <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历年真题</a:t>
            </a:r>
            <a:endPar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6931660" y="421640"/>
            <a:ext cx="4546600" cy="706755"/>
          </a:xfrm>
          <a:prstGeom prst="rect">
            <a:avLst/>
          </a:prstGeom>
          <a:noFill/>
        </p:spPr>
        <p:txBody>
          <a:bodyPr wrap="square" rtlCol="0" anchor="t">
            <a:spAutoFit/>
          </a:bodyPr>
          <a:p>
            <a:pPr indent="0"/>
            <a:r>
              <a:rPr 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【答案】</a:t>
            </a:r>
            <a:r>
              <a:rPr lang="en-US" alt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AB</a:t>
            </a:r>
            <a:r>
              <a:rPr lang="en-US" alt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DE</a:t>
            </a:r>
            <a:endParaRPr lang="en-US" altLang="en-US" sz="4000" dirty="0" smtClean="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
                                        </p:tgtEl>
                                        <p:attrNameLst>
                                          <p:attrName>ppt_y</p:attrName>
                                        </p:attrNameLst>
                                      </p:cBhvr>
                                      <p:tavLst>
                                        <p:tav tm="0">
                                          <p:val>
                                            <p:strVal val="#ppt_y"/>
                                          </p:val>
                                        </p:tav>
                                        <p:tav tm="100000">
                                          <p:val>
                                            <p:strVal val="#ppt_y"/>
                                          </p:val>
                                        </p:tav>
                                      </p:tavLst>
                                    </p:anim>
                                    <p:anim calcmode="lin" valueType="num">
                                      <p:cBhvr>
                                        <p:cTn id="1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
                                        </p:tgtEl>
                                      </p:cBhvr>
                                    </p:animEffect>
                                  </p:childTnLst>
                                </p:cTn>
                              </p:par>
                            </p:childTnLst>
                          </p:cTn>
                        </p:par>
                        <p:par>
                          <p:cTn id="21" fill="hold">
                            <p:stCondLst>
                              <p:cond delay="1149"/>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1649"/>
                            </p:stCondLst>
                            <p:childTnLst>
                              <p:par>
                                <p:cTn id="37" presetID="22" presetClass="entr" presetSubtype="1"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par>
                          <p:cTn id="40" fill="hold">
                            <p:stCondLst>
                              <p:cond delay="2149"/>
                            </p:stCondLst>
                            <p:childTnLst>
                              <p:par>
                                <p:cTn id="41" presetID="22" presetClass="entr" presetSubtype="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500" fill="hold">
                                          <p:stCondLst>
                                            <p:cond delay="0"/>
                                          </p:stCondLst>
                                        </p:cTn>
                                        <p:tgtEl>
                                          <p:spTgt spid="10"/>
                                        </p:tgtEl>
                                        <p:attrNameLst>
                                          <p:attrName>style.visibility</p:attrName>
                                        </p:attrNameLst>
                                      </p:cBhvr>
                                      <p:to>
                                        <p:strVal val="visible"/>
                                      </p:to>
                                    </p:set>
                                    <p:animEffect transition="in" filter="wedg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8" grpId="0" bldLvl="0" animBg="1"/>
      <p:bldP spid="9" grpId="0" bldLvl="0" animBg="1"/>
      <p:bldP spid="27" grpId="0"/>
      <p:bldP spid="6" grpId="0" bldLvl="0" animBg="1"/>
      <p:bldP spid="6" grpId="1" animBg="1"/>
      <p:bldP spid="10" grpId="0"/>
      <p:bldP spid="1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378960" y="226949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567944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102995"/>
            <a:ext cx="5880100" cy="5276215"/>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宜利用乘坐交通工具的时间,将文明旅游的规范要求向游客进行说明和提醒。</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应提醒游客遵守和配合乘务人员指示,确保交通工具安全有序运行</a:t>
            </a:r>
            <a:r>
              <a:rPr lang="zh-CN" sz="2400"/>
              <a:t>。</a:t>
            </a:r>
            <a:endParaRPr lang="zh-CN"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lang="zh-CN" sz="2400"/>
              <a:t>应提醒游客乘坐交通工具的</a:t>
            </a:r>
            <a:r>
              <a:rPr lang="zh-CN" sz="2400">
                <a:solidFill>
                  <a:schemeClr val="tx1"/>
                </a:solidFill>
                <a:effectLst>
                  <a:outerShdw blurRad="38100" dist="19050" dir="2700000" algn="tl" rotWithShape="0">
                    <a:schemeClr val="dk1">
                      <a:alpha val="40000"/>
                    </a:schemeClr>
                  </a:outerShdw>
                </a:effectLst>
              </a:rPr>
              <a:t>安全规范和基本礼仪</a:t>
            </a:r>
            <a:r>
              <a:rPr lang="zh-CN" sz="2400"/>
              <a:t>,遵守秩序,尊重他人例如乘机(车、船)时不长时间占用通道或卫生间,不强行更换座位,不强行开启安全舱门。</a:t>
            </a:r>
            <a:endParaRPr lang="zh-CN" sz="2400"/>
          </a:p>
          <a:p>
            <a:pPr marL="342900" indent="-342900" algn="just">
              <a:lnSpc>
                <a:spcPct val="110000"/>
              </a:lnSpc>
              <a:buFont typeface="Wingdings" panose="05000000000000000000" charset="0"/>
              <a:buChar char="Ø"/>
            </a:pPr>
            <a:r>
              <a:rPr lang="zh-CN" sz="2400"/>
              <a:t>避免不文雅的举止,不无限制索要免费餐饮等。</a:t>
            </a:r>
            <a:endParaRPr lang="zh-CN"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lang="zh-CN" sz="2400"/>
              <a:t>应提醒游客保持交通工具内的环境卫生,不乱扔乱放废弃物。</a:t>
            </a:r>
            <a:endParaRPr 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33"/>
          <p:cNvGrpSpPr/>
          <p:nvPr/>
        </p:nvGrpSpPr>
        <p:grpSpPr>
          <a:xfrm>
            <a:off x="233045" y="156845"/>
            <a:ext cx="894080" cy="848995"/>
            <a:chOff x="5526407" y="1696816"/>
            <a:chExt cx="1191141" cy="1191141"/>
          </a:xfrm>
          <a:solidFill>
            <a:srgbClr val="FF99FF"/>
          </a:solidFill>
        </p:grpSpPr>
        <p:sp>
          <p:nvSpPr>
            <p:cNvPr id="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9050" tIns="19050" rIns="19050" bIns="19050" anchor="ctr"/>
            <a:p>
              <a:pPr lvl="0"/>
              <a:endParaRPr sz="1300"/>
            </a:p>
          </p:txBody>
        </p:sp>
        <p:sp>
          <p:nvSpPr>
            <p:cNvPr id="5" name="Shape 1804"/>
            <p:cNvSpPr/>
            <p:nvPr/>
          </p:nvSpPr>
          <p:spPr>
            <a:xfrm>
              <a:off x="5941990"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C000"/>
            </a:solidFill>
            <a:ln w="12700">
              <a:miter lim="400000"/>
            </a:ln>
          </p:spPr>
          <p:txBody>
            <a:bodyPr lIns="0" tIns="0" rIns="0" bIns="0" anchor="ctr"/>
            <a:p>
              <a:pPr lvl="0"/>
              <a:endParaRPr sz="1300"/>
            </a:p>
          </p:txBody>
        </p:sp>
      </p:grpSp>
      <p:sp>
        <p:nvSpPr>
          <p:cNvPr id="6" name="Freeform 6"/>
          <p:cNvSpPr/>
          <p:nvPr/>
        </p:nvSpPr>
        <p:spPr bwMode="auto">
          <a:xfrm>
            <a:off x="243840" y="156845"/>
            <a:ext cx="938530" cy="817245"/>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FF99FF"/>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pPr>
            <a:endParaRPr lang="en-US" sz="2100" kern="0"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556385" y="1959610"/>
            <a:ext cx="8042275" cy="447103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7" name="TextBox 38"/>
          <p:cNvSpPr txBox="1"/>
          <p:nvPr/>
        </p:nvSpPr>
        <p:spPr>
          <a:xfrm>
            <a:off x="1709420" y="2054860"/>
            <a:ext cx="7889240" cy="4218940"/>
          </a:xfrm>
          <a:prstGeom prst="rect">
            <a:avLst/>
          </a:prstGeom>
          <a:noFill/>
        </p:spPr>
        <p:txBody>
          <a:bodyPr wrap="square" lIns="0" tIns="0" rIns="0" bIns="0" rtlCol="0">
            <a:spAutoFit/>
          </a:bodyPr>
          <a:p>
            <a:pPr algn="just">
              <a:lnSpc>
                <a:spcPct val="140000"/>
              </a:lnSpc>
            </a:pPr>
            <a:r>
              <a:rPr lang="en-US" sz="2800" dirty="0">
                <a:latin typeface="微软雅黑" panose="020B0503020204020204" pitchFamily="34" charset="-122"/>
                <a:ea typeface="微软雅黑" panose="020B0503020204020204" pitchFamily="34" charset="-122"/>
              </a:rPr>
              <a:t> </a:t>
            </a:r>
            <a:r>
              <a:rPr sz="2800"/>
              <a:t>【2018年真题·单选】一旅游团20位游客从国内飞往俄罗斯观看2018年世界杯足球赛，领队在俄罗斯航班上需提供的服务是（     ）。</a:t>
            </a:r>
            <a:endParaRPr sz="2800"/>
          </a:p>
          <a:p>
            <a:pPr algn="just">
              <a:lnSpc>
                <a:spcPct val="140000"/>
              </a:lnSpc>
            </a:pPr>
            <a:r>
              <a:rPr sz="2800"/>
              <a:t>A.组织游客探讨足球赛事          </a:t>
            </a:r>
            <a:endParaRPr sz="2800"/>
          </a:p>
          <a:p>
            <a:pPr algn="just">
              <a:lnSpc>
                <a:spcPct val="140000"/>
              </a:lnSpc>
            </a:pPr>
            <a:r>
              <a:rPr sz="2800"/>
              <a:t>B.监督游客全程系好安全带</a:t>
            </a:r>
            <a:endParaRPr sz="2800"/>
          </a:p>
          <a:p>
            <a:pPr algn="just">
              <a:lnSpc>
                <a:spcPct val="140000"/>
              </a:lnSpc>
            </a:pPr>
            <a:r>
              <a:rPr sz="2800"/>
              <a:t>C.游客取餐时做好必要的翻译     </a:t>
            </a:r>
            <a:endParaRPr sz="2800"/>
          </a:p>
          <a:p>
            <a:pPr algn="just">
              <a:lnSpc>
                <a:spcPct val="140000"/>
              </a:lnSpc>
            </a:pPr>
            <a:r>
              <a:rPr sz="2800"/>
              <a:t>D.请空乘人员帮助游客填写入境卡</a:t>
            </a:r>
            <a:endParaRPr sz="2800"/>
          </a:p>
        </p:txBody>
      </p:sp>
      <p:sp>
        <p:nvSpPr>
          <p:cNvPr id="8" name="矩形 93"/>
          <p:cNvSpPr/>
          <p:nvPr/>
        </p:nvSpPr>
        <p:spPr>
          <a:xfrm>
            <a:off x="1461770" y="1844040"/>
            <a:ext cx="675640" cy="72898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93"/>
          <p:cNvSpPr/>
          <p:nvPr/>
        </p:nvSpPr>
        <p:spPr>
          <a:xfrm rot="10800000">
            <a:off x="8916670" y="5772785"/>
            <a:ext cx="746760" cy="65786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Title 1"/>
          <p:cNvSpPr txBox="1"/>
          <p:nvPr/>
        </p:nvSpPr>
        <p:spPr>
          <a:xfrm>
            <a:off x="1344295" y="391795"/>
            <a:ext cx="2129790" cy="582295"/>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dist"/>
            <a:r>
              <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历年真题</a:t>
            </a:r>
            <a:endPar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7644765" y="741045"/>
            <a:ext cx="3019425" cy="706755"/>
          </a:xfrm>
          <a:prstGeom prst="rect">
            <a:avLst/>
          </a:prstGeom>
          <a:noFill/>
        </p:spPr>
        <p:txBody>
          <a:bodyPr wrap="square" rtlCol="0" anchor="t">
            <a:spAutoFit/>
          </a:bodyPr>
          <a:p>
            <a:pPr indent="0"/>
            <a:r>
              <a:rPr 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【答案】</a:t>
            </a:r>
            <a:r>
              <a:rPr lang="en-US" sz="400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rPr>
              <a:t>B</a:t>
            </a:r>
            <a:endParaRPr lang="en-US" altLang="en-US" sz="4000" dirty="0" smtClean="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
                                        </p:tgtEl>
                                        <p:attrNameLst>
                                          <p:attrName>ppt_y</p:attrName>
                                        </p:attrNameLst>
                                      </p:cBhvr>
                                      <p:tavLst>
                                        <p:tav tm="0">
                                          <p:val>
                                            <p:strVal val="#ppt_y"/>
                                          </p:val>
                                        </p:tav>
                                        <p:tav tm="100000">
                                          <p:val>
                                            <p:strVal val="#ppt_y"/>
                                          </p:val>
                                        </p:tav>
                                      </p:tavLst>
                                    </p:anim>
                                    <p:anim calcmode="lin" valueType="num">
                                      <p:cBhvr>
                                        <p:cTn id="1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
                                        </p:tgtEl>
                                      </p:cBhvr>
                                    </p:animEffect>
                                  </p:childTnLst>
                                </p:cTn>
                              </p:par>
                            </p:childTnLst>
                          </p:cTn>
                        </p:par>
                        <p:par>
                          <p:cTn id="21" fill="hold">
                            <p:stCondLst>
                              <p:cond delay="1149"/>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1649"/>
                            </p:stCondLst>
                            <p:childTnLst>
                              <p:par>
                                <p:cTn id="37" presetID="22" presetClass="entr" presetSubtype="1"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par>
                          <p:cTn id="40" fill="hold">
                            <p:stCondLst>
                              <p:cond delay="2149"/>
                            </p:stCondLst>
                            <p:childTnLst>
                              <p:par>
                                <p:cTn id="41" presetID="22" presetClass="entr" presetSubtype="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500" fill="hold">
                                          <p:stCondLst>
                                            <p:cond delay="0"/>
                                          </p:stCondLst>
                                        </p:cTn>
                                        <p:tgtEl>
                                          <p:spTgt spid="10"/>
                                        </p:tgtEl>
                                        <p:attrNameLst>
                                          <p:attrName>style.visibility</p:attrName>
                                        </p:attrNameLst>
                                      </p:cBhvr>
                                      <p:to>
                                        <p:strVal val="visible"/>
                                      </p:to>
                                    </p:set>
                                    <p:animEffect transition="in" filter="wedg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8" grpId="0" bldLvl="0" animBg="1"/>
      <p:bldP spid="9" grpId="0" bldLvl="0" animBg="1"/>
      <p:bldP spid="27" grpId="0"/>
      <p:bldP spid="6" grpId="0" bldLvl="0" animBg="1"/>
      <p:bldP spid="6" grpId="1" animBg="1"/>
      <p:bldP spid="10" grpId="0"/>
      <p:bldP spid="10"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283781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450532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102995"/>
            <a:ext cx="5880100" cy="405892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应提醒游客尊重服务人员,服务人员问好时要友善回应。</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应指引游客爱护和正确使用住宿场所的设施设备,注意维护客房和公用空间的整洁卫生,提醒游客不在酒店禁烟区域抽烟。</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应引导游客减少一次性物品的使用,减少环境污染,节水节电。</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应提醒游客在客房内消费的,应在离店前主动声明并付费。</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347726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450532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102995"/>
            <a:ext cx="5880100" cy="405892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应提醒游客注意用餐礼仪,有序就餐,避免高声喧哗干扰他人。</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hlinkClick r:id="rId1" action="ppaction://hlinkfile"/>
              </a:rPr>
              <a:t>应引导游客就餐时适量点用,避免浪费。</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应提醒游客自助餐区域的食物、饮料不能带离就餐区。</a:t>
            </a:r>
            <a:endParaRPr sz="2400"/>
          </a:p>
          <a:p>
            <a:pPr marL="342900" indent="-342900" algn="just">
              <a:lnSpc>
                <a:spcPct val="110000"/>
              </a:lnSpc>
              <a:buFont typeface="Wingdings" panose="05000000000000000000" charset="0"/>
              <a:buChar char="Ø"/>
            </a:pPr>
            <a:r>
              <a:rPr sz="2400"/>
              <a:t>集体就餐时,</a:t>
            </a:r>
            <a:r>
              <a:rPr sz="2400" b="1">
                <a:solidFill>
                  <a:schemeClr val="accent1"/>
                </a:solidFill>
                <a:effectLst>
                  <a:outerShdw blurRad="38100" dist="25400" dir="5400000" algn="ctr" rotWithShape="0">
                    <a:srgbClr val="6E747A">
                      <a:alpha val="43000"/>
                    </a:srgbClr>
                  </a:outerShdw>
                </a:effectLst>
              </a:rPr>
              <a:t>导游领队</a:t>
            </a:r>
            <a:r>
              <a:rPr sz="2400"/>
              <a:t>应提醒游客正确使用公共餐具。</a:t>
            </a:r>
            <a:endParaRPr sz="2400"/>
          </a:p>
          <a:p>
            <a:pPr marL="342900" indent="-342900" algn="just">
              <a:lnSpc>
                <a:spcPct val="110000"/>
              </a:lnSpc>
              <a:buFont typeface="Wingdings" panose="05000000000000000000" charset="0"/>
              <a:buChar char="Ø"/>
            </a:pPr>
            <a:r>
              <a:rPr sz="2400"/>
              <a:t>就餐环境对服装有特殊要求的,</a:t>
            </a:r>
            <a:r>
              <a:rPr sz="2400" b="1">
                <a:solidFill>
                  <a:schemeClr val="accent1"/>
                </a:solidFill>
                <a:effectLst>
                  <a:outerShdw blurRad="38100" dist="25400" dir="5400000" algn="ctr" rotWithShape="0">
                    <a:srgbClr val="6E747A">
                      <a:alpha val="43000"/>
                    </a:srgbClr>
                  </a:outerShdw>
                </a:effectLst>
              </a:rPr>
              <a:t>导游领队</a:t>
            </a:r>
            <a:r>
              <a:rPr sz="2400"/>
              <a:t>应事先告知游客</a:t>
            </a:r>
            <a:r>
              <a:rPr lang="zh-CN" sz="2400"/>
              <a:t>，</a:t>
            </a:r>
            <a:r>
              <a:rPr sz="2400"/>
              <a:t>以便游客准备。</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3771900" y="2250440"/>
            <a:ext cx="857885" cy="98361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1103630" y="3667760"/>
            <a:ext cx="953770" cy="93789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2717800"/>
            <a:ext cx="12192635" cy="1421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570355" y="2251075"/>
            <a:ext cx="2687320" cy="2354580"/>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2189480" y="2625090"/>
            <a:ext cx="1448435" cy="1299210"/>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Impact" panose="020B0806030902050204" pitchFamily="34" charset="0"/>
              </a:rPr>
              <a:t>8.1</a:t>
            </a:r>
            <a:endParaRPr lang="en-US" sz="8000" dirty="0">
              <a:solidFill>
                <a:schemeClr val="bg1">
                  <a:lumMod val="95000"/>
                </a:schemeClr>
              </a:solidFill>
              <a:latin typeface="Impact" panose="020B0806030902050204" pitchFamily="34" charset="0"/>
            </a:endParaRPr>
          </a:p>
        </p:txBody>
      </p:sp>
      <p:sp>
        <p:nvSpPr>
          <p:cNvPr id="49" name="TextBox 48"/>
          <p:cNvSpPr txBox="1"/>
          <p:nvPr/>
        </p:nvSpPr>
        <p:spPr>
          <a:xfrm>
            <a:off x="4164330" y="3045460"/>
            <a:ext cx="8180070" cy="622300"/>
          </a:xfrm>
          <a:prstGeom prst="rect">
            <a:avLst/>
          </a:prstGeom>
          <a:noFill/>
        </p:spPr>
        <p:txBody>
          <a:bodyPr wrap="square" lIns="68584" tIns="34291" rIns="68584" bIns="34291" rtlCol="0">
            <a:spAutoFit/>
            <a:scene3d>
              <a:camera prst="orthographicFront"/>
              <a:lightRig rig="threePt" dir="t"/>
            </a:scene3d>
          </a:bodyPr>
          <a:lstStyle/>
          <a:p>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引导文明旅游的基本要求与主要内容</a:t>
            </a:r>
            <a:endPar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0" name="文本框 99"/>
          <p:cNvSpPr txBox="1"/>
          <p:nvPr/>
        </p:nvSpPr>
        <p:spPr>
          <a:xfrm>
            <a:off x="181610" y="121285"/>
            <a:ext cx="6994525" cy="521970"/>
          </a:xfrm>
          <a:prstGeom prst="rect">
            <a:avLst/>
          </a:prstGeom>
          <a:noFill/>
          <a:ln w="9525">
            <a:noFill/>
          </a:ln>
        </p:spPr>
        <p:txBody>
          <a:bodyPr wrap="square">
            <a:spAutoFit/>
            <a:scene3d>
              <a:camera prst="orthographicFront"/>
              <a:lightRig rig="threePt" dir="t"/>
            </a:scene3d>
          </a:bodyPr>
          <a:p>
            <a:pPr indent="266700"/>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第八章</a:t>
            </a:r>
            <a:r>
              <a:rPr 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pitchFamily="18" charset="0"/>
              </a:rPr>
              <a:t>  </a:t>
            </a:r>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导游领队引导文明旅游规范</a:t>
            </a:r>
            <a:endParaRPr lang="zh-CN" alt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additive="base">
                                        <p:cTn id="24" dur="500"/>
                                        <p:tgtEl>
                                          <p:spTgt spid="46"/>
                                        </p:tgtEl>
                                        <p:attrNameLst>
                                          <p:attrName>ppt_x</p:attrName>
                                        </p:attrNameLst>
                                      </p:cBhvr>
                                      <p:tavLst>
                                        <p:tav tm="0">
                                          <p:val>
                                            <p:strVal val="#ppt_x-#ppt_w*1.125000"/>
                                          </p:val>
                                        </p:tav>
                                        <p:tav tm="100000">
                                          <p:val>
                                            <p:strVal val="#ppt_x"/>
                                          </p:val>
                                        </p:tav>
                                      </p:tavLst>
                                    </p:anim>
                                    <p:animEffect transition="in" filter="wipe(right)">
                                      <p:cBhvr>
                                        <p:cTn id="25" dur="500"/>
                                        <p:tgtEl>
                                          <p:spTgt spid="46"/>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left)">
                                      <p:cBhvr>
                                        <p:cTn id="2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8" grpId="0"/>
      <p:bldP spid="44" grpId="1" animBg="1"/>
      <p:bldP spid="45" grpId="1" animBg="1"/>
      <p:bldP spid="47" grpId="1" animBg="1"/>
      <p:bldP spid="48" grpId="1"/>
      <p:bldP spid="49" grpId="0"/>
      <p:bldP spid="49"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378960" y="412940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450532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102995"/>
            <a:ext cx="5880100" cy="405892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宜将文明旅游的内容融合在讲解词中,进行提醒和告知。</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a:t>
            </a:r>
            <a:r>
              <a:rPr sz="2400"/>
              <a:t>应提醒游客遵守游览场所规则,依序文明游览。</a:t>
            </a:r>
            <a:endParaRPr sz="2400"/>
          </a:p>
          <a:p>
            <a:pPr marL="342900" indent="-342900" algn="just">
              <a:lnSpc>
                <a:spcPct val="110000"/>
              </a:lnSpc>
              <a:buFont typeface="Wingdings" panose="05000000000000000000" charset="0"/>
              <a:buChar char="Ø"/>
            </a:pPr>
            <a:r>
              <a:rPr sz="2400"/>
              <a:t>在自然环境中游览时</a:t>
            </a:r>
            <a:r>
              <a:rPr sz="2400" b="1">
                <a:solidFill>
                  <a:schemeClr val="accent1"/>
                </a:solidFill>
                <a:effectLst>
                  <a:outerShdw blurRad="38100" dist="25400" dir="5400000" algn="ctr" rotWithShape="0">
                    <a:srgbClr val="6E747A">
                      <a:alpha val="43000"/>
                    </a:srgbClr>
                  </a:outerShdw>
                </a:effectLst>
              </a:rPr>
              <a:t>导游领队</a:t>
            </a:r>
            <a:r>
              <a:rPr sz="2400"/>
              <a:t>应提示游客爱护环境、不攀折花草、不惊吓伤害动物,不进入未开放区域。</a:t>
            </a:r>
            <a:endParaRPr sz="2400"/>
          </a:p>
          <a:p>
            <a:pPr marL="342900" indent="-342900" algn="just">
              <a:lnSpc>
                <a:spcPct val="110000"/>
              </a:lnSpc>
              <a:buFont typeface="Wingdings" panose="05000000000000000000" charset="0"/>
              <a:buChar char="Ø"/>
            </a:pPr>
            <a:r>
              <a:rPr sz="2400"/>
              <a:t>观赏人文景观时,</a:t>
            </a:r>
            <a:r>
              <a:rPr sz="2400" b="1">
                <a:solidFill>
                  <a:schemeClr val="accent1"/>
                </a:solidFill>
                <a:effectLst>
                  <a:outerShdw blurRad="38100" dist="25400" dir="5400000" algn="ctr" rotWithShape="0">
                    <a:srgbClr val="6E747A">
                      <a:alpha val="43000"/>
                    </a:srgbClr>
                  </a:outerShdw>
                </a:effectLst>
              </a:rPr>
              <a:t>导游领队应</a:t>
            </a:r>
            <a:r>
              <a:rPr sz="2400"/>
              <a:t>提示游客爱护公物、保护文物,不攀登骑跨或胡写乱画。</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416115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450532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299845"/>
            <a:ext cx="5880100" cy="365252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a:t>在参观博物馆、教堂等室内场所时,</a:t>
            </a:r>
            <a:r>
              <a:rPr sz="2400" b="1">
                <a:solidFill>
                  <a:schemeClr val="accent1"/>
                </a:solidFill>
                <a:effectLst>
                  <a:outerShdw blurRad="38100" dist="25400" dir="5400000" algn="ctr" rotWithShape="0">
                    <a:srgbClr val="6E747A">
                      <a:alpha val="43000"/>
                    </a:srgbClr>
                  </a:outerShdw>
                </a:effectLst>
              </a:rPr>
              <a:t>导游领队应</a:t>
            </a:r>
            <a:r>
              <a:rPr sz="2400"/>
              <a:t>提示游客保持安静,根据场馆要求规范使用摄影摄像设备。不随意触摸展品。</a:t>
            </a:r>
            <a:endParaRPr sz="2400"/>
          </a:p>
          <a:p>
            <a:pPr marL="342900" indent="-342900" algn="just">
              <a:lnSpc>
                <a:spcPct val="110000"/>
              </a:lnSpc>
              <a:buFont typeface="Wingdings" panose="05000000000000000000" charset="0"/>
              <a:buChar char="Ø"/>
            </a:pPr>
            <a:r>
              <a:rPr sz="2400"/>
              <a:t>游览区域对游客着装有要求的(如教堂、寺庙、博物馆、皇宫等)、</a:t>
            </a:r>
            <a:r>
              <a:rPr sz="2400" b="1">
                <a:solidFill>
                  <a:schemeClr val="accent1"/>
                </a:solidFill>
                <a:effectLst>
                  <a:outerShdw blurRad="38100" dist="25400" dir="5400000" algn="ctr" rotWithShape="0">
                    <a:srgbClr val="6E747A">
                      <a:alpha val="43000"/>
                    </a:srgbClr>
                  </a:outerShdw>
                </a:effectLst>
              </a:rPr>
              <a:t>导游领队</a:t>
            </a:r>
            <a:r>
              <a:rPr sz="2400"/>
              <a:t>应</a:t>
            </a:r>
            <a:r>
              <a:rPr sz="2400" b="1">
                <a:solidFill>
                  <a:srgbClr val="FF0000"/>
                </a:solidFill>
              </a:rPr>
              <a:t>提前一天</a:t>
            </a:r>
            <a:r>
              <a:rPr sz="2400"/>
              <a:t>向游客说明,提醒准备。</a:t>
            </a:r>
            <a:endParaRPr sz="2400"/>
          </a:p>
          <a:p>
            <a:pPr marL="342900" indent="-342900" algn="just">
              <a:lnSpc>
                <a:spcPct val="110000"/>
              </a:lnSpc>
              <a:buFont typeface="Wingdings" panose="05000000000000000000" charset="0"/>
              <a:buChar char="Ø"/>
            </a:pPr>
            <a:r>
              <a:rPr sz="2400" b="1">
                <a:solidFill>
                  <a:schemeClr val="accent1"/>
                </a:solidFill>
                <a:effectLst>
                  <a:outerShdw blurRad="38100" dist="25400" dir="5400000" algn="ctr" rotWithShape="0">
                    <a:srgbClr val="6E747A">
                      <a:alpha val="43000"/>
                    </a:srgbClr>
                  </a:outerShdw>
                </a:effectLst>
              </a:rPr>
              <a:t>导游领队应</a:t>
            </a:r>
            <a:r>
              <a:rPr sz="2400"/>
              <a:t>提醒游客摄影摄像时先后有序,不妨碍他人。如需拍摄他人肖像或与他人合影,应征得同意。</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33"/>
          <p:cNvGrpSpPr/>
          <p:nvPr/>
        </p:nvGrpSpPr>
        <p:grpSpPr>
          <a:xfrm>
            <a:off x="233045" y="156845"/>
            <a:ext cx="894080" cy="848995"/>
            <a:chOff x="5526407" y="1696816"/>
            <a:chExt cx="1191141" cy="1191141"/>
          </a:xfrm>
          <a:solidFill>
            <a:srgbClr val="FF99FF"/>
          </a:solidFill>
        </p:grpSpPr>
        <p:sp>
          <p:nvSpPr>
            <p:cNvPr id="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9050" tIns="19050" rIns="19050" bIns="19050" anchor="ctr"/>
            <a:p>
              <a:pPr lvl="0"/>
              <a:endParaRPr sz="1300"/>
            </a:p>
          </p:txBody>
        </p:sp>
        <p:sp>
          <p:nvSpPr>
            <p:cNvPr id="5" name="Shape 1804"/>
            <p:cNvSpPr/>
            <p:nvPr/>
          </p:nvSpPr>
          <p:spPr>
            <a:xfrm>
              <a:off x="5941990"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C000"/>
            </a:solidFill>
            <a:ln w="12700">
              <a:miter lim="400000"/>
            </a:ln>
          </p:spPr>
          <p:txBody>
            <a:bodyPr lIns="0" tIns="0" rIns="0" bIns="0" anchor="ctr"/>
            <a:p>
              <a:pPr lvl="0"/>
              <a:endParaRPr sz="1300"/>
            </a:p>
          </p:txBody>
        </p:sp>
      </p:grpSp>
      <p:sp>
        <p:nvSpPr>
          <p:cNvPr id="6" name="Freeform 6"/>
          <p:cNvSpPr/>
          <p:nvPr/>
        </p:nvSpPr>
        <p:spPr bwMode="auto">
          <a:xfrm>
            <a:off x="243840" y="156845"/>
            <a:ext cx="938530" cy="817245"/>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FF99FF"/>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pPr>
            <a:endParaRPr lang="en-US" sz="2100" kern="0"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556385" y="1959610"/>
            <a:ext cx="7944485" cy="362077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7" name="TextBox 38"/>
          <p:cNvSpPr txBox="1"/>
          <p:nvPr/>
        </p:nvSpPr>
        <p:spPr>
          <a:xfrm>
            <a:off x="1701165" y="2573020"/>
            <a:ext cx="7471410" cy="2066925"/>
          </a:xfrm>
          <a:prstGeom prst="rect">
            <a:avLst/>
          </a:prstGeom>
          <a:noFill/>
        </p:spPr>
        <p:txBody>
          <a:bodyPr wrap="square" lIns="0" tIns="0" rIns="0" bIns="0" rtlCol="0">
            <a:spAutoFit/>
          </a:bodyPr>
          <a:p>
            <a:pPr algn="just">
              <a:lnSpc>
                <a:spcPct val="120000"/>
              </a:lnSpc>
            </a:pPr>
            <a:r>
              <a:rPr sz="2800"/>
              <a:t>【2016年真题·单选】游览区域对旅游者着装有要求的（如教堂、寺庙、博物馆、皇宫等），导游领队应提前（   ）向旅游者说明，提醒准备。 </a:t>
            </a:r>
            <a:endParaRPr sz="2800"/>
          </a:p>
          <a:p>
            <a:pPr algn="just">
              <a:lnSpc>
                <a:spcPct val="120000"/>
              </a:lnSpc>
            </a:pPr>
            <a:r>
              <a:rPr sz="2800"/>
              <a:t>A.3 天    B.2 天    C.4 天    D.1 天 </a:t>
            </a:r>
            <a:endParaRPr sz="2800"/>
          </a:p>
        </p:txBody>
      </p:sp>
      <p:sp>
        <p:nvSpPr>
          <p:cNvPr id="8" name="矩形 93"/>
          <p:cNvSpPr/>
          <p:nvPr/>
        </p:nvSpPr>
        <p:spPr>
          <a:xfrm>
            <a:off x="1461770" y="1844040"/>
            <a:ext cx="675640" cy="72898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93"/>
          <p:cNvSpPr/>
          <p:nvPr/>
        </p:nvSpPr>
        <p:spPr>
          <a:xfrm rot="10800000">
            <a:off x="8831580" y="5060315"/>
            <a:ext cx="746760" cy="65786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Title 1"/>
          <p:cNvSpPr txBox="1"/>
          <p:nvPr/>
        </p:nvSpPr>
        <p:spPr>
          <a:xfrm>
            <a:off x="1344295" y="391795"/>
            <a:ext cx="2129790" cy="582295"/>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dist"/>
            <a:r>
              <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历年真题</a:t>
            </a:r>
            <a:endPar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6931660" y="421640"/>
            <a:ext cx="4546600" cy="706755"/>
          </a:xfrm>
          <a:prstGeom prst="rect">
            <a:avLst/>
          </a:prstGeom>
          <a:noFill/>
        </p:spPr>
        <p:txBody>
          <a:bodyPr wrap="square" rtlCol="0" anchor="t">
            <a:spAutoFit/>
          </a:bodyPr>
          <a:p>
            <a:pPr indent="0"/>
            <a:r>
              <a:rPr 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【答案】</a:t>
            </a:r>
            <a:r>
              <a:rPr lang="en-US" alt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D</a:t>
            </a:r>
            <a:endParaRPr lang="en-US" altLang="en-US" sz="4000" dirty="0" smtClean="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
                                        </p:tgtEl>
                                        <p:attrNameLst>
                                          <p:attrName>ppt_y</p:attrName>
                                        </p:attrNameLst>
                                      </p:cBhvr>
                                      <p:tavLst>
                                        <p:tav tm="0">
                                          <p:val>
                                            <p:strVal val="#ppt_y"/>
                                          </p:val>
                                        </p:tav>
                                        <p:tav tm="100000">
                                          <p:val>
                                            <p:strVal val="#ppt_y"/>
                                          </p:val>
                                        </p:tav>
                                      </p:tavLst>
                                    </p:anim>
                                    <p:anim calcmode="lin" valueType="num">
                                      <p:cBhvr>
                                        <p:cTn id="1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
                                        </p:tgtEl>
                                      </p:cBhvr>
                                    </p:animEffect>
                                  </p:childTnLst>
                                </p:cTn>
                              </p:par>
                            </p:childTnLst>
                          </p:cTn>
                        </p:par>
                        <p:par>
                          <p:cTn id="21" fill="hold">
                            <p:stCondLst>
                              <p:cond delay="1149"/>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1649"/>
                            </p:stCondLst>
                            <p:childTnLst>
                              <p:par>
                                <p:cTn id="37" presetID="22" presetClass="entr" presetSubtype="1"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par>
                          <p:cTn id="40" fill="hold">
                            <p:stCondLst>
                              <p:cond delay="2149"/>
                            </p:stCondLst>
                            <p:childTnLst>
                              <p:par>
                                <p:cTn id="41" presetID="22" presetClass="entr" presetSubtype="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500" fill="hold">
                                          <p:stCondLst>
                                            <p:cond delay="0"/>
                                          </p:stCondLst>
                                        </p:cTn>
                                        <p:tgtEl>
                                          <p:spTgt spid="10"/>
                                        </p:tgtEl>
                                        <p:attrNameLst>
                                          <p:attrName>style.visibility</p:attrName>
                                        </p:attrNameLst>
                                      </p:cBhvr>
                                      <p:to>
                                        <p:strVal val="visible"/>
                                      </p:to>
                                    </p:set>
                                    <p:animEffect transition="in" filter="wedg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8" grpId="0" bldLvl="0" animBg="1"/>
      <p:bldP spid="9" grpId="0" bldLvl="0" animBg="1"/>
      <p:bldP spid="27" grpId="0"/>
      <p:bldP spid="6" grpId="0" bldLvl="0" animBg="1"/>
      <p:bldP spid="6" grpId="1" animBg="1"/>
      <p:bldP spid="10" grpId="0"/>
      <p:bldP spid="1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33"/>
          <p:cNvGrpSpPr/>
          <p:nvPr/>
        </p:nvGrpSpPr>
        <p:grpSpPr>
          <a:xfrm>
            <a:off x="233045" y="156845"/>
            <a:ext cx="894080" cy="848995"/>
            <a:chOff x="5526407" y="1696816"/>
            <a:chExt cx="1191141" cy="1191141"/>
          </a:xfrm>
          <a:solidFill>
            <a:srgbClr val="FF99FF"/>
          </a:solidFill>
        </p:grpSpPr>
        <p:sp>
          <p:nvSpPr>
            <p:cNvPr id="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9050" tIns="19050" rIns="19050" bIns="19050" anchor="ctr"/>
            <a:p>
              <a:pPr lvl="0"/>
              <a:endParaRPr sz="1300"/>
            </a:p>
          </p:txBody>
        </p:sp>
        <p:sp>
          <p:nvSpPr>
            <p:cNvPr id="5" name="Shape 1804"/>
            <p:cNvSpPr/>
            <p:nvPr/>
          </p:nvSpPr>
          <p:spPr>
            <a:xfrm>
              <a:off x="5941990"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C000"/>
            </a:solidFill>
            <a:ln w="12700">
              <a:miter lim="400000"/>
            </a:ln>
          </p:spPr>
          <p:txBody>
            <a:bodyPr lIns="0" tIns="0" rIns="0" bIns="0" anchor="ctr"/>
            <a:p>
              <a:pPr lvl="0"/>
              <a:endParaRPr sz="1300"/>
            </a:p>
          </p:txBody>
        </p:sp>
      </p:grpSp>
      <p:sp>
        <p:nvSpPr>
          <p:cNvPr id="6" name="Freeform 6"/>
          <p:cNvSpPr/>
          <p:nvPr/>
        </p:nvSpPr>
        <p:spPr bwMode="auto">
          <a:xfrm>
            <a:off x="243840" y="156845"/>
            <a:ext cx="938530" cy="817245"/>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FF99FF"/>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pPr>
            <a:endParaRPr lang="en-US" sz="2100" kern="0"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556385" y="1959610"/>
            <a:ext cx="9507855" cy="447103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7" name="TextBox 38"/>
          <p:cNvSpPr txBox="1"/>
          <p:nvPr/>
        </p:nvSpPr>
        <p:spPr>
          <a:xfrm>
            <a:off x="1826895" y="2127885"/>
            <a:ext cx="8750935" cy="4134485"/>
          </a:xfrm>
          <a:prstGeom prst="rect">
            <a:avLst/>
          </a:prstGeom>
          <a:noFill/>
        </p:spPr>
        <p:txBody>
          <a:bodyPr wrap="square" lIns="0" tIns="0" rIns="0" bIns="0" rtlCol="0">
            <a:spAutoFit/>
          </a:bodyPr>
          <a:p>
            <a:pPr algn="just">
              <a:lnSpc>
                <a:spcPct val="120000"/>
              </a:lnSpc>
            </a:pPr>
            <a:r>
              <a:rPr sz="2800"/>
              <a:t>【2018年真题·多选】按照《导游领队引导文明旅游规范》，导游领队引导旅游者游览时，正确的做法有（     ）。 </a:t>
            </a:r>
            <a:endParaRPr sz="2800"/>
          </a:p>
          <a:p>
            <a:pPr algn="just">
              <a:lnSpc>
                <a:spcPct val="120000"/>
              </a:lnSpc>
            </a:pPr>
            <a:r>
              <a:rPr sz="2800"/>
              <a:t>A.提醒旅游者摄影摄像时先后有序，不妨碍他人</a:t>
            </a:r>
            <a:endParaRPr sz="2800"/>
          </a:p>
          <a:p>
            <a:pPr algn="just">
              <a:lnSpc>
                <a:spcPct val="120000"/>
              </a:lnSpc>
            </a:pPr>
            <a:r>
              <a:rPr sz="2800"/>
              <a:t>B.提示旅游者爱护环境、不进入未开放区域</a:t>
            </a:r>
            <a:endParaRPr sz="2800"/>
          </a:p>
          <a:p>
            <a:pPr algn="just">
              <a:lnSpc>
                <a:spcPct val="120000"/>
              </a:lnSpc>
            </a:pPr>
            <a:r>
              <a:rPr sz="2800"/>
              <a:t>C.游览区域对着装有要求的，应在出发前提醒旅游者</a:t>
            </a:r>
            <a:endParaRPr sz="2800"/>
          </a:p>
          <a:p>
            <a:pPr algn="just">
              <a:lnSpc>
                <a:spcPct val="120000"/>
              </a:lnSpc>
            </a:pPr>
            <a:r>
              <a:rPr sz="2800"/>
              <a:t>D.提示旅游者爱护公物、保护文物</a:t>
            </a:r>
            <a:endParaRPr sz="2800"/>
          </a:p>
          <a:p>
            <a:pPr algn="just">
              <a:lnSpc>
                <a:spcPct val="120000"/>
              </a:lnSpc>
            </a:pPr>
            <a:r>
              <a:rPr sz="2800"/>
              <a:t>E.提醒旅游者遵守游览场所规则</a:t>
            </a:r>
            <a:endParaRPr sz="2800"/>
          </a:p>
        </p:txBody>
      </p:sp>
      <p:sp>
        <p:nvSpPr>
          <p:cNvPr id="8" name="矩形 93"/>
          <p:cNvSpPr/>
          <p:nvPr/>
        </p:nvSpPr>
        <p:spPr>
          <a:xfrm>
            <a:off x="1461770" y="1844040"/>
            <a:ext cx="675640" cy="72898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93"/>
          <p:cNvSpPr/>
          <p:nvPr/>
        </p:nvSpPr>
        <p:spPr>
          <a:xfrm rot="10800000">
            <a:off x="10459720" y="5861050"/>
            <a:ext cx="746760" cy="657860"/>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Title 1"/>
          <p:cNvSpPr txBox="1"/>
          <p:nvPr/>
        </p:nvSpPr>
        <p:spPr>
          <a:xfrm>
            <a:off x="1344295" y="391795"/>
            <a:ext cx="2129790" cy="582295"/>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dist"/>
            <a:r>
              <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历年真题</a:t>
            </a:r>
            <a:endParaRPr lang="zh-CN" altLang="en-GB"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6931660" y="421640"/>
            <a:ext cx="4546600" cy="706755"/>
          </a:xfrm>
          <a:prstGeom prst="rect">
            <a:avLst/>
          </a:prstGeom>
          <a:noFill/>
        </p:spPr>
        <p:txBody>
          <a:bodyPr wrap="square" rtlCol="0" anchor="t">
            <a:spAutoFit/>
          </a:bodyPr>
          <a:p>
            <a:pPr indent="0"/>
            <a:r>
              <a:rPr 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【答案】</a:t>
            </a:r>
            <a:r>
              <a:rPr lang="en-US" altLang="zh-CN" sz="40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a typeface="宋体" panose="02010600030101010101" pitchFamily="2" charset="-122"/>
                <a:sym typeface="+mn-ea"/>
              </a:rPr>
              <a:t>A</a:t>
            </a:r>
            <a:r>
              <a:rPr lang="en-US" sz="400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rPr>
              <a:t>BDE</a:t>
            </a:r>
            <a:endParaRPr lang="en-US" altLang="en-US" sz="4000" dirty="0" smtClean="0">
              <a:solidFill>
                <a:schemeClr val="accent1"/>
              </a:solidFill>
              <a:effectLst>
                <a:outerShdw blurRad="38100" dist="25400" dir="5400000" algn="ctr" rotWithShape="0">
                  <a:srgbClr val="6E747A">
                    <a:alpha val="43000"/>
                  </a:srgbClr>
                </a:outerShdw>
              </a:effectLst>
              <a:latin typeface="方正粗黑宋简体" panose="02000000000000000000" charset="-122"/>
              <a:ea typeface="方正粗黑宋简体" panose="02000000000000000000" charset="-122"/>
              <a:sym typeface="+mn-ea"/>
            </a:endParaRPr>
          </a:p>
        </p:txBody>
      </p:sp>
      <p:sp>
        <p:nvSpPr>
          <p:cNvPr id="13326" name="AutoShape 4"/>
          <p:cNvSpPr/>
          <p:nvPr/>
        </p:nvSpPr>
        <p:spPr>
          <a:xfrm>
            <a:off x="7997190" y="5223510"/>
            <a:ext cx="3267710" cy="481330"/>
          </a:xfrm>
          <a:prstGeom prst="roundRect">
            <a:avLst>
              <a:gd name="adj" fmla="val 16667"/>
            </a:avLst>
          </a:prstGeom>
          <a:solidFill>
            <a:srgbClr val="FFFFFF">
              <a:alpha val="89803"/>
            </a:srgbClr>
          </a:solidFill>
          <a:ln w="63500" cap="flat" cmpd="sng">
            <a:pattFill prst="shingle">
              <a:fgClr>
                <a:srgbClr val="CC99FF"/>
              </a:fgClr>
              <a:bgClr>
                <a:srgbClr val="FFFFFF"/>
              </a:bgClr>
            </a:pattFill>
            <a:prstDash val="solid"/>
            <a:headEnd type="none" w="med" len="med"/>
            <a:tailEnd type="none" w="med" len="med"/>
          </a:ln>
        </p:spPr>
        <p:txBody>
          <a:bodyPr anchor="ctr"/>
          <a:p>
            <a:r>
              <a:rPr sz="2400" b="1">
                <a:solidFill>
                  <a:schemeClr val="accent1"/>
                </a:solidFill>
                <a:latin typeface="方正姚体" panose="02010601030101010101" charset="-122"/>
                <a:ea typeface="方正姚体" panose="02010601030101010101" charset="-122"/>
                <a:cs typeface="方正姚体" panose="02010601030101010101" charset="-122"/>
                <a:sym typeface="+mn-ea"/>
              </a:rPr>
              <a:t>出发前</a:t>
            </a:r>
            <a:r>
              <a:rPr lang="en-US" altLang="zh-CN" sz="2400" b="1" dirty="0">
                <a:solidFill>
                  <a:schemeClr val="accent1"/>
                </a:solidFill>
                <a:latin typeface="方正姚体" panose="02010601030101010101" charset="-122"/>
                <a:ea typeface="方正姚体" panose="02010601030101010101" charset="-122"/>
                <a:cs typeface="方正姚体" panose="02010601030101010101" charset="-122"/>
              </a:rPr>
              <a:t>----</a:t>
            </a:r>
            <a:r>
              <a:rPr lang="zh-CN" altLang="en-US" sz="2400" b="1" dirty="0">
                <a:solidFill>
                  <a:schemeClr val="accent1"/>
                </a:solidFill>
                <a:latin typeface="方正姚体" panose="02010601030101010101" charset="-122"/>
                <a:ea typeface="方正姚体" panose="02010601030101010101" charset="-122"/>
                <a:cs typeface="方正姚体" panose="02010601030101010101" charset="-122"/>
              </a:rPr>
              <a:t>提前一天</a:t>
            </a:r>
            <a:endParaRPr lang="zh-CN" altLang="en-US" sz="2400" b="1" dirty="0">
              <a:solidFill>
                <a:schemeClr val="accent1"/>
              </a:solidFill>
              <a:latin typeface="方正姚体" panose="02010601030101010101" charset="-122"/>
              <a:ea typeface="方正姚体" panose="02010601030101010101" charset="-122"/>
              <a:cs typeface="方正姚体" panose="02010601030101010101" charset="-122"/>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
                                        </p:tgtEl>
                                        <p:attrNameLst>
                                          <p:attrName>ppt_y</p:attrName>
                                        </p:attrNameLst>
                                      </p:cBhvr>
                                      <p:tavLst>
                                        <p:tav tm="0">
                                          <p:val>
                                            <p:strVal val="#ppt_y"/>
                                          </p:val>
                                        </p:tav>
                                        <p:tav tm="100000">
                                          <p:val>
                                            <p:strVal val="#ppt_y"/>
                                          </p:val>
                                        </p:tav>
                                      </p:tavLst>
                                    </p:anim>
                                    <p:anim calcmode="lin" valueType="num">
                                      <p:cBhvr>
                                        <p:cTn id="18"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
                                        </p:tgtEl>
                                      </p:cBhvr>
                                    </p:animEffect>
                                  </p:childTnLst>
                                </p:cTn>
                              </p:par>
                            </p:childTnLst>
                          </p:cTn>
                        </p:par>
                        <p:par>
                          <p:cTn id="21" fill="hold">
                            <p:stCondLst>
                              <p:cond delay="1149"/>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1649"/>
                            </p:stCondLst>
                            <p:childTnLst>
                              <p:par>
                                <p:cTn id="37" presetID="22" presetClass="entr" presetSubtype="1"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par>
                          <p:cTn id="40" fill="hold">
                            <p:stCondLst>
                              <p:cond delay="2149"/>
                            </p:stCondLst>
                            <p:childTnLst>
                              <p:par>
                                <p:cTn id="41" presetID="22" presetClass="entr" presetSubtype="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500" fill="hold">
                                          <p:stCondLst>
                                            <p:cond delay="0"/>
                                          </p:stCondLst>
                                        </p:cTn>
                                        <p:tgtEl>
                                          <p:spTgt spid="10"/>
                                        </p:tgtEl>
                                        <p:attrNameLst>
                                          <p:attrName>style.visibility</p:attrName>
                                        </p:attrNameLst>
                                      </p:cBhvr>
                                      <p:to>
                                        <p:strVal val="visible"/>
                                      </p:to>
                                    </p:set>
                                    <p:animEffect transition="in" filter="wedg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3326"/>
                                        </p:tgtEl>
                                        <p:attrNameLst>
                                          <p:attrName>style.visibility</p:attrName>
                                        </p:attrNameLst>
                                      </p:cBhvr>
                                      <p:to>
                                        <p:strVal val="visible"/>
                                      </p:to>
                                    </p:set>
                                    <p:animEffect transition="in" filter="fade">
                                      <p:cBhvr>
                                        <p:cTn id="53" dur="1000"/>
                                        <p:tgtEl>
                                          <p:spTgt spid="13326"/>
                                        </p:tgtEl>
                                      </p:cBhvr>
                                    </p:animEffect>
                                    <p:anim calcmode="lin" valueType="num">
                                      <p:cBhvr>
                                        <p:cTn id="54" dur="1000" fill="hold"/>
                                        <p:tgtEl>
                                          <p:spTgt spid="13326"/>
                                        </p:tgtEl>
                                        <p:attrNameLst>
                                          <p:attrName>ppt_x</p:attrName>
                                        </p:attrNameLst>
                                      </p:cBhvr>
                                      <p:tavLst>
                                        <p:tav tm="0">
                                          <p:val>
                                            <p:strVal val="#ppt_x"/>
                                          </p:val>
                                        </p:tav>
                                        <p:tav tm="100000">
                                          <p:val>
                                            <p:strVal val="#ppt_x"/>
                                          </p:val>
                                        </p:tav>
                                      </p:tavLst>
                                    </p:anim>
                                    <p:anim calcmode="lin" valueType="num">
                                      <p:cBhvr>
                                        <p:cTn id="55" dur="1000" fill="hold"/>
                                        <p:tgtEl>
                                          <p:spTgt spid="133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8" grpId="0" bldLvl="0" animBg="1"/>
      <p:bldP spid="9" grpId="0" bldLvl="0" animBg="1"/>
      <p:bldP spid="27" grpId="0"/>
      <p:bldP spid="6" grpId="0" bldLvl="0" animBg="1"/>
      <p:bldP spid="6" grpId="1" animBg="1"/>
      <p:bldP spid="10" grpId="0"/>
      <p:bldP spid="10" grpId="1"/>
      <p:bldP spid="13326"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344670" y="474980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67450" cy="493776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43830" y="1299845"/>
            <a:ext cx="5880100" cy="426466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应组织游客安全、有序、文明、理性地参与娱乐活动。</a:t>
            </a:r>
            <a:endParaRPr sz="2800"/>
          </a:p>
          <a:p>
            <a:pPr marL="342900" indent="-342900" algn="just">
              <a:lnSpc>
                <a:spcPct val="11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应提示游客观赏演艺、比赛类活动时遵守秩序:例如按时入场、有序出入。</a:t>
            </a:r>
            <a:endParaRPr sz="2800"/>
          </a:p>
          <a:p>
            <a:pPr marL="342900" indent="-342900" algn="just">
              <a:lnSpc>
                <a:spcPct val="110000"/>
              </a:lnSpc>
              <a:buFont typeface="Wingdings" panose="05000000000000000000" charset="0"/>
              <a:buChar char="Ø"/>
            </a:pPr>
            <a:r>
              <a:rPr sz="2800"/>
              <a:t>中途入场或离席以及鼓掌喝彩应合乎时宜。</a:t>
            </a:r>
            <a:endParaRPr sz="2800"/>
          </a:p>
          <a:p>
            <a:pPr marL="342900" indent="-342900" algn="just">
              <a:lnSpc>
                <a:spcPct val="110000"/>
              </a:lnSpc>
              <a:buFont typeface="Wingdings" panose="05000000000000000000" charset="0"/>
              <a:buChar char="Ø"/>
            </a:pPr>
            <a:r>
              <a:rPr sz="2800"/>
              <a:t>根据要求使用摄像摄影设备,慎用闪光灯。</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478091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60645" y="932815"/>
            <a:ext cx="6363970" cy="501904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34305" y="1022350"/>
            <a:ext cx="5880100" cy="473837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应提示游客观看体育比赛时,尊重参赛选手和栽判,遵守赛场秩序。</a:t>
            </a:r>
            <a:endParaRPr sz="2800"/>
          </a:p>
          <a:p>
            <a:pPr marL="342900" indent="-342900" algn="just">
              <a:lnSpc>
                <a:spcPct val="110000"/>
              </a:lnSpc>
              <a:buFont typeface="Wingdings" panose="05000000000000000000" charset="0"/>
              <a:buChar char="Ø"/>
            </a:pPr>
            <a:r>
              <a:rPr sz="2800"/>
              <a:t>游客参加涉水娱乐活动的,</a:t>
            </a:r>
            <a:r>
              <a:rPr sz="2800" b="1">
                <a:solidFill>
                  <a:schemeClr val="accent1"/>
                </a:solidFill>
                <a:effectLst>
                  <a:outerShdw blurRad="38100" dist="25400" dir="5400000" algn="ctr" rotWithShape="0">
                    <a:srgbClr val="6E747A">
                      <a:alpha val="43000"/>
                    </a:srgbClr>
                  </a:outerShdw>
                </a:effectLst>
              </a:rPr>
              <a:t>导游领队</a:t>
            </a:r>
            <a:r>
              <a:rPr sz="2800"/>
              <a:t>应事先提示游客听从工作人员指挥,注意安全,爱护环境。</a:t>
            </a:r>
            <a:endParaRPr sz="2800"/>
          </a:p>
          <a:p>
            <a:pPr marL="342900" indent="-342900" algn="just">
              <a:lnSpc>
                <a:spcPct val="11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应提示游客在参加和其他游客、工作人员互动活动时,文明参与、大方得体,并在活动结束后对工作人员表示感谢,礼貌话别。</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532638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60645" y="932815"/>
            <a:ext cx="6363970" cy="501904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34305" y="996315"/>
            <a:ext cx="5880100" cy="3100705"/>
          </a:xfrm>
          <a:prstGeom prst="rect">
            <a:avLst/>
          </a:prstGeom>
          <a:noFill/>
        </p:spPr>
        <p:txBody>
          <a:bodyPr wrap="square" lIns="0" tIns="0" rIns="0" bIns="0" rtlCol="0">
            <a:spAutoFit/>
          </a:bodyPr>
          <a:p>
            <a:pPr marL="342900" indent="-342900" algn="just">
              <a:lnSpc>
                <a:spcPct val="12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应提醒游客理性、诚信消费,适度议价,善意待人,遵守契约。</a:t>
            </a:r>
            <a:endParaRPr sz="2800"/>
          </a:p>
          <a:p>
            <a:pPr marL="342900" indent="-342900" algn="just">
              <a:lnSpc>
                <a:spcPct val="12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应提醒游客遵守购物场所规范,保持购物场所秩序,不哄抢喧哗,试吃试用商品应征得同意,不随意占用购物场所非公共区域的休息座椅。</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443095" y="532638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60645" y="2134870"/>
            <a:ext cx="6363970" cy="381698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340350" y="2513330"/>
            <a:ext cx="5880100" cy="3100705"/>
          </a:xfrm>
          <a:prstGeom prst="rect">
            <a:avLst/>
          </a:prstGeom>
          <a:noFill/>
        </p:spPr>
        <p:txBody>
          <a:bodyPr wrap="square" lIns="0" tIns="0" rIns="0" bIns="0" rtlCol="0">
            <a:spAutoFit/>
          </a:bodyPr>
          <a:p>
            <a:pPr marL="342900" indent="-342900" algn="just">
              <a:lnSpc>
                <a:spcPct val="12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应提醒游客尊重购物场所购物数量限制。</a:t>
            </a:r>
            <a:endParaRPr sz="2800"/>
          </a:p>
          <a:p>
            <a:pPr marL="342900" indent="-342900" algn="just">
              <a:lnSpc>
                <a:spcPct val="120000"/>
              </a:lnSpc>
              <a:buFont typeface="Wingdings" panose="05000000000000000000" charset="0"/>
              <a:buChar char="Ø"/>
            </a:pPr>
            <a:r>
              <a:rPr sz="2800"/>
              <a:t>在购物活动前,</a:t>
            </a:r>
            <a:r>
              <a:rPr sz="2800" b="1">
                <a:solidFill>
                  <a:schemeClr val="accent1"/>
                </a:solidFill>
                <a:effectLst>
                  <a:outerShdw blurRad="38100" dist="25400" dir="5400000" algn="ctr" rotWithShape="0">
                    <a:srgbClr val="6E747A">
                      <a:alpha val="43000"/>
                    </a:srgbClr>
                  </a:outerShdw>
                </a:effectLst>
              </a:rPr>
              <a:t>导游领队</a:t>
            </a:r>
            <a:r>
              <a:rPr sz="2800"/>
              <a:t>应提醒游客购物活动结束时间和购物结束后的集合地点,避免因游客迟到、拖延而引发的不文明现象。</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00880" y="606742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60645" y="932815"/>
            <a:ext cx="6565900" cy="539432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34305" y="1022350"/>
            <a:ext cx="5880100" cy="5167630"/>
          </a:xfrm>
          <a:prstGeom prst="rect">
            <a:avLst/>
          </a:prstGeom>
          <a:noFill/>
        </p:spPr>
        <p:txBody>
          <a:bodyPr wrap="square" lIns="0" tIns="0" rIns="0" bIns="0" rtlCol="0">
            <a:spAutoFit/>
          </a:bodyPr>
          <a:p>
            <a:pPr marL="342900" indent="-342900" algn="just">
              <a:lnSpc>
                <a:spcPct val="120000"/>
              </a:lnSpc>
              <a:buFont typeface="Wingdings" panose="05000000000000000000" charset="0"/>
              <a:buChar char="Ø"/>
            </a:pPr>
            <a:r>
              <a:rPr sz="2800"/>
              <a:t>在旅游过程中,</a:t>
            </a:r>
            <a:r>
              <a:rPr sz="2800" b="1">
                <a:solidFill>
                  <a:schemeClr val="accent1"/>
                </a:solidFill>
                <a:effectLst>
                  <a:outerShdw blurRad="38100" dist="25400" dir="5400000" algn="ctr" rotWithShape="0">
                    <a:srgbClr val="6E747A">
                      <a:alpha val="43000"/>
                    </a:srgbClr>
                  </a:outerShdw>
                </a:effectLst>
              </a:rPr>
              <a:t>导游领队</a:t>
            </a:r>
            <a:r>
              <a:rPr sz="2800"/>
              <a:t>应提示游客正确使用卫生设施;</a:t>
            </a:r>
            <a:endParaRPr sz="2800"/>
          </a:p>
          <a:p>
            <a:pPr marL="342900" indent="-342900" algn="just">
              <a:lnSpc>
                <a:spcPct val="120000"/>
              </a:lnSpc>
              <a:buFont typeface="Wingdings" panose="05000000000000000000" charset="0"/>
              <a:buChar char="Ø"/>
            </a:pPr>
            <a:r>
              <a:rPr sz="2800"/>
              <a:t>在如厕习惯特别的国家、地区,或卫生设施操作复杂的,</a:t>
            </a:r>
            <a:r>
              <a:rPr sz="2800" b="1">
                <a:solidFill>
                  <a:schemeClr val="accent1"/>
                </a:solidFill>
                <a:effectLst>
                  <a:outerShdw blurRad="38100" dist="25400" dir="5400000" algn="ctr" rotWithShape="0">
                    <a:srgbClr val="6E747A">
                      <a:alpha val="43000"/>
                    </a:srgbClr>
                  </a:outerShdw>
                </a:effectLst>
              </a:rPr>
              <a:t>导游领队</a:t>
            </a:r>
            <a:r>
              <a:rPr sz="2800"/>
              <a:t>应向游客进行相应说明。</a:t>
            </a:r>
            <a:endParaRPr sz="2800"/>
          </a:p>
          <a:p>
            <a:pPr marL="342900" indent="-342900" algn="just">
              <a:lnSpc>
                <a:spcPct val="12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800"/>
              <a:t>应提示游客维护卫生设施清洁,适度取用公共卫生用品,并遵照相关提示和说明不在卫生间抽烟或随意丢弃废弃物,不随意占用残障人士专用设施。</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00880" y="606742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70170" y="2958465"/>
            <a:ext cx="6363970" cy="298005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73040" y="3126105"/>
            <a:ext cx="5880100" cy="2583815"/>
          </a:xfrm>
          <a:prstGeom prst="rect">
            <a:avLst/>
          </a:prstGeom>
          <a:noFill/>
        </p:spPr>
        <p:txBody>
          <a:bodyPr wrap="square" lIns="0" tIns="0" rIns="0" bIns="0" rtlCol="0">
            <a:spAutoFit/>
          </a:bodyPr>
          <a:p>
            <a:pPr marL="342900" indent="-342900" algn="just">
              <a:lnSpc>
                <a:spcPct val="120000"/>
              </a:lnSpc>
              <a:buFont typeface="Wingdings" panose="05000000000000000000" charset="0"/>
              <a:buChar char="Ø"/>
            </a:pPr>
            <a:r>
              <a:rPr sz="2800"/>
              <a:t>在乘坐长途汽车前,</a:t>
            </a:r>
            <a:r>
              <a:rPr sz="2800" b="1">
                <a:solidFill>
                  <a:schemeClr val="accent1"/>
                </a:solidFill>
                <a:effectLst>
                  <a:outerShdw blurRad="38100" dist="25400" dir="5400000" algn="ctr" rotWithShape="0">
                    <a:srgbClr val="6E747A">
                      <a:alpha val="43000"/>
                    </a:srgbClr>
                  </a:outerShdw>
                </a:effectLst>
              </a:rPr>
              <a:t>导游领队</a:t>
            </a:r>
            <a:r>
              <a:rPr sz="2800"/>
              <a:t>应提示游客行车时间,提醒游客提前上卫生间。</a:t>
            </a:r>
            <a:endParaRPr sz="2800"/>
          </a:p>
          <a:p>
            <a:pPr marL="342900" indent="-342900" algn="just">
              <a:lnSpc>
                <a:spcPct val="120000"/>
              </a:lnSpc>
              <a:buFont typeface="Wingdings" panose="05000000000000000000" charset="0"/>
              <a:buChar char="Ø"/>
            </a:pPr>
            <a:r>
              <a:rPr sz="2800"/>
              <a:t>在长途行车过程中,</a:t>
            </a:r>
            <a:r>
              <a:rPr sz="2800" b="1">
                <a:solidFill>
                  <a:schemeClr val="accent1"/>
                </a:solidFill>
                <a:effectLst>
                  <a:outerShdw blurRad="38100" dist="25400" dir="5400000" algn="ctr" rotWithShape="0">
                    <a:srgbClr val="6E747A">
                      <a:alpha val="43000"/>
                    </a:srgbClr>
                  </a:outerShdw>
                </a:effectLst>
              </a:rPr>
              <a:t>导游领队</a:t>
            </a:r>
            <a:r>
              <a:rPr sz="2800"/>
              <a:t>应与司机协调,在中途安排停车如厕。</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1135" y="47688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695325" y="520700"/>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基本要求</a:t>
            </a:r>
            <a:endParaRPr lang="zh-CN" altLang="en-US" sz="2800" dirty="0" smtClean="0">
              <a:latin typeface="微软雅黑" panose="020B0503020204020204" pitchFamily="34" charset="-122"/>
              <a:ea typeface="微软雅黑" panose="020B0503020204020204" pitchFamily="34" charset="-122"/>
            </a:endParaRPr>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zh-CN" altLang="en-US" sz="2800"/>
              <a:t>一岗双责</a:t>
            </a:r>
            <a:endParaRPr lang="zh-CN" altLang="en-US" sz="2800"/>
          </a:p>
        </p:txBody>
      </p:sp>
      <p:sp>
        <p:nvSpPr>
          <p:cNvPr id="2" name="Shape 2015"/>
          <p:cNvSpPr/>
          <p:nvPr/>
        </p:nvSpPr>
        <p:spPr>
          <a:xfrm>
            <a:off x="275590"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zh-CN" altLang="en-US" sz="2800"/>
              <a:t>掌握知识</a:t>
            </a:r>
            <a:endParaRPr lang="zh-CN" alt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zh-CN" altLang="en-US" sz="2800"/>
              <a:t>率先垂范</a:t>
            </a:r>
            <a:endParaRPr lang="zh-CN" altLang="en-US" sz="2800"/>
          </a:p>
        </p:txBody>
      </p:sp>
      <p:sp>
        <p:nvSpPr>
          <p:cNvPr id="18" name="Shape 2015"/>
          <p:cNvSpPr/>
          <p:nvPr/>
        </p:nvSpPr>
        <p:spPr>
          <a:xfrm>
            <a:off x="285115" y="355663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zh-CN" sz="2800"/>
              <a:t>合理引导</a:t>
            </a:r>
            <a:endParaRPr lang="zh-CN"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zh-CN" altLang="en-US" sz="2800"/>
              <a:t>正确沟通</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zh-CN" altLang="en-US" sz="2800"/>
              <a:t>分类引导（游客、行为）</a:t>
            </a:r>
            <a:endParaRPr lang="zh-CN" altLang="en-US" sz="2800"/>
          </a:p>
        </p:txBody>
      </p:sp>
      <p:sp>
        <p:nvSpPr>
          <p:cNvPr id="3" name="虚尾箭头 2"/>
          <p:cNvSpPr/>
          <p:nvPr/>
        </p:nvSpPr>
        <p:spPr>
          <a:xfrm>
            <a:off x="4805680" y="286956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pic>
        <p:nvPicPr>
          <p:cNvPr id="13" name="图片 12" descr="2B3FWUNPYEYQKVX6L_7L`J2"/>
          <p:cNvPicPr>
            <a:picLocks noChangeAspect="1"/>
          </p:cNvPicPr>
          <p:nvPr/>
        </p:nvPicPr>
        <p:blipFill>
          <a:blip r:embed="rId1"/>
          <a:stretch>
            <a:fillRect/>
          </a:stretch>
        </p:blipFill>
        <p:spPr>
          <a:xfrm>
            <a:off x="5880100" y="1496060"/>
            <a:ext cx="5005070" cy="3830320"/>
          </a:xfrm>
          <a:prstGeom prst="rect">
            <a:avLst/>
          </a:prstGeom>
        </p:spPr>
      </p:pic>
      <p:sp>
        <p:nvSpPr>
          <p:cNvPr id="14" name="矩形 13"/>
          <p:cNvSpPr/>
          <p:nvPr/>
        </p:nvSpPr>
        <p:spPr>
          <a:xfrm>
            <a:off x="6671945" y="621030"/>
            <a:ext cx="2880360" cy="600075"/>
          </a:xfrm>
          <a:prstGeom prst="rect">
            <a:avLst/>
          </a:prstGeom>
          <a:gradFill flip="none">
            <a:gsLst>
              <a:gs pos="0">
                <a:srgbClr val="007BD3"/>
              </a:gs>
              <a:gs pos="100000">
                <a:srgbClr val="0343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主要内容</a:t>
            </a:r>
            <a:endParaRPr lang="zh-CN" altLang="en-US" sz="2800" dirty="0" smtClean="0">
              <a:latin typeface="微软雅黑" panose="020B0503020204020204" pitchFamily="34" charset="-122"/>
              <a:ea typeface="微软雅黑" panose="020B0503020204020204" pitchFamily="34" charset="-122"/>
            </a:endParaRPr>
          </a:p>
        </p:txBody>
      </p:sp>
      <p:sp>
        <p:nvSpPr>
          <p:cNvPr id="15" name="矩形 14"/>
          <p:cNvSpPr/>
          <p:nvPr/>
        </p:nvSpPr>
        <p:spPr>
          <a:xfrm>
            <a:off x="6311900" y="404495"/>
            <a:ext cx="269875" cy="269875"/>
          </a:xfrm>
          <a:prstGeom prst="rect">
            <a:avLst/>
          </a:prstGeom>
          <a:gradFill>
            <a:gsLst>
              <a:gs pos="0">
                <a:srgbClr val="007BD3"/>
              </a:gs>
              <a:gs pos="100000">
                <a:srgbClr val="034373"/>
              </a:gs>
            </a:gsLst>
            <a:lin ang="5400000" scaled="0"/>
          </a:gra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16" name="矩形 15"/>
          <p:cNvSpPr/>
          <p:nvPr/>
        </p:nvSpPr>
        <p:spPr>
          <a:xfrm>
            <a:off x="6096000" y="476885"/>
            <a:ext cx="323850" cy="323850"/>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500" fill="hold"/>
                                        <p:tgtEl>
                                          <p:spTgt spid="3"/>
                                        </p:tgtEl>
                                        <p:attrNameLst>
                                          <p:attrName>ppt_w</p:attrName>
                                        </p:attrNameLst>
                                      </p:cBhvr>
                                      <p:tavLst>
                                        <p:tav tm="0">
                                          <p:val>
                                            <p:fltVal val="0"/>
                                          </p:val>
                                        </p:tav>
                                        <p:tav tm="100000">
                                          <p:val>
                                            <p:strVal val="#ppt_w"/>
                                          </p:val>
                                        </p:tav>
                                      </p:tavLst>
                                    </p:anim>
                                    <p:anim calcmode="lin" valueType="num">
                                      <p:cBhvr>
                                        <p:cTn id="51" dur="500" fill="hold"/>
                                        <p:tgtEl>
                                          <p:spTgt spid="3"/>
                                        </p:tgtEl>
                                        <p:attrNameLst>
                                          <p:attrName>ppt_h</p:attrName>
                                        </p:attrNameLst>
                                      </p:cBhvr>
                                      <p:tavLst>
                                        <p:tav tm="0">
                                          <p:val>
                                            <p:fltVal val="0"/>
                                          </p:val>
                                        </p:tav>
                                        <p:tav tm="100000">
                                          <p:val>
                                            <p:strVal val="#ppt_h"/>
                                          </p:val>
                                        </p:tav>
                                      </p:tavLst>
                                    </p:anim>
                                    <p:animEffect transition="in" filter="fade">
                                      <p:cBhvr>
                                        <p:cTn id="52" dur="500"/>
                                        <p:tgtEl>
                                          <p:spTgt spid="3"/>
                                        </p:tgtEl>
                                      </p:cBhvr>
                                    </p:animEffect>
                                  </p:childTnLst>
                                </p:cTn>
                              </p:par>
                            </p:childTnLst>
                          </p:cTn>
                        </p:par>
                        <p:par>
                          <p:cTn id="53" fill="hold">
                            <p:stCondLst>
                              <p:cond delay="1500"/>
                            </p:stCondLst>
                            <p:childTnLst>
                              <p:par>
                                <p:cTn id="54" presetID="16" presetClass="entr" presetSubtype="37"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arn(outVertical)">
                                      <p:cBhvr>
                                        <p:cTn id="56" dur="500"/>
                                        <p:tgtEl>
                                          <p:spTgt spid="14"/>
                                        </p:tgtEl>
                                      </p:cBhvr>
                                    </p:animEffect>
                                  </p:childTnLst>
                                </p:cTn>
                              </p:par>
                              <p:par>
                                <p:cTn id="57" presetID="2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8" grpId="0" bldLvl="0" animBg="1"/>
      <p:bldP spid="2" grpId="0" bldLvl="0" animBg="1"/>
      <p:bldP spid="12" grpId="0" bldLvl="0" animBg="1"/>
      <p:bldP spid="18" grpId="0" bldLvl="0" animBg="1"/>
      <p:bldP spid="19" grpId="0" bldLvl="0" animBg="1"/>
      <p:bldP spid="20" grpId="0" bldLvl="0" animBg="1"/>
      <p:bldP spid="3" grpId="0" bldLvl="0" animBg="1"/>
      <p:bldP spid="3" grpId="1" animBg="1"/>
      <p:bldP spid="14" grpId="0" bldLvl="0" animBg="1"/>
      <p:bldP spid="15" grpId="0" bldLvl="0" animBg="1"/>
      <p:bldP spid="15" grpId="1" animBg="1"/>
      <p:bldP spid="16" grpId="0" bldLvl="0" animBg="1"/>
      <p:bldP spid="16"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00880" y="6067425"/>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60645" y="932815"/>
            <a:ext cx="6478905" cy="548005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273040" y="1358900"/>
            <a:ext cx="5880100" cy="4652010"/>
          </a:xfrm>
          <a:prstGeom prst="rect">
            <a:avLst/>
          </a:prstGeom>
          <a:noFill/>
        </p:spPr>
        <p:txBody>
          <a:bodyPr wrap="square" lIns="0" tIns="0" rIns="0" bIns="0" rtlCol="0">
            <a:spAutoFit/>
          </a:bodyPr>
          <a:p>
            <a:pPr marL="342900" indent="-342900" algn="just">
              <a:lnSpc>
                <a:spcPct val="120000"/>
              </a:lnSpc>
              <a:buFont typeface="Wingdings" panose="05000000000000000000" charset="0"/>
              <a:buChar char="Ø"/>
            </a:pPr>
            <a:r>
              <a:rPr sz="2400"/>
              <a:t>游览过程中,</a:t>
            </a:r>
            <a:r>
              <a:rPr sz="2800" b="1">
                <a:solidFill>
                  <a:schemeClr val="accent1"/>
                </a:solidFill>
                <a:effectLst>
                  <a:outerShdw blurRad="38100" dist="25400" dir="5400000" algn="ctr" rotWithShape="0">
                    <a:srgbClr val="6E747A">
                      <a:alpha val="43000"/>
                    </a:srgbClr>
                  </a:outerShdw>
                </a:effectLst>
              </a:rPr>
              <a:t>导游领队</a:t>
            </a:r>
            <a:r>
              <a:rPr sz="2400"/>
              <a:t>应适时提示卫生间位置,尤其应注意引导家长带领未成年人使用卫生间,不随地大小便。</a:t>
            </a:r>
            <a:endParaRPr sz="2400"/>
          </a:p>
          <a:p>
            <a:pPr marL="342900" indent="-342900" algn="just">
              <a:lnSpc>
                <a:spcPct val="120000"/>
              </a:lnSpc>
              <a:buFont typeface="Wingdings" panose="05000000000000000000" charset="0"/>
              <a:buChar char="Ø"/>
            </a:pPr>
            <a:r>
              <a:rPr sz="2400"/>
              <a:t>在游客众多的情况下,</a:t>
            </a:r>
            <a:r>
              <a:rPr sz="2800" b="1">
                <a:solidFill>
                  <a:schemeClr val="accent1"/>
                </a:solidFill>
                <a:effectLst>
                  <a:outerShdw blurRad="38100" dist="25400" dir="5400000" algn="ctr" rotWithShape="0">
                    <a:srgbClr val="6E747A">
                      <a:alpha val="43000"/>
                    </a:srgbClr>
                  </a:outerShdw>
                </a:effectLst>
              </a:rPr>
              <a:t>导游领队</a:t>
            </a:r>
            <a:r>
              <a:rPr sz="2400"/>
              <a:t>应引导游客依序排队使用卫生间,并礼让急需的老人、未成年人残障人士。</a:t>
            </a:r>
            <a:endParaRPr sz="2400"/>
          </a:p>
          <a:p>
            <a:pPr marL="342900" indent="-342900" algn="just">
              <a:lnSpc>
                <a:spcPct val="120000"/>
              </a:lnSpc>
              <a:buFont typeface="Wingdings" panose="05000000000000000000" charset="0"/>
              <a:buChar char="Ø"/>
            </a:pPr>
            <a:r>
              <a:rPr sz="2400"/>
              <a:t>在野外无卫生间等设施设备的情况下,</a:t>
            </a:r>
            <a:r>
              <a:rPr sz="2800" b="1">
                <a:solidFill>
                  <a:schemeClr val="accent1"/>
                </a:solidFill>
                <a:effectLst>
                  <a:outerShdw blurRad="38100" dist="25400" dir="5400000" algn="ctr" rotWithShape="0">
                    <a:srgbClr val="6E747A">
                      <a:alpha val="43000"/>
                    </a:srgbClr>
                  </a:outerShdw>
                </a:effectLst>
              </a:rPr>
              <a:t>导</a:t>
            </a:r>
            <a:r>
              <a:rPr sz="2800" b="1">
                <a:solidFill>
                  <a:schemeClr val="accent1"/>
                </a:solidFill>
                <a:effectLst>
                  <a:outerShdw blurRad="38100" dist="25400" dir="5400000" algn="ctr" rotWithShape="0">
                    <a:srgbClr val="6E747A">
                      <a:alpha val="43000"/>
                    </a:srgbClr>
                  </a:outerShdw>
                </a:effectLst>
              </a:rPr>
              <a:t>游领队</a:t>
            </a:r>
            <a:r>
              <a:rPr sz="2400"/>
              <a:t>应引导游客在适当的位置如厕,避免污染水源或影响生态环境。并提示游客填埋、清理废弃物。</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788670" y="235585"/>
            <a:ext cx="3365500" cy="5410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特殊/突发情况处理</a:t>
            </a:r>
            <a:endParaRPr lang="zh-CN" altLang="en-US" sz="2800" dirty="0" smtClean="0">
              <a:latin typeface="微软雅黑" panose="020B0503020204020204" pitchFamily="34" charset="-122"/>
              <a:ea typeface="微软雅黑" panose="020B0503020204020204" pitchFamily="34" charset="-122"/>
            </a:endParaRPr>
          </a:p>
        </p:txBody>
      </p:sp>
      <p:sp>
        <p:nvSpPr>
          <p:cNvPr id="6" name="TextBox 31"/>
          <p:cNvSpPr txBox="1"/>
          <p:nvPr/>
        </p:nvSpPr>
        <p:spPr>
          <a:xfrm>
            <a:off x="4706620" y="293370"/>
            <a:ext cx="842010" cy="497840"/>
          </a:xfrm>
          <a:prstGeom prst="rect">
            <a:avLst/>
          </a:prstGeom>
          <a:noFill/>
        </p:spPr>
        <p:txBody>
          <a:bodyPr wrap="square" lIns="68543" tIns="34272" rIns="68543" bIns="34272" rtlCol="0" anchor="ctr">
            <a:spAutoFit/>
          </a:bodyPr>
          <a:p>
            <a:pPr algn="ctr"/>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二</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9" name="Freeform 4"/>
          <p:cNvSpPr/>
          <p:nvPr/>
        </p:nvSpPr>
        <p:spPr bwMode="auto">
          <a:xfrm>
            <a:off x="4726305" y="115570"/>
            <a:ext cx="803275" cy="780415"/>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3" name="矩形 2"/>
          <p:cNvSpPr/>
          <p:nvPr/>
        </p:nvSpPr>
        <p:spPr>
          <a:xfrm>
            <a:off x="208915" y="235585"/>
            <a:ext cx="323850" cy="323850"/>
          </a:xfrm>
          <a:prstGeom prst="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70840" y="384810"/>
            <a:ext cx="269875" cy="269875"/>
          </a:xfrm>
          <a:prstGeom prst="rect">
            <a:avLst/>
          </a:prstGeom>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23" name="圆角矩形 22"/>
          <p:cNvSpPr/>
          <p:nvPr/>
        </p:nvSpPr>
        <p:spPr>
          <a:xfrm>
            <a:off x="1072515" y="1230630"/>
            <a:ext cx="10730230" cy="501904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24" name="TextBox 38"/>
          <p:cNvSpPr txBox="1"/>
          <p:nvPr/>
        </p:nvSpPr>
        <p:spPr>
          <a:xfrm>
            <a:off x="1165860" y="1291590"/>
            <a:ext cx="10095865" cy="4804410"/>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a:t>旅游过程中遭遇特殊/突发情况,如财物被抢被盗、感染重大传染性疾病、遭受自然灾害、交通工具延误等,</a:t>
            </a:r>
            <a:r>
              <a:rPr sz="2800" b="1">
                <a:solidFill>
                  <a:schemeClr val="accent1"/>
                </a:solidFill>
                <a:effectLst>
                  <a:outerShdw blurRad="38100" dist="25400" dir="5400000" algn="ctr" rotWithShape="0">
                    <a:srgbClr val="6E747A">
                      <a:alpha val="43000"/>
                    </a:srgbClr>
                  </a:outerShdw>
                </a:effectLst>
              </a:rPr>
              <a:t>导游领队</a:t>
            </a:r>
            <a:r>
              <a:rPr sz="2400"/>
              <a:t>应沉着应对,冷静处理。</a:t>
            </a:r>
            <a:endParaRPr sz="2400"/>
          </a:p>
          <a:p>
            <a:pPr marL="342900" indent="-342900" algn="just">
              <a:lnSpc>
                <a:spcPct val="110000"/>
              </a:lnSpc>
              <a:buFont typeface="Wingdings" panose="05000000000000000000" charset="0"/>
              <a:buChar char="Ø"/>
            </a:pPr>
            <a:r>
              <a:rPr sz="2400"/>
              <a:t>需要游客配合相关部门处理的,</a:t>
            </a:r>
            <a:r>
              <a:rPr sz="2800" b="1">
                <a:solidFill>
                  <a:schemeClr val="accent1"/>
                </a:solidFill>
                <a:effectLst>
                  <a:outerShdw blurRad="38100" dist="25400" dir="5400000" algn="ctr" rotWithShape="0">
                    <a:srgbClr val="6E747A">
                      <a:alpha val="43000"/>
                    </a:srgbClr>
                  </a:outerShdw>
                </a:effectLst>
              </a:rPr>
              <a:t>导游领队</a:t>
            </a:r>
            <a:r>
              <a:rPr sz="2400"/>
              <a:t>应及时向游客说明,进行安抚劝慰,并积极协助有关部门进行处理。</a:t>
            </a:r>
            <a:endParaRPr sz="2400"/>
          </a:p>
          <a:p>
            <a:pPr marL="342900" indent="-342900" algn="just">
              <a:lnSpc>
                <a:spcPct val="110000"/>
              </a:lnSpc>
              <a:buFont typeface="Wingdings" panose="05000000000000000000" charset="0"/>
              <a:buChar char="Ø"/>
            </a:pPr>
            <a:r>
              <a:rPr sz="2400"/>
              <a:t>在突发紧急情况下,</a:t>
            </a:r>
            <a:r>
              <a:rPr sz="2800" b="1">
                <a:solidFill>
                  <a:schemeClr val="accent1"/>
                </a:solidFill>
                <a:effectLst>
                  <a:outerShdw blurRad="38100" dist="25400" dir="5400000" algn="ctr" rotWithShape="0">
                    <a:srgbClr val="6E747A">
                      <a:alpha val="43000"/>
                    </a:srgbClr>
                  </a:outerShdw>
                </a:effectLst>
              </a:rPr>
              <a:t>导游领队</a:t>
            </a:r>
            <a:r>
              <a:rPr sz="2400"/>
              <a:t>应立即采取应急措施,避免损失扩大和事态升级。</a:t>
            </a:r>
            <a:endParaRPr sz="2400"/>
          </a:p>
          <a:p>
            <a:pPr marL="342900" indent="-342900" algn="just">
              <a:lnSpc>
                <a:spcPct val="110000"/>
              </a:lnSpc>
              <a:buFont typeface="Wingdings" panose="05000000000000000000" charset="0"/>
              <a:buChar char="Ø"/>
            </a:pPr>
            <a:r>
              <a:rPr sz="2800" b="1">
                <a:solidFill>
                  <a:schemeClr val="accent1"/>
                </a:solidFill>
                <a:effectLst>
                  <a:outerShdw blurRad="38100" dist="25400" dir="5400000" algn="ctr" rotWithShape="0">
                    <a:srgbClr val="6E747A">
                      <a:alpha val="43000"/>
                    </a:srgbClr>
                  </a:outerShdw>
                </a:effectLst>
              </a:rPr>
              <a:t>导游领队</a:t>
            </a:r>
            <a:r>
              <a:rPr sz="2400"/>
              <a:t>应在游客和相关机构与人员发生纠纷时,及时处理、正确疏导,引导游客理性维权、化解矛盾。</a:t>
            </a:r>
            <a:endParaRPr sz="2400"/>
          </a:p>
          <a:p>
            <a:pPr marL="342900" indent="-342900" algn="just">
              <a:lnSpc>
                <a:spcPct val="110000"/>
              </a:lnSpc>
              <a:buFont typeface="Wingdings" panose="05000000000000000000" charset="0"/>
              <a:buChar char="Ø"/>
            </a:pPr>
            <a:r>
              <a:rPr sz="2400"/>
              <a:t>遇游客采取拒绝上下机(车、船)、滞留等方式非理性维权的,</a:t>
            </a:r>
            <a:r>
              <a:rPr sz="2800" b="1">
                <a:solidFill>
                  <a:schemeClr val="accent1"/>
                </a:solidFill>
                <a:effectLst>
                  <a:outerShdw blurRad="38100" dist="25400" dir="5400000" algn="ctr" rotWithShape="0">
                    <a:srgbClr val="6E747A">
                      <a:alpha val="43000"/>
                    </a:srgbClr>
                  </a:outerShdw>
                </a:effectLst>
              </a:rPr>
              <a:t>导</a:t>
            </a:r>
            <a:r>
              <a:rPr sz="2800" b="1">
                <a:solidFill>
                  <a:schemeClr val="accent1"/>
                </a:solidFill>
                <a:effectLst>
                  <a:outerShdw blurRad="38100" dist="25400" dir="5400000" algn="ctr" rotWithShape="0">
                    <a:srgbClr val="6E747A">
                      <a:alpha val="43000"/>
                    </a:srgbClr>
                  </a:outerShdw>
                </a:effectLst>
              </a:rPr>
              <a:t>游领队</a:t>
            </a:r>
            <a:r>
              <a:rPr sz="2400"/>
              <a:t>应与游客进行沟通、晓以利害。必要时应向驻外使领馆或当地警方等机构报告,寻求帮助。</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53" presetClass="entr" presetSubtype="16"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up)">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9" grpId="0" bldLvl="0" animBg="1"/>
      <p:bldP spid="3" grpId="0" bldLvl="0" animBg="1"/>
      <p:bldP spid="10" grpId="0" bldLvl="0" animBg="1"/>
      <p:bldP spid="3" grpId="1" animBg="1"/>
      <p:bldP spid="10" grpId="1" animBg="1"/>
      <p:bldP spid="23" grpId="0" bldLvl="0" animBg="1"/>
      <p:bldP spid="2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791210" y="235585"/>
            <a:ext cx="2880360" cy="59372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总结反馈</a:t>
            </a:r>
            <a:endParaRPr lang="zh-CN" altLang="en-US" sz="2800" dirty="0" smtClean="0">
              <a:latin typeface="微软雅黑" panose="020B0503020204020204" pitchFamily="34" charset="-122"/>
              <a:ea typeface="微软雅黑" panose="020B0503020204020204" pitchFamily="34" charset="-122"/>
            </a:endParaRPr>
          </a:p>
        </p:txBody>
      </p:sp>
      <p:sp>
        <p:nvSpPr>
          <p:cNvPr id="4" name="TextBox 33"/>
          <p:cNvSpPr txBox="1"/>
          <p:nvPr/>
        </p:nvSpPr>
        <p:spPr>
          <a:xfrm>
            <a:off x="3884930" y="283845"/>
            <a:ext cx="596900" cy="497840"/>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三</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0" name="Freeform 6"/>
          <p:cNvSpPr/>
          <p:nvPr/>
        </p:nvSpPr>
        <p:spPr bwMode="auto">
          <a:xfrm>
            <a:off x="3763010" y="88900"/>
            <a:ext cx="840740" cy="861060"/>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7030A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rgbClr val="414455"/>
              </a:solidFill>
              <a:latin typeface="方正粗黑宋简体" panose="02000000000000000000" charset="-122"/>
              <a:ea typeface="方正粗黑宋简体" panose="02000000000000000000" charset="-122"/>
            </a:endParaRPr>
          </a:p>
        </p:txBody>
      </p:sp>
      <p:sp>
        <p:nvSpPr>
          <p:cNvPr id="5" name="矩形 4"/>
          <p:cNvSpPr/>
          <p:nvPr/>
        </p:nvSpPr>
        <p:spPr>
          <a:xfrm>
            <a:off x="127635" y="235585"/>
            <a:ext cx="323850" cy="323850"/>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289560" y="384810"/>
            <a:ext cx="269875" cy="269875"/>
          </a:xfrm>
          <a:prstGeom prst="rect">
            <a:avLst/>
          </a:prstGeom>
          <a:solidFill>
            <a:srgbClr val="7030A0"/>
          </a:solidFill>
          <a:ln>
            <a:solidFill>
              <a:srgbClr val="7030A0"/>
            </a:solidFill>
          </a:ln>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23" name="圆角矩形 22"/>
          <p:cNvSpPr/>
          <p:nvPr/>
        </p:nvSpPr>
        <p:spPr>
          <a:xfrm>
            <a:off x="1072515" y="1230630"/>
            <a:ext cx="9479915" cy="5019040"/>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24" name="TextBox 38"/>
          <p:cNvSpPr txBox="1"/>
          <p:nvPr/>
        </p:nvSpPr>
        <p:spPr>
          <a:xfrm>
            <a:off x="1165860" y="1291590"/>
            <a:ext cx="8759190" cy="4600575"/>
          </a:xfrm>
          <a:prstGeom prst="rect">
            <a:avLst/>
          </a:prstGeom>
          <a:noFill/>
        </p:spPr>
        <p:txBody>
          <a:bodyPr wrap="square" lIns="0" tIns="0" rIns="0" bIns="0" rtlCol="0">
            <a:spAutoFit/>
          </a:bodyPr>
          <a:p>
            <a:pPr marL="342900" indent="-342900" algn="just">
              <a:lnSpc>
                <a:spcPct val="110000"/>
              </a:lnSpc>
              <a:buFont typeface="Wingdings" panose="05000000000000000000" charset="0"/>
              <a:buChar char="Ø"/>
            </a:pPr>
            <a:r>
              <a:rPr sz="2400"/>
              <a:t>旅游行程全部结束后,</a:t>
            </a:r>
            <a:r>
              <a:rPr sz="2800" b="1">
                <a:solidFill>
                  <a:schemeClr val="accent1"/>
                </a:solidFill>
                <a:effectLst>
                  <a:outerShdw blurRad="38100" dist="25400" dir="5400000" algn="ctr" rotWithShape="0">
                    <a:srgbClr val="6E747A">
                      <a:alpha val="43000"/>
                    </a:srgbClr>
                  </a:outerShdw>
                </a:effectLst>
              </a:rPr>
              <a:t>导游领队</a:t>
            </a:r>
            <a:r>
              <a:rPr sz="2400"/>
              <a:t>向旅行社递交的《带团报告》或《团队日志》中,宜有总结和反馈文明旅游引导工作的内容,以便积累经验并在导游领队人员中进行培训、分享。</a:t>
            </a:r>
            <a:endParaRPr sz="2400"/>
          </a:p>
          <a:p>
            <a:pPr marL="342900" indent="-342900" algn="just">
              <a:lnSpc>
                <a:spcPct val="110000"/>
              </a:lnSpc>
              <a:buFont typeface="Wingdings" panose="05000000000000000000" charset="0"/>
              <a:buChar char="Ø"/>
            </a:pPr>
            <a:r>
              <a:rPr sz="2400"/>
              <a:t>旅游行程结束后,</a:t>
            </a:r>
            <a:r>
              <a:rPr sz="2800" b="1">
                <a:solidFill>
                  <a:schemeClr val="accent1"/>
                </a:solidFill>
                <a:effectLst>
                  <a:outerShdw blurRad="38100" dist="25400" dir="5400000" algn="ctr" rotWithShape="0">
                    <a:srgbClr val="6E747A">
                      <a:alpha val="43000"/>
                    </a:srgbClr>
                  </a:outerShdw>
                </a:effectLst>
              </a:rPr>
              <a:t>导游领队</a:t>
            </a:r>
            <a:r>
              <a:rPr sz="2400"/>
              <a:t>宜与游客继续保持友好交流,并妥善处理遗留问题。</a:t>
            </a:r>
            <a:endParaRPr sz="2400"/>
          </a:p>
          <a:p>
            <a:pPr marL="342900" indent="-342900" algn="just">
              <a:lnSpc>
                <a:spcPct val="110000"/>
              </a:lnSpc>
              <a:buFont typeface="Wingdings" panose="05000000000000000000" charset="0"/>
              <a:buChar char="Ø"/>
            </a:pPr>
            <a:r>
              <a:rPr sz="2400"/>
              <a:t>对旅游过程中严重违背社会公德,违反法律规范,影响恶劣、后果严重的游客,</a:t>
            </a:r>
            <a:r>
              <a:rPr sz="2800" b="1">
                <a:solidFill>
                  <a:schemeClr val="accent1"/>
                </a:solidFill>
                <a:effectLst>
                  <a:outerShdw blurRad="38100" dist="25400" dir="5400000" algn="ctr" rotWithShape="0">
                    <a:srgbClr val="6E747A">
                      <a:alpha val="43000"/>
                    </a:srgbClr>
                  </a:outerShdw>
                </a:effectLst>
              </a:rPr>
              <a:t>导游领队人员</a:t>
            </a:r>
            <a:r>
              <a:rPr sz="2400"/>
              <a:t>应将相关情况向旅行社进行汇报,并通过旅行社将该游客的不文明行为向旅游管理部门报告,经旅游管理部门核实后,纳入游客不文明旅游记录。</a:t>
            </a:r>
            <a:endParaRPr sz="2400"/>
          </a:p>
          <a:p>
            <a:pPr marL="342900" indent="-342900" algn="just">
              <a:lnSpc>
                <a:spcPct val="110000"/>
              </a:lnSpc>
              <a:buFont typeface="Wingdings" panose="05000000000000000000" charset="0"/>
              <a:buChar char="Ø"/>
            </a:pPr>
            <a:r>
              <a:rPr sz="2400"/>
              <a:t>旅行社、导游行业组织等机构应做好导游领队引导文明旅游的宣传培训和教育工作。</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up)">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10" grpId="0" bldLvl="0" animBg="1"/>
      <p:bldP spid="5" grpId="0" bldLvl="0" animBg="1"/>
      <p:bldP spid="6" grpId="0" bldLvl="0" animBg="1"/>
      <p:bldP spid="5" grpId="1" animBg="1"/>
      <p:bldP spid="6" grpId="1" animBg="1"/>
      <p:bldP spid="23" grpId="0" bldLvl="0" animBg="1"/>
      <p:bldP spid="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825209" y="1997101"/>
            <a:ext cx="1414500" cy="1293123"/>
            <a:chOff x="304800" y="673100"/>
            <a:chExt cx="4000500" cy="4000500"/>
          </a:xfrm>
          <a:effectLst>
            <a:outerShdw blurRad="444500" dist="254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a:solidFill>
                  <a:schemeClr val="tx1"/>
                </a:solidFill>
              </a:endParaRPr>
            </a:p>
          </p:txBody>
        </p:sp>
        <p:sp>
          <p:nvSpPr>
            <p:cNvPr id="20" name="椭圆 1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国</a:t>
              </a:r>
              <a:endParaRPr lang="zh-CN" altLang="en-US" sz="54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444459" y="3234081"/>
            <a:ext cx="1414500" cy="1293123"/>
            <a:chOff x="304800" y="673100"/>
            <a:chExt cx="4000500" cy="4000500"/>
          </a:xfrm>
          <a:effectLst>
            <a:outerShdw blurRad="444500" dist="254000" dir="8100000" algn="tr" rotWithShape="0">
              <a:prstClr val="black">
                <a:alpha val="50000"/>
              </a:prstClr>
            </a:outerShdw>
          </a:effectLst>
        </p:grpSpPr>
        <p:sp>
          <p:nvSpPr>
            <p:cNvPr id="4" name="同心圆 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5400">
                <a:solidFill>
                  <a:schemeClr val="tx1"/>
                </a:solidFill>
              </a:endParaRPr>
            </a:p>
          </p:txBody>
        </p:sp>
        <p:sp>
          <p:nvSpPr>
            <p:cNvPr id="5" name="椭圆 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5400" b="1" dirty="0">
                  <a:solidFill>
                    <a:srgbClr val="9933FF"/>
                  </a:solidFill>
                  <a:latin typeface="微软雅黑" panose="020B0503020204020204" pitchFamily="34" charset="-122"/>
                  <a:ea typeface="微软雅黑" panose="020B0503020204020204" pitchFamily="34" charset="-122"/>
                </a:rPr>
                <a:t>家</a:t>
              </a:r>
              <a:endParaRPr lang="zh-CN" altLang="en-US" sz="5400" b="1" dirty="0">
                <a:solidFill>
                  <a:srgbClr val="9933FF"/>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5190709" y="2476526"/>
            <a:ext cx="1414500" cy="1293123"/>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5400">
                <a:solidFill>
                  <a:schemeClr val="tx1"/>
                </a:solidFill>
              </a:endParaRPr>
            </a:p>
          </p:txBody>
        </p:sp>
        <p:sp>
          <p:nvSpPr>
            <p:cNvPr id="8" name="椭圆 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54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导</a:t>
              </a:r>
              <a:endParaRPr lang="zh-CN" altLang="en-US" sz="54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6921084" y="3262021"/>
            <a:ext cx="1414500" cy="1293123"/>
            <a:chOff x="304800" y="673100"/>
            <a:chExt cx="4000500" cy="4000500"/>
          </a:xfrm>
          <a:effectLst>
            <a:outerShdw blurRad="444500" dist="254000" dir="8100000" algn="tr" rotWithShape="0">
              <a:prstClr val="black">
                <a:alpha val="50000"/>
              </a:prstClr>
            </a:outerShdw>
          </a:effectLst>
        </p:grpSpPr>
        <p:sp>
          <p:nvSpPr>
            <p:cNvPr id="10" name="同心圆 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5400">
                <a:solidFill>
                  <a:schemeClr val="tx1"/>
                </a:solidFill>
              </a:endParaRPr>
            </a:p>
          </p:txBody>
        </p:sp>
        <p:sp>
          <p:nvSpPr>
            <p:cNvPr id="13" name="椭圆 1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5400" b="1" dirty="0">
                  <a:solidFill>
                    <a:srgbClr val="9933FF"/>
                  </a:solidFill>
                  <a:latin typeface="微软雅黑" panose="020B0503020204020204" pitchFamily="34" charset="-122"/>
                  <a:ea typeface="微软雅黑" panose="020B0503020204020204" pitchFamily="34" charset="-122"/>
                </a:rPr>
                <a:t>游</a:t>
              </a:r>
              <a:endParaRPr lang="zh-CN" altLang="en-US" sz="5400" b="1" dirty="0">
                <a:solidFill>
                  <a:srgbClr val="9933FF"/>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8928319" y="2476526"/>
            <a:ext cx="1414500" cy="1293123"/>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23" name="椭圆 2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6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员</a:t>
              </a:r>
              <a:endParaRPr lang="zh-CN" altLang="en-US" sz="6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500" advClick="0">
        <p:checker/>
      </p:transition>
    </mc:Choice>
    <mc:Fallback>
      <p:transition spd="slow" advClick="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0-#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000" fill="hold"/>
                                        <p:tgtEl>
                                          <p:spTgt spid="16"/>
                                        </p:tgtEl>
                                        <p:attrNameLst>
                                          <p:attrName>ppt_x</p:attrName>
                                        </p:attrNameLst>
                                      </p:cBhvr>
                                      <p:tavLst>
                                        <p:tav tm="0">
                                          <p:val>
                                            <p:strVal val="0-#ppt_w/2"/>
                                          </p:val>
                                        </p:tav>
                                        <p:tav tm="100000">
                                          <p:val>
                                            <p:strVal val="#ppt_x"/>
                                          </p:val>
                                        </p:tav>
                                      </p:tavLst>
                                    </p:anim>
                                    <p:anim calcmode="lin" valueType="num">
                                      <p:cBhvr additive="base">
                                        <p:cTn id="24" dur="10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1487805" y="44450"/>
            <a:ext cx="513715" cy="58166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46990" y="955040"/>
            <a:ext cx="376555" cy="24066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191135"/>
            <a:ext cx="6407150" cy="76898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91770" y="-27305"/>
            <a:ext cx="1577975" cy="1205865"/>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9" name="TextBox 48"/>
          <p:cNvSpPr txBox="1"/>
          <p:nvPr/>
        </p:nvSpPr>
        <p:spPr>
          <a:xfrm>
            <a:off x="1703705" y="260350"/>
            <a:ext cx="4234815" cy="622300"/>
          </a:xfrm>
          <a:prstGeom prst="rect">
            <a:avLst/>
          </a:prstGeom>
          <a:noFill/>
        </p:spPr>
        <p:txBody>
          <a:bodyPr wrap="square" lIns="68584" tIns="34291" rIns="68584" bIns="34291" rtlCol="0">
            <a:spAutoFit/>
            <a:scene3d>
              <a:camera prst="orthographicFront"/>
              <a:lightRig rig="threePt" dir="t"/>
            </a:scene3d>
          </a:bodyPr>
          <a:lstStyle/>
          <a:p>
            <a:r>
              <a:rPr lang="zh-CN" altLang="en-US"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案例：礼俗</a:t>
            </a:r>
            <a:r>
              <a:rPr lang="en-US" altLang="zh-CN"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-tip</a:t>
            </a:r>
            <a:endParaRPr lang="en-US" altLang="zh-CN"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p:txBody>
      </p:sp>
      <p:sp>
        <p:nvSpPr>
          <p:cNvPr id="29" name="矩形 28"/>
          <p:cNvSpPr/>
          <p:nvPr/>
        </p:nvSpPr>
        <p:spPr>
          <a:xfrm>
            <a:off x="1337945" y="1484630"/>
            <a:ext cx="3594100" cy="63119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小费给谁？</a:t>
            </a:r>
            <a:endParaRPr lang="zh-CN" altLang="en-US" sz="2800" dirty="0" smtClean="0">
              <a:latin typeface="微软雅黑" panose="020B0503020204020204" pitchFamily="34" charset="-122"/>
              <a:ea typeface="微软雅黑" panose="020B0503020204020204" pitchFamily="34" charset="-122"/>
            </a:endParaRPr>
          </a:p>
        </p:txBody>
      </p:sp>
      <p:sp>
        <p:nvSpPr>
          <p:cNvPr id="30" name="矩形 29"/>
          <p:cNvSpPr/>
          <p:nvPr/>
        </p:nvSpPr>
        <p:spPr>
          <a:xfrm>
            <a:off x="1199515" y="2204720"/>
            <a:ext cx="3870960" cy="648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哪些国家给小费？</a:t>
            </a:r>
            <a:endParaRPr lang="zh-CN" altLang="en-US" sz="2800" dirty="0" smtClean="0">
              <a:latin typeface="微软雅黑" panose="020B0503020204020204" pitchFamily="34" charset="-122"/>
              <a:ea typeface="微软雅黑" panose="020B0503020204020204" pitchFamily="34" charset="-122"/>
            </a:endParaRPr>
          </a:p>
        </p:txBody>
      </p:sp>
      <p:pic>
        <p:nvPicPr>
          <p:cNvPr id="8" name="图片 7"/>
          <p:cNvPicPr/>
          <p:nvPr/>
        </p:nvPicPr>
        <p:blipFill>
          <a:blip r:embed="rId1" r:link="rId2"/>
          <a:stretch>
            <a:fillRect/>
          </a:stretch>
        </p:blipFill>
        <p:spPr>
          <a:xfrm>
            <a:off x="5520055" y="2348865"/>
            <a:ext cx="5892800" cy="4064000"/>
          </a:xfrm>
          <a:prstGeom prst="rect">
            <a:avLst/>
          </a:prstGeom>
          <a:noFill/>
          <a:ln w="9525">
            <a:noFill/>
          </a:ln>
        </p:spPr>
      </p:pic>
      <p:pic>
        <p:nvPicPr>
          <p:cNvPr id="100" name="图片 99"/>
          <p:cNvPicPr/>
          <p:nvPr/>
        </p:nvPicPr>
        <p:blipFill>
          <a:blip r:embed="rId3" r:link="rId4"/>
          <a:stretch>
            <a:fillRect/>
          </a:stretch>
        </p:blipFill>
        <p:spPr>
          <a:xfrm>
            <a:off x="7031990" y="1124585"/>
            <a:ext cx="4137660" cy="2120900"/>
          </a:xfrm>
          <a:prstGeom prst="rect">
            <a:avLst/>
          </a:prstGeom>
          <a:noFill/>
          <a:ln w="9525">
            <a:noFill/>
          </a:ln>
        </p:spPr>
      </p:pic>
      <p:pic>
        <p:nvPicPr>
          <p:cNvPr id="10" name="图片 9"/>
          <p:cNvPicPr>
            <a:picLocks noChangeAspect="1"/>
          </p:cNvPicPr>
          <p:nvPr/>
        </p:nvPicPr>
        <p:blipFill>
          <a:blip r:embed="rId5"/>
          <a:stretch>
            <a:fillRect/>
          </a:stretch>
        </p:blipFill>
        <p:spPr>
          <a:xfrm>
            <a:off x="1199515" y="2883535"/>
            <a:ext cx="3860165" cy="291084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p:tgtEl>
                                          <p:spTgt spid="46"/>
                                        </p:tgtEl>
                                        <p:attrNameLst>
                                          <p:attrName>ppt_x</p:attrName>
                                        </p:attrNameLst>
                                      </p:cBhvr>
                                      <p:tavLst>
                                        <p:tav tm="0">
                                          <p:val>
                                            <p:strVal val="#ppt_x-#ppt_w*1.125000"/>
                                          </p:val>
                                        </p:tav>
                                        <p:tav tm="100000">
                                          <p:val>
                                            <p:strVal val="#ppt_x"/>
                                          </p:val>
                                        </p:tav>
                                      </p:tavLst>
                                    </p:anim>
                                    <p:animEffect transition="in" filter="wipe(right)">
                                      <p:cBhvr>
                                        <p:cTn id="21" dur="500"/>
                                        <p:tgtEl>
                                          <p:spTgt spid="46"/>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left)">
                                      <p:cBhvr>
                                        <p:cTn id="25" dur="500"/>
                                        <p:tgtEl>
                                          <p:spTgt spid="49"/>
                                        </p:tgtEl>
                                      </p:cBhvr>
                                    </p:animEffect>
                                  </p:childTnLst>
                                </p:cTn>
                              </p:par>
                            </p:childTnLst>
                          </p:cTn>
                        </p:par>
                        <p:par>
                          <p:cTn id="26" fill="hold">
                            <p:stCondLst>
                              <p:cond delay="150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000"/>
                            </p:stCondLst>
                            <p:childTnLst>
                              <p:par>
                                <p:cTn id="31" presetID="16" presetClass="entr" presetSubtype="37"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arn(outVertical)">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4" grpId="1" animBg="1"/>
      <p:bldP spid="45" grpId="1" animBg="1"/>
      <p:bldP spid="47" grpId="1" animBg="1"/>
      <p:bldP spid="49" grpId="0"/>
      <p:bldP spid="49" grpId="1"/>
      <p:bldP spid="29" grpId="0" bldLvl="0" animBg="1"/>
      <p:bldP spid="3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1487805" y="44450"/>
            <a:ext cx="513715" cy="58166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0" y="1029335"/>
            <a:ext cx="376555" cy="24066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262890"/>
            <a:ext cx="6407150" cy="76898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91770" y="44450"/>
            <a:ext cx="1577975" cy="1205865"/>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9" name="TextBox 48"/>
          <p:cNvSpPr txBox="1"/>
          <p:nvPr/>
        </p:nvSpPr>
        <p:spPr>
          <a:xfrm>
            <a:off x="1703705" y="335915"/>
            <a:ext cx="5693410" cy="622300"/>
          </a:xfrm>
          <a:prstGeom prst="rect">
            <a:avLst/>
          </a:prstGeom>
          <a:noFill/>
        </p:spPr>
        <p:txBody>
          <a:bodyPr wrap="square" lIns="68584" tIns="34291" rIns="68584" bIns="34291" rtlCol="0">
            <a:spAutoFit/>
            <a:scene3d>
              <a:camera prst="orthographicFront"/>
              <a:lightRig rig="threePt" dir="t"/>
            </a:scene3d>
          </a:bodyPr>
          <a:lstStyle/>
          <a:p>
            <a:r>
              <a:rPr lang="zh-CN" altLang="en-US"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如何劝导不文明行为？</a:t>
            </a:r>
            <a:endParaRPr lang="zh-CN" altLang="en-US"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pic>
        <p:nvPicPr>
          <p:cNvPr id="2" name="图片 1"/>
          <p:cNvPicPr/>
          <p:nvPr>
            <p:custDataLst>
              <p:tags r:id="rId1"/>
            </p:custDataLst>
          </p:nvPr>
        </p:nvPicPr>
        <p:blipFill>
          <a:blip r:embed="rId2" r:link="rId3"/>
          <a:stretch>
            <a:fillRect/>
          </a:stretch>
        </p:blipFill>
        <p:spPr>
          <a:xfrm>
            <a:off x="6528435" y="116840"/>
            <a:ext cx="5521325" cy="6641465"/>
          </a:xfrm>
          <a:prstGeom prst="rect">
            <a:avLst/>
          </a:prstGeom>
          <a:noFill/>
          <a:ln w="9525">
            <a:noFill/>
          </a:ln>
        </p:spPr>
      </p:pic>
      <p:pic>
        <p:nvPicPr>
          <p:cNvPr id="101" name="图片 100"/>
          <p:cNvPicPr/>
          <p:nvPr/>
        </p:nvPicPr>
        <p:blipFill>
          <a:blip r:embed="rId4" r:link="rId5"/>
          <a:stretch>
            <a:fillRect/>
          </a:stretch>
        </p:blipFill>
        <p:spPr>
          <a:xfrm>
            <a:off x="1919605" y="1270000"/>
            <a:ext cx="3801745" cy="4549140"/>
          </a:xfrm>
          <a:prstGeom prst="rect">
            <a:avLst/>
          </a:prstGeom>
          <a:noFill/>
          <a:ln w="9525">
            <a:noFill/>
          </a:ln>
        </p:spPr>
      </p:pic>
      <p:sp>
        <p:nvSpPr>
          <p:cNvPr id="3" name="TextBox 48"/>
          <p:cNvSpPr txBox="1"/>
          <p:nvPr/>
        </p:nvSpPr>
        <p:spPr>
          <a:xfrm>
            <a:off x="551815" y="5876925"/>
            <a:ext cx="5693410" cy="499110"/>
          </a:xfrm>
          <a:prstGeom prst="rect">
            <a:avLst/>
          </a:prstGeom>
          <a:noFill/>
        </p:spPr>
        <p:txBody>
          <a:bodyPr wrap="square" lIns="68584" tIns="34291" rIns="68584" bIns="34291" rtlCol="0">
            <a:spAutoFit/>
            <a:scene3d>
              <a:camera prst="orthographicFront"/>
              <a:lightRig rig="threePt" dir="t"/>
            </a:scene3d>
          </a:bodyPr>
          <a:p>
            <a:r>
              <a:rPr lang="en-US" altLang="zh-CN" sz="28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2021</a:t>
            </a:r>
            <a:r>
              <a:rPr lang="zh-CN" altLang="en-US" sz="28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年五一假期西安城墙案例视频</a:t>
            </a:r>
            <a:endParaRPr lang="zh-CN" altLang="en-US" sz="28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p:tgtEl>
                                          <p:spTgt spid="46"/>
                                        </p:tgtEl>
                                        <p:attrNameLst>
                                          <p:attrName>ppt_x</p:attrName>
                                        </p:attrNameLst>
                                      </p:cBhvr>
                                      <p:tavLst>
                                        <p:tav tm="0">
                                          <p:val>
                                            <p:strVal val="#ppt_x-#ppt_w*1.125000"/>
                                          </p:val>
                                        </p:tav>
                                        <p:tav tm="100000">
                                          <p:val>
                                            <p:strVal val="#ppt_x"/>
                                          </p:val>
                                        </p:tav>
                                      </p:tavLst>
                                    </p:anim>
                                    <p:animEffect transition="in" filter="wipe(right)">
                                      <p:cBhvr>
                                        <p:cTn id="21" dur="500"/>
                                        <p:tgtEl>
                                          <p:spTgt spid="46"/>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left)">
                                      <p:cBhvr>
                                        <p:cTn id="25" dur="500"/>
                                        <p:tgtEl>
                                          <p:spTgt spid="49"/>
                                        </p:tgtEl>
                                      </p:cBhvr>
                                    </p:animEffect>
                                  </p:childTnLst>
                                </p:cTn>
                              </p:par>
                            </p:childTnLst>
                          </p:cTn>
                        </p:par>
                        <p:par>
                          <p:cTn id="26" fill="hold">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4" grpId="1" animBg="1"/>
      <p:bldP spid="45" grpId="1" animBg="1"/>
      <p:bldP spid="47" grpId="1" animBg="1"/>
      <p:bldP spid="49" grpId="0"/>
      <p:bldP spid="49" grpId="1"/>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1487805" y="44450"/>
            <a:ext cx="513715" cy="58166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46990" y="955040"/>
            <a:ext cx="376555" cy="24066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191135"/>
            <a:ext cx="6962775" cy="76898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91770" y="-27305"/>
            <a:ext cx="1577975" cy="1205865"/>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9" name="TextBox 48"/>
          <p:cNvSpPr txBox="1"/>
          <p:nvPr/>
        </p:nvSpPr>
        <p:spPr>
          <a:xfrm>
            <a:off x="1703705" y="260350"/>
            <a:ext cx="4789170" cy="622300"/>
          </a:xfrm>
          <a:prstGeom prst="rect">
            <a:avLst/>
          </a:prstGeom>
          <a:noFill/>
        </p:spPr>
        <p:txBody>
          <a:bodyPr wrap="square" lIns="68584" tIns="34291" rIns="68584" bIns="34291" rtlCol="0">
            <a:spAutoFit/>
            <a:scene3d>
              <a:camera prst="orthographicFront"/>
              <a:lightRig rig="threePt" dir="t"/>
            </a:scene3d>
          </a:bodyPr>
          <a:lstStyle/>
          <a:p>
            <a:r>
              <a:rPr lang="zh-CN"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各地引导文明旅游案例</a:t>
            </a:r>
            <a:endParaRPr lang="zh-CN" sz="36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p:txBody>
      </p:sp>
      <p:sp>
        <p:nvSpPr>
          <p:cNvPr id="29" name="矩形 28"/>
          <p:cNvSpPr/>
          <p:nvPr/>
        </p:nvSpPr>
        <p:spPr>
          <a:xfrm>
            <a:off x="1343660" y="1988820"/>
            <a:ext cx="3594100" cy="63119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西安城墙金甲唐武士</a:t>
            </a:r>
            <a:endParaRPr lang="zh-CN" altLang="en-US" sz="2800" dirty="0" smtClean="0">
              <a:latin typeface="微软雅黑" panose="020B0503020204020204" pitchFamily="34" charset="-122"/>
              <a:ea typeface="微软雅黑" panose="020B0503020204020204" pitchFamily="34" charset="-122"/>
            </a:endParaRPr>
          </a:p>
        </p:txBody>
      </p:sp>
      <p:sp>
        <p:nvSpPr>
          <p:cNvPr id="30" name="矩形 29"/>
          <p:cNvSpPr/>
          <p:nvPr/>
        </p:nvSpPr>
        <p:spPr>
          <a:xfrm>
            <a:off x="1201420" y="2924810"/>
            <a:ext cx="3869055" cy="648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洪泽湖湿地垃圾回收袋</a:t>
            </a:r>
            <a:endParaRPr lang="zh-CN" altLang="en-US" sz="2800" dirty="0" smtClean="0">
              <a:latin typeface="微软雅黑" panose="020B0503020204020204" pitchFamily="34" charset="-122"/>
              <a:ea typeface="微软雅黑" panose="020B0503020204020204" pitchFamily="34" charset="-122"/>
            </a:endParaRPr>
          </a:p>
        </p:txBody>
      </p:sp>
      <p:sp>
        <p:nvSpPr>
          <p:cNvPr id="2" name="矩形 1"/>
          <p:cNvSpPr/>
          <p:nvPr/>
        </p:nvSpPr>
        <p:spPr>
          <a:xfrm>
            <a:off x="1343660" y="3878580"/>
            <a:ext cx="3594100" cy="63119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青岛极地苏小婉馄饨</a:t>
            </a:r>
            <a:endParaRPr lang="zh-CN" altLang="en-US" sz="2800" dirty="0" smtClean="0">
              <a:latin typeface="微软雅黑" panose="020B0503020204020204" pitchFamily="34" charset="-122"/>
              <a:ea typeface="微软雅黑" panose="020B0503020204020204" pitchFamily="34" charset="-122"/>
            </a:endParaRPr>
          </a:p>
        </p:txBody>
      </p:sp>
      <p:pic>
        <p:nvPicPr>
          <p:cNvPr id="103" name="图片 102"/>
          <p:cNvPicPr/>
          <p:nvPr/>
        </p:nvPicPr>
        <p:blipFill>
          <a:blip r:embed="rId1" r:link="rId2"/>
          <a:stretch>
            <a:fillRect/>
          </a:stretch>
        </p:blipFill>
        <p:spPr>
          <a:xfrm>
            <a:off x="5447665" y="1196340"/>
            <a:ext cx="4945380" cy="508444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p:tgtEl>
                                          <p:spTgt spid="46"/>
                                        </p:tgtEl>
                                        <p:attrNameLst>
                                          <p:attrName>ppt_x</p:attrName>
                                        </p:attrNameLst>
                                      </p:cBhvr>
                                      <p:tavLst>
                                        <p:tav tm="0">
                                          <p:val>
                                            <p:strVal val="#ppt_x-#ppt_w*1.125000"/>
                                          </p:val>
                                        </p:tav>
                                        <p:tav tm="100000">
                                          <p:val>
                                            <p:strVal val="#ppt_x"/>
                                          </p:val>
                                        </p:tav>
                                      </p:tavLst>
                                    </p:anim>
                                    <p:animEffect transition="in" filter="wipe(right)">
                                      <p:cBhvr>
                                        <p:cTn id="21" dur="500"/>
                                        <p:tgtEl>
                                          <p:spTgt spid="46"/>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left)">
                                      <p:cBhvr>
                                        <p:cTn id="25" dur="500"/>
                                        <p:tgtEl>
                                          <p:spTgt spid="49"/>
                                        </p:tgtEl>
                                      </p:cBhvr>
                                    </p:animEffect>
                                  </p:childTnLst>
                                </p:cTn>
                              </p:par>
                            </p:childTnLst>
                          </p:cTn>
                        </p:par>
                        <p:par>
                          <p:cTn id="26" fill="hold">
                            <p:stCondLst>
                              <p:cond delay="150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000"/>
                            </p:stCondLst>
                            <p:childTnLst>
                              <p:par>
                                <p:cTn id="31" presetID="16" presetClass="entr" presetSubtype="37"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arn(outVertical)">
                                      <p:cBhvr>
                                        <p:cTn id="33" dur="500"/>
                                        <p:tgtEl>
                                          <p:spTgt spid="30"/>
                                        </p:tgtEl>
                                      </p:cBhvr>
                                    </p:animEffect>
                                  </p:childTnLst>
                                </p:cTn>
                              </p:par>
                            </p:childTnLst>
                          </p:cTn>
                        </p:par>
                        <p:par>
                          <p:cTn id="34" fill="hold">
                            <p:stCondLst>
                              <p:cond delay="2500"/>
                            </p:stCondLst>
                            <p:childTnLst>
                              <p:par>
                                <p:cTn id="35" presetID="16" presetClass="entr" presetSubtype="37"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4" grpId="1" animBg="1"/>
      <p:bldP spid="45" grpId="1" animBg="1"/>
      <p:bldP spid="47" grpId="1" animBg="1"/>
      <p:bldP spid="49" grpId="0"/>
      <p:bldP spid="49" grpId="1"/>
      <p:bldP spid="29" grpId="0" bldLvl="0" animBg="1"/>
      <p:bldP spid="30" grpId="0" bldLvl="0" animBg="1"/>
      <p:bldP spid="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等腰三角形 43"/>
          <p:cNvSpPr/>
          <p:nvPr/>
        </p:nvSpPr>
        <p:spPr>
          <a:xfrm>
            <a:off x="3771900" y="2250440"/>
            <a:ext cx="857885" cy="98361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1103630" y="3667760"/>
            <a:ext cx="953770" cy="937895"/>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0" y="2717800"/>
            <a:ext cx="12192635" cy="1421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1570355" y="2251075"/>
            <a:ext cx="2687320" cy="2354580"/>
          </a:xfrm>
          <a:prstGeom prst="parallelogram">
            <a:avLst>
              <a:gd name="adj" fmla="val 48207"/>
            </a:avLst>
          </a:prstGeom>
        </p:spPr>
        <p:style>
          <a:lnRef idx="0">
            <a:schemeClr val="accent1"/>
          </a:lnRef>
          <a:fillRef idx="3">
            <a:schemeClr val="accent1"/>
          </a:fillRef>
          <a:effectRef idx="3">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2189480" y="2625090"/>
            <a:ext cx="1448435" cy="1299210"/>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Impact" panose="020B0806030902050204" pitchFamily="34" charset="0"/>
              </a:rPr>
              <a:t>8.2</a:t>
            </a:r>
            <a:endParaRPr lang="en-US" sz="8000" dirty="0">
              <a:solidFill>
                <a:schemeClr val="bg1">
                  <a:lumMod val="95000"/>
                </a:schemeClr>
              </a:solidFill>
              <a:latin typeface="Impact" panose="020B0806030902050204" pitchFamily="34" charset="0"/>
            </a:endParaRPr>
          </a:p>
        </p:txBody>
      </p:sp>
      <p:sp>
        <p:nvSpPr>
          <p:cNvPr id="49" name="TextBox 48"/>
          <p:cNvSpPr txBox="1"/>
          <p:nvPr/>
        </p:nvSpPr>
        <p:spPr>
          <a:xfrm>
            <a:off x="4164330" y="3045460"/>
            <a:ext cx="8180070" cy="622300"/>
          </a:xfrm>
          <a:prstGeom prst="rect">
            <a:avLst/>
          </a:prstGeom>
          <a:noFill/>
        </p:spPr>
        <p:txBody>
          <a:bodyPr wrap="square" lIns="68584" tIns="34291" rIns="68584" bIns="34291" rtlCol="0">
            <a:spAutoFit/>
            <a:scene3d>
              <a:camera prst="orthographicFront"/>
              <a:lightRig rig="threePt" dir="t"/>
            </a:scene3d>
          </a:bodyPr>
          <a:lstStyle/>
          <a:p>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引导文明旅游的具体规范与总结反馈</a:t>
            </a:r>
            <a:endPar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00" name="文本框 99"/>
          <p:cNvSpPr txBox="1"/>
          <p:nvPr/>
        </p:nvSpPr>
        <p:spPr>
          <a:xfrm>
            <a:off x="181610" y="121285"/>
            <a:ext cx="6994525" cy="521970"/>
          </a:xfrm>
          <a:prstGeom prst="rect">
            <a:avLst/>
          </a:prstGeom>
          <a:noFill/>
          <a:ln w="9525">
            <a:noFill/>
          </a:ln>
        </p:spPr>
        <p:txBody>
          <a:bodyPr wrap="square">
            <a:spAutoFit/>
            <a:scene3d>
              <a:camera prst="orthographicFront"/>
              <a:lightRig rig="threePt" dir="t"/>
            </a:scene3d>
          </a:bodyPr>
          <a:p>
            <a:pPr indent="266700"/>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第八章</a:t>
            </a:r>
            <a:r>
              <a:rPr 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pitchFamily="18" charset="0"/>
              </a:rPr>
              <a:t>  </a:t>
            </a:r>
            <a:r>
              <a:rPr lang="zh-CN"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导游领队引导文明旅游规范</a:t>
            </a:r>
            <a:endParaRPr lang="zh-CN" altLang="en-US" sz="28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9" advClick="0">
        <p:fade/>
      </p:transition>
    </mc:Choice>
    <mc:Fallback>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p:cTn id="11" dur="500" fill="hold"/>
                                        <p:tgtEl>
                                          <p:spTgt spid="45"/>
                                        </p:tgtEl>
                                        <p:attrNameLst>
                                          <p:attrName>ppt_w</p:attrName>
                                        </p:attrNameLst>
                                      </p:cBhvr>
                                      <p:tavLst>
                                        <p:tav tm="0">
                                          <p:val>
                                            <p:fltVal val="0"/>
                                          </p:val>
                                        </p:tav>
                                        <p:tav tm="100000">
                                          <p:val>
                                            <p:strVal val="#ppt_w"/>
                                          </p:val>
                                        </p:tav>
                                      </p:tavLst>
                                    </p:anim>
                                    <p:anim calcmode="lin" valueType="num">
                                      <p:cBhvr>
                                        <p:cTn id="12" dur="500" fill="hold"/>
                                        <p:tgtEl>
                                          <p:spTgt spid="4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500" fill="hold"/>
                                        <p:tgtEl>
                                          <p:spTgt spid="47"/>
                                        </p:tgtEl>
                                        <p:attrNameLst>
                                          <p:attrName>ppt_w</p:attrName>
                                        </p:attrNameLst>
                                      </p:cBhvr>
                                      <p:tavLst>
                                        <p:tav tm="0">
                                          <p:val>
                                            <p:fltVal val="0"/>
                                          </p:val>
                                        </p:tav>
                                        <p:tav tm="100000">
                                          <p:val>
                                            <p:strVal val="#ppt_w"/>
                                          </p:val>
                                        </p:tav>
                                      </p:tavLst>
                                    </p:anim>
                                    <p:anim calcmode="lin" valueType="num">
                                      <p:cBhvr>
                                        <p:cTn id="16" dur="500" fill="hold"/>
                                        <p:tgtEl>
                                          <p:spTgt spid="47"/>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additive="base">
                                        <p:cTn id="24" dur="500"/>
                                        <p:tgtEl>
                                          <p:spTgt spid="46"/>
                                        </p:tgtEl>
                                        <p:attrNameLst>
                                          <p:attrName>ppt_x</p:attrName>
                                        </p:attrNameLst>
                                      </p:cBhvr>
                                      <p:tavLst>
                                        <p:tav tm="0">
                                          <p:val>
                                            <p:strVal val="#ppt_x-#ppt_w*1.125000"/>
                                          </p:val>
                                        </p:tav>
                                        <p:tav tm="100000">
                                          <p:val>
                                            <p:strVal val="#ppt_x"/>
                                          </p:val>
                                        </p:tav>
                                      </p:tavLst>
                                    </p:anim>
                                    <p:animEffect transition="in" filter="wipe(right)">
                                      <p:cBhvr>
                                        <p:cTn id="25" dur="500"/>
                                        <p:tgtEl>
                                          <p:spTgt spid="46"/>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wipe(left)">
                                      <p:cBhvr>
                                        <p:cTn id="2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46" grpId="1" animBg="1"/>
      <p:bldP spid="44" grpId="0" bldLvl="0" animBg="1"/>
      <p:bldP spid="45" grpId="0" bldLvl="0" animBg="1"/>
      <p:bldP spid="47" grpId="0" bldLvl="0" animBg="1"/>
      <p:bldP spid="48" grpId="0"/>
      <p:bldP spid="44" grpId="1" animBg="1"/>
      <p:bldP spid="45" grpId="1" animBg="1"/>
      <p:bldP spid="47" grpId="1" animBg="1"/>
      <p:bldP spid="48" grpId="1"/>
      <p:bldP spid="49" grpId="0"/>
      <p:bldP spid="4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1042670" y="666750"/>
            <a:ext cx="7461250" cy="49657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a:buNone/>
            </a:pPr>
            <a:r>
              <a:rPr lang="zh-CN" altLang="en-US" sz="3600" b="1" dirty="0" smtClean="0">
                <a:solidFill>
                  <a:schemeClr val="accent1"/>
                </a:solidFill>
                <a:latin typeface="微软雅黑" panose="020B0503020204020204" pitchFamily="34" charset="-122"/>
                <a:ea typeface="微软雅黑" panose="020B0503020204020204" pitchFamily="34" charset="-122"/>
              </a:rPr>
              <a:t>目录</a:t>
            </a:r>
            <a:r>
              <a:rPr lang="en-US" altLang="zh-CN" sz="3600" b="1" dirty="0" smtClean="0">
                <a:solidFill>
                  <a:schemeClr val="accent1"/>
                </a:solidFill>
                <a:latin typeface="微软雅黑" panose="020B0503020204020204" pitchFamily="34" charset="-122"/>
                <a:ea typeface="微软雅黑" panose="020B0503020204020204" pitchFamily="34" charset="-122"/>
              </a:rPr>
              <a:t>/</a:t>
            </a:r>
            <a:r>
              <a:rPr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sym typeface="+mn-ea"/>
              </a:rPr>
              <a:t>引导文明旅游的具体规范与总结反馈</a:t>
            </a:r>
            <a:endParaRPr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cxnSp>
        <p:nvCxnSpPr>
          <p:cNvPr id="26" name="直接连接符 25"/>
          <p:cNvCxnSpPr/>
          <p:nvPr/>
        </p:nvCxnSpPr>
        <p:spPr>
          <a:xfrm>
            <a:off x="1118302" y="1318662"/>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692910" y="2049145"/>
            <a:ext cx="3594100" cy="63119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30" name="矩形 29"/>
          <p:cNvSpPr/>
          <p:nvPr/>
        </p:nvSpPr>
        <p:spPr>
          <a:xfrm>
            <a:off x="6556375" y="3076575"/>
            <a:ext cx="3870960" cy="648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特殊/突发情况处理</a:t>
            </a:r>
            <a:endParaRPr lang="zh-CN" altLang="en-US" sz="2800" dirty="0" smtClean="0">
              <a:latin typeface="微软雅黑" panose="020B0503020204020204" pitchFamily="34" charset="-122"/>
              <a:ea typeface="微软雅黑" panose="020B0503020204020204" pitchFamily="34" charset="-122"/>
            </a:endParaRPr>
          </a:p>
        </p:txBody>
      </p:sp>
      <p:sp>
        <p:nvSpPr>
          <p:cNvPr id="31" name="矩形 30"/>
          <p:cNvSpPr/>
          <p:nvPr/>
        </p:nvSpPr>
        <p:spPr>
          <a:xfrm>
            <a:off x="1560195" y="3978910"/>
            <a:ext cx="3657600" cy="67818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p>
            <a:pPr algn="ctr"/>
            <a:r>
              <a:rPr lang="zh-CN" altLang="en-US" sz="2800" dirty="0" smtClean="0">
                <a:latin typeface="微软雅黑" panose="020B0503020204020204" pitchFamily="34" charset="-122"/>
                <a:ea typeface="微软雅黑" panose="020B0503020204020204" pitchFamily="34" charset="-122"/>
              </a:rPr>
              <a:t>总结反馈</a:t>
            </a:r>
            <a:endParaRPr lang="zh-CN" altLang="en-US" sz="2800" dirty="0" smtClean="0">
              <a:latin typeface="微软雅黑" panose="020B0503020204020204" pitchFamily="34" charset="-122"/>
              <a:ea typeface="微软雅黑" panose="020B0503020204020204" pitchFamily="34" charset="-122"/>
            </a:endParaRPr>
          </a:p>
        </p:txBody>
      </p:sp>
      <p:sp>
        <p:nvSpPr>
          <p:cNvPr id="34" name="TextBox 30"/>
          <p:cNvSpPr txBox="1"/>
          <p:nvPr/>
        </p:nvSpPr>
        <p:spPr>
          <a:xfrm>
            <a:off x="5777230" y="228409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zh-CN"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zh-CN"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35" name="TextBox 31"/>
          <p:cNvSpPr txBox="1"/>
          <p:nvPr/>
        </p:nvSpPr>
        <p:spPr>
          <a:xfrm>
            <a:off x="5217795" y="3249930"/>
            <a:ext cx="842010" cy="497840"/>
          </a:xfrm>
          <a:prstGeom prst="rect">
            <a:avLst/>
          </a:prstGeom>
          <a:noFill/>
        </p:spPr>
        <p:txBody>
          <a:bodyPr wrap="square" lIns="68543" tIns="34272" rIns="68543" bIns="34272" rtlCol="0" anchor="ctr">
            <a:spAutoFit/>
          </a:bodyPr>
          <a:lstStyle/>
          <a:p>
            <a:pPr algn="ctr"/>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二</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36" name="TextBox 33"/>
          <p:cNvSpPr txBox="1"/>
          <p:nvPr/>
        </p:nvSpPr>
        <p:spPr>
          <a:xfrm>
            <a:off x="5935345" y="4102418"/>
            <a:ext cx="685165" cy="497840"/>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三</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38" name="Freeform 4"/>
          <p:cNvSpPr/>
          <p:nvPr/>
        </p:nvSpPr>
        <p:spPr bwMode="auto">
          <a:xfrm>
            <a:off x="5080635" y="2933700"/>
            <a:ext cx="1116330" cy="1104265"/>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39" name="Freeform 6"/>
          <p:cNvSpPr/>
          <p:nvPr/>
        </p:nvSpPr>
        <p:spPr bwMode="auto">
          <a:xfrm>
            <a:off x="5716905" y="3747770"/>
            <a:ext cx="1122045" cy="1140460"/>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7030A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rgbClr val="414455"/>
              </a:solidFill>
              <a:latin typeface="方正粗黑宋简体" panose="02000000000000000000" charset="-122"/>
              <a:ea typeface="方正粗黑宋简体" panose="02000000000000000000" charset="-122"/>
            </a:endParaRPr>
          </a:p>
        </p:txBody>
      </p:sp>
      <p:sp>
        <p:nvSpPr>
          <p:cNvPr id="40" name="Freeform 8"/>
          <p:cNvSpPr/>
          <p:nvPr/>
        </p:nvSpPr>
        <p:spPr bwMode="auto">
          <a:xfrm>
            <a:off x="5496560" y="1989455"/>
            <a:ext cx="1123950" cy="108712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p14:dur="9"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outVertical)">
                                      <p:cBhvr>
                                        <p:cTn id="15" dur="500"/>
                                        <p:tgtEl>
                                          <p:spTgt spid="29"/>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barn(outVertical)">
                                      <p:cBhvr>
                                        <p:cTn id="19" dur="500"/>
                                        <p:tgtEl>
                                          <p:spTgt spid="30"/>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barn(outVertical)">
                                      <p:cBhvr>
                                        <p:cTn id="23" dur="500"/>
                                        <p:tgtEl>
                                          <p:spTgt spid="3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8" presetClass="emph" presetSubtype="0" repeatCount="indefinite" fill="hold" grpId="1" nodeType="withEffect">
                                  <p:stCondLst>
                                    <p:cond delay="0"/>
                                  </p:stCondLst>
                                  <p:childTnLst>
                                    <p:animRot by="-86400000">
                                      <p:cBhvr>
                                        <p:cTn id="29" dur="8000" fill="hold"/>
                                        <p:tgtEl>
                                          <p:spTgt spid="40"/>
                                        </p:tgtEl>
                                        <p:attrNameLst>
                                          <p:attrName>r</p:attrName>
                                        </p:attrNameLst>
                                      </p:cBhvr>
                                    </p:animRot>
                                  </p:childTnLst>
                                </p:cTn>
                              </p:par>
                              <p:par>
                                <p:cTn id="30" presetID="53" presetClass="entr" presetSubtype="16" fill="hold" grpId="0" nodeType="withEffect">
                                  <p:stCondLst>
                                    <p:cond delay="50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10" presetClass="entr" presetSubtype="0" fill="hold" grpId="0" nodeType="withEffect">
                                  <p:stCondLst>
                                    <p:cond delay="150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8" presetClass="emph" presetSubtype="0" repeatCount="indefinite" fill="hold" grpId="1" nodeType="withEffect">
                                  <p:stCondLst>
                                    <p:cond delay="1500"/>
                                  </p:stCondLst>
                                  <p:childTnLst>
                                    <p:animRot by="64800000">
                                      <p:cBhvr>
                                        <p:cTn id="39" dur="7500" fill="hold"/>
                                        <p:tgtEl>
                                          <p:spTgt spid="38"/>
                                        </p:tgtEl>
                                        <p:attrNameLst>
                                          <p:attrName>r</p:attrName>
                                        </p:attrNameLst>
                                      </p:cBhvr>
                                    </p:animRot>
                                  </p:childTnLst>
                                </p:cTn>
                              </p:par>
                              <p:par>
                                <p:cTn id="40" presetID="53" presetClass="entr" presetSubtype="16" fill="hold" grpId="0" nodeType="withEffect">
                                  <p:stCondLst>
                                    <p:cond delay="200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par>
                                <p:cTn id="45" presetID="10" presetClass="entr" presetSubtype="0" fill="hold" grpId="0" nodeType="withEffect">
                                  <p:stCondLst>
                                    <p:cond delay="300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cTn>
                              </p:par>
                              <p:par>
                                <p:cTn id="48" presetID="8" presetClass="emph" presetSubtype="0" repeatCount="indefinite" fill="hold" grpId="1" nodeType="withEffect">
                                  <p:stCondLst>
                                    <p:cond delay="3000"/>
                                  </p:stCondLst>
                                  <p:childTnLst>
                                    <p:animRot by="-108000000">
                                      <p:cBhvr>
                                        <p:cTn id="49" dur="7500" fill="hold"/>
                                        <p:tgtEl>
                                          <p:spTgt spid="39"/>
                                        </p:tgtEl>
                                        <p:attrNameLst>
                                          <p:attrName>r</p:attrName>
                                        </p:attrNameLst>
                                      </p:cBhvr>
                                    </p:animRot>
                                  </p:childTnLst>
                                </p:cTn>
                              </p:par>
                              <p:par>
                                <p:cTn id="50" presetID="53" presetClass="entr" presetSubtype="16" fill="hold" grpId="0" nodeType="withEffect">
                                  <p:stCondLst>
                                    <p:cond delay="4000"/>
                                  </p:stCondLst>
                                  <p:childTnLst>
                                    <p:set>
                                      <p:cBhvr>
                                        <p:cTn id="51" dur="1" fill="hold">
                                          <p:stCondLst>
                                            <p:cond delay="0"/>
                                          </p:stCondLst>
                                        </p:cTn>
                                        <p:tgtEl>
                                          <p:spTgt spid="36"/>
                                        </p:tgtEl>
                                        <p:attrNameLst>
                                          <p:attrName>style.visibility</p:attrName>
                                        </p:attrNameLst>
                                      </p:cBhvr>
                                      <p:to>
                                        <p:strVal val="visible"/>
                                      </p:to>
                                    </p:set>
                                    <p:anim calcmode="lin" valueType="num">
                                      <p:cBhvr>
                                        <p:cTn id="52" dur="500" fill="hold"/>
                                        <p:tgtEl>
                                          <p:spTgt spid="36"/>
                                        </p:tgtEl>
                                        <p:attrNameLst>
                                          <p:attrName>ppt_w</p:attrName>
                                        </p:attrNameLst>
                                      </p:cBhvr>
                                      <p:tavLst>
                                        <p:tav tm="0">
                                          <p:val>
                                            <p:fltVal val="0"/>
                                          </p:val>
                                        </p:tav>
                                        <p:tav tm="100000">
                                          <p:val>
                                            <p:strVal val="#ppt_w"/>
                                          </p:val>
                                        </p:tav>
                                      </p:tavLst>
                                    </p:anim>
                                    <p:anim calcmode="lin" valueType="num">
                                      <p:cBhvr>
                                        <p:cTn id="53" dur="500" fill="hold"/>
                                        <p:tgtEl>
                                          <p:spTgt spid="36"/>
                                        </p:tgtEl>
                                        <p:attrNameLst>
                                          <p:attrName>ppt_h</p:attrName>
                                        </p:attrNameLst>
                                      </p:cBhvr>
                                      <p:tavLst>
                                        <p:tav tm="0">
                                          <p:val>
                                            <p:fltVal val="0"/>
                                          </p:val>
                                        </p:tav>
                                        <p:tav tm="100000">
                                          <p:val>
                                            <p:strVal val="#ppt_h"/>
                                          </p:val>
                                        </p:tav>
                                      </p:tavLst>
                                    </p:anim>
                                    <p:animEffect transition="in" filter="fade">
                                      <p:cBhvr>
                                        <p:cTn id="5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29" grpId="0" bldLvl="0" animBg="1"/>
      <p:bldP spid="30" grpId="0" bldLvl="0" animBg="1"/>
      <p:bldP spid="31" grpId="0" bldLvl="0" animBg="1"/>
      <p:bldP spid="34" grpId="0"/>
      <p:bldP spid="35" grpId="0"/>
      <p:bldP spid="36" grpId="0"/>
      <p:bldP spid="38" grpId="0" bldLvl="0" animBg="1"/>
      <p:bldP spid="38" grpId="1" bldLvl="0" animBg="1"/>
      <p:bldP spid="39" grpId="0" bldLvl="0" animBg="1"/>
      <p:bldP spid="39" grpId="1" bldLvl="0" animBg="1"/>
      <p:bldP spid="40" grpId="0" bldLvl="0" animBg="1"/>
      <p:bldP spid="40"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198755" y="215265"/>
            <a:ext cx="323850" cy="32385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60680" y="364490"/>
            <a:ext cx="269875" cy="2698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p>
            <a:pPr algn="ctr"/>
            <a:endParaRPr lang="zh-CN" altLang="en-US"/>
          </a:p>
        </p:txBody>
      </p:sp>
      <p:sp>
        <p:nvSpPr>
          <p:cNvPr id="41" name="矩形 40"/>
          <p:cNvSpPr/>
          <p:nvPr/>
        </p:nvSpPr>
        <p:spPr>
          <a:xfrm>
            <a:off x="832485" y="113665"/>
            <a:ext cx="2880360" cy="6000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sz="2800" dirty="0" smtClean="0">
                <a:latin typeface="微软雅黑" panose="020B0503020204020204" pitchFamily="34" charset="-122"/>
                <a:ea typeface="微软雅黑" panose="020B0503020204020204" pitchFamily="34" charset="-122"/>
              </a:rPr>
              <a:t>具体规范</a:t>
            </a:r>
            <a:endParaRPr lang="zh-CN" altLang="en-US" sz="2800" dirty="0" smtClean="0">
              <a:latin typeface="微软雅黑" panose="020B0503020204020204" pitchFamily="34" charset="-122"/>
              <a:ea typeface="微软雅黑" panose="020B0503020204020204" pitchFamily="34" charset="-122"/>
            </a:endParaRPr>
          </a:p>
        </p:txBody>
      </p:sp>
      <p:sp>
        <p:nvSpPr>
          <p:cNvPr id="5" name="TextBox 30"/>
          <p:cNvSpPr txBox="1"/>
          <p:nvPr/>
        </p:nvSpPr>
        <p:spPr>
          <a:xfrm>
            <a:off x="3914775" y="250825"/>
            <a:ext cx="528320" cy="497840"/>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2800" dirty="0">
                <a:solidFill>
                  <a:schemeClr val="tx1">
                    <a:lumMod val="85000"/>
                    <a:lumOff val="15000"/>
                  </a:schemeClr>
                </a:solidFill>
                <a:latin typeface="方正粗黑宋简体" panose="02000000000000000000" charset="-122"/>
                <a:ea typeface="方正粗黑宋简体" panose="02000000000000000000" charset="-122"/>
              </a:rPr>
              <a:t>一</a:t>
            </a:r>
            <a:endParaRPr lang="zh-CN" altLang="en-US" sz="2800" dirty="0">
              <a:solidFill>
                <a:schemeClr val="tx1">
                  <a:lumMod val="85000"/>
                  <a:lumOff val="15000"/>
                </a:schemeClr>
              </a:solidFill>
              <a:latin typeface="方正粗黑宋简体" panose="02000000000000000000" charset="-122"/>
              <a:ea typeface="方正粗黑宋简体" panose="02000000000000000000" charset="-122"/>
            </a:endParaRPr>
          </a:p>
        </p:txBody>
      </p:sp>
      <p:sp>
        <p:nvSpPr>
          <p:cNvPr id="11" name="Freeform 8"/>
          <p:cNvSpPr/>
          <p:nvPr/>
        </p:nvSpPr>
        <p:spPr bwMode="auto">
          <a:xfrm>
            <a:off x="3765550" y="113665"/>
            <a:ext cx="875030" cy="720725"/>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00B050"/>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800" kern="0" dirty="0">
              <a:solidFill>
                <a:sysClr val="window" lastClr="FFFFFF"/>
              </a:solidFill>
              <a:latin typeface="方正粗黑宋简体" panose="02000000000000000000" charset="-122"/>
              <a:ea typeface="方正粗黑宋简体" panose="02000000000000000000" charset="-122"/>
            </a:endParaRPr>
          </a:p>
        </p:txBody>
      </p:sp>
      <p:sp>
        <p:nvSpPr>
          <p:cNvPr id="7" name="Shape 2015"/>
          <p:cNvSpPr/>
          <p:nvPr/>
        </p:nvSpPr>
        <p:spPr>
          <a:xfrm>
            <a:off x="247015" y="996315"/>
            <a:ext cx="410591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1.出行前</a:t>
            </a:r>
            <a:endParaRPr lang="en-US" sz="2800"/>
          </a:p>
        </p:txBody>
      </p:sp>
      <p:sp>
        <p:nvSpPr>
          <p:cNvPr id="8" name="Shape 2015"/>
          <p:cNvSpPr/>
          <p:nvPr/>
        </p:nvSpPr>
        <p:spPr>
          <a:xfrm>
            <a:off x="247015" y="1701165"/>
            <a:ext cx="4106545"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2.登机(车、船)与出入口岸</a:t>
            </a:r>
            <a:endParaRPr lang="en-US" sz="2800"/>
          </a:p>
        </p:txBody>
      </p:sp>
      <p:sp>
        <p:nvSpPr>
          <p:cNvPr id="2" name="Shape 2015"/>
          <p:cNvSpPr/>
          <p:nvPr/>
        </p:nvSpPr>
        <p:spPr>
          <a:xfrm>
            <a:off x="247015" y="2300605"/>
            <a:ext cx="4097655"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3.乘坐公共交通工具</a:t>
            </a:r>
            <a:endParaRPr lang="en-US" sz="2800"/>
          </a:p>
        </p:txBody>
      </p:sp>
      <p:sp>
        <p:nvSpPr>
          <p:cNvPr id="12" name="Shape 2015"/>
          <p:cNvSpPr/>
          <p:nvPr/>
        </p:nvSpPr>
        <p:spPr>
          <a:xfrm>
            <a:off x="280670" y="2869565"/>
            <a:ext cx="409829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4.住宿</a:t>
            </a:r>
            <a:endParaRPr lang="en-US" sz="2800"/>
          </a:p>
        </p:txBody>
      </p:sp>
      <p:sp>
        <p:nvSpPr>
          <p:cNvPr id="18" name="Shape 2015"/>
          <p:cNvSpPr/>
          <p:nvPr/>
        </p:nvSpPr>
        <p:spPr>
          <a:xfrm>
            <a:off x="285115" y="3540125"/>
            <a:ext cx="4088130" cy="513715"/>
          </a:xfrm>
          <a:prstGeom prst="roundRect">
            <a:avLst>
              <a:gd name="adj" fmla="val 6918"/>
            </a:avLst>
          </a:prstGeom>
          <a:ln>
            <a:solidFill>
              <a:srgbClr val="FF99FF"/>
            </a:solidFill>
          </a:ln>
        </p:spPr>
        <p:style>
          <a:lnRef idx="2">
            <a:schemeClr val="accent1"/>
          </a:lnRef>
          <a:fillRef idx="1">
            <a:schemeClr val="lt1"/>
          </a:fillRef>
          <a:effectRef idx="0">
            <a:schemeClr val="accent1"/>
          </a:effectRef>
          <a:fontRef idx="minor">
            <a:schemeClr val="dk1"/>
          </a:fontRef>
        </p:style>
        <p:txBody>
          <a:bodyPr lIns="14288" tIns="14288" rIns="14288" bIns="14288" anchor="ctr"/>
          <a:p>
            <a:pPr lvl="0" algn="ctr"/>
            <a:r>
              <a:rPr lang="en-US" sz="2800"/>
              <a:t>5.餐饮    </a:t>
            </a:r>
            <a:endParaRPr lang="en-US" sz="2800"/>
          </a:p>
        </p:txBody>
      </p:sp>
      <p:sp>
        <p:nvSpPr>
          <p:cNvPr id="19" name="Shape 2015"/>
          <p:cNvSpPr/>
          <p:nvPr/>
        </p:nvSpPr>
        <p:spPr>
          <a:xfrm>
            <a:off x="285115" y="4161155"/>
            <a:ext cx="4088130" cy="513715"/>
          </a:xfrm>
          <a:prstGeom prst="roundRect">
            <a:avLst>
              <a:gd name="adj" fmla="val 6918"/>
            </a:avLst>
          </a:prstGeom>
          <a:ln>
            <a:solidFill>
              <a:srgbClr val="FFC00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6.游览</a:t>
            </a:r>
            <a:endParaRPr lang="en-US" sz="2800"/>
          </a:p>
        </p:txBody>
      </p:sp>
      <p:sp>
        <p:nvSpPr>
          <p:cNvPr id="20" name="Shape 2015"/>
          <p:cNvSpPr/>
          <p:nvPr/>
        </p:nvSpPr>
        <p:spPr>
          <a:xfrm>
            <a:off x="285115" y="4812665"/>
            <a:ext cx="4088130" cy="513715"/>
          </a:xfrm>
          <a:prstGeom prst="roundRect">
            <a:avLst>
              <a:gd name="adj" fmla="val 6918"/>
            </a:avLst>
          </a:prstGeom>
          <a:ln>
            <a:solidFill>
              <a:srgbClr val="19A38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7.娱乐</a:t>
            </a:r>
            <a:endParaRPr lang="en-US" sz="2800"/>
          </a:p>
        </p:txBody>
      </p:sp>
      <p:sp>
        <p:nvSpPr>
          <p:cNvPr id="21" name="Shape 2015"/>
          <p:cNvSpPr/>
          <p:nvPr/>
        </p:nvSpPr>
        <p:spPr>
          <a:xfrm>
            <a:off x="285115" y="5438140"/>
            <a:ext cx="4088130" cy="513715"/>
          </a:xfrm>
          <a:prstGeom prst="roundRect">
            <a:avLst>
              <a:gd name="adj" fmla="val 6918"/>
            </a:avLst>
          </a:prstGeom>
          <a:ln>
            <a:solidFill>
              <a:srgbClr val="00B0F0"/>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8.购物</a:t>
            </a:r>
            <a:endParaRPr lang="en-US" sz="2800"/>
          </a:p>
        </p:txBody>
      </p:sp>
      <p:sp>
        <p:nvSpPr>
          <p:cNvPr id="22" name="Shape 2015"/>
          <p:cNvSpPr/>
          <p:nvPr/>
        </p:nvSpPr>
        <p:spPr>
          <a:xfrm>
            <a:off x="285115" y="6099175"/>
            <a:ext cx="4088130" cy="513715"/>
          </a:xfrm>
          <a:prstGeom prst="roundRect">
            <a:avLst>
              <a:gd name="adj" fmla="val 6918"/>
            </a:avLst>
          </a:prstGeom>
          <a:ln>
            <a:solidFill>
              <a:srgbClr val="CEEC72"/>
            </a:solidFill>
          </a:ln>
        </p:spPr>
        <p:style>
          <a:lnRef idx="2">
            <a:schemeClr val="dk1"/>
          </a:lnRef>
          <a:fillRef idx="1">
            <a:schemeClr val="lt1"/>
          </a:fillRef>
          <a:effectRef idx="0">
            <a:schemeClr val="dk1"/>
          </a:effectRef>
          <a:fontRef idx="minor">
            <a:schemeClr val="dk1"/>
          </a:fontRef>
        </p:style>
        <p:txBody>
          <a:bodyPr lIns="14288" tIns="14288" rIns="14288" bIns="14288" anchor="ctr"/>
          <a:p>
            <a:pPr lvl="0" algn="ctr"/>
            <a:r>
              <a:rPr lang="en-US" sz="2800"/>
              <a:t>9.如厕</a:t>
            </a:r>
            <a:endParaRPr lang="en-US" sz="2800"/>
          </a:p>
        </p:txBody>
      </p:sp>
      <p:sp>
        <p:nvSpPr>
          <p:cNvPr id="3" name="虚尾箭头 2"/>
          <p:cNvSpPr/>
          <p:nvPr/>
        </p:nvSpPr>
        <p:spPr>
          <a:xfrm>
            <a:off x="4518660" y="933450"/>
            <a:ext cx="575945" cy="576580"/>
          </a:xfrm>
          <a:prstGeom prst="stripedRightArrow">
            <a:avLst/>
          </a:prstGeom>
        </p:spPr>
        <p:style>
          <a:lnRef idx="0">
            <a:schemeClr val="accent1"/>
          </a:lnRef>
          <a:fillRef idx="3">
            <a:schemeClr val="accent1"/>
          </a:fillRef>
          <a:effectRef idx="3">
            <a:schemeClr val="accent1"/>
          </a:effectRef>
          <a:fontRef idx="minor">
            <a:schemeClr val="lt1"/>
          </a:fontRef>
        </p:style>
        <p:txBody>
          <a:bodyPr/>
          <a:p>
            <a:pPr algn="ctr"/>
            <a:endParaRPr lang="en-US" altLang="zh-CN">
              <a:solidFill>
                <a:srgbClr val="000000"/>
              </a:solidFill>
              <a:latin typeface="Calibri" panose="020F0502020204030204" charset="0"/>
              <a:sym typeface="宋体" panose="02010600030101010101" pitchFamily="2" charset="-122"/>
            </a:endParaRPr>
          </a:p>
        </p:txBody>
      </p:sp>
      <p:sp>
        <p:nvSpPr>
          <p:cNvPr id="4" name="圆角矩形 3"/>
          <p:cNvSpPr/>
          <p:nvPr/>
        </p:nvSpPr>
        <p:spPr>
          <a:xfrm>
            <a:off x="5141595" y="933450"/>
            <a:ext cx="6200775" cy="1657985"/>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p>
            <a:pPr algn="ctr"/>
            <a:endParaRPr lang="zh-CN" altLang="en-US"/>
          </a:p>
        </p:txBody>
      </p:sp>
      <p:sp>
        <p:nvSpPr>
          <p:cNvPr id="6" name="TextBox 38"/>
          <p:cNvSpPr txBox="1"/>
          <p:nvPr/>
        </p:nvSpPr>
        <p:spPr>
          <a:xfrm>
            <a:off x="5455285" y="1357630"/>
            <a:ext cx="5687695" cy="958850"/>
          </a:xfrm>
          <a:prstGeom prst="rect">
            <a:avLst/>
          </a:prstGeom>
          <a:noFill/>
        </p:spPr>
        <p:txBody>
          <a:bodyPr wrap="square" lIns="0" tIns="0" rIns="0" bIns="0" rtlCol="0">
            <a:spAutoFit/>
          </a:bodyPr>
          <a:p>
            <a:pPr marL="342900" indent="-342900" algn="just">
              <a:lnSpc>
                <a:spcPct val="130000"/>
              </a:lnSpc>
              <a:buFont typeface="Wingdings" panose="05000000000000000000" charset="0"/>
              <a:buChar char="Ø"/>
            </a:pPr>
            <a:r>
              <a:rPr lang="en-US" sz="2400" dirty="0">
                <a:latin typeface="微软雅黑" panose="020B0503020204020204" pitchFamily="34" charset="-122"/>
                <a:ea typeface="微软雅黑" panose="020B0503020204020204" pitchFamily="34" charset="-122"/>
              </a:rPr>
              <a:t> </a:t>
            </a:r>
            <a:r>
              <a:rPr sz="2400" b="1">
                <a:solidFill>
                  <a:srgbClr val="00B0F0"/>
                </a:solidFill>
                <a:effectLst>
                  <a:outerShdw blurRad="38100" dist="25400" dir="5400000" algn="ctr" rotWithShape="0">
                    <a:srgbClr val="6E747A">
                      <a:alpha val="43000"/>
                    </a:srgbClr>
                  </a:outerShdw>
                </a:effectLst>
              </a:rPr>
              <a:t>导游领队</a:t>
            </a:r>
            <a:r>
              <a:rPr sz="2400"/>
              <a:t>应在出行前将旅游文明需要注意的事项以</a:t>
            </a:r>
            <a:r>
              <a:rPr sz="2400" b="1">
                <a:solidFill>
                  <a:schemeClr val="accent1"/>
                </a:solidFill>
                <a:effectLst>
                  <a:outerShdw blurRad="38100" dist="25400" dir="5400000" algn="ctr" rotWithShape="0">
                    <a:srgbClr val="6E747A">
                      <a:alpha val="43000"/>
                    </a:srgbClr>
                  </a:outerShdw>
                </a:effectLst>
              </a:rPr>
              <a:t>适当方式</a:t>
            </a:r>
            <a:r>
              <a:rPr sz="2400"/>
              <a:t>告知游客。</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outVertical)">
                                      <p:cBhvr>
                                        <p:cTn id="16" dur="500"/>
                                        <p:tgtEl>
                                          <p:spTgt spid="4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childTnLst>
                          </p:cTn>
                        </p:par>
                        <p:par>
                          <p:cTn id="71" fill="hold">
                            <p:stCondLst>
                              <p:cond delay="1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2000"/>
                            </p:stCondLst>
                            <p:childTnLst>
                              <p:par>
                                <p:cTn id="78" presetID="22" presetClass="entr" presetSubtype="1"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up)">
                                      <p:cBhvr>
                                        <p:cTn id="80" dur="500"/>
                                        <p:tgtEl>
                                          <p:spTgt spid="4"/>
                                        </p:tgtEl>
                                      </p:cBhvr>
                                    </p:animEffect>
                                  </p:childTnLst>
                                </p:cTn>
                              </p:par>
                            </p:childTnLst>
                          </p:cTn>
                        </p:par>
                        <p:par>
                          <p:cTn id="81" fill="hold">
                            <p:stCondLst>
                              <p:cond delay="2500"/>
                            </p:stCondLst>
                            <p:childTnLst>
                              <p:par>
                                <p:cTn id="82" presetID="22" presetClass="entr" presetSubtype="1"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9" grpId="1" animBg="1"/>
      <p:bldP spid="10" grpId="1" animBg="1"/>
      <p:bldP spid="41" grpId="0" bldLvl="0" animBg="1"/>
      <p:bldP spid="5" grpId="0"/>
      <p:bldP spid="11" grpId="0" bldLvl="0" animBg="1"/>
      <p:bldP spid="7" grpId="0" bldLvl="0" animBg="1"/>
      <p:bldP spid="8" grpId="0" bldLvl="0" animBg="1"/>
      <p:bldP spid="2" grpId="0" bldLvl="0" animBg="1"/>
      <p:bldP spid="12" grpId="0" bldLvl="0" animBg="1"/>
      <p:bldP spid="18" grpId="0" bldLvl="0" animBg="1"/>
      <p:bldP spid="19" grpId="0" bldLvl="0" animBg="1"/>
      <p:bldP spid="20" grpId="0" bldLvl="0" animBg="1"/>
      <p:bldP spid="21" grpId="0" bldLvl="0" animBg="1"/>
      <p:bldP spid="22" grpId="0" bldLvl="0" animBg="1"/>
      <p:bldP spid="3" grpId="0" bldLvl="0" animBg="1"/>
      <p:bldP spid="3" grpId="1" animBg="1"/>
      <p:bldP spid="4" grpId="0" bldLvl="0" animBg="1"/>
      <p:bldP spid="6" grpId="0"/>
    </p:bldLst>
  </p:timing>
</p:sld>
</file>

<file path=ppt/tags/tag1.xml><?xml version="1.0" encoding="utf-8"?>
<p:tagLst xmlns:p="http://schemas.openxmlformats.org/presentationml/2006/main">
  <p:tag name="KSO_WM_UNIT_PLACING_PICTURE_USER_VIEWPORT" val="{&quot;height&quot;:10800,&quot;width&quot;:6482.946456692914}"/>
</p:tagLst>
</file>

<file path=ppt/tags/tag2.xml><?xml version="1.0" encoding="utf-8"?>
<p:tagLst xmlns:p="http://schemas.openxmlformats.org/presentationml/2006/main">
  <p:tag name="KSO_WM_UNIT_TABLE_BEAUTIFY" val="smartTable{95fe9df3-8b3d-484e-a325-df0faf5a5029}"/>
</p:tagLst>
</file>

<file path=ppt/theme/theme1.xml><?xml version="1.0" encoding="utf-8"?>
<a:theme xmlns:a="http://schemas.openxmlformats.org/drawingml/2006/main" name="Office 主题">
  <a:themeElements>
    <a:clrScheme name="自定义 222">
      <a:dk1>
        <a:sysClr val="windowText" lastClr="000000"/>
      </a:dk1>
      <a:lt1>
        <a:sysClr val="window" lastClr="FFFFFF"/>
      </a:lt1>
      <a:dk2>
        <a:srgbClr val="1F497D"/>
      </a:dk2>
      <a:lt2>
        <a:srgbClr val="EEECE1"/>
      </a:lt2>
      <a:accent1>
        <a:srgbClr val="FFA500"/>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4674</Words>
  <Application>WPS 演示</Application>
  <PresentationFormat>全屏显示(16:9)</PresentationFormat>
  <Paragraphs>605</Paragraphs>
  <Slides>33</Slides>
  <Notes>37</Notes>
  <HiddenSlides>0</HiddenSlides>
  <MMClips>2</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33</vt:i4>
      </vt:variant>
    </vt:vector>
  </HeadingPairs>
  <TitlesOfParts>
    <vt:vector size="52" baseType="lpstr">
      <vt:lpstr>Arial</vt:lpstr>
      <vt:lpstr>宋体</vt:lpstr>
      <vt:lpstr>Wingdings</vt:lpstr>
      <vt:lpstr>微软雅黑</vt:lpstr>
      <vt:lpstr>Impact</vt:lpstr>
      <vt:lpstr>Calibri</vt:lpstr>
      <vt:lpstr>Times New Roman</vt:lpstr>
      <vt:lpstr>方正粗黑宋简体</vt:lpstr>
      <vt:lpstr>Wingdings</vt:lpstr>
      <vt:lpstr>华文彩云</vt:lpstr>
      <vt:lpstr>方正姚体</vt:lpstr>
      <vt:lpstr>华文中宋</vt:lpstr>
      <vt:lpstr>Arial Unicode MS</vt:lpstr>
      <vt:lpstr>U.S. 101</vt:lpstr>
      <vt:lpstr>Segoe Print</vt:lpstr>
      <vt:lpstr>Roboto</vt:lpstr>
      <vt:lpstr>Open Sans Light</vt:lpstr>
      <vt:lpstr>Yu Gothic UI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Your Title Here</dc:title>
  <dc:creator>cd</dc:creator>
  <cp:lastModifiedBy>水寒</cp:lastModifiedBy>
  <cp:revision>176</cp:revision>
  <dcterms:created xsi:type="dcterms:W3CDTF">2015-12-11T17:46:00Z</dcterms:created>
  <dcterms:modified xsi:type="dcterms:W3CDTF">2021-06-04T01:28:35Z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KSOSaveFontToCloudKey">
    <vt:lpwstr>292571548_btnclosed</vt:lpwstr>
  </property>
  <property fmtid="{D5CDD505-2E9C-101B-9397-08002B2CF9AE}" pid="4" name="ICV">
    <vt:lpwstr>D7B54FD6D0D7464F81940DC29B443952</vt:lpwstr>
  </property>
</Properties>
</file>