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445" r:id="rId3"/>
    <p:sldId id="446" r:id="rId4"/>
    <p:sldId id="435" r:id="rId5"/>
    <p:sldId id="412" r:id="rId6"/>
    <p:sldId id="413" r:id="rId7"/>
    <p:sldId id="447" r:id="rId8"/>
    <p:sldId id="418" r:id="rId9"/>
    <p:sldId id="442" r:id="rId10"/>
    <p:sldId id="416" r:id="rId11"/>
    <p:sldId id="450" r:id="rId12"/>
    <p:sldId id="449" r:id="rId13"/>
    <p:sldId id="444" r:id="rId14"/>
    <p:sldId id="426" r:id="rId15"/>
    <p:sldId id="431" r:id="rId16"/>
    <p:sldId id="440" r:id="rId17"/>
    <p:sldId id="441" r:id="rId18"/>
  </p:sldIdLst>
  <p:sldSz cx="9144000" cy="6858000" type="screen4x3"/>
  <p:notesSz cx="6858000" cy="9144000"/>
  <p:custDataLst>
    <p:tags r:id="rId24"/>
  </p:custDataLst>
  <p:defaultTextStyle>
    <a:defPPr>
      <a:defRPr lang="zh-CN"/>
    </a:defPPr>
    <a:lvl1pPr marL="0" lvl="0"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9pPr>
  </p:defaultTextStyle>
  <p:extLst>
    <p:ext uri="{EFAFB233-063F-42B5-8137-9DF3F51BA10A}">
      <p15:sldGuideLst xmlns:p15="http://schemas.microsoft.com/office/powerpoint/2012/main">
        <p15:guide id="1" orient="horz" pos="2614" userDrawn="1">
          <p15:clr>
            <a:srgbClr val="A4A3A4"/>
          </p15:clr>
        </p15:guide>
        <p15:guide id="2" orient="horz" pos="3961" userDrawn="1">
          <p15:clr>
            <a:srgbClr val="A4A3A4"/>
          </p15:clr>
        </p15:guide>
        <p15:guide id="3" orient="horz" pos="210" userDrawn="1">
          <p15:clr>
            <a:srgbClr val="A4A3A4"/>
          </p15:clr>
        </p15:guide>
        <p15:guide id="4" pos="5465" userDrawn="1">
          <p15:clr>
            <a:srgbClr val="A4A3A4"/>
          </p15:clr>
        </p15:guide>
        <p15:guide id="5" pos="2880" userDrawn="1">
          <p15:clr>
            <a:srgbClr val="A4A3A4"/>
          </p15:clr>
        </p15:guide>
        <p15:guide id="6" pos="2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1C1C1C"/>
    <a:srgbClr val="C02500"/>
    <a:srgbClr val="FF6743"/>
    <a:srgbClr val="E97541"/>
    <a:srgbClr val="CCFF33"/>
    <a:srgbClr val="FF9900"/>
    <a:srgbClr val="000099"/>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75"/>
    <p:restoredTop sz="94660"/>
  </p:normalViewPr>
  <p:slideViewPr>
    <p:cSldViewPr showGuides="1">
      <p:cViewPr varScale="1">
        <p:scale>
          <a:sx n="59" d="100"/>
          <a:sy n="59" d="100"/>
        </p:scale>
        <p:origin x="1512" y="52"/>
      </p:cViewPr>
      <p:guideLst>
        <p:guide orient="horz" pos="2614"/>
        <p:guide orient="horz" pos="3961"/>
        <p:guide orient="horz" pos="210"/>
        <p:guide pos="5465"/>
        <p:guide pos="2880"/>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A198CFF2-A79D-4A50-B54E-E5A178B8768C}" type="datetimeFigureOut">
              <a:rPr kumimoji="0" lang="zh-CN" altLang="en-US" sz="12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fld>
            <a:endParaRPr kumimoji="0" lang="zh-CN" altLang="en-US" sz="12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ln>
        </p:spPr>
        <p:txBody>
          <a:bodyPr vert="horz" wrap="square" lIns="91440" tIns="45720" rIns="91440" bIns="45720" numCol="1" anchor="t" anchorCtr="0" compatLnSpc="1"/>
          <a:lstStyle>
            <a:lvl1pPr eaLnBrk="1" hangingPunct="1">
              <a:defRPr sz="1200" i="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ln>
        </p:spPr>
        <p:txBody>
          <a:bodyPr vert="horz" wrap="square" lIns="91440" tIns="45720" rIns="91440" bIns="45720" numCol="1" anchor="t" anchorCtr="0" compatLnSpc="1"/>
          <a:lstStyle>
            <a:lvl1pPr algn="r" eaLnBrk="1" hangingPunct="1">
              <a:defRPr sz="1200" i="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0244" name="Rectangle 4"/>
          <p:cNvSpPr>
            <a:spLocks noGrp="1" noRot="1" noChangeAspect="1"/>
          </p:cNvSpPr>
          <p:nvPr>
            <p:ph type="sldImg" idx="2"/>
          </p:nvPr>
        </p:nvSpPr>
        <p:spPr>
          <a:xfrm>
            <a:off x="1143000" y="685800"/>
            <a:ext cx="4572000" cy="3429000"/>
          </a:xfrm>
          <a:prstGeom prst="rect">
            <a:avLst/>
          </a:prstGeom>
          <a:noFill/>
          <a:ln w="9525">
            <a:noFill/>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ln>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第二级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第三级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第四级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rPr>
              <a:t>第五级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ln>
        </p:spPr>
        <p:txBody>
          <a:bodyPr vert="horz" wrap="square" lIns="91440" tIns="45720" rIns="91440" bIns="45720" numCol="1" anchor="b" anchorCtr="0" compatLnSpc="1"/>
          <a:lstStyle>
            <a:lvl1pPr eaLnBrk="1" hangingPunct="1">
              <a:defRPr sz="1200" i="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p:spPr>
        <p:txBody>
          <a:bodyPr vert="horz" wrap="square" lIns="91440" tIns="45720" rIns="91440" bIns="45720" numCol="1" anchor="b" anchorCtr="0" compatLnSpc="1"/>
          <a:p>
            <a:pPr lvl="0" algn="r" eaLnBrk="1" hangingPunct="1">
              <a:buNone/>
            </a:pPr>
            <a:fld id="{9A0DB2DC-4C9A-4742-B13C-FB6460FD3503}" type="slidenum">
              <a:rPr lang="en-US" altLang="zh-CN" sz="1200" i="0" dirty="0"/>
            </a:fld>
            <a:endParaRPr lang="en-US" altLang="zh-CN" sz="1200" i="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4" name="矩形 3"/>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5" name="矩形 4"/>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6" name="矩形 5"/>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3" name="直接连接符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7" name="直接连接符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1" name="直接连接符 1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3" name="直接连接符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7" name="直接连接符 16"/>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19" name="椭圆 18"/>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0" name="椭圆 19"/>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1" name="椭圆 20"/>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4" name="椭圆 23"/>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5" name="椭圆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8" name="标题 7"/>
          <p:cNvSpPr>
            <a:spLocks noGrp="1"/>
          </p:cNvSpPr>
          <p:nvPr>
            <p:ph type="ctrTitle"/>
          </p:nvPr>
        </p:nvSpPr>
        <p:spPr>
          <a:xfrm>
            <a:off x="2286000" y="3124200"/>
            <a:ext cx="6172200" cy="1894362"/>
          </a:xfrm>
        </p:spPr>
        <p:txBody>
          <a:bodyPr/>
          <a:lstStyle>
            <a:lvl1pPr>
              <a:defRPr b="1"/>
            </a:lvl1pPr>
          </a:lstStyle>
          <a:p>
            <a:r>
              <a:rPr lang="zh-CN" altLang="en-US"/>
              <a:t>单击此处编辑母版标题样式</a:t>
            </a:r>
            <a:endParaRPr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a:t>单击此处编辑母版副标题样式</a:t>
            </a:r>
            <a:endParaRPr lang="en-US"/>
          </a:p>
        </p:txBody>
      </p:sp>
      <p:sp>
        <p:nvSpPr>
          <p:cNvPr id="26" name="日期占位符 27"/>
          <p:cNvSpPr>
            <a:spLocks noGrp="1"/>
          </p:cNvSpPr>
          <p:nvPr>
            <p:ph type="dt" sz="half" idx="2"/>
          </p:nvPr>
        </p:nvSpPr>
        <p:spPr bwMode="auto">
          <a:xfrm rot="5400000">
            <a:off x="7764463" y="1174750"/>
            <a:ext cx="2286000" cy="381000"/>
          </a:xfrm>
          <a:prstGeom prst="rect">
            <a:avLst/>
          </a:prstGeom>
        </p:spPr>
        <p:txBody>
          <a:bodyPr vert="horz"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12FA520-DFFA-42A6-AC09-13620C556C9F}"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27" name="页脚占位符 16"/>
          <p:cNvSpPr>
            <a:spLocks noGrp="1"/>
          </p:cNvSpPr>
          <p:nvPr>
            <p:ph type="ftr" sz="quarter" idx="3"/>
          </p:nvPr>
        </p:nvSpPr>
        <p:spPr bwMode="auto">
          <a:xfrm rot="5400000">
            <a:off x="7077075" y="4181475"/>
            <a:ext cx="3657600" cy="384175"/>
          </a:xfrm>
          <a:prstGeom prst="rect">
            <a:avLst/>
          </a:prstGeom>
        </p:spPr>
        <p:txBody>
          <a:bodyPr vert="horz" anchor="ctr" anchorCtr="0"/>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28" name="灯片编号占位符 28"/>
          <p:cNvSpPr>
            <a:spLocks noGrp="1"/>
          </p:cNvSpPr>
          <p:nvPr>
            <p:ph type="sldNum" sz="quarter" idx="4"/>
          </p:nvPr>
        </p:nvSpPr>
        <p:spPr bwMode="auto">
          <a:xfrm>
            <a:off x="1325563" y="4929188"/>
            <a:ext cx="609600" cy="517525"/>
          </a:xfrm>
          <a:prstGeom prst="rect">
            <a:avLst/>
          </a:prstGeom>
        </p:spPr>
        <p:txBody>
          <a:bodyPr vert="horz" wrap="square" lIns="91440" tIns="45720" rIns="91440" bIns="45720" numCol="1" anchor="ctr" anchorCtr="0" compatLnSpc="1"/>
          <a:p>
            <a:pPr algn="ctr" eaLnBrk="1" hangingPunct="1">
              <a:buNone/>
            </a:pPr>
            <a:fld id="{9A0DB2DC-4C9A-4742-B13C-FB6460FD3503}" type="slidenum">
              <a:rPr lang="en-US" altLang="zh-CN" dirty="0"/>
            </a:fld>
            <a:endParaRPr lang="en-US" altLang="zh-CN"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5" name="页脚占位符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r>
              <a:rPr lang="de-DE" altLang="en-US" dirty="0">
                <a:latin typeface="Arial" panose="020B0604020202020204" pitchFamily="34" charset="0"/>
              </a:rPr>
              <a:t>Page </a:t>
            </a:r>
            <a:r>
              <a:rPr lang="de-DE" altLang="en-US" sz="1400" b="1" dirty="0">
                <a:solidFill>
                  <a:srgbClr val="FFFFFF"/>
                </a:solidFill>
                <a:latin typeface="Arial" panose="020B0604020202020204" pitchFamily="34" charset="0"/>
                <a:sym typeface="MS UI Gothic" panose="020B0600070205080204" pitchFamily="34" charset="-128"/>
              </a:rPr>
              <a:t></a:t>
            </a:r>
            <a:r>
              <a:rPr lang="de-DE" altLang="en-US" sz="1400" b="1" dirty="0">
                <a:solidFill>
                  <a:srgbClr val="FFFFFF"/>
                </a:solidFill>
                <a:latin typeface="Arial" panose="020B0604020202020204" pitchFamily="34" charset="0"/>
              </a:rPr>
              <a:t> </a:t>
            </a:r>
            <a:fld id="{9A0DB2DC-4C9A-4742-B13C-FB6460FD3503}" type="slidenum">
              <a:rPr lang="zh-CN" altLang="en-US" sz="1400" b="1" dirty="0">
                <a:solidFill>
                  <a:srgbClr val="FFFFFF"/>
                </a:solidFill>
                <a:latin typeface="Arial" panose="020B0604020202020204" pitchFamily="34" charset="0"/>
              </a:rPr>
            </a:fld>
            <a:endParaRPr lang="zh-CN" altLang="en-US" sz="1400" b="1" dirty="0">
              <a:solidFill>
                <a:srgbClr val="FFFFFF"/>
              </a:solidFill>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5" name="页脚占位符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6" name="灯片编号占位符 5"/>
          <p:cNvSpPr>
            <a:spLocks noGrp="1"/>
          </p:cNvSpPr>
          <p:nvPr>
            <p:ph type="sldNum" sz="quarter" idx="12"/>
          </p:nvPr>
        </p:nvSpPr>
        <p:spPr/>
        <p:txBody>
          <a:bodyPr/>
          <a:p>
            <a:pPr lvl="0" eaLnBrk="1" hangingPunct="1">
              <a:buNone/>
            </a:pPr>
            <a:r>
              <a:rPr lang="de-DE" altLang="en-US" dirty="0">
                <a:latin typeface="Arial" panose="020B0604020202020204" pitchFamily="34" charset="0"/>
              </a:rPr>
              <a:t>Page </a:t>
            </a:r>
            <a:r>
              <a:rPr lang="de-DE" altLang="en-US" sz="1400" b="1" dirty="0">
                <a:solidFill>
                  <a:srgbClr val="FFFFFF"/>
                </a:solidFill>
                <a:latin typeface="Arial" panose="020B0604020202020204" pitchFamily="34" charset="0"/>
                <a:sym typeface="MS UI Gothic" panose="020B0600070205080204" pitchFamily="34" charset="-128"/>
              </a:rPr>
              <a:t></a:t>
            </a:r>
            <a:r>
              <a:rPr lang="de-DE" altLang="en-US" sz="1400" b="1" dirty="0">
                <a:solidFill>
                  <a:srgbClr val="FFFFFF"/>
                </a:solidFill>
                <a:latin typeface="Arial" panose="020B0604020202020204" pitchFamily="34" charset="0"/>
              </a:rPr>
              <a:t> </a:t>
            </a:r>
            <a:fld id="{9A0DB2DC-4C9A-4742-B13C-FB6460FD3503}" type="slidenum">
              <a:rPr lang="zh-CN" altLang="en-US" sz="1400" b="1" dirty="0">
                <a:solidFill>
                  <a:srgbClr val="FFFFFF"/>
                </a:solidFill>
                <a:latin typeface="Arial" panose="020B0604020202020204" pitchFamily="34" charset="0"/>
              </a:rPr>
            </a:fld>
            <a:endParaRPr lang="zh-CN" altLang="en-US" sz="1400" b="1" dirty="0">
              <a:solidFill>
                <a:srgbClr val="FFFFFF"/>
              </a:solidFill>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标题和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468313" y="1125538"/>
            <a:ext cx="8207375" cy="5162550"/>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 name="灯片编号占位符 3"/>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5" name="页脚占位符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标题和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468313" y="1125538"/>
            <a:ext cx="8207375" cy="5162550"/>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 name="灯片编号占位符 3"/>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
        <p:nvSpPr>
          <p:cNvPr id="4" name="日期占位符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5" name="页脚占位符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8" name="内容占位符 7"/>
          <p:cNvSpPr>
            <a:spLocks noGrp="1"/>
          </p:cNvSpPr>
          <p:nvPr>
            <p:ph sz="quarter" idx="1"/>
          </p:nvPr>
        </p:nvSpPr>
        <p:spPr>
          <a:xfrm>
            <a:off x="457200" y="1600200"/>
            <a:ext cx="7467600" cy="487375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3" name="日期占位符 6"/>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014B465F-130C-4044-90BC-D520B3CE87D9}"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4" name="灯片编号占位符 8"/>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
        <p:nvSpPr>
          <p:cNvPr id="5" name="页脚占位符 9"/>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Pr>
        <a:solidFill>
          <a:schemeClr val="bg2"/>
        </a:solidFill>
        <a:effectLst/>
      </p:bgPr>
    </p:bg>
    <p:spTree>
      <p:nvGrpSpPr>
        <p:cNvPr id="1" name=""/>
        <p:cNvGrpSpPr/>
        <p:nvPr/>
      </p:nvGrpSpPr>
      <p:grpSpPr>
        <a:xfrm>
          <a:off x="0" y="0"/>
          <a:ext cx="0" cy="0"/>
          <a:chOff x="0" y="0"/>
          <a:chExt cx="0" cy="0"/>
        </a:xfrm>
      </p:grpSpPr>
      <p:sp>
        <p:nvSpPr>
          <p:cNvPr id="4" name="矩形 1"/>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5" name="矩形 3"/>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6" name="矩形 4"/>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7" name="矩形 5"/>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8" name="直接连接符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9" name="直接连接符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1" name="直接连接符 10"/>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3" name="直接连接符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7" name="矩形 1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18" name="椭圆 17"/>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19" name="椭圆 18"/>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0" name="椭圆 19"/>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1" name="椭圆 20"/>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4" name="椭圆 23"/>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5" name="直接连接符 24"/>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lang="zh-CN" altLang="en-US"/>
              <a:t>单击此处编辑母版标题样式</a:t>
            </a:r>
            <a:endParaRPr lang="en-US"/>
          </a:p>
        </p:txBody>
      </p:sp>
      <p:sp>
        <p:nvSpPr>
          <p:cNvPr id="3" name="文本占位符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a:t>单击此处编辑母版文本样式</a:t>
            </a:r>
            <a:endParaRPr lang="zh-CN" altLang="en-US"/>
          </a:p>
        </p:txBody>
      </p:sp>
      <p:sp>
        <p:nvSpPr>
          <p:cNvPr id="26" name="日期占位符 3"/>
          <p:cNvSpPr>
            <a:spLocks noGrp="1"/>
          </p:cNvSpPr>
          <p:nvPr>
            <p:ph type="dt" sz="half" idx="2"/>
          </p:nvPr>
        </p:nvSpPr>
        <p:spPr bwMode="auto">
          <a:xfrm rot="5400000">
            <a:off x="7762875" y="1169988"/>
            <a:ext cx="2286000" cy="381000"/>
          </a:xfrm>
          <a:prstGeom prst="rect">
            <a:avLst/>
          </a:prstGeom>
        </p:spPr>
        <p:txBody>
          <a:bodyPr vert="horz"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AA28127-58BD-4D13-AB65-7B2EC605F77D}"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27" name="页脚占位符 4"/>
          <p:cNvSpPr>
            <a:spLocks noGrp="1"/>
          </p:cNvSpPr>
          <p:nvPr>
            <p:ph type="ftr" sz="quarter" idx="3"/>
          </p:nvPr>
        </p:nvSpPr>
        <p:spPr bwMode="auto">
          <a:xfrm rot="5400000">
            <a:off x="7077075" y="4178300"/>
            <a:ext cx="3657600" cy="384175"/>
          </a:xfrm>
          <a:prstGeom prst="rect">
            <a:avLst/>
          </a:prstGeom>
        </p:spPr>
        <p:txBody>
          <a:bodyPr vert="horz" anchor="ctr" anchorCtr="0"/>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28" name="灯片编号占位符 5"/>
          <p:cNvSpPr>
            <a:spLocks noGrp="1"/>
          </p:cNvSpPr>
          <p:nvPr>
            <p:ph type="sldNum" sz="quarter" idx="4"/>
          </p:nvPr>
        </p:nvSpPr>
        <p:spPr bwMode="auto">
          <a:xfrm>
            <a:off x="1339850" y="4929188"/>
            <a:ext cx="609600" cy="517525"/>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9" name="内容占位符 8"/>
          <p:cNvSpPr>
            <a:spLocks noGrp="1"/>
          </p:cNvSpPr>
          <p:nvPr>
            <p:ph sz="quarter" idx="1"/>
          </p:nvPr>
        </p:nvSpPr>
        <p:spPr>
          <a:xfrm>
            <a:off x="457200" y="1600200"/>
            <a:ext cx="3657600" cy="45720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11" name="内容占位符 10"/>
          <p:cNvSpPr>
            <a:spLocks noGrp="1"/>
          </p:cNvSpPr>
          <p:nvPr>
            <p:ph sz="quarter" idx="2"/>
          </p:nvPr>
        </p:nvSpPr>
        <p:spPr>
          <a:xfrm>
            <a:off x="4270248" y="1600200"/>
            <a:ext cx="3657600" cy="45720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3" name="日期占位符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4" name="页脚占位符 3"/>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r>
              <a:rPr lang="de-DE" altLang="en-US" dirty="0">
                <a:latin typeface="Arial" panose="020B0604020202020204" pitchFamily="34" charset="0"/>
              </a:rPr>
              <a:t>Page </a:t>
            </a:r>
            <a:r>
              <a:rPr lang="de-DE" altLang="en-US" sz="1400" b="1" dirty="0">
                <a:solidFill>
                  <a:srgbClr val="FFFFFF"/>
                </a:solidFill>
                <a:latin typeface="Arial" panose="020B0604020202020204" pitchFamily="34" charset="0"/>
                <a:sym typeface="MS UI Gothic" panose="020B0600070205080204" pitchFamily="34" charset="-128"/>
              </a:rPr>
              <a:t></a:t>
            </a:r>
            <a:r>
              <a:rPr lang="de-DE" altLang="en-US" sz="1400" b="1" dirty="0">
                <a:solidFill>
                  <a:srgbClr val="FFFFFF"/>
                </a:solidFill>
                <a:latin typeface="Arial" panose="020B0604020202020204" pitchFamily="34" charset="0"/>
              </a:rPr>
              <a:t> </a:t>
            </a:r>
            <a:fld id="{9A0DB2DC-4C9A-4742-B13C-FB6460FD3503}" type="slidenum">
              <a:rPr lang="zh-CN" altLang="en-US" sz="1400" b="1" dirty="0">
                <a:solidFill>
                  <a:srgbClr val="FFFFFF"/>
                </a:solidFill>
                <a:latin typeface="Arial" panose="020B0604020202020204" pitchFamily="34" charset="0"/>
              </a:rPr>
            </a:fld>
            <a:endParaRPr lang="zh-CN" altLang="en-US" sz="1400" b="1" dirty="0">
              <a:solidFill>
                <a:srgbClr val="FFFFFF"/>
              </a:solidFill>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lstStyle>
            <a:lvl1pPr>
              <a:defRPr/>
            </a:lvl1pPr>
          </a:lstStyle>
          <a:p>
            <a:r>
              <a:rPr lang="zh-CN" altLang="en-US"/>
              <a:t>单击此处编辑母版标题样式</a:t>
            </a:r>
            <a:endParaRPr lang="en-US"/>
          </a:p>
        </p:txBody>
      </p:sp>
      <p:sp>
        <p:nvSpPr>
          <p:cNvPr id="11" name="内容占位符 10"/>
          <p:cNvSpPr>
            <a:spLocks noGrp="1"/>
          </p:cNvSpPr>
          <p:nvPr>
            <p:ph sz="quarter" idx="2"/>
          </p:nvPr>
        </p:nvSpPr>
        <p:spPr>
          <a:xfrm>
            <a:off x="457200" y="2362200"/>
            <a:ext cx="3657600" cy="38862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13" name="内容占位符 12"/>
          <p:cNvSpPr>
            <a:spLocks noGrp="1"/>
          </p:cNvSpPr>
          <p:nvPr>
            <p:ph sz="quarter" idx="4"/>
          </p:nvPr>
        </p:nvSpPr>
        <p:spPr>
          <a:xfrm>
            <a:off x="4371975" y="2362200"/>
            <a:ext cx="3657600" cy="38862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zh-CN" altLang="en-US"/>
              <a:t>单击此处编辑母版文本样式</a:t>
            </a:r>
            <a:endParaRPr lang="zh-CN" altLang="en-US"/>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zh-CN" altLang="en-US"/>
              <a:t>单击此处编辑母版文本样式</a:t>
            </a:r>
            <a:endParaRPr lang="zh-CN" altLang="en-US"/>
          </a:p>
        </p:txBody>
      </p:sp>
      <p:sp>
        <p:nvSpPr>
          <p:cNvPr id="3" name="日期占位符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4" name="页脚占位符 3"/>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5" name="灯片编号占位符 4"/>
          <p:cNvSpPr>
            <a:spLocks noGrp="1"/>
          </p:cNvSpPr>
          <p:nvPr>
            <p:ph type="sldNum" sz="quarter" idx="12"/>
          </p:nvPr>
        </p:nvSpPr>
        <p:spPr/>
        <p:txBody>
          <a:bodyPr/>
          <a:p>
            <a:pPr lvl="0" eaLnBrk="1" hangingPunct="1">
              <a:buNone/>
            </a:pPr>
            <a:r>
              <a:rPr lang="de-DE" altLang="en-US" dirty="0">
                <a:latin typeface="Arial" panose="020B0604020202020204" pitchFamily="34" charset="0"/>
              </a:rPr>
              <a:t>Page </a:t>
            </a:r>
            <a:r>
              <a:rPr lang="de-DE" altLang="en-US" sz="1400" b="1" dirty="0">
                <a:solidFill>
                  <a:srgbClr val="FFFFFF"/>
                </a:solidFill>
                <a:latin typeface="Arial" panose="020B0604020202020204" pitchFamily="34" charset="0"/>
                <a:sym typeface="MS UI Gothic" panose="020B0600070205080204" pitchFamily="34" charset="-128"/>
              </a:rPr>
              <a:t></a:t>
            </a:r>
            <a:r>
              <a:rPr lang="de-DE" altLang="en-US" sz="1400" b="1" dirty="0">
                <a:solidFill>
                  <a:srgbClr val="FFFFFF"/>
                </a:solidFill>
                <a:latin typeface="Arial" panose="020B0604020202020204" pitchFamily="34" charset="0"/>
              </a:rPr>
              <a:t> </a:t>
            </a:r>
            <a:fld id="{9A0DB2DC-4C9A-4742-B13C-FB6460FD3503}" type="slidenum">
              <a:rPr lang="zh-CN" altLang="en-US" sz="1400" b="1" dirty="0">
                <a:solidFill>
                  <a:srgbClr val="FFFFFF"/>
                </a:solidFill>
                <a:latin typeface="Arial" panose="020B0604020202020204" pitchFamily="34" charset="0"/>
              </a:rPr>
            </a:fld>
            <a:endParaRPr lang="zh-CN" altLang="en-US" sz="1400" b="1" dirty="0">
              <a:solidFill>
                <a:srgbClr val="FFFFFF"/>
              </a:solidFill>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5"/>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96172EBF-6073-40DF-8BF7-BDF041D9ED0D}"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4" name="灯片编号占位符 6"/>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
        <p:nvSpPr>
          <p:cNvPr id="5" name="页脚占位符 7"/>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3" name="页脚占位符 2"/>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4" name="灯片编号占位符 3"/>
          <p:cNvSpPr>
            <a:spLocks noGrp="1"/>
          </p:cNvSpPr>
          <p:nvPr>
            <p:ph type="sldNum" sz="quarter" idx="12"/>
          </p:nvPr>
        </p:nvSpPr>
        <p:spPr/>
        <p:txBody>
          <a:bodyPr/>
          <a:p>
            <a:pPr lvl="0" eaLnBrk="1" hangingPunct="1">
              <a:buNone/>
            </a:pPr>
            <a:r>
              <a:rPr lang="de-DE" altLang="en-US" dirty="0">
                <a:latin typeface="Arial" panose="020B0604020202020204" pitchFamily="34" charset="0"/>
              </a:rPr>
              <a:t>Page </a:t>
            </a:r>
            <a:r>
              <a:rPr lang="de-DE" altLang="en-US" sz="1400" b="1" dirty="0">
                <a:solidFill>
                  <a:srgbClr val="FFFFFF"/>
                </a:solidFill>
                <a:latin typeface="Arial" panose="020B0604020202020204" pitchFamily="34" charset="0"/>
                <a:sym typeface="MS UI Gothic" panose="020B0600070205080204" pitchFamily="34" charset="-128"/>
              </a:rPr>
              <a:t></a:t>
            </a:r>
            <a:r>
              <a:rPr lang="de-DE" altLang="en-US" sz="1400" b="1" dirty="0">
                <a:solidFill>
                  <a:srgbClr val="FFFFFF"/>
                </a:solidFill>
                <a:latin typeface="Arial" panose="020B0604020202020204" pitchFamily="34" charset="0"/>
              </a:rPr>
              <a:t> </a:t>
            </a:r>
            <a:fld id="{9A0DB2DC-4C9A-4742-B13C-FB6460FD3503}" type="slidenum">
              <a:rPr lang="zh-CN" altLang="en-US" sz="1400" b="1" dirty="0">
                <a:solidFill>
                  <a:srgbClr val="FFFFFF"/>
                </a:solidFill>
                <a:latin typeface="Arial" panose="020B0604020202020204" pitchFamily="34" charset="0"/>
              </a:rPr>
            </a:fld>
            <a:endParaRPr lang="zh-CN" altLang="en-US" sz="1400" b="1" dirty="0">
              <a:solidFill>
                <a:srgbClr val="FFFFFF"/>
              </a:solidFill>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Pr>
        <a:solidFill>
          <a:schemeClr val="bg1"/>
        </a:solidFill>
        <a:effectLst/>
      </p:bgPr>
    </p:bg>
    <p:spTree>
      <p:nvGrpSpPr>
        <p:cNvPr id="1" name=""/>
        <p:cNvGrpSpPr/>
        <p:nvPr/>
      </p:nvGrpSpPr>
      <p:grpSpPr>
        <a:xfrm>
          <a:off x="0" y="0"/>
          <a:ext cx="0" cy="0"/>
          <a:chOff x="0" y="0"/>
          <a:chExt cx="0" cy="0"/>
        </a:xfrm>
      </p:grpSpPr>
      <p:sp>
        <p:nvSpPr>
          <p:cNvPr id="4" name="直接连接符 1"/>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5" name="直接连接符 3"/>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6148" name="直接连接符 17"/>
          <p:cNvSpPr/>
          <p:nvPr/>
        </p:nvSpPr>
        <p:spPr>
          <a:xfrm>
            <a:off x="6192838" y="0"/>
            <a:ext cx="0" cy="6858000"/>
          </a:xfrm>
          <a:prstGeom prst="line">
            <a:avLst/>
          </a:prstGeom>
          <a:ln w="12700" cap="flat" cmpd="sng">
            <a:solidFill>
              <a:schemeClr val="accent1"/>
            </a:solidFill>
            <a:prstDash val="solid"/>
            <a:headEnd type="none" w="med" len="med"/>
            <a:tailEnd type="none" w="med" len="med"/>
          </a:ln>
        </p:spPr>
      </p:sp>
      <p:sp>
        <p:nvSpPr>
          <p:cNvPr id="6149" name="直接连接符 18"/>
          <p:cNvSpPr/>
          <p:nvPr/>
        </p:nvSpPr>
        <p:spPr>
          <a:xfrm>
            <a:off x="8991600" y="0"/>
            <a:ext cx="0" cy="6858000"/>
          </a:xfrm>
          <a:prstGeom prst="line">
            <a:avLst/>
          </a:prstGeom>
          <a:ln w="19050" cap="flat" cmpd="sng">
            <a:solidFill>
              <a:schemeClr val="accent1"/>
            </a:solidFill>
            <a:prstDash val="solid"/>
            <a:headEnd type="none" w="med" len="med"/>
            <a:tailEnd type="none" w="med" len="med"/>
          </a:ln>
        </p:spPr>
      </p:sp>
      <p:sp>
        <p:nvSpPr>
          <p:cNvPr id="8" name="矩形 7"/>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6151" name="直接连接符 20"/>
          <p:cNvSpPr/>
          <p:nvPr/>
        </p:nvSpPr>
        <p:spPr>
          <a:xfrm>
            <a:off x="8915400" y="0"/>
            <a:ext cx="0" cy="6858000"/>
          </a:xfrm>
          <a:prstGeom prst="line">
            <a:avLst/>
          </a:prstGeom>
          <a:ln w="9525" cap="flat" cmpd="sng">
            <a:solidFill>
              <a:schemeClr val="accent1"/>
            </a:solidFill>
            <a:prstDash val="solid"/>
            <a:headEnd type="none" w="med" len="med"/>
            <a:tailEnd type="none" w="med" len="med"/>
          </a:ln>
        </p:spPr>
      </p:sp>
      <p:sp>
        <p:nvSpPr>
          <p:cNvPr id="11" name="椭圆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 name="标题 1"/>
          <p:cNvSpPr>
            <a:spLocks noGrp="1"/>
          </p:cNvSpPr>
          <p:nvPr>
            <p:ph type="title"/>
          </p:nvPr>
        </p:nvSpPr>
        <p:spPr>
          <a:xfrm rot="5400000">
            <a:off x="3371850" y="3200400"/>
            <a:ext cx="6309360" cy="457200"/>
          </a:xfrm>
        </p:spPr>
        <p:txBody>
          <a:bodyPr/>
          <a:lstStyle>
            <a:lvl1pPr algn="l">
              <a:buNone/>
              <a:defRPr sz="2000" b="1" cap="small" baseline="0"/>
            </a:lvl1pPr>
          </a:lstStyle>
          <a:p>
            <a:r>
              <a:rPr lang="zh-CN" altLang="en-US"/>
              <a:t>单击此处编辑母版标题样式</a:t>
            </a:r>
            <a:endParaRPr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zh-CN" altLang="en-US"/>
              <a:t>单击此处编辑母版文本样式</a:t>
            </a:r>
            <a:endParaRPr lang="zh-CN" altLang="en-US"/>
          </a:p>
        </p:txBody>
      </p:sp>
      <p:sp>
        <p:nvSpPr>
          <p:cNvPr id="18" name="内容占位符 17"/>
          <p:cNvSpPr>
            <a:spLocks noGrp="1"/>
          </p:cNvSpPr>
          <p:nvPr>
            <p:ph sz="quarter" idx="1"/>
          </p:nvPr>
        </p:nvSpPr>
        <p:spPr>
          <a:xfrm>
            <a:off x="304800" y="274320"/>
            <a:ext cx="5638800" cy="632764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13" name="日期占位符 20"/>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5CF54A2E-953A-4CF1-82AD-11D693231841}"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15" name="灯片编号占位符 21"/>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
        <p:nvSpPr>
          <p:cNvPr id="17" name="页脚占位符 22"/>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Pr>
        <a:solidFill>
          <a:schemeClr val="bg1"/>
        </a:solidFill>
        <a:effectLst/>
      </p:bgPr>
    </p:bg>
    <p:spTree>
      <p:nvGrpSpPr>
        <p:cNvPr id="1" name=""/>
        <p:cNvGrpSpPr/>
        <p:nvPr/>
      </p:nvGrpSpPr>
      <p:grpSpPr>
        <a:xfrm>
          <a:off x="0" y="0"/>
          <a:ext cx="0" cy="0"/>
          <a:chOff x="0" y="0"/>
          <a:chExt cx="0" cy="0"/>
        </a:xfrm>
      </p:grpSpPr>
      <p:sp>
        <p:nvSpPr>
          <p:cNvPr id="5" name="直接连接符 1"/>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6" name="椭圆 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7172" name="直接连接符 17"/>
          <p:cNvSpPr/>
          <p:nvPr/>
        </p:nvSpPr>
        <p:spPr>
          <a:xfrm>
            <a:off x="8991600" y="0"/>
            <a:ext cx="0" cy="6858000"/>
          </a:xfrm>
          <a:prstGeom prst="line">
            <a:avLst/>
          </a:prstGeom>
          <a:ln w="9525" cap="flat" cmpd="sng">
            <a:solidFill>
              <a:schemeClr val="tx1"/>
            </a:solidFill>
            <a:prstDash val="solid"/>
            <a:headEnd type="none" w="med" len="med"/>
            <a:tailEnd type="none" w="med" len="med"/>
          </a:ln>
        </p:spPr>
      </p:sp>
      <p:sp>
        <p:nvSpPr>
          <p:cNvPr id="7" name="矩形 5"/>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7174" name="直接连接符 19"/>
          <p:cNvSpPr/>
          <p:nvPr/>
        </p:nvSpPr>
        <p:spPr>
          <a:xfrm>
            <a:off x="8915400" y="0"/>
            <a:ext cx="0" cy="6858000"/>
          </a:xfrm>
          <a:prstGeom prst="line">
            <a:avLst/>
          </a:prstGeom>
          <a:ln w="9525" cap="flat" cmpd="sng">
            <a:solidFill>
              <a:schemeClr val="accent1"/>
            </a:solidFill>
            <a:prstDash val="solid"/>
            <a:headEnd type="none" w="med" len="med"/>
            <a:tailEnd type="none" w="med" len="med"/>
          </a:ln>
        </p:spPr>
      </p:sp>
      <p:sp>
        <p:nvSpPr>
          <p:cNvPr id="9" name="直接连接符 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7176" name="直接连接符 23"/>
          <p:cNvSpPr/>
          <p:nvPr/>
        </p:nvSpPr>
        <p:spPr>
          <a:xfrm>
            <a:off x="6192838" y="0"/>
            <a:ext cx="0" cy="6858000"/>
          </a:xfrm>
          <a:prstGeom prst="line">
            <a:avLst/>
          </a:prstGeom>
          <a:ln w="12700" cap="flat" cmpd="sng">
            <a:solidFill>
              <a:schemeClr val="accent1"/>
            </a:solidFill>
            <a:prstDash val="solid"/>
            <a:headEnd type="none" w="med" len="med"/>
            <a:tailEnd type="none" w="med" len="med"/>
          </a:ln>
        </p:spPr>
      </p:sp>
      <p:sp>
        <p:nvSpPr>
          <p:cNvPr id="2" name="标题 1"/>
          <p:cNvSpPr>
            <a:spLocks noGrp="1"/>
          </p:cNvSpPr>
          <p:nvPr>
            <p:ph type="title"/>
          </p:nvPr>
        </p:nvSpPr>
        <p:spPr>
          <a:xfrm rot="5400000">
            <a:off x="3350133" y="3200400"/>
            <a:ext cx="6309360" cy="457200"/>
          </a:xfrm>
        </p:spPr>
        <p:txBody>
          <a:bodyPr/>
          <a:lstStyle>
            <a:lvl1pPr algn="l">
              <a:buNone/>
              <a:defRPr sz="2000" b="1"/>
            </a:lvl1pPr>
          </a:lstStyle>
          <a:p>
            <a:r>
              <a:rPr lang="zh-CN" altLang="en-US"/>
              <a:t>单击此处编辑母版标题样式</a:t>
            </a:r>
            <a:endParaRPr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normAutofit/>
          </a:bodyPr>
          <a:lstStyle>
            <a:lvl1pPr marL="0" indent="0">
              <a:buNone/>
              <a:defRPr sz="3200"/>
            </a:lvl1p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anose="05000000000000000000" pitchFamily="2" charset="2"/>
              <a:buNone/>
              <a:defRPr/>
            </a:pPr>
            <a:r>
              <a:rPr kumimoji="0" lang="zh-CN" altLang="en-US" sz="3200" b="0" i="0" u="none" strike="noStrike" kern="1200" cap="none" spc="0" normalizeH="0" baseline="0" noProof="0">
                <a:ln>
                  <a:noFill/>
                </a:ln>
                <a:solidFill>
                  <a:schemeClr val="lt1"/>
                </a:solidFill>
                <a:effectLst/>
                <a:uLnTx/>
                <a:uFillTx/>
                <a:latin typeface="+mn-lt"/>
                <a:ea typeface="+mn-ea"/>
                <a:cs typeface="+mn-cs"/>
              </a:rPr>
              <a:t>单击图标添加图片</a:t>
            </a: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zh-CN" altLang="en-US"/>
              <a:t>单击此处编辑母版文本样式</a:t>
            </a:r>
            <a:endParaRPr lang="zh-CN" altLang="en-US"/>
          </a:p>
        </p:txBody>
      </p:sp>
      <p:sp>
        <p:nvSpPr>
          <p:cNvPr id="13" name="日期占位符 16"/>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6364572-650C-49FE-8C94-459AE0EF9242}"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15" name="灯片编号占位符 17"/>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
            <a:pPr algn="ctr" eaLnBrk="1" hangingPunct="1">
              <a:buNone/>
            </a:pPr>
            <a:r>
              <a:rPr lang="de-DE" altLang="en-US" dirty="0"/>
              <a:t>Page </a:t>
            </a:r>
            <a:r>
              <a:rPr lang="de-DE" altLang="en-US" dirty="0">
                <a:sym typeface="MS UI Gothic" panose="020B0600070205080204" pitchFamily="34" charset="-128"/>
              </a:rPr>
              <a:t></a:t>
            </a:r>
            <a:r>
              <a:rPr lang="de-DE" altLang="en-US" dirty="0"/>
              <a:t> </a:t>
            </a:r>
            <a:fld id="{9A0DB2DC-4C9A-4742-B13C-FB6460FD3503}" type="slidenum">
              <a:rPr lang="zh-CN" altLang="en-US" dirty="0"/>
            </a:fld>
            <a:endParaRPr lang="zh-CN" altLang="en-US" dirty="0"/>
          </a:p>
        </p:txBody>
      </p:sp>
      <p:sp>
        <p:nvSpPr>
          <p:cNvPr id="17" name="页脚占位符 20"/>
          <p:cNvSpPr>
            <a:spLocks noGrp="1"/>
          </p:cNvSpPr>
          <p:nvPr>
            <p:ph type="ftr" sz="quarter" idx="3"/>
          </p:nvPr>
        </p:nvSpPr>
        <p:spPr>
          <a:xfrm rot="5400000">
            <a:off x="6989763" y="3736975"/>
            <a:ext cx="3200400" cy="365125"/>
          </a:xfrm>
          <a:prstGeom prst="rect">
            <a:avLst/>
          </a:prstGeom>
        </p:spPr>
        <p:txBody>
          <a:bodyPr vert="horz" rtlCol="0" anchor="ctr" anchorCtr="0"/>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lang="zh-CN" altLang="en-US"/>
              <a:t>单击此处编辑母版标题样式</a:t>
            </a:r>
            <a:endParaRPr lang="en-US"/>
          </a:p>
        </p:txBody>
      </p:sp>
      <p:sp>
        <p:nvSpPr>
          <p:cNvPr id="1028" name="文本占位符 12"/>
          <p:cNvSpPr>
            <a:spLocks noGrp="1"/>
          </p:cNvSpPr>
          <p:nvPr>
            <p:ph type="body" idx="1"/>
          </p:nvPr>
        </p:nvSpPr>
        <p:spPr>
          <a:xfrm>
            <a:off x="457200" y="1600200"/>
            <a:ext cx="7467600" cy="48736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14" name="日期占位符 13"/>
          <p:cNvSpPr>
            <a:spLocks noGrp="1"/>
          </p:cNvSpPr>
          <p:nvPr>
            <p:ph type="dt" sz="half" idx="2"/>
          </p:nvPr>
        </p:nvSpPr>
        <p:spPr>
          <a:xfrm rot="5400000">
            <a:off x="7589044" y="1081881"/>
            <a:ext cx="2011363" cy="384175"/>
          </a:xfrm>
          <a:prstGeom prst="rect">
            <a:avLst/>
          </a:prstGeom>
        </p:spPr>
        <p:txBody>
          <a:bodyPr vert="horz" anchor="ctr" anchorCtr="0"/>
          <a:lstStyle>
            <a:lvl1pPr algn="r" eaLnBrk="1" latinLnBrk="0" hangingPunct="1">
              <a:defRPr kumimoji="0" sz="1200">
                <a:solidFill>
                  <a:schemeClr val="tx2"/>
                </a:solidFill>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672AB511-BE50-4B87-918C-0F7C6FA27508}" type="datetimeFigureOut">
              <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rPr>
            </a:fld>
            <a:endParaRPr kumimoji="0" lang="en-US" sz="1200" b="0" i="1" u="none" strike="noStrike" kern="1200" cap="none" spc="0" normalizeH="0" baseline="0" noProof="0" dirty="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3" name="页脚占位符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1" u="none" strike="noStrike" kern="1200" cap="none" spc="0" normalizeH="0" baseline="0" noProof="0">
              <a:ln>
                <a:noFill/>
              </a:ln>
              <a:solidFill>
                <a:schemeClr val="tx2"/>
              </a:solidFill>
              <a:effectLst/>
              <a:uLnTx/>
              <a:uFillTx/>
              <a:latin typeface="Arial" panose="020B0604020202020204" pitchFamily="34" charset="0"/>
              <a:ea typeface="华文细黑" panose="02010600040101010101" pitchFamily="2" charset="-122"/>
              <a:cs typeface="+mn-cs"/>
            </a:endParaRPr>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tx1"/>
              </a:solidFill>
              <a:effectLst/>
              <a:uLnTx/>
              <a:uFillTx/>
              <a:latin typeface="Arial" panose="020B0604020202020204" pitchFamily="34" charset="0"/>
              <a:ea typeface="华文细黑" panose="02010600040101010101" pitchFamily="2" charset="-122"/>
              <a:cs typeface="+mn-cs"/>
            </a:endParaRPr>
          </a:p>
        </p:txBody>
      </p:sp>
      <p:sp>
        <p:nvSpPr>
          <p:cNvPr id="1032" name="直接连接符 8"/>
          <p:cNvSpPr/>
          <p:nvPr/>
        </p:nvSpPr>
        <p:spPr>
          <a:xfrm>
            <a:off x="8991600" y="0"/>
            <a:ext cx="0" cy="6858000"/>
          </a:xfrm>
          <a:prstGeom prst="line">
            <a:avLst/>
          </a:prstGeom>
          <a:ln w="19050" cap="flat" cmpd="sng">
            <a:solidFill>
              <a:schemeClr val="accent1"/>
            </a:solidFill>
            <a:prstDash val="solid"/>
            <a:headEnd type="none" w="med" len="med"/>
            <a:tailEnd type="none" w="med" len="med"/>
          </a:ln>
        </p:spPr>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a:ln>
                <a:noFill/>
              </a:ln>
              <a:solidFill>
                <a:schemeClr val="lt1"/>
              </a:solidFill>
              <a:effectLst/>
              <a:uLnTx/>
              <a:uFillTx/>
              <a:latin typeface="+mn-lt"/>
              <a:ea typeface="+mn-ea"/>
              <a:cs typeface="+mn-cs"/>
            </a:endParaRPr>
          </a:p>
        </p:txBody>
      </p:sp>
      <p:sp>
        <p:nvSpPr>
          <p:cNvPr id="1034" name="直接连接符 10"/>
          <p:cNvSpPr/>
          <p:nvPr/>
        </p:nvSpPr>
        <p:spPr>
          <a:xfrm>
            <a:off x="8915400" y="0"/>
            <a:ext cx="0" cy="6858000"/>
          </a:xfrm>
          <a:prstGeom prst="line">
            <a:avLst/>
          </a:prstGeom>
          <a:ln w="9525" cap="flat" cmpd="sng">
            <a:solidFill>
              <a:schemeClr val="accent1"/>
            </a:solidFill>
            <a:prstDash val="solid"/>
            <a:headEnd type="none" w="med" len="med"/>
            <a:tailEnd type="none" w="med" len="med"/>
          </a:ln>
        </p:spPr>
      </p:sp>
      <p:sp>
        <p:nvSpPr>
          <p:cNvPr id="12" name="椭圆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1" u="none" strike="noStrike" kern="1200" cap="none" spc="0" normalizeH="0" baseline="0" noProof="0" dirty="0">
              <a:ln>
                <a:noFill/>
              </a:ln>
              <a:solidFill>
                <a:schemeClr val="lt1"/>
              </a:solidFill>
              <a:effectLst/>
              <a:uLnTx/>
              <a:uFillTx/>
              <a:latin typeface="+mn-lt"/>
              <a:ea typeface="+mn-ea"/>
              <a:cs typeface="+mn-cs"/>
            </a:endParaRPr>
          </a:p>
        </p:txBody>
      </p:sp>
      <p:sp>
        <p:nvSpPr>
          <p:cNvPr id="23" name="灯片编号占位符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lgn="ctr">
              <a:defRPr sz="1400" b="1">
                <a:solidFill>
                  <a:srgbClr val="FFFFFF"/>
                </a:solidFill>
              </a:defRPr>
            </a:lvl1pPr>
          </a:lstStyle>
          <a:p>
            <a:pPr lvl="0" eaLnBrk="1" hangingPunct="1">
              <a:buNone/>
            </a:pPr>
            <a:r>
              <a:rPr lang="de-DE" altLang="en-US" dirty="0">
                <a:latin typeface="Arial" panose="020B0604020202020204" pitchFamily="34" charset="0"/>
              </a:rPr>
              <a:t>Page </a:t>
            </a:r>
            <a:r>
              <a:rPr lang="de-DE" altLang="en-US" sz="1400" b="1" dirty="0">
                <a:solidFill>
                  <a:srgbClr val="FFFFFF"/>
                </a:solidFill>
                <a:latin typeface="Arial" panose="020B0604020202020204" pitchFamily="34" charset="0"/>
                <a:sym typeface="MS UI Gothic" panose="020B0600070205080204" pitchFamily="34" charset="-128"/>
              </a:rPr>
              <a:t></a:t>
            </a:r>
            <a:r>
              <a:rPr lang="de-DE" altLang="en-US" sz="1400" b="1" dirty="0">
                <a:solidFill>
                  <a:srgbClr val="FFFFFF"/>
                </a:solidFill>
                <a:latin typeface="Arial" panose="020B0604020202020204" pitchFamily="34" charset="0"/>
              </a:rPr>
              <a:t> </a:t>
            </a:r>
            <a:fld id="{9A0DB2DC-4C9A-4742-B13C-FB6460FD3503}" type="slidenum">
              <a:rPr lang="zh-CN" altLang="en-US" sz="1400" b="1" dirty="0">
                <a:solidFill>
                  <a:srgbClr val="FFFFFF"/>
                </a:solidFill>
                <a:latin typeface="Arial" panose="020B0604020202020204" pitchFamily="34" charset="0"/>
              </a:rPr>
            </a:fld>
            <a:endParaRPr lang="zh-CN" altLang="en-US" sz="1400" b="1" dirty="0">
              <a:solidFill>
                <a:srgbClr val="FFFFFF"/>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ea typeface="华文楷体" panose="02010600040101010101" pitchFamily="2" charset="-122"/>
        </a:defRPr>
      </a:lvl2pPr>
      <a:lvl3pPr algn="l" rtl="0" eaLnBrk="0" fontAlgn="base" hangingPunct="0">
        <a:spcBef>
          <a:spcPct val="0"/>
        </a:spcBef>
        <a:spcAft>
          <a:spcPct val="0"/>
        </a:spcAft>
        <a:defRPr sz="3000">
          <a:solidFill>
            <a:schemeClr val="tx2"/>
          </a:solidFill>
          <a:latin typeface="Century Schoolbook" pitchFamily="18" charset="0"/>
          <a:ea typeface="华文楷体" panose="02010600040101010101" pitchFamily="2" charset="-122"/>
        </a:defRPr>
      </a:lvl3pPr>
      <a:lvl4pPr algn="l" rtl="0" eaLnBrk="0" fontAlgn="base" hangingPunct="0">
        <a:spcBef>
          <a:spcPct val="0"/>
        </a:spcBef>
        <a:spcAft>
          <a:spcPct val="0"/>
        </a:spcAft>
        <a:defRPr sz="3000">
          <a:solidFill>
            <a:schemeClr val="tx2"/>
          </a:solidFill>
          <a:latin typeface="Century Schoolbook" pitchFamily="18" charset="0"/>
          <a:ea typeface="华文楷体" panose="02010600040101010101" pitchFamily="2" charset="-122"/>
        </a:defRPr>
      </a:lvl4pPr>
      <a:lvl5pPr algn="l" rtl="0" eaLnBrk="0" fontAlgn="base" hangingPunct="0">
        <a:spcBef>
          <a:spcPct val="0"/>
        </a:spcBef>
        <a:spcAft>
          <a:spcPct val="0"/>
        </a:spcAft>
        <a:defRPr sz="3000">
          <a:solidFill>
            <a:schemeClr val="tx2"/>
          </a:solidFill>
          <a:latin typeface="Century Schoolbook" pitchFamily="18" charset="0"/>
          <a:ea typeface="华文楷体" panose="02010600040101010101" pitchFamily="2" charset="-122"/>
        </a:defRPr>
      </a:lvl5pPr>
      <a:lvl6pPr marL="4572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6pPr>
      <a:lvl7pPr marL="9144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7pPr>
      <a:lvl8pPr marL="13716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8pPr>
      <a:lvl9pPr marL="1828800" algn="l" rtl="0" fontAlgn="base">
        <a:spcBef>
          <a:spcPct val="0"/>
        </a:spcBef>
        <a:spcAft>
          <a:spcPct val="0"/>
        </a:spcAft>
        <a:defRPr sz="3000">
          <a:solidFill>
            <a:schemeClr val="tx2"/>
          </a:solidFill>
          <a:latin typeface="Century Schoolbook" pitchFamily="18" charset="0"/>
          <a:ea typeface="华文楷体" panose="02010600040101010101" pitchFamily="2" charset="-122"/>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93" name="图片 4"/>
          <p:cNvPicPr>
            <a:picLocks noChangeAspect="1"/>
          </p:cNvPicPr>
          <p:nvPr/>
        </p:nvPicPr>
        <p:blipFill>
          <a:blip r:embed="rId1"/>
          <a:stretch>
            <a:fillRect/>
          </a:stretch>
        </p:blipFill>
        <p:spPr>
          <a:xfrm>
            <a:off x="11113" y="0"/>
            <a:ext cx="9132887" cy="6858000"/>
          </a:xfrm>
          <a:prstGeom prst="rect">
            <a:avLst/>
          </a:prstGeom>
          <a:noFill/>
          <a:ln w="9525">
            <a:noFill/>
          </a:ln>
        </p:spPr>
      </p:pic>
      <p:sp>
        <p:nvSpPr>
          <p:cNvPr id="12292" name="灯片编号占位符 3"/>
          <p:cNvSpPr txBox="1">
            <a:spLocks noGrp="1"/>
          </p:cNvSpPr>
          <p:nvPr>
            <p:ph type="sldNum" sz="quarter" idx="4"/>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anose="02010600040101010101" pitchFamily="2" charset="-122"/>
              </a:defRPr>
            </a:lvl1pPr>
            <a:lvl2pPr marL="457200" lvl="1"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5pPr>
          </a:lstStyle>
          <a:p>
            <a:pPr lvl="0" algn="ctr" eaLnBrk="1" hangingPunct="1"/>
            <a:r>
              <a:rPr lang="de-DE" altLang="en-US" sz="1400" b="1" dirty="0">
                <a:solidFill>
                  <a:srgbClr val="FFFFFF"/>
                </a:solidFill>
              </a:rPr>
              <a:t>Page </a:t>
            </a:r>
            <a:r>
              <a:rPr lang="de-DE" altLang="en-US" sz="1400" b="1" dirty="0">
                <a:solidFill>
                  <a:srgbClr val="FFFFFF"/>
                </a:solidFill>
                <a:sym typeface="MS UI Gothic" panose="020B0600070205080204" pitchFamily="34" charset="-128"/>
              </a:rPr>
              <a:t></a:t>
            </a:r>
            <a:r>
              <a:rPr lang="de-DE" altLang="en-US" sz="1400" b="1" dirty="0">
                <a:solidFill>
                  <a:srgbClr val="FFFFFF"/>
                </a:solidFill>
              </a:rPr>
              <a:t> </a:t>
            </a:r>
            <a:fld id="{9A0DB2DC-4C9A-4742-B13C-FB6460FD3503}" type="slidenum">
              <a:rPr lang="zh-CN" altLang="en-US" sz="1400" b="1" dirty="0">
                <a:solidFill>
                  <a:srgbClr val="FFFFFF"/>
                </a:solidFill>
              </a:rPr>
            </a:fld>
            <a:endParaRPr lang="zh-CN" altLang="en-US" sz="1400" b="1" dirty="0">
              <a:solidFill>
                <a:srgbClr val="FFFFFF"/>
              </a:solidFill>
            </a:endParaRPr>
          </a:p>
        </p:txBody>
      </p:sp>
      <p:sp>
        <p:nvSpPr>
          <p:cNvPr id="3" name="文本框 2"/>
          <p:cNvSpPr txBox="1"/>
          <p:nvPr/>
        </p:nvSpPr>
        <p:spPr>
          <a:xfrm>
            <a:off x="395605" y="5445125"/>
            <a:ext cx="4229100" cy="1115695"/>
          </a:xfrm>
          <a:prstGeom prst="rect">
            <a:avLst/>
          </a:prstGeom>
          <a:noFill/>
        </p:spPr>
        <p:txBody>
          <a:bodyPr wrap="square" rtlCol="0">
            <a:noAutofit/>
          </a:bodyPr>
          <a:p>
            <a:endParaRPr lang="zh-CN" altLang="en-US"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22531" name="TextBox 3"/>
          <p:cNvSpPr txBox="1"/>
          <p:nvPr/>
        </p:nvSpPr>
        <p:spPr>
          <a:xfrm>
            <a:off x="1979613" y="0"/>
            <a:ext cx="4968875" cy="64611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3600" b="1" dirty="0">
                <a:latin typeface="Arial" panose="020B0604020202020204" pitchFamily="34" charset="0"/>
                <a:ea typeface="华文细黑" panose="02010600040101010101" pitchFamily="2" charset="-122"/>
              </a:rPr>
              <a:t>教学内容：因企业而异</a:t>
            </a:r>
            <a:endParaRPr lang="zh-CN" altLang="en-US" sz="3600" b="1" dirty="0">
              <a:latin typeface="Arial" panose="020B0604020202020204" pitchFamily="34" charset="0"/>
              <a:ea typeface="华文细黑" panose="02010600040101010101" pitchFamily="2" charset="-122"/>
            </a:endParaRPr>
          </a:p>
        </p:txBody>
      </p:sp>
      <p:sp>
        <p:nvSpPr>
          <p:cNvPr id="5" name="圆角矩形 4"/>
          <p:cNvSpPr/>
          <p:nvPr/>
        </p:nvSpPr>
        <p:spPr>
          <a:xfrm>
            <a:off x="395288" y="836613"/>
            <a:ext cx="647700" cy="576103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chemeClr val="tx1"/>
                </a:solidFill>
                <a:effectLst/>
                <a:uLnTx/>
                <a:uFillTx/>
                <a:latin typeface="+mn-lt"/>
                <a:ea typeface="+mn-ea"/>
                <a:cs typeface="+mn-cs"/>
              </a:rPr>
              <a:t>义乌庆奕速卖通店铺操作内容</a:t>
            </a:r>
            <a:endParaRPr kumimoji="0" lang="zh-CN"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左大括号 5"/>
          <p:cNvSpPr/>
          <p:nvPr/>
        </p:nvSpPr>
        <p:spPr>
          <a:xfrm>
            <a:off x="1187450" y="765175"/>
            <a:ext cx="792163" cy="5832475"/>
          </a:xfrm>
          <a:prstGeom prst="leftBrace">
            <a:avLst/>
          </a:prstGeom>
          <a:ln w="28575">
            <a:solidFill>
              <a:srgbClr val="1C1C1C"/>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2534" name="TextBox 6"/>
          <p:cNvSpPr txBox="1"/>
          <p:nvPr/>
        </p:nvSpPr>
        <p:spPr>
          <a:xfrm>
            <a:off x="2214563" y="757238"/>
            <a:ext cx="4176712"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市场调研</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产品定位</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服装</a:t>
            </a:r>
            <a:endParaRPr lang="zh-CN" altLang="en-US" dirty="0">
              <a:latin typeface="Arial" panose="020B0604020202020204" pitchFamily="34" charset="0"/>
              <a:ea typeface="华文细黑" panose="02010600040101010101" pitchFamily="2" charset="-122"/>
            </a:endParaRPr>
          </a:p>
        </p:txBody>
      </p:sp>
      <p:sp>
        <p:nvSpPr>
          <p:cNvPr id="22535" name="TextBox 7"/>
          <p:cNvSpPr txBox="1"/>
          <p:nvPr/>
        </p:nvSpPr>
        <p:spPr>
          <a:xfrm>
            <a:off x="2195513" y="1196975"/>
            <a:ext cx="3600450" cy="46196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平台定位</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速卖通平台</a:t>
            </a:r>
            <a:endParaRPr lang="zh-CN" altLang="en-US" dirty="0">
              <a:latin typeface="Arial" panose="020B0604020202020204" pitchFamily="34" charset="0"/>
              <a:ea typeface="华文细黑" panose="02010600040101010101" pitchFamily="2" charset="-122"/>
            </a:endParaRPr>
          </a:p>
        </p:txBody>
      </p:sp>
      <p:sp>
        <p:nvSpPr>
          <p:cNvPr id="22536" name="TextBox 8"/>
          <p:cNvSpPr txBox="1"/>
          <p:nvPr/>
        </p:nvSpPr>
        <p:spPr>
          <a:xfrm>
            <a:off x="2214563" y="1658938"/>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店铺注册</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身份认证</a:t>
            </a:r>
            <a:endParaRPr lang="zh-CN" altLang="en-US" dirty="0">
              <a:latin typeface="Arial" panose="020B0604020202020204" pitchFamily="34" charset="0"/>
              <a:ea typeface="华文细黑" panose="02010600040101010101" pitchFamily="2" charset="-122"/>
            </a:endParaRPr>
          </a:p>
        </p:txBody>
      </p:sp>
      <p:sp>
        <p:nvSpPr>
          <p:cNvPr id="10" name="TextBox 9"/>
          <p:cNvSpPr txBox="1"/>
          <p:nvPr/>
        </p:nvSpPr>
        <p:spPr>
          <a:xfrm>
            <a:off x="2292350" y="2143125"/>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服装图片（拍摄）与处理</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1" name="TextBox 10"/>
          <p:cNvSpPr txBox="1"/>
          <p:nvPr/>
        </p:nvSpPr>
        <p:spPr>
          <a:xfrm>
            <a:off x="2297113" y="3041650"/>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产品资料整理与上传</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2" name="TextBox 11"/>
          <p:cNvSpPr txBox="1"/>
          <p:nvPr/>
        </p:nvSpPr>
        <p:spPr>
          <a:xfrm>
            <a:off x="2287588" y="2605088"/>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物流及运费模板设置</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22540" name="TextBox 12"/>
          <p:cNvSpPr txBox="1"/>
          <p:nvPr/>
        </p:nvSpPr>
        <p:spPr>
          <a:xfrm>
            <a:off x="2257425" y="4038600"/>
            <a:ext cx="3600450" cy="46196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数据分析与产品优化</a:t>
            </a:r>
            <a:endParaRPr lang="zh-CN" altLang="en-US" dirty="0">
              <a:latin typeface="Arial" panose="020B0604020202020204" pitchFamily="34" charset="0"/>
              <a:ea typeface="华文细黑" panose="02010600040101010101" pitchFamily="2" charset="-122"/>
            </a:endParaRPr>
          </a:p>
        </p:txBody>
      </p:sp>
      <p:sp>
        <p:nvSpPr>
          <p:cNvPr id="22541" name="TextBox 14"/>
          <p:cNvSpPr txBox="1"/>
          <p:nvPr/>
        </p:nvSpPr>
        <p:spPr>
          <a:xfrm>
            <a:off x="2257425" y="4519613"/>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订单处理与发货</a:t>
            </a:r>
            <a:endParaRPr lang="zh-CN" altLang="en-US" dirty="0">
              <a:latin typeface="Arial" panose="020B0604020202020204" pitchFamily="34" charset="0"/>
              <a:ea typeface="华文细黑" panose="02010600040101010101" pitchFamily="2" charset="-122"/>
            </a:endParaRPr>
          </a:p>
        </p:txBody>
      </p:sp>
      <p:sp>
        <p:nvSpPr>
          <p:cNvPr id="22542" name="TextBox 15"/>
          <p:cNvSpPr txBox="1"/>
          <p:nvPr/>
        </p:nvSpPr>
        <p:spPr>
          <a:xfrm>
            <a:off x="2262188" y="4979988"/>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订单跟踪与售后服务</a:t>
            </a:r>
            <a:endParaRPr lang="zh-CN" altLang="en-US" dirty="0">
              <a:latin typeface="Arial" panose="020B0604020202020204" pitchFamily="34" charset="0"/>
              <a:ea typeface="华文细黑" panose="02010600040101010101" pitchFamily="2" charset="-122"/>
            </a:endParaRPr>
          </a:p>
        </p:txBody>
      </p:sp>
      <p:sp>
        <p:nvSpPr>
          <p:cNvPr id="17" name="TextBox 16"/>
          <p:cNvSpPr txBox="1"/>
          <p:nvPr/>
        </p:nvSpPr>
        <p:spPr>
          <a:xfrm>
            <a:off x="2297113" y="3503613"/>
            <a:ext cx="3600450" cy="460375"/>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店铺优化与装修</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8" name="TextBox 17"/>
          <p:cNvSpPr txBox="1"/>
          <p:nvPr/>
        </p:nvSpPr>
        <p:spPr>
          <a:xfrm>
            <a:off x="2320925" y="5913438"/>
            <a:ext cx="2143125"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海外营销推广</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20" name="右大括号 19"/>
          <p:cNvSpPr/>
          <p:nvPr/>
        </p:nvSpPr>
        <p:spPr>
          <a:xfrm>
            <a:off x="5897563" y="2143125"/>
            <a:ext cx="690563" cy="1820863"/>
          </a:xfrm>
          <a:prstGeom prst="rightBrace">
            <a:avLst/>
          </a:prstGeom>
          <a:ln w="28575">
            <a:solidFill>
              <a:srgbClr val="1C1C1C"/>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1" name="圆角矩形 20"/>
          <p:cNvSpPr/>
          <p:nvPr/>
        </p:nvSpPr>
        <p:spPr>
          <a:xfrm>
            <a:off x="6588125" y="2836863"/>
            <a:ext cx="1944688" cy="4349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tx1"/>
                </a:solidFill>
                <a:effectLst/>
                <a:uLnTx/>
                <a:uFillTx/>
                <a:latin typeface="+mn-lt"/>
                <a:ea typeface="+mn-ea"/>
                <a:cs typeface="+mn-cs"/>
              </a:rPr>
              <a:t>进行</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2" name="左大括号 21"/>
          <p:cNvSpPr/>
          <p:nvPr/>
        </p:nvSpPr>
        <p:spPr>
          <a:xfrm>
            <a:off x="4459288" y="5535613"/>
            <a:ext cx="412750" cy="1268413"/>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2548" name="TextBox 22"/>
          <p:cNvSpPr txBox="1"/>
          <p:nvPr/>
        </p:nvSpPr>
        <p:spPr>
          <a:xfrm>
            <a:off x="4686300" y="5402263"/>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谷歌推广</a:t>
            </a:r>
            <a:endParaRPr lang="zh-CN" altLang="en-US" dirty="0">
              <a:latin typeface="Arial" panose="020B0604020202020204" pitchFamily="34" charset="0"/>
              <a:ea typeface="华文细黑" panose="02010600040101010101" pitchFamily="2" charset="-122"/>
            </a:endParaRPr>
          </a:p>
        </p:txBody>
      </p:sp>
      <p:sp>
        <p:nvSpPr>
          <p:cNvPr id="22549" name="TextBox 23"/>
          <p:cNvSpPr txBox="1"/>
          <p:nvPr/>
        </p:nvSpPr>
        <p:spPr>
          <a:xfrm>
            <a:off x="4735513" y="5938838"/>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en-US" altLang="zh-CN" dirty="0">
                <a:latin typeface="Arial" panose="020B0604020202020204" pitchFamily="34" charset="0"/>
                <a:ea typeface="华文细黑" panose="02010600040101010101" pitchFamily="2" charset="-122"/>
              </a:rPr>
              <a:t>Facebook\Youtube</a:t>
            </a:r>
            <a:endParaRPr lang="zh-CN" altLang="en-US" dirty="0">
              <a:latin typeface="Arial" panose="020B0604020202020204" pitchFamily="34" charset="0"/>
              <a:ea typeface="华文细黑" panose="02010600040101010101" pitchFamily="2" charset="-122"/>
            </a:endParaRPr>
          </a:p>
        </p:txBody>
      </p:sp>
      <p:sp>
        <p:nvSpPr>
          <p:cNvPr id="22550" name="TextBox 24"/>
          <p:cNvSpPr txBox="1"/>
          <p:nvPr/>
        </p:nvSpPr>
        <p:spPr>
          <a:xfrm>
            <a:off x="4711700" y="6396038"/>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en-US" altLang="zh-CN" dirty="0">
                <a:latin typeface="Arial" panose="020B0604020202020204" pitchFamily="34" charset="0"/>
                <a:ea typeface="华文细黑" panose="02010600040101010101" pitchFamily="2" charset="-122"/>
              </a:rPr>
              <a:t>Twitter\Instagram</a:t>
            </a:r>
            <a:endParaRPr lang="zh-CN" altLang="en-US" dirty="0">
              <a:latin typeface="Arial" panose="020B0604020202020204" pitchFamily="34" charset="0"/>
              <a:ea typeface="华文细黑" panose="020106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23555" name="TextBox 3"/>
          <p:cNvSpPr txBox="1"/>
          <p:nvPr/>
        </p:nvSpPr>
        <p:spPr>
          <a:xfrm>
            <a:off x="1979613" y="0"/>
            <a:ext cx="4968875" cy="64611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3600" b="1" dirty="0">
                <a:latin typeface="Arial" panose="020B0604020202020204" pitchFamily="34" charset="0"/>
                <a:ea typeface="华文细黑" panose="02010600040101010101" pitchFamily="2" charset="-122"/>
              </a:rPr>
              <a:t>教学内容：因企业而异</a:t>
            </a:r>
            <a:endParaRPr lang="zh-CN" altLang="en-US" sz="3600" b="1" dirty="0">
              <a:latin typeface="Arial" panose="020B0604020202020204" pitchFamily="34" charset="0"/>
              <a:ea typeface="华文细黑" panose="02010600040101010101" pitchFamily="2" charset="-122"/>
            </a:endParaRPr>
          </a:p>
        </p:txBody>
      </p:sp>
      <p:sp>
        <p:nvSpPr>
          <p:cNvPr id="5" name="圆角矩形 4"/>
          <p:cNvSpPr/>
          <p:nvPr/>
        </p:nvSpPr>
        <p:spPr>
          <a:xfrm>
            <a:off x="395605" y="836930"/>
            <a:ext cx="647700" cy="498284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chemeClr val="tx1"/>
                </a:solidFill>
                <a:effectLst/>
                <a:uLnTx/>
                <a:uFillTx/>
                <a:latin typeface="+mn-lt"/>
                <a:ea typeface="+mn-ea"/>
                <a:cs typeface="+mn-cs"/>
              </a:rPr>
              <a:t>山东领凡环保科技</a:t>
            </a:r>
            <a:r>
              <a:rPr kumimoji="0" lang="zh-CN" altLang="en-US" sz="2800" b="0" i="0" u="none" strike="noStrike" kern="1200" cap="none" spc="0" normalizeH="0" baseline="0" noProof="0" dirty="0">
                <a:ln>
                  <a:noFill/>
                </a:ln>
                <a:solidFill>
                  <a:schemeClr val="tx1"/>
                </a:solidFill>
                <a:effectLst/>
                <a:uLnTx/>
                <a:uFillTx/>
                <a:latin typeface="+mn-lt"/>
                <a:ea typeface="+mn-ea"/>
                <a:cs typeface="+mn-cs"/>
              </a:rPr>
              <a:t>有限公司</a:t>
            </a:r>
            <a:endParaRPr kumimoji="0" lang="zh-CN"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左大括号 5"/>
          <p:cNvSpPr/>
          <p:nvPr/>
        </p:nvSpPr>
        <p:spPr>
          <a:xfrm>
            <a:off x="1187450" y="765175"/>
            <a:ext cx="792480" cy="5114925"/>
          </a:xfrm>
          <a:prstGeom prst="leftBrace">
            <a:avLst/>
          </a:prstGeom>
          <a:ln w="28575">
            <a:solidFill>
              <a:srgbClr val="1C1C1C"/>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3558" name="TextBox 6"/>
          <p:cNvSpPr txBox="1"/>
          <p:nvPr/>
        </p:nvSpPr>
        <p:spPr>
          <a:xfrm>
            <a:off x="2214880" y="757555"/>
            <a:ext cx="6269990" cy="460375"/>
          </a:xfrm>
          <a:prstGeom prst="rect">
            <a:avLst/>
          </a:prstGeom>
          <a:noFill/>
          <a:ln w="9525">
            <a:noFill/>
          </a:ln>
        </p:spPr>
        <p:txBody>
          <a:bodyPr wrap="square">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产品定位</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太阳能冷库、冷柜、冰箱</a:t>
            </a:r>
            <a:r>
              <a:rPr lang="zh-CN" altLang="en-US" dirty="0">
                <a:latin typeface="Arial" panose="020B0604020202020204" pitchFamily="34" charset="0"/>
                <a:ea typeface="华文细黑" panose="02010600040101010101" pitchFamily="2" charset="-122"/>
              </a:rPr>
              <a:t>等</a:t>
            </a:r>
            <a:endParaRPr lang="zh-CN" altLang="en-US" dirty="0">
              <a:latin typeface="Arial" panose="020B0604020202020204" pitchFamily="34" charset="0"/>
              <a:ea typeface="华文细黑" panose="02010600040101010101" pitchFamily="2" charset="-122"/>
            </a:endParaRPr>
          </a:p>
        </p:txBody>
      </p:sp>
      <p:sp>
        <p:nvSpPr>
          <p:cNvPr id="23559" name="TextBox 7"/>
          <p:cNvSpPr txBox="1"/>
          <p:nvPr/>
        </p:nvSpPr>
        <p:spPr>
          <a:xfrm>
            <a:off x="2195830" y="1196975"/>
            <a:ext cx="6116320" cy="460375"/>
          </a:xfrm>
          <a:prstGeom prst="rect">
            <a:avLst/>
          </a:prstGeom>
          <a:noFill/>
          <a:ln w="9525">
            <a:noFill/>
          </a:ln>
        </p:spPr>
        <p:txBody>
          <a:bodyPr wrap="square">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平台定位</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阿里国际站</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中国</a:t>
            </a:r>
            <a:r>
              <a:rPr lang="zh-CN" altLang="en-US" dirty="0">
                <a:latin typeface="Arial" panose="020B0604020202020204" pitchFamily="34" charset="0"/>
                <a:ea typeface="华文细黑" panose="02010600040101010101" pitchFamily="2" charset="-122"/>
              </a:rPr>
              <a:t>制造网</a:t>
            </a:r>
            <a:endParaRPr lang="zh-CN" altLang="en-US" dirty="0">
              <a:latin typeface="Arial" panose="020B0604020202020204" pitchFamily="34" charset="0"/>
              <a:ea typeface="华文细黑" panose="02010600040101010101" pitchFamily="2" charset="-122"/>
            </a:endParaRPr>
          </a:p>
        </p:txBody>
      </p:sp>
      <p:sp>
        <p:nvSpPr>
          <p:cNvPr id="23560" name="TextBox 8"/>
          <p:cNvSpPr txBox="1"/>
          <p:nvPr/>
        </p:nvSpPr>
        <p:spPr>
          <a:xfrm>
            <a:off x="2214563" y="1658938"/>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店铺注册</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身份认证</a:t>
            </a:r>
            <a:endParaRPr lang="zh-CN" altLang="en-US" dirty="0">
              <a:latin typeface="Arial" panose="020B0604020202020204" pitchFamily="34" charset="0"/>
              <a:ea typeface="华文细黑" panose="02010600040101010101" pitchFamily="2" charset="-122"/>
            </a:endParaRPr>
          </a:p>
        </p:txBody>
      </p:sp>
      <p:sp>
        <p:nvSpPr>
          <p:cNvPr id="23564" name="TextBox 12"/>
          <p:cNvSpPr txBox="1"/>
          <p:nvPr/>
        </p:nvSpPr>
        <p:spPr>
          <a:xfrm>
            <a:off x="2339340" y="3252470"/>
            <a:ext cx="3600450" cy="46196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数据分析与产品优化</a:t>
            </a:r>
            <a:endParaRPr lang="zh-CN" altLang="en-US" dirty="0">
              <a:latin typeface="Arial" panose="020B0604020202020204" pitchFamily="34" charset="0"/>
              <a:ea typeface="华文细黑" panose="02010600040101010101" pitchFamily="2" charset="-122"/>
            </a:endParaRPr>
          </a:p>
        </p:txBody>
      </p:sp>
      <p:sp>
        <p:nvSpPr>
          <p:cNvPr id="23565" name="TextBox 14"/>
          <p:cNvSpPr txBox="1"/>
          <p:nvPr/>
        </p:nvSpPr>
        <p:spPr>
          <a:xfrm>
            <a:off x="2339340" y="3817303"/>
            <a:ext cx="5338763"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询盘处理与</a:t>
            </a:r>
            <a:r>
              <a:rPr lang="zh-CN" altLang="en-US" dirty="0">
                <a:latin typeface="Arial" panose="020B0604020202020204" pitchFamily="34" charset="0"/>
                <a:ea typeface="华文细黑" panose="02010600040101010101" pitchFamily="2" charset="-122"/>
              </a:rPr>
              <a:t>回复</a:t>
            </a:r>
            <a:endParaRPr lang="zh-CN" altLang="en-US" dirty="0">
              <a:latin typeface="Arial" panose="020B0604020202020204" pitchFamily="34" charset="0"/>
              <a:ea typeface="华文细黑" panose="02010600040101010101" pitchFamily="2" charset="-122"/>
            </a:endParaRPr>
          </a:p>
        </p:txBody>
      </p:sp>
      <p:sp>
        <p:nvSpPr>
          <p:cNvPr id="23566" name="TextBox 15"/>
          <p:cNvSpPr txBox="1"/>
          <p:nvPr/>
        </p:nvSpPr>
        <p:spPr>
          <a:xfrm>
            <a:off x="2411413" y="4380548"/>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交易</a:t>
            </a:r>
            <a:r>
              <a:rPr lang="zh-CN" altLang="en-US" dirty="0">
                <a:latin typeface="Arial" panose="020B0604020202020204" pitchFamily="34" charset="0"/>
                <a:ea typeface="华文细黑" panose="02010600040101010101" pitchFamily="2" charset="-122"/>
              </a:rPr>
              <a:t>磋商</a:t>
            </a:r>
            <a:endParaRPr lang="zh-CN" altLang="en-US" dirty="0">
              <a:latin typeface="Arial" panose="020B0604020202020204" pitchFamily="34" charset="0"/>
              <a:ea typeface="华文细黑" panose="02010600040101010101" pitchFamily="2" charset="-122"/>
            </a:endParaRPr>
          </a:p>
        </p:txBody>
      </p:sp>
      <p:sp>
        <p:nvSpPr>
          <p:cNvPr id="17" name="TextBox 16"/>
          <p:cNvSpPr txBox="1"/>
          <p:nvPr/>
        </p:nvSpPr>
        <p:spPr>
          <a:xfrm>
            <a:off x="2320608" y="2165033"/>
            <a:ext cx="4511675" cy="460375"/>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店铺优化与装修</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8" name="TextBox 17"/>
          <p:cNvSpPr txBox="1"/>
          <p:nvPr/>
        </p:nvSpPr>
        <p:spPr>
          <a:xfrm>
            <a:off x="2320925" y="5439728"/>
            <a:ext cx="2143125"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海外营销推广</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20" name="右大括号 19"/>
          <p:cNvSpPr/>
          <p:nvPr/>
        </p:nvSpPr>
        <p:spPr>
          <a:xfrm>
            <a:off x="6565900" y="2130425"/>
            <a:ext cx="690880" cy="2357755"/>
          </a:xfrm>
          <a:prstGeom prst="rightBrace">
            <a:avLst/>
          </a:prstGeom>
          <a:ln w="28575">
            <a:solidFill>
              <a:srgbClr val="1C1C1C"/>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1" name="圆角矩形 20"/>
          <p:cNvSpPr/>
          <p:nvPr/>
        </p:nvSpPr>
        <p:spPr>
          <a:xfrm>
            <a:off x="7164070" y="3068638"/>
            <a:ext cx="1646238" cy="4349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dirty="0">
                <a:ln>
                  <a:noFill/>
                </a:ln>
                <a:solidFill>
                  <a:schemeClr val="tx1"/>
                </a:solidFill>
                <a:effectLst/>
                <a:uLnTx/>
                <a:uFillTx/>
                <a:latin typeface="+mn-lt"/>
                <a:ea typeface="+mn-ea"/>
                <a:cs typeface="+mn-cs"/>
              </a:rPr>
              <a:t>分步</a:t>
            </a:r>
            <a:r>
              <a:rPr kumimoji="0" lang="en-US" altLang="zh-CN" sz="2000" b="0" i="0" u="none" strike="noStrike" kern="1200" cap="none" spc="0" normalizeH="0" baseline="0" noProof="0" dirty="0">
                <a:ln>
                  <a:noFill/>
                </a:ln>
                <a:solidFill>
                  <a:schemeClr val="tx1"/>
                </a:solidFill>
                <a:effectLst/>
                <a:uLnTx/>
                <a:uFillTx/>
                <a:latin typeface="+mn-lt"/>
                <a:ea typeface="+mn-ea"/>
                <a:cs typeface="+mn-cs"/>
              </a:rPr>
              <a:t>/</a:t>
            </a:r>
            <a:r>
              <a:rPr kumimoji="0" lang="zh-CN" altLang="en-US" sz="2000" b="0" i="0" u="none" strike="noStrike" kern="1200" cap="none" spc="0" normalizeH="0" baseline="0" noProof="0" dirty="0">
                <a:ln>
                  <a:noFill/>
                </a:ln>
                <a:solidFill>
                  <a:schemeClr val="tx1"/>
                </a:solidFill>
                <a:effectLst/>
                <a:uLnTx/>
                <a:uFillTx/>
                <a:latin typeface="+mn-lt"/>
                <a:ea typeface="+mn-ea"/>
                <a:cs typeface="+mn-cs"/>
              </a:rPr>
              <a:t>同时</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2" name="左大括号 21"/>
          <p:cNvSpPr/>
          <p:nvPr/>
        </p:nvSpPr>
        <p:spPr>
          <a:xfrm>
            <a:off x="4499293" y="5084763"/>
            <a:ext cx="412750" cy="1268413"/>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3572" name="TextBox 22"/>
          <p:cNvSpPr txBox="1"/>
          <p:nvPr/>
        </p:nvSpPr>
        <p:spPr>
          <a:xfrm>
            <a:off x="4726305" y="4951413"/>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谷歌推广</a:t>
            </a:r>
            <a:endParaRPr lang="zh-CN" altLang="en-US" dirty="0">
              <a:latin typeface="Arial" panose="020B0604020202020204" pitchFamily="34" charset="0"/>
              <a:ea typeface="华文细黑" panose="02010600040101010101" pitchFamily="2" charset="-122"/>
            </a:endParaRPr>
          </a:p>
        </p:txBody>
      </p:sp>
      <p:sp>
        <p:nvSpPr>
          <p:cNvPr id="23573" name="TextBox 23"/>
          <p:cNvSpPr txBox="1"/>
          <p:nvPr/>
        </p:nvSpPr>
        <p:spPr>
          <a:xfrm>
            <a:off x="4785678" y="5469573"/>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en-US" altLang="zh-CN" dirty="0">
                <a:latin typeface="Arial" panose="020B0604020202020204" pitchFamily="34" charset="0"/>
                <a:ea typeface="华文细黑" panose="02010600040101010101" pitchFamily="2" charset="-122"/>
              </a:rPr>
              <a:t>Facebook\Youtube</a:t>
            </a:r>
            <a:endParaRPr lang="zh-CN" altLang="en-US" dirty="0">
              <a:latin typeface="Arial" panose="020B0604020202020204" pitchFamily="34" charset="0"/>
              <a:ea typeface="华文细黑" panose="02010600040101010101" pitchFamily="2" charset="-122"/>
            </a:endParaRPr>
          </a:p>
        </p:txBody>
      </p:sp>
      <p:sp>
        <p:nvSpPr>
          <p:cNvPr id="23574" name="TextBox 24"/>
          <p:cNvSpPr txBox="1"/>
          <p:nvPr/>
        </p:nvSpPr>
        <p:spPr>
          <a:xfrm>
            <a:off x="4787900" y="6052503"/>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en-US" altLang="zh-CN" dirty="0">
                <a:latin typeface="Arial" panose="020B0604020202020204" pitchFamily="34" charset="0"/>
                <a:ea typeface="华文细黑" panose="02010600040101010101" pitchFamily="2" charset="-122"/>
              </a:rPr>
              <a:t>Twitter\Instagram</a:t>
            </a:r>
            <a:endParaRPr lang="zh-CN" altLang="en-US" dirty="0">
              <a:latin typeface="Arial" panose="020B0604020202020204" pitchFamily="34" charset="0"/>
              <a:ea typeface="华文细黑" panose="02010600040101010101" pitchFamily="2" charset="-122"/>
            </a:endParaRPr>
          </a:p>
        </p:txBody>
      </p:sp>
      <p:sp>
        <p:nvSpPr>
          <p:cNvPr id="2" name="TextBox 12"/>
          <p:cNvSpPr txBox="1"/>
          <p:nvPr/>
        </p:nvSpPr>
        <p:spPr>
          <a:xfrm>
            <a:off x="2320925" y="2708910"/>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产品</a:t>
            </a:r>
            <a:r>
              <a:rPr lang="zh-CN" altLang="en-US" dirty="0">
                <a:latin typeface="Arial" panose="020B0604020202020204" pitchFamily="34" charset="0"/>
                <a:ea typeface="华文细黑" panose="02010600040101010101" pitchFamily="2" charset="-122"/>
              </a:rPr>
              <a:t>发布</a:t>
            </a:r>
            <a:endParaRPr lang="zh-CN" altLang="en-US" dirty="0">
              <a:latin typeface="Arial" panose="020B0604020202020204" pitchFamily="34" charset="0"/>
              <a:ea typeface="华文细黑" panose="0201060004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24579" name="TextBox 3"/>
          <p:cNvSpPr txBox="1"/>
          <p:nvPr/>
        </p:nvSpPr>
        <p:spPr>
          <a:xfrm>
            <a:off x="1187450" y="115888"/>
            <a:ext cx="6048375" cy="70802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4000" dirty="0">
                <a:latin typeface="Arial" panose="020B0604020202020204" pitchFamily="34" charset="0"/>
                <a:ea typeface="华文细黑" panose="02010600040101010101" pitchFamily="2" charset="-122"/>
              </a:rPr>
              <a:t>教学方法与手段</a:t>
            </a:r>
            <a:endParaRPr lang="zh-CN" altLang="en-US" sz="4000" dirty="0">
              <a:latin typeface="Arial" panose="020B0604020202020204" pitchFamily="34" charset="0"/>
              <a:ea typeface="华文细黑" panose="02010600040101010101" pitchFamily="2" charset="-122"/>
            </a:endParaRPr>
          </a:p>
        </p:txBody>
      </p:sp>
      <p:sp>
        <p:nvSpPr>
          <p:cNvPr id="5" name="内容占位符 2"/>
          <p:cNvSpPr>
            <a:spLocks noGrp="1"/>
          </p:cNvSpPr>
          <p:nvPr>
            <p:ph idx="1"/>
          </p:nvPr>
        </p:nvSpPr>
        <p:spPr>
          <a:xfrm>
            <a:off x="3851275" y="1412875"/>
            <a:ext cx="4403725" cy="2016125"/>
          </a:xfrm>
        </p:spPr>
        <p:txBody>
          <a:bodyPr vert="horz" wrap="square" lIns="91440" tIns="45720" rIns="91440" bIns="45720" numCol="1" anchor="t" anchorCtr="0" compatLnSpc="1">
            <a:normAutofit/>
          </a:bodyPr>
          <a:lstStyle/>
          <a:p>
            <a:pPr marL="0" marR="0" lvl="0" indent="0" algn="l" defTabSz="914400" rtl="0" eaLnBrk="1" fontAlgn="auto" latinLnBrk="0" hangingPunct="1">
              <a:lnSpc>
                <a:spcPct val="100000"/>
              </a:lnSpc>
              <a:spcBef>
                <a:spcPts val="600"/>
              </a:spcBef>
              <a:spcAft>
                <a:spcPts val="0"/>
              </a:spcAft>
              <a:buClr>
                <a:schemeClr val="accent1"/>
              </a:buClr>
              <a:buSzPct val="70000"/>
              <a:buFont typeface="Wingdings" panose="05000000000000000000"/>
              <a:buNone/>
              <a:defRPr/>
            </a:pPr>
            <a:r>
              <a:rPr kumimoji="0" lang="en-US" altLang="zh-CN" sz="2400" b="1" i="0" u="none" strike="noStrike" kern="1200" cap="none" spc="0" normalizeH="0" baseline="0" noProof="0" dirty="0">
                <a:ln>
                  <a:noFill/>
                </a:ln>
                <a:solidFill>
                  <a:schemeClr val="tx1"/>
                </a:solidFill>
                <a:effectLst/>
                <a:uLnTx/>
                <a:uFillTx/>
                <a:latin typeface="+mn-lt"/>
                <a:ea typeface="+mn-ea"/>
                <a:cs typeface="+mn-cs"/>
              </a:rPr>
              <a:t>       </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本课程对接的企业都有其跨境电商运营项目，在平时教学过程中，学生根据企业的要求进行项目操作，利用</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跨境平台进行</a:t>
            </a:r>
            <a:r>
              <a:rPr kumimoji="0" lang="zh-CN" altLang="zh-CN" sz="2400" b="1" i="0" u="none" strike="noStrike" kern="1200" cap="none" spc="0" normalizeH="0" baseline="0" noProof="0" dirty="0">
                <a:ln>
                  <a:noFill/>
                </a:ln>
                <a:solidFill>
                  <a:schemeClr val="tx1"/>
                </a:solidFill>
                <a:effectLst/>
                <a:uLnTx/>
                <a:uFillTx/>
                <a:latin typeface="+mn-lt"/>
                <a:ea typeface="+mn-ea"/>
                <a:cs typeface="+mn-cs"/>
              </a:rPr>
              <a:t>运营</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a:t>
            </a:r>
            <a:endParaRPr kumimoji="0" lang="zh-CN"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24581" name="内容占位符 2"/>
          <p:cNvSpPr txBox="1"/>
          <p:nvPr/>
        </p:nvSpPr>
        <p:spPr>
          <a:xfrm>
            <a:off x="3849688" y="3502025"/>
            <a:ext cx="4402137" cy="2376488"/>
          </a:xfrm>
          <a:prstGeom prst="rect">
            <a:avLst/>
          </a:prstGeom>
          <a:noFill/>
          <a:ln w="9525">
            <a:noFill/>
          </a:ln>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buNone/>
            </a:pPr>
            <a:r>
              <a:rPr lang="en-US" altLang="zh-CN" b="1" dirty="0"/>
              <a:t>       </a:t>
            </a:r>
            <a:r>
              <a:rPr lang="zh-CN" altLang="zh-CN" b="1" dirty="0"/>
              <a:t>本课程</a:t>
            </a:r>
            <a:r>
              <a:rPr lang="zh-CN" altLang="en-US" b="1" dirty="0"/>
              <a:t>根据</a:t>
            </a:r>
            <a:r>
              <a:rPr lang="zh-CN" altLang="zh-CN" b="1" dirty="0"/>
              <a:t>对接的</a:t>
            </a:r>
            <a:r>
              <a:rPr lang="zh-CN" altLang="en-US" b="1" dirty="0"/>
              <a:t>企业项目分成项目小组，在学习过程中，按照公司要求发布操作任务，小组成员之间分工协作，完成规定的任务，并及时进行汇报。</a:t>
            </a:r>
            <a:endParaRPr lang="zh-CN" altLang="en-US" b="1" dirty="0"/>
          </a:p>
        </p:txBody>
      </p:sp>
      <p:sp>
        <p:nvSpPr>
          <p:cNvPr id="7" name="圆角矩形 6"/>
          <p:cNvSpPr/>
          <p:nvPr/>
        </p:nvSpPr>
        <p:spPr>
          <a:xfrm>
            <a:off x="581025" y="1341438"/>
            <a:ext cx="2952750" cy="208756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依托企业</a:t>
            </a:r>
            <a:endParaRPr kumimoji="0" lang="en-US" altLang="zh-CN"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多个项目</a:t>
            </a:r>
            <a:endParaRPr kumimoji="0" lang="en-US" altLang="zh-CN"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同时进行</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圆角矩形 7"/>
          <p:cNvSpPr/>
          <p:nvPr/>
        </p:nvSpPr>
        <p:spPr>
          <a:xfrm>
            <a:off x="600075" y="3646488"/>
            <a:ext cx="2952750" cy="208915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小组教学</a:t>
            </a:r>
            <a:endParaRPr kumimoji="0" lang="en-US" altLang="zh-CN"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任务驱动</a:t>
            </a:r>
            <a:endParaRPr kumimoji="0" lang="en-US" altLang="zh-CN"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分工协作</a:t>
            </a:r>
            <a:endParaRPr kumimoji="0" lang="en-US" altLang="zh-CN"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阶段汇报</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395288" y="1125538"/>
            <a:ext cx="8207375" cy="5588000"/>
          </a:xfrm>
          <a:solidFill>
            <a:schemeClr val="accent4">
              <a:lumMod val="20000"/>
              <a:lumOff val="80000"/>
            </a:schemeClr>
          </a:solidFill>
        </p:spPr>
        <p:txBody>
          <a:bodyPr vert="horz" wrap="square" lIns="91440" tIns="45720" rIns="91440" bIns="45720" numCol="1" anchor="t" anchorCtr="0" compatLnSpc="1">
            <a:normAutofit fontScale="92500"/>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无论在家还是在别处，备好软硬件设施（笔记本电脑、相关软件、有线或无线）</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平时多浏览英文的跨境平台网站，多看英文的产品信息，并进行记录、整理、查询、记忆和总结。</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可以尝试注册一些海外社交媒体，加国外好友与其聊天，锻炼英文表达能力和跨文化交际能力。</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多背诵英文函电的模板，如：介绍产品的模板、针对客户下单未付款模板、针对客户还盘的模板、针对物流延时的模板、针对客户退换货的模板和针对客户中差评的模板等等。</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按时完成平台作业或实训任务。</a:t>
            </a: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28675"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4" name="圆角矩形 3"/>
          <p:cNvSpPr/>
          <p:nvPr/>
        </p:nvSpPr>
        <p:spPr>
          <a:xfrm>
            <a:off x="1835150" y="44450"/>
            <a:ext cx="5113338" cy="9366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1200" cap="none" spc="0" normalizeH="0" baseline="0" noProof="0" dirty="0">
                <a:ln>
                  <a:noFill/>
                </a:ln>
                <a:solidFill>
                  <a:schemeClr val="tx1"/>
                </a:solidFill>
                <a:effectLst/>
                <a:uLnTx/>
                <a:uFillTx/>
                <a:latin typeface="+mn-lt"/>
                <a:ea typeface="+mn-ea"/>
                <a:cs typeface="+mn-cs"/>
              </a:rPr>
              <a:t>学习要求</a:t>
            </a:r>
            <a:endParaRPr kumimoji="0" lang="zh-CN" alt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03350" y="19050"/>
            <a:ext cx="6448425" cy="925513"/>
          </a:xfr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5400" b="0" i="0" u="none" strike="noStrike" kern="1200" cap="small" spc="0" normalizeH="0" baseline="0" noProof="0" dirty="0">
                <a:ln>
                  <a:noFill/>
                </a:ln>
                <a:solidFill>
                  <a:schemeClr val="tx1"/>
                </a:solidFill>
                <a:effectLst/>
                <a:uLnTx/>
                <a:uFillTx/>
                <a:latin typeface="+mj-lt"/>
                <a:ea typeface="+mj-ea"/>
                <a:cs typeface="+mj-cs"/>
              </a:rPr>
              <a:t>纪律要求</a:t>
            </a:r>
            <a:endParaRPr kumimoji="0" lang="zh-CN" altLang="en-US" sz="5400" b="0" i="0" u="none" strike="noStrike" kern="1200" cap="small" spc="0" normalizeH="0" baseline="0" noProof="0" dirty="0">
              <a:ln>
                <a:noFill/>
              </a:ln>
              <a:solidFill>
                <a:schemeClr val="tx1"/>
              </a:solidFill>
              <a:effectLst/>
              <a:uLnTx/>
              <a:uFillTx/>
              <a:latin typeface="+mj-lt"/>
              <a:ea typeface="+mj-ea"/>
              <a:cs typeface="+mj-cs"/>
            </a:endParaRPr>
          </a:p>
        </p:txBody>
      </p:sp>
      <p:sp>
        <p:nvSpPr>
          <p:cNvPr id="29699" name="内容占位符 2"/>
          <p:cNvSpPr>
            <a:spLocks noGrp="1"/>
          </p:cNvSpPr>
          <p:nvPr>
            <p:ph sz="quarter" idx="1"/>
          </p:nvPr>
        </p:nvSpPr>
        <p:spPr>
          <a:xfrm>
            <a:off x="508000" y="1038225"/>
            <a:ext cx="8167688" cy="5343525"/>
          </a:xfrm>
        </p:spPr>
        <p:txBody>
          <a:bodyPr vert="horz" wrap="square" lIns="91440" tIns="45720" rIns="91440" bIns="45720" anchor="t" anchorCtr="0"/>
          <a:p>
            <a:pPr eaLnBrk="1" hangingPunct="1"/>
            <a:r>
              <a:rPr lang="zh-CN" altLang="en-US" sz="2800" dirty="0"/>
              <a:t>不迟到、不旷课、不早退（按时扫码签到）、有事请假，累计旷课</a:t>
            </a:r>
            <a:r>
              <a:rPr lang="en-US" altLang="zh-CN" sz="2800" dirty="0"/>
              <a:t>8</a:t>
            </a:r>
            <a:r>
              <a:rPr lang="zh-CN" altLang="en-US" sz="2800" dirty="0"/>
              <a:t>次成绩为零。</a:t>
            </a:r>
            <a:endParaRPr lang="en-US" altLang="zh-CN" sz="2800" dirty="0"/>
          </a:p>
          <a:p>
            <a:pPr eaLnBrk="1" hangingPunct="1"/>
            <a:endParaRPr lang="en-US" altLang="zh-CN" sz="2800" dirty="0"/>
          </a:p>
          <a:p>
            <a:pPr eaLnBrk="1" hangingPunct="1"/>
            <a:r>
              <a:rPr lang="zh-CN" altLang="en-US" sz="2800" dirty="0"/>
              <a:t>课上遵守纪律，不玩手机，认真听讲，积极参与课堂活动。</a:t>
            </a:r>
            <a:endParaRPr lang="en-US" altLang="zh-CN" sz="2800" dirty="0"/>
          </a:p>
          <a:p>
            <a:pPr eaLnBrk="1" hangingPunct="1"/>
            <a:endParaRPr lang="en-US" altLang="zh-CN" sz="2800" dirty="0"/>
          </a:p>
          <a:p>
            <a:pPr eaLnBrk="1" hangingPunct="1"/>
            <a:r>
              <a:rPr lang="zh-CN" altLang="en-US" sz="2800" dirty="0"/>
              <a:t>带好手机确保能够上网。</a:t>
            </a:r>
            <a:endParaRPr lang="en-US" altLang="zh-CN" sz="2800" dirty="0"/>
          </a:p>
          <a:p>
            <a:pPr eaLnBrk="1" hangingPunct="1"/>
            <a:endParaRPr lang="en-US" altLang="zh-CN" sz="2800" dirty="0"/>
          </a:p>
          <a:p>
            <a:pPr eaLnBrk="1" hangingPunct="1"/>
            <a:r>
              <a:rPr lang="zh-CN" altLang="en-US" sz="2800" dirty="0"/>
              <a:t>小组团队合作完成项目或个人独立完成任务。</a:t>
            </a:r>
            <a:endParaRPr lang="en-US" altLang="zh-CN" sz="2800" dirty="0"/>
          </a:p>
          <a:p>
            <a:pPr eaLnBrk="1" hangingPunct="1"/>
            <a:endParaRPr lang="en-US" altLang="zh-CN" sz="2800" dirty="0"/>
          </a:p>
          <a:p>
            <a:pPr eaLnBrk="1" hangingPunct="1"/>
            <a:r>
              <a:rPr lang="zh-CN" altLang="en-US" sz="2800" dirty="0"/>
              <a:t>按时完成课后作业。</a:t>
            </a:r>
            <a:endParaRPr lang="en-US" altLang="zh-CN" sz="2800" dirty="0"/>
          </a:p>
          <a:p>
            <a:pPr eaLnBrk="1" hangingPunct="1"/>
            <a:endParaRPr lang="en-US" altLang="zh-CN" sz="2800" dirty="0"/>
          </a:p>
          <a:p>
            <a:pPr eaLnBrk="1" hangingPunct="1"/>
            <a:endParaRPr lang="zh-CN" alt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灯片编号占位符 3"/>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2" name="圆角矩形 1"/>
          <p:cNvSpPr/>
          <p:nvPr/>
        </p:nvSpPr>
        <p:spPr>
          <a:xfrm>
            <a:off x="539750" y="765175"/>
            <a:ext cx="7661275" cy="4535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1200" cap="none" spc="0" normalizeH="0" baseline="0" noProof="0" dirty="0">
                <a:ln>
                  <a:noFill/>
                </a:ln>
                <a:solidFill>
                  <a:schemeClr val="tx1"/>
                </a:solidFill>
                <a:effectLst/>
                <a:uLnTx/>
                <a:uFillTx/>
                <a:latin typeface="+mn-lt"/>
                <a:ea typeface="+mn-ea"/>
                <a:cs typeface="+mn-cs"/>
              </a:rPr>
              <a:t>作业</a:t>
            </a:r>
            <a:r>
              <a:rPr kumimoji="0" lang="en-US" altLang="zh-CN" sz="3600" b="0" i="0" u="none" strike="noStrike" kern="1200" cap="none" spc="0" normalizeH="0" baseline="0" noProof="0" dirty="0">
                <a:ln>
                  <a:noFill/>
                </a:ln>
                <a:solidFill>
                  <a:schemeClr val="tx1"/>
                </a:solidFill>
                <a:effectLst/>
                <a:uLnTx/>
                <a:uFillTx/>
                <a:latin typeface="+mn-lt"/>
                <a:ea typeface="+mn-ea"/>
                <a:cs typeface="+mn-cs"/>
              </a:rPr>
              <a:t>1</a:t>
            </a:r>
            <a:r>
              <a:rPr kumimoji="0" lang="zh-CN" altLang="en-US" sz="3600" b="0" i="0" u="none" strike="noStrike" kern="1200" cap="none" spc="0" normalizeH="0" baseline="0" noProof="0" dirty="0">
                <a:ln>
                  <a:noFill/>
                </a:ln>
                <a:solidFill>
                  <a:schemeClr val="tx1"/>
                </a:solidFill>
                <a:effectLst/>
                <a:uLnTx/>
                <a:uFillTx/>
                <a:latin typeface="+mn-lt"/>
                <a:ea typeface="+mn-ea"/>
                <a:cs typeface="+mn-cs"/>
              </a:rPr>
              <a:t>：跨境</a:t>
            </a:r>
            <a:r>
              <a:rPr kumimoji="0" lang="en-US" altLang="zh-CN" sz="3600" b="0" i="0" u="none" strike="noStrike" kern="1200" cap="none" spc="0" normalizeH="0" baseline="0" noProof="0" dirty="0">
                <a:ln>
                  <a:noFill/>
                </a:ln>
                <a:solidFill>
                  <a:schemeClr val="tx1"/>
                </a:solidFill>
                <a:effectLst/>
                <a:uLnTx/>
                <a:uFillTx/>
                <a:latin typeface="+mn-lt"/>
                <a:ea typeface="+mn-ea"/>
                <a:cs typeface="+mn-cs"/>
              </a:rPr>
              <a:t>B2C</a:t>
            </a:r>
            <a:r>
              <a:rPr kumimoji="0" lang="zh-CN" altLang="en-US" sz="3600" b="0" i="0" u="none" strike="noStrike" kern="1200" cap="none" spc="0" normalizeH="0" baseline="0" noProof="0" dirty="0">
                <a:ln>
                  <a:noFill/>
                </a:ln>
                <a:solidFill>
                  <a:schemeClr val="tx1"/>
                </a:solidFill>
                <a:effectLst/>
                <a:uLnTx/>
                <a:uFillTx/>
                <a:latin typeface="+mn-lt"/>
                <a:ea typeface="+mn-ea"/>
                <a:cs typeface="+mn-cs"/>
              </a:rPr>
              <a:t>与跨境</a:t>
            </a:r>
            <a:r>
              <a:rPr kumimoji="0" lang="en-US" altLang="zh-CN" sz="3600" b="0" i="0" u="none" strike="noStrike" kern="1200" cap="none" spc="0" normalizeH="0" baseline="0" noProof="0" dirty="0">
                <a:ln>
                  <a:noFill/>
                </a:ln>
                <a:solidFill>
                  <a:schemeClr val="tx1"/>
                </a:solidFill>
                <a:effectLst/>
                <a:uLnTx/>
                <a:uFillTx/>
                <a:latin typeface="+mn-lt"/>
                <a:ea typeface="+mn-ea"/>
                <a:cs typeface="+mn-cs"/>
              </a:rPr>
              <a:t>B2B</a:t>
            </a:r>
            <a:r>
              <a:rPr kumimoji="0" lang="zh-CN" altLang="en-US" sz="3600" b="0" i="0" u="none" strike="noStrike" kern="1200" cap="none" spc="0" normalizeH="0" baseline="0" noProof="0" dirty="0">
                <a:ln>
                  <a:noFill/>
                </a:ln>
                <a:solidFill>
                  <a:schemeClr val="tx1"/>
                </a:solidFill>
                <a:effectLst/>
                <a:uLnTx/>
                <a:uFillTx/>
                <a:latin typeface="+mn-lt"/>
                <a:ea typeface="+mn-ea"/>
                <a:cs typeface="+mn-cs"/>
              </a:rPr>
              <a:t>有什么区别？</a:t>
            </a:r>
            <a:endParaRPr kumimoji="0" lang="en-US" altLang="zh-CN" sz="3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3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1200" cap="none" spc="0" normalizeH="0" baseline="0" noProof="0" dirty="0">
                <a:ln>
                  <a:noFill/>
                </a:ln>
                <a:solidFill>
                  <a:schemeClr val="tx1"/>
                </a:solidFill>
                <a:effectLst/>
                <a:uLnTx/>
                <a:uFillTx/>
                <a:latin typeface="+mn-lt"/>
                <a:ea typeface="+mn-ea"/>
                <a:cs typeface="+mn-cs"/>
              </a:rPr>
              <a:t>作业</a:t>
            </a:r>
            <a:r>
              <a:rPr kumimoji="0" lang="en-US" altLang="zh-CN" sz="3600" b="0" i="0" u="none" strike="noStrike" kern="1200" cap="none" spc="0" normalizeH="0" baseline="0" noProof="0" dirty="0">
                <a:ln>
                  <a:noFill/>
                </a:ln>
                <a:solidFill>
                  <a:schemeClr val="tx1"/>
                </a:solidFill>
                <a:effectLst/>
                <a:uLnTx/>
                <a:uFillTx/>
                <a:latin typeface="+mn-lt"/>
                <a:ea typeface="+mn-ea"/>
                <a:cs typeface="+mn-cs"/>
              </a:rPr>
              <a:t>2</a:t>
            </a:r>
            <a:r>
              <a:rPr kumimoji="0" lang="zh-CN" altLang="en-US" sz="3600" b="0" i="0" u="none" strike="noStrike" kern="1200" cap="none" spc="0" normalizeH="0" baseline="0" noProof="0" dirty="0">
                <a:ln>
                  <a:noFill/>
                </a:ln>
                <a:solidFill>
                  <a:schemeClr val="tx1"/>
                </a:solidFill>
                <a:effectLst/>
                <a:uLnTx/>
                <a:uFillTx/>
                <a:latin typeface="+mn-lt"/>
                <a:ea typeface="+mn-ea"/>
                <a:cs typeface="+mn-cs"/>
              </a:rPr>
              <a:t>：如果你想创业做跨境电商，你会选择什么模式、哪个平台？</a:t>
            </a:r>
            <a:endParaRPr kumimoji="0" lang="zh-CN" altLang="en-US" sz="3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50888" y="14288"/>
            <a:ext cx="7467600" cy="1143000"/>
          </a:xfrm>
        </p:spPr>
        <p:txBody>
          <a:bodyPr vert="horz" anchor="b">
            <a:norm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4400" b="0" i="0" u="none" strike="noStrike" kern="1200" cap="small" spc="0" normalizeH="0" baseline="0" noProof="0" dirty="0">
                <a:ln>
                  <a:noFill/>
                </a:ln>
                <a:solidFill>
                  <a:schemeClr val="tx2"/>
                </a:solidFill>
                <a:effectLst/>
                <a:uLnTx/>
                <a:uFillTx/>
                <a:latin typeface="+mj-lt"/>
                <a:ea typeface="+mj-ea"/>
                <a:cs typeface="+mj-cs"/>
              </a:rPr>
              <a:t>其他学习平台或资源</a:t>
            </a:r>
            <a:endParaRPr kumimoji="0" lang="zh-CN" altLang="en-US" sz="4400" b="0" i="0" u="none" strike="noStrike" kern="1200" cap="small" spc="0" normalizeH="0" baseline="0" noProof="0" dirty="0">
              <a:ln>
                <a:noFill/>
              </a:ln>
              <a:solidFill>
                <a:schemeClr val="tx2"/>
              </a:solidFill>
              <a:effectLst/>
              <a:uLnTx/>
              <a:uFillTx/>
              <a:latin typeface="+mj-lt"/>
              <a:ea typeface="+mj-ea"/>
              <a:cs typeface="+mj-cs"/>
            </a:endParaRPr>
          </a:p>
        </p:txBody>
      </p:sp>
      <p:sp>
        <p:nvSpPr>
          <p:cNvPr id="31747" name="内容占位符 2"/>
          <p:cNvSpPr>
            <a:spLocks noGrp="1"/>
          </p:cNvSpPr>
          <p:nvPr>
            <p:ph sz="quarter" idx="1"/>
          </p:nvPr>
        </p:nvSpPr>
        <p:spPr>
          <a:xfrm>
            <a:off x="396875" y="1341438"/>
            <a:ext cx="8218488" cy="4873625"/>
          </a:xfrm>
        </p:spPr>
        <p:txBody>
          <a:bodyPr vert="horz" wrap="square" lIns="91440" tIns="45720" rIns="91440" bIns="45720" anchor="t" anchorCtr="0"/>
          <a:p>
            <a:pPr>
              <a:buClr>
                <a:schemeClr val="accent1"/>
              </a:buClr>
              <a:buSzPct val="70000"/>
              <a:buFont typeface="Wingdings" panose="05000000000000000000" pitchFamily="2" charset="2"/>
            </a:pPr>
            <a:r>
              <a:rPr lang="en-US" altLang="zh-CN" dirty="0"/>
              <a:t>i</a:t>
            </a:r>
            <a:r>
              <a:rPr lang="zh-CN" altLang="en-US" dirty="0"/>
              <a:t>博导：跨境电商初级人才八步走（</a:t>
            </a:r>
            <a:r>
              <a:rPr lang="en-US" altLang="zh-CN" dirty="0"/>
              <a:t>B2B—</a:t>
            </a:r>
            <a:r>
              <a:rPr lang="zh-CN" altLang="en-US" dirty="0"/>
              <a:t>阿里巴巴）</a:t>
            </a:r>
            <a:endParaRPr lang="en-US" altLang="zh-CN" dirty="0"/>
          </a:p>
          <a:p>
            <a:pPr>
              <a:buClr>
                <a:schemeClr val="accent1"/>
              </a:buClr>
              <a:buSzPct val="70000"/>
              <a:buFont typeface="Wingdings" panose="05000000000000000000" pitchFamily="2" charset="2"/>
            </a:pPr>
            <a:r>
              <a:rPr lang="zh-CN" altLang="en-US" dirty="0"/>
              <a:t>跨境电商基础、速卖通实操视频等</a:t>
            </a:r>
            <a:endParaRPr lang="zh-CN" altLang="en-US" dirty="0"/>
          </a:p>
        </p:txBody>
      </p:sp>
      <p:sp>
        <p:nvSpPr>
          <p:cNvPr id="31748" name="灯片编号占位符 3"/>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pic>
        <p:nvPicPr>
          <p:cNvPr id="31749" name="Picture 2"/>
          <p:cNvPicPr>
            <a:picLocks noChangeAspect="1"/>
          </p:cNvPicPr>
          <p:nvPr/>
        </p:nvPicPr>
        <p:blipFill>
          <a:blip r:embed="rId1"/>
          <a:stretch>
            <a:fillRect/>
          </a:stretch>
        </p:blipFill>
        <p:spPr>
          <a:xfrm>
            <a:off x="201613" y="2519363"/>
            <a:ext cx="8610600" cy="4338637"/>
          </a:xfrm>
          <a:prstGeom prst="rect">
            <a:avLst/>
          </a:prstGeom>
          <a:noFill/>
          <a:ln w="9525">
            <a:noFill/>
          </a:ln>
        </p:spPr>
      </p:pic>
      <p:pic>
        <p:nvPicPr>
          <p:cNvPr id="31750" name="Picture 3"/>
          <p:cNvPicPr>
            <a:picLocks noChangeAspect="1"/>
          </p:cNvPicPr>
          <p:nvPr/>
        </p:nvPicPr>
        <p:blipFill>
          <a:blip r:embed="rId2"/>
          <a:stretch>
            <a:fillRect/>
          </a:stretch>
        </p:blipFill>
        <p:spPr>
          <a:xfrm>
            <a:off x="882650" y="2692400"/>
            <a:ext cx="7920038" cy="4065588"/>
          </a:xfrm>
          <a:prstGeom prst="rect">
            <a:avLst/>
          </a:prstGeom>
          <a:noFill/>
          <a:ln w="9525">
            <a:noFill/>
          </a:ln>
        </p:spPr>
      </p:pic>
      <p:pic>
        <p:nvPicPr>
          <p:cNvPr id="31751" name="Picture 4"/>
          <p:cNvPicPr>
            <a:picLocks noChangeAspect="1"/>
          </p:cNvPicPr>
          <p:nvPr/>
        </p:nvPicPr>
        <p:blipFill>
          <a:blip r:embed="rId3"/>
          <a:stretch>
            <a:fillRect/>
          </a:stretch>
        </p:blipFill>
        <p:spPr>
          <a:xfrm>
            <a:off x="2032000" y="2816225"/>
            <a:ext cx="6245225" cy="3941763"/>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 name="TextBox 30"/>
          <p:cNvSpPr txBox="1"/>
          <p:nvPr/>
        </p:nvSpPr>
        <p:spPr>
          <a:xfrm>
            <a:off x="1692275" y="2830513"/>
            <a:ext cx="6521450" cy="113728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4400" dirty="0">
                <a:latin typeface="微软雅黑" panose="020B0503020204020204" pitchFamily="34" charset="-122"/>
              </a:rPr>
              <a:t>跨境电子商务</a:t>
            </a:r>
            <a:r>
              <a:rPr lang="en-US" altLang="zh-CN" sz="4400" dirty="0">
                <a:latin typeface="微软雅黑" panose="020B0503020204020204" pitchFamily="34" charset="-122"/>
              </a:rPr>
              <a:t>II</a:t>
            </a:r>
            <a:endParaRPr lang="en-US" altLang="zh-CN" sz="4400" dirty="0">
              <a:latin typeface="微软雅黑" panose="020B0503020204020204" pitchFamily="34" charset="-122"/>
            </a:endParaRPr>
          </a:p>
          <a:p>
            <a:pPr marL="0" lvl="0" indent="0" algn="ctr" eaLnBrk="1" hangingPunct="1">
              <a:spcBef>
                <a:spcPct val="0"/>
              </a:spcBef>
              <a:buClrTx/>
              <a:buSzTx/>
              <a:buFontTx/>
              <a:buNone/>
            </a:pPr>
            <a:endParaRPr lang="zh-CN" altLang="en-US" b="1" dirty="0">
              <a:latin typeface="微软雅黑" panose="020B0503020204020204" pitchFamily="34" charset="-122"/>
            </a:endParaRPr>
          </a:p>
        </p:txBody>
      </p:sp>
      <p:sp>
        <p:nvSpPr>
          <p:cNvPr id="14339" name="副标题 1"/>
          <p:cNvSpPr>
            <a:spLocks noGrp="1"/>
          </p:cNvSpPr>
          <p:nvPr>
            <p:ph type="subTitle" idx="1"/>
          </p:nvPr>
        </p:nvSpPr>
        <p:spPr>
          <a:xfrm>
            <a:off x="2411413" y="4292600"/>
            <a:ext cx="5400675" cy="1081088"/>
          </a:xfrm>
        </p:spPr>
        <p:txBody>
          <a:bodyPr vert="horz" wrap="square" lIns="91440" tIns="45720" rIns="91440" bIns="45720" anchor="t" anchorCtr="0"/>
          <a:p>
            <a:pPr algn="ctr" eaLnBrk="1" hangingPunct="1">
              <a:buSzPct val="70000"/>
            </a:pPr>
            <a:r>
              <a:rPr lang="zh-CN" altLang="en-US" sz="3600" kern="1200" dirty="0">
                <a:solidFill>
                  <a:schemeClr val="tx1"/>
                </a:solidFill>
                <a:latin typeface="+mn-lt"/>
                <a:ea typeface="+mn-ea"/>
                <a:cs typeface="+mn-cs"/>
              </a:rPr>
              <a:t>课程介绍</a:t>
            </a:r>
            <a:endParaRPr lang="en-US" altLang="zh-CN" sz="3600" kern="1200" dirty="0">
              <a:solidFill>
                <a:schemeClr val="tx1"/>
              </a:solidFill>
              <a:latin typeface="+mn-lt"/>
              <a:ea typeface="+mn-ea"/>
              <a:cs typeface="+mn-cs"/>
            </a:endParaRPr>
          </a:p>
          <a:p>
            <a:pPr algn="ctr" eaLnBrk="1" hangingPunct="1">
              <a:buSzPct val="70000"/>
            </a:pPr>
            <a:r>
              <a:rPr lang="en-US" altLang="zh-CN" sz="2200" kern="1200" dirty="0">
                <a:solidFill>
                  <a:srgbClr val="C02500"/>
                </a:solidFill>
                <a:latin typeface="+mn-lt"/>
                <a:ea typeface="+mn-ea"/>
                <a:cs typeface="+mn-cs"/>
              </a:rPr>
              <a:t>(</a:t>
            </a:r>
            <a:r>
              <a:rPr lang="zh-CN" altLang="en-US" sz="2200" kern="1200" dirty="0">
                <a:solidFill>
                  <a:srgbClr val="C02500"/>
                </a:solidFill>
                <a:latin typeface="+mn-lt"/>
                <a:ea typeface="+mn-ea"/>
                <a:cs typeface="+mn-cs"/>
              </a:rPr>
              <a:t>第一次课</a:t>
            </a:r>
            <a:r>
              <a:rPr lang="en-US" altLang="zh-CN" sz="2200" kern="1200" dirty="0">
                <a:solidFill>
                  <a:srgbClr val="C02500"/>
                </a:solidFill>
                <a:latin typeface="+mn-lt"/>
                <a:ea typeface="+mn-ea"/>
                <a:cs typeface="+mn-cs"/>
              </a:rPr>
              <a:t>)</a:t>
            </a:r>
            <a:endParaRPr lang="zh-CN" altLang="en-US" sz="2200" kern="1200" dirty="0">
              <a:solidFill>
                <a:srgbClr val="C02500"/>
              </a:solidFill>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内容占位符 1"/>
          <p:cNvSpPr>
            <a:spLocks noGrp="1"/>
          </p:cNvSpPr>
          <p:nvPr>
            <p:ph idx="1"/>
          </p:nvPr>
        </p:nvSpPr>
        <p:spPr>
          <a:xfrm>
            <a:off x="481013" y="908050"/>
            <a:ext cx="8207375" cy="915988"/>
          </a:xfrm>
        </p:spPr>
        <p:txBody>
          <a:bodyPr vert="horz" wrap="square" lIns="91440" tIns="45720" rIns="91440" bIns="45720" anchor="t" anchorCtr="0"/>
          <a:p>
            <a:pPr eaLnBrk="1" hangingPunct="1"/>
            <a:r>
              <a:rPr lang="en-US" altLang="zh-CN" sz="4800" dirty="0"/>
              <a:t>Questions:</a:t>
            </a:r>
            <a:endParaRPr lang="zh-CN" altLang="en-US" sz="4800" dirty="0"/>
          </a:p>
        </p:txBody>
      </p:sp>
      <p:sp>
        <p:nvSpPr>
          <p:cNvPr id="15363"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15364" name="内容占位符 1"/>
          <p:cNvSpPr txBox="1"/>
          <p:nvPr/>
        </p:nvSpPr>
        <p:spPr>
          <a:xfrm>
            <a:off x="481013" y="2478088"/>
            <a:ext cx="8207375" cy="914400"/>
          </a:xfrm>
          <a:prstGeom prst="rect">
            <a:avLst/>
          </a:prstGeom>
          <a:noFill/>
          <a:ln w="9525">
            <a:noFill/>
          </a:ln>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342900" lvl="0" indent="-342900">
              <a:spcBef>
                <a:spcPct val="20000"/>
              </a:spcBef>
              <a:buSzTx/>
              <a:buFont typeface="Wingdings" panose="05000000000000000000" pitchFamily="2" charset="2"/>
              <a:buChar char="n"/>
            </a:pPr>
            <a:r>
              <a:rPr lang="zh-CN" altLang="en-US" sz="3200" dirty="0"/>
              <a:t>什么是跨境</a:t>
            </a:r>
            <a:r>
              <a:rPr lang="en-US" altLang="zh-CN" sz="3200" dirty="0"/>
              <a:t>B2C?</a:t>
            </a:r>
            <a:endParaRPr lang="zh-CN" altLang="en-US" sz="3200" dirty="0"/>
          </a:p>
        </p:txBody>
      </p:sp>
      <p:sp>
        <p:nvSpPr>
          <p:cNvPr id="15365" name="内容占位符 1"/>
          <p:cNvSpPr txBox="1"/>
          <p:nvPr/>
        </p:nvSpPr>
        <p:spPr>
          <a:xfrm>
            <a:off x="485775" y="3898900"/>
            <a:ext cx="8207375" cy="914400"/>
          </a:xfrm>
          <a:prstGeom prst="rect">
            <a:avLst/>
          </a:prstGeom>
          <a:noFill/>
          <a:ln w="9525">
            <a:noFill/>
          </a:ln>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342900" lvl="0" indent="-342900">
              <a:spcBef>
                <a:spcPct val="20000"/>
              </a:spcBef>
              <a:buSzTx/>
              <a:buFont typeface="Wingdings" panose="05000000000000000000" pitchFamily="2" charset="2"/>
              <a:buChar char="n"/>
            </a:pPr>
            <a:r>
              <a:rPr lang="zh-CN" altLang="en-US" sz="3200" dirty="0"/>
              <a:t>你知道跨境电商</a:t>
            </a:r>
            <a:r>
              <a:rPr lang="en-US" altLang="zh-CN" sz="3200" dirty="0"/>
              <a:t>B2C</a:t>
            </a:r>
            <a:r>
              <a:rPr lang="zh-CN" altLang="en-US" sz="3200" dirty="0"/>
              <a:t>平台都有哪些吗</a:t>
            </a:r>
            <a:r>
              <a:rPr lang="en-US" altLang="zh-CN" sz="3200" dirty="0"/>
              <a:t>?</a:t>
            </a:r>
            <a:endParaRPr lang="zh-CN" alt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16387" name="TextBox 5"/>
          <p:cNvSpPr txBox="1"/>
          <p:nvPr/>
        </p:nvSpPr>
        <p:spPr>
          <a:xfrm>
            <a:off x="935038" y="115888"/>
            <a:ext cx="6985000" cy="1016000"/>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6000" dirty="0">
                <a:latin typeface="黑体" panose="02010609060101010101" pitchFamily="49" charset="-122"/>
              </a:rPr>
              <a:t>本课程教学目标</a:t>
            </a:r>
            <a:endParaRPr lang="zh-CN" altLang="en-US" sz="6000" dirty="0">
              <a:latin typeface="黑体" panose="02010609060101010101" pitchFamily="49" charset="-122"/>
            </a:endParaRPr>
          </a:p>
        </p:txBody>
      </p:sp>
      <p:sp>
        <p:nvSpPr>
          <p:cNvPr id="11" name="圆角矩形 10"/>
          <p:cNvSpPr/>
          <p:nvPr/>
        </p:nvSpPr>
        <p:spPr>
          <a:xfrm>
            <a:off x="179388" y="1412875"/>
            <a:ext cx="8496300" cy="47529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1200" cap="none" spc="0" normalizeH="0" baseline="0" noProof="0" dirty="0">
                <a:ln>
                  <a:noFill/>
                </a:ln>
                <a:solidFill>
                  <a:schemeClr val="tx1"/>
                </a:solidFill>
                <a:effectLst/>
                <a:uLnTx/>
                <a:uFillTx/>
                <a:latin typeface="+mn-ea"/>
                <a:ea typeface="+mn-ea"/>
                <a:cs typeface="+mn-cs"/>
              </a:rPr>
              <a:t>    </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总目标</a:t>
            </a:r>
            <a:endParaRPr kumimoji="0" lang="en-US" altLang="zh-CN" sz="3200" b="0" i="0" u="none" strike="noStrike" kern="1200" cap="none" spc="0" normalizeH="0" baseline="0" noProof="0" dirty="0">
              <a:ln>
                <a:noFill/>
              </a:ln>
              <a:solidFill>
                <a:schemeClr val="tx1"/>
              </a:solidFill>
              <a:effectLst/>
              <a:uLnTx/>
              <a:uFillTx/>
              <a:latin typeface="+mn-ea"/>
              <a:ea typeface="+mn-ea"/>
              <a:cs typeface="+mn-cs"/>
            </a:endParaRPr>
          </a:p>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1200" cap="none" spc="0" normalizeH="0" baseline="0" noProof="0" dirty="0">
                <a:ln>
                  <a:noFill/>
                </a:ln>
                <a:solidFill>
                  <a:schemeClr val="tx1"/>
                </a:solidFill>
                <a:effectLst/>
                <a:uLnTx/>
                <a:uFillTx/>
                <a:latin typeface="+mn-ea"/>
                <a:ea typeface="+mn-ea"/>
                <a:cs typeface="+mn-cs"/>
              </a:rPr>
              <a:t>    </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通过本课程的学习，使学生掌握跨境电商</a:t>
            </a:r>
            <a:r>
              <a:rPr kumimoji="0" lang="en-US" altLang="zh-CN" sz="3200" b="0" i="0" u="none" strike="noStrike" kern="1200" cap="none" spc="0" normalizeH="0" baseline="0" noProof="0" dirty="0">
                <a:ln>
                  <a:noFill/>
                </a:ln>
                <a:solidFill>
                  <a:schemeClr val="tx1"/>
                </a:solidFill>
                <a:effectLst/>
                <a:uLnTx/>
                <a:uFillTx/>
                <a:latin typeface="+mn-ea"/>
                <a:ea typeface="+mn-ea"/>
                <a:cs typeface="+mn-cs"/>
              </a:rPr>
              <a:t>B2C</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的</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基本理论</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及</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发展趋势，</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掌握</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目前国内外</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著名</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的跨境电商</a:t>
            </a:r>
            <a:r>
              <a:rPr kumimoji="0" lang="en-US" altLang="zh-CN" sz="3200" b="0" i="0" u="none" strike="noStrike" kern="1200" cap="none" spc="0" normalizeH="0" baseline="0" noProof="0" dirty="0">
                <a:ln>
                  <a:noFill/>
                </a:ln>
                <a:solidFill>
                  <a:schemeClr val="tx1"/>
                </a:solidFill>
                <a:effectLst/>
                <a:uLnTx/>
                <a:uFillTx/>
                <a:latin typeface="+mn-ea"/>
                <a:ea typeface="+mn-ea"/>
                <a:cs typeface="+mn-cs"/>
              </a:rPr>
              <a:t>B2C</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平台</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规则</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及</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操作技能，使</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学生能够根据国际市场需求和不同</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企业</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的跨境电商平台，进行跨境网络调研、建立店铺、运营店铺、维护和管理店铺，能够进行平台基本操作和订单处理</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，能够</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从事跨境电商</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平台的海外</a:t>
            </a:r>
            <a:r>
              <a:rPr kumimoji="0" lang="zh-CN" altLang="zh-CN" sz="3200" b="0" i="0" u="none" strike="noStrike" kern="1200" cap="none" spc="0" normalizeH="0" baseline="0" noProof="0" dirty="0">
                <a:ln>
                  <a:noFill/>
                </a:ln>
                <a:solidFill>
                  <a:schemeClr val="tx1"/>
                </a:solidFill>
                <a:effectLst/>
                <a:uLnTx/>
                <a:uFillTx/>
                <a:latin typeface="+mn-ea"/>
                <a:ea typeface="+mn-ea"/>
                <a:cs typeface="+mn-cs"/>
              </a:rPr>
              <a:t>运营与</a:t>
            </a:r>
            <a:r>
              <a:rPr kumimoji="0" lang="zh-CN" altLang="en-US" sz="3200" b="0" i="0" u="none" strike="noStrike" kern="1200" cap="none" spc="0" normalizeH="0" baseline="0" noProof="0" dirty="0">
                <a:ln>
                  <a:noFill/>
                </a:ln>
                <a:solidFill>
                  <a:schemeClr val="tx1"/>
                </a:solidFill>
                <a:effectLst/>
                <a:uLnTx/>
                <a:uFillTx/>
                <a:latin typeface="+mn-ea"/>
                <a:ea typeface="+mn-ea"/>
                <a:cs typeface="+mn-cs"/>
              </a:rPr>
              <a:t>推广。</a:t>
            </a:r>
            <a:endParaRPr kumimoji="0" lang="zh-CN" altLang="zh-CN" sz="3200" b="0" i="0" u="none" strike="noStrike" kern="1200" cap="none" spc="0" normalizeH="0" baseline="0" noProof="0" dirty="0">
              <a:ln>
                <a:noFill/>
              </a:ln>
              <a:solidFill>
                <a:schemeClr val="tx1"/>
              </a:solidFill>
              <a:effectLst/>
              <a:uLnTx/>
              <a:uFillTx/>
              <a:latin typeface="+mn-ea"/>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17411" name="TextBox 5"/>
          <p:cNvSpPr txBox="1"/>
          <p:nvPr/>
        </p:nvSpPr>
        <p:spPr>
          <a:xfrm>
            <a:off x="1763713" y="115888"/>
            <a:ext cx="5111750" cy="647700"/>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3600" dirty="0">
                <a:latin typeface="黑体" panose="02010609060101010101" pitchFamily="49" charset="-122"/>
              </a:rPr>
              <a:t>教学目标</a:t>
            </a:r>
            <a:endParaRPr lang="zh-CN" altLang="en-US" sz="3600" dirty="0">
              <a:latin typeface="黑体" panose="02010609060101010101" pitchFamily="49" charset="-122"/>
            </a:endParaRPr>
          </a:p>
        </p:txBody>
      </p:sp>
      <p:sp>
        <p:nvSpPr>
          <p:cNvPr id="17412" name="内容占位符 1"/>
          <p:cNvSpPr txBox="1"/>
          <p:nvPr/>
        </p:nvSpPr>
        <p:spPr>
          <a:xfrm>
            <a:off x="379413" y="688975"/>
            <a:ext cx="8207375" cy="914400"/>
          </a:xfrm>
          <a:prstGeom prst="rect">
            <a:avLst/>
          </a:prstGeom>
          <a:noFill/>
          <a:ln w="9525">
            <a:noFill/>
          </a:ln>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342900" lvl="0" indent="-342900">
              <a:spcBef>
                <a:spcPct val="20000"/>
              </a:spcBef>
              <a:buSzTx/>
              <a:buFont typeface="Wingdings" panose="05000000000000000000" pitchFamily="2" charset="2"/>
              <a:buChar char="n"/>
            </a:pPr>
            <a:r>
              <a:rPr lang="zh-CN" altLang="en-US" sz="3200" dirty="0"/>
              <a:t>知识目标：</a:t>
            </a:r>
            <a:endParaRPr lang="zh-CN" altLang="en-US" sz="3200" dirty="0"/>
          </a:p>
        </p:txBody>
      </p:sp>
      <p:sp>
        <p:nvSpPr>
          <p:cNvPr id="8" name="圆角矩形 7"/>
          <p:cNvSpPr/>
          <p:nvPr/>
        </p:nvSpPr>
        <p:spPr>
          <a:xfrm>
            <a:off x="2286000" y="1154113"/>
            <a:ext cx="6265863" cy="1295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了解跨境电商</a:t>
            </a:r>
            <a:r>
              <a:rPr kumimoji="0" lang="en-US" altLang="zh-CN" sz="2400" b="0"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发展趋势</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了解跨境电商</a:t>
            </a:r>
            <a:r>
              <a:rPr kumimoji="0" lang="en-US" altLang="zh-CN" sz="2400" b="0"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平台的基本规则</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掌握对接企业的跨境</a:t>
            </a:r>
            <a:r>
              <a:rPr kumimoji="0" lang="en-US" altLang="zh-CN" sz="2400" b="0"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运营的产品知识</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7414" name="内容占位符 1"/>
          <p:cNvSpPr txBox="1"/>
          <p:nvPr/>
        </p:nvSpPr>
        <p:spPr>
          <a:xfrm>
            <a:off x="379413" y="2449513"/>
            <a:ext cx="8207375" cy="915987"/>
          </a:xfrm>
          <a:prstGeom prst="rect">
            <a:avLst/>
          </a:prstGeom>
          <a:noFill/>
          <a:ln w="9525">
            <a:noFill/>
          </a:ln>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342900" lvl="0" indent="-342900">
              <a:spcBef>
                <a:spcPct val="20000"/>
              </a:spcBef>
              <a:buSzTx/>
              <a:buFont typeface="Wingdings" panose="05000000000000000000" pitchFamily="2" charset="2"/>
              <a:buChar char="n"/>
            </a:pPr>
            <a:r>
              <a:rPr lang="zh-CN" altLang="en-US" sz="3200" dirty="0"/>
              <a:t>能力目标：</a:t>
            </a:r>
            <a:endParaRPr lang="zh-CN" altLang="en-US" sz="3200" dirty="0"/>
          </a:p>
        </p:txBody>
      </p:sp>
      <p:sp>
        <p:nvSpPr>
          <p:cNvPr id="10" name="圆角矩形 9"/>
          <p:cNvSpPr/>
          <p:nvPr/>
        </p:nvSpPr>
        <p:spPr>
          <a:xfrm>
            <a:off x="2286000" y="3068638"/>
            <a:ext cx="6265863" cy="13954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2400" b="0" i="0" u="none" strike="noStrike" kern="1200" cap="none" spc="0" normalizeH="0" baseline="0" noProof="0" dirty="0">
                <a:ln>
                  <a:noFill/>
                </a:ln>
                <a:solidFill>
                  <a:schemeClr val="tx1"/>
                </a:solidFill>
                <a:effectLst/>
                <a:uLnTx/>
                <a:uFillTx/>
                <a:latin typeface="+mn-lt"/>
                <a:ea typeface="+mn-ea"/>
                <a:cs typeface="+mn-cs"/>
              </a:rPr>
              <a:t>能顺利开通跨境电商</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平台</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店铺账号</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2400" b="0" i="0" u="none" strike="noStrike" kern="1200" cap="none" spc="0" normalizeH="0" baseline="0" noProof="0" dirty="0">
                <a:ln>
                  <a:noFill/>
                </a:ln>
                <a:solidFill>
                  <a:schemeClr val="tx1"/>
                </a:solidFill>
                <a:effectLst/>
                <a:uLnTx/>
                <a:uFillTx/>
                <a:latin typeface="+mn-lt"/>
                <a:ea typeface="+mn-ea"/>
                <a:cs typeface="+mn-cs"/>
              </a:rPr>
              <a:t>能设置产品价格、完成产品</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上传</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和</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优化</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能有效</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处理订单</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维护</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和</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开发客户</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2400" b="0" i="0" u="none" strike="noStrike" kern="1200" cap="none" spc="0" normalizeH="0" baseline="0" noProof="0" dirty="0">
                <a:ln>
                  <a:noFill/>
                </a:ln>
                <a:solidFill>
                  <a:schemeClr val="tx1"/>
                </a:solidFill>
                <a:effectLst/>
                <a:uLnTx/>
                <a:uFillTx/>
                <a:latin typeface="+mn-lt"/>
                <a:ea typeface="+mn-ea"/>
                <a:cs typeface="+mn-cs"/>
              </a:rPr>
              <a:t>能通过</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平台活动或社交媒体</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进行</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运营与</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推广</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7416" name="内容占位符 1"/>
          <p:cNvSpPr txBox="1"/>
          <p:nvPr/>
        </p:nvSpPr>
        <p:spPr>
          <a:xfrm>
            <a:off x="401638" y="4343400"/>
            <a:ext cx="8207375" cy="915988"/>
          </a:xfrm>
          <a:prstGeom prst="rect">
            <a:avLst/>
          </a:prstGeom>
          <a:noFill/>
          <a:ln w="9525">
            <a:noFill/>
          </a:ln>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342900" lvl="0" indent="-342900">
              <a:spcBef>
                <a:spcPct val="20000"/>
              </a:spcBef>
              <a:buSzTx/>
              <a:buFont typeface="Wingdings" panose="05000000000000000000" pitchFamily="2" charset="2"/>
              <a:buChar char="n"/>
            </a:pPr>
            <a:r>
              <a:rPr lang="zh-CN" altLang="en-US" sz="3200" dirty="0"/>
              <a:t>素质目标：</a:t>
            </a:r>
            <a:endParaRPr lang="zh-CN" altLang="en-US" sz="3200" dirty="0"/>
          </a:p>
        </p:txBody>
      </p:sp>
      <p:sp>
        <p:nvSpPr>
          <p:cNvPr id="12" name="圆角矩形 11"/>
          <p:cNvSpPr/>
          <p:nvPr/>
        </p:nvSpPr>
        <p:spPr>
          <a:xfrm>
            <a:off x="2286000" y="5010150"/>
            <a:ext cx="6265863" cy="13938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培养吃苦耐劳和</a:t>
            </a:r>
            <a:r>
              <a:rPr kumimoji="0" lang="zh-CN" altLang="zh-CN" sz="2400" b="0" i="0" u="none" strike="noStrike" kern="1200" cap="none" spc="0" normalizeH="0" baseline="0" noProof="0" dirty="0">
                <a:ln>
                  <a:noFill/>
                </a:ln>
                <a:solidFill>
                  <a:schemeClr val="tx1"/>
                </a:solidFill>
                <a:effectLst/>
                <a:uLnTx/>
                <a:uFillTx/>
                <a:latin typeface="+mn-lt"/>
                <a:ea typeface="+mn-ea"/>
                <a:cs typeface="+mn-cs"/>
              </a:rPr>
              <a:t>团队合作</a:t>
            </a:r>
            <a:r>
              <a:rPr kumimoji="0" lang="zh-CN" altLang="en-US" sz="2400" b="0" i="0" u="none" strike="noStrike" kern="1200" cap="none" spc="0" normalizeH="0" baseline="0" noProof="0" dirty="0">
                <a:ln>
                  <a:noFill/>
                </a:ln>
                <a:solidFill>
                  <a:schemeClr val="tx1"/>
                </a:solidFill>
                <a:effectLst/>
                <a:uLnTx/>
                <a:uFillTx/>
                <a:latin typeface="+mn-lt"/>
                <a:ea typeface="+mn-ea"/>
                <a:cs typeface="+mn-cs"/>
              </a:rPr>
              <a:t>的精神</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培养英语网络沟通能力和跨文化交际能力</a:t>
            </a:r>
            <a:endParaRPr kumimoji="0" lang="en-US" altLang="zh-CN" sz="2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培养主动学习和终身学习的意识</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灯片编号占位符 2"/>
          <p:cNvSpPr txBox="1">
            <a:spLocks noGrp="1"/>
          </p:cNvSpPr>
          <p:nvPr>
            <p:ph type="sldNum" sz="quarter" idx="4"/>
          </p:nvPr>
        </p:nvSpPr>
        <p:spPr>
          <a:noFill/>
          <a:ln>
            <a:noFill/>
          </a:ln>
        </p:spPr>
        <p:txBody>
          <a:bodyPr anchor="ctr" anchorCtr="0"/>
          <a:lstStyle>
            <a:lvl1pPr marL="0" lvl="0" indent="0" algn="l" defTabSz="914400" rtl="0" eaLnBrk="0" fontAlgn="base" latinLnBrk="0" hangingPunct="0">
              <a:lnSpc>
                <a:spcPct val="100000"/>
              </a:lnSpc>
              <a:spcBef>
                <a:spcPct val="0"/>
              </a:spcBef>
              <a:spcAft>
                <a:spcPct val="0"/>
              </a:spcAft>
              <a:buNone/>
              <a:defRPr sz="1800" b="0" i="1" u="none" kern="1200" baseline="0">
                <a:solidFill>
                  <a:schemeClr val="tx1"/>
                </a:solidFill>
                <a:latin typeface="Arial" panose="020B0604020202020204" pitchFamily="34" charset="0"/>
                <a:ea typeface="华文细黑" panose="02010600040101010101" pitchFamily="2" charset="-122"/>
              </a:defRPr>
            </a:lvl1pPr>
            <a:lvl2pPr marL="457200" lvl="1"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1" u="none" kern="1200" baseline="0">
                <a:solidFill>
                  <a:schemeClr val="tx1"/>
                </a:solidFill>
                <a:latin typeface="Arial" panose="020B0604020202020204" pitchFamily="34" charset="0"/>
                <a:ea typeface="华文细黑" panose="02010600040101010101" pitchFamily="2" charset="-122"/>
                <a:cs typeface="+mn-cs"/>
              </a:defRPr>
            </a:lvl5pPr>
          </a:lstStyle>
          <a:p>
            <a:pPr lvl="0" algn="ctr" eaLnBrk="1" hangingPunct="1"/>
            <a:r>
              <a:rPr lang="de-DE" altLang="en-US" sz="1400" b="1" dirty="0">
                <a:solidFill>
                  <a:srgbClr val="FFFFFF"/>
                </a:solidFill>
              </a:rPr>
              <a:t>Page </a:t>
            </a:r>
            <a:r>
              <a:rPr lang="de-DE" altLang="en-US" sz="1400" b="1" dirty="0">
                <a:solidFill>
                  <a:srgbClr val="FFFFFF"/>
                </a:solidFill>
                <a:sym typeface="MS UI Gothic" panose="020B0600070205080204" pitchFamily="34" charset="-128"/>
              </a:rPr>
              <a:t></a:t>
            </a:r>
            <a:r>
              <a:rPr lang="de-DE" altLang="en-US" sz="1400" b="1" dirty="0">
                <a:solidFill>
                  <a:srgbClr val="FFFFFF"/>
                </a:solidFill>
              </a:rPr>
              <a:t> </a:t>
            </a:r>
            <a:fld id="{9A0DB2DC-4C9A-4742-B13C-FB6460FD3503}" type="slidenum">
              <a:rPr lang="zh-CN" altLang="en-US" sz="1400" b="1" dirty="0">
                <a:solidFill>
                  <a:srgbClr val="FFFFFF"/>
                </a:solidFill>
              </a:rPr>
            </a:fld>
            <a:endParaRPr lang="zh-CN" altLang="en-US" sz="1400" b="1" dirty="0">
              <a:solidFill>
                <a:srgbClr val="FFFFFF"/>
              </a:solidFill>
            </a:endParaRPr>
          </a:p>
        </p:txBody>
      </p:sp>
      <p:sp>
        <p:nvSpPr>
          <p:cNvPr id="18435" name="矩形 3"/>
          <p:cNvSpPr/>
          <p:nvPr/>
        </p:nvSpPr>
        <p:spPr>
          <a:xfrm>
            <a:off x="107950" y="1268413"/>
            <a:ext cx="8631238" cy="5010150"/>
          </a:xfrm>
          <a:prstGeom prst="rect">
            <a:avLst/>
          </a:prstGeom>
          <a:solidFill>
            <a:schemeClr val="bg1"/>
          </a:solidFill>
          <a:ln w="9525" cap="flat" cmpd="sng">
            <a:solidFill>
              <a:schemeClr val="accent1"/>
            </a:solidFill>
            <a:prstDash val="dash"/>
            <a:miter/>
            <a:headEnd type="none" w="med" len="med"/>
            <a:tailEnd type="none" w="med" len="med"/>
          </a:ln>
        </p:spPr>
        <p:txBody>
          <a:bodyPr>
            <a:spAutoFit/>
          </a:bodyPr>
          <a:p>
            <a:pPr>
              <a:lnSpc>
                <a:spcPct val="150000"/>
              </a:lnSpc>
            </a:pPr>
            <a:r>
              <a:rPr lang="en-US" altLang="zh-CN" sz="2400" b="1" i="0" dirty="0">
                <a:latin typeface="Arial" panose="020B0604020202020204" pitchFamily="34" charset="0"/>
              </a:rPr>
              <a:t>1.</a:t>
            </a:r>
            <a:r>
              <a:rPr lang="zh-CN" altLang="en-US" sz="2400" b="1" i="0" dirty="0">
                <a:latin typeface="Arial" panose="020B0604020202020204" pitchFamily="34" charset="0"/>
              </a:rPr>
              <a:t> 树立全球经济观，培养对全球经济状况的感知意识，提高对贸易信息的敏锐度（后疫情时代线下展会及交易开始复苏）</a:t>
            </a:r>
            <a:r>
              <a:rPr lang="zh-CN" altLang="zh-CN" sz="2400" b="1" i="0" dirty="0">
                <a:latin typeface="Arial" panose="020B0604020202020204" pitchFamily="34" charset="0"/>
              </a:rPr>
              <a:t>； </a:t>
            </a:r>
            <a:endParaRPr lang="zh-CN" altLang="zh-CN" sz="2400" b="1" i="0" dirty="0">
              <a:latin typeface="Arial" panose="020B0604020202020204" pitchFamily="34" charset="0"/>
            </a:endParaRPr>
          </a:p>
          <a:p>
            <a:pPr>
              <a:lnSpc>
                <a:spcPct val="150000"/>
              </a:lnSpc>
            </a:pPr>
            <a:r>
              <a:rPr lang="en-US" altLang="zh-CN" sz="2400" b="1" i="0" dirty="0">
                <a:latin typeface="Arial" panose="020B0604020202020204" pitchFamily="34" charset="0"/>
              </a:rPr>
              <a:t>2.</a:t>
            </a:r>
            <a:r>
              <a:rPr lang="zh-CN" altLang="en-US" sz="2400" b="1" i="0" dirty="0">
                <a:latin typeface="Arial" panose="020B0604020202020204" pitchFamily="34" charset="0"/>
              </a:rPr>
              <a:t>了解西方国家对中国的贸易政策（贸易壁垒），以便在平时的跨境运营过程中及时采取相关调整（如报价等）；</a:t>
            </a:r>
            <a:endParaRPr lang="en-US" altLang="zh-CN" sz="2400" b="1" i="0" dirty="0">
              <a:latin typeface="Arial" panose="020B0604020202020204" pitchFamily="34" charset="0"/>
            </a:endParaRPr>
          </a:p>
          <a:p>
            <a:pPr>
              <a:lnSpc>
                <a:spcPct val="150000"/>
              </a:lnSpc>
            </a:pPr>
            <a:r>
              <a:rPr lang="en-US" altLang="zh-CN" sz="2400" b="1" i="0" dirty="0">
                <a:latin typeface="Arial" panose="020B0604020202020204" pitchFamily="34" charset="0"/>
              </a:rPr>
              <a:t>3.</a:t>
            </a:r>
            <a:r>
              <a:rPr lang="zh-CN" altLang="en-US" sz="2400" b="1" i="0" dirty="0">
                <a:latin typeface="Arial" panose="020B0604020202020204" pitchFamily="34" charset="0"/>
              </a:rPr>
              <a:t>了解国家十四五电子商务规划及跨境电商相关政策</a:t>
            </a:r>
            <a:r>
              <a:rPr lang="zh-CN" altLang="zh-CN" sz="2400" b="1" i="0" dirty="0">
                <a:latin typeface="Arial" panose="020B0604020202020204" pitchFamily="34" charset="0"/>
              </a:rPr>
              <a:t>；</a:t>
            </a:r>
            <a:endParaRPr lang="zh-CN" altLang="zh-CN" sz="2400" b="1" i="0" dirty="0">
              <a:latin typeface="Arial" panose="020B0604020202020204" pitchFamily="34" charset="0"/>
            </a:endParaRPr>
          </a:p>
          <a:p>
            <a:pPr>
              <a:lnSpc>
                <a:spcPct val="150000"/>
              </a:lnSpc>
            </a:pPr>
            <a:r>
              <a:rPr lang="en-US" altLang="zh-CN" sz="2400" b="1" i="0" dirty="0">
                <a:latin typeface="Arial" panose="020B0604020202020204" pitchFamily="34" charset="0"/>
              </a:rPr>
              <a:t>4.</a:t>
            </a:r>
            <a:r>
              <a:rPr lang="zh-CN" altLang="en-US" sz="2400" b="1" i="0" dirty="0">
                <a:latin typeface="Arial" panose="020B0604020202020204" pitchFamily="34" charset="0"/>
              </a:rPr>
              <a:t>进一步增强爱国主义意识，努力践行社会主义核心价值观，增强四个意识（</a:t>
            </a:r>
            <a:r>
              <a:rPr lang="zh-CN" altLang="en-US" i="0" dirty="0">
                <a:latin typeface="Arial" panose="020B0604020202020204" pitchFamily="34" charset="0"/>
              </a:rPr>
              <a:t>政治</a:t>
            </a:r>
            <a:r>
              <a:rPr lang="en-US" altLang="zh-CN" i="0" dirty="0">
                <a:latin typeface="Arial" panose="020B0604020202020204" pitchFamily="34" charset="0"/>
              </a:rPr>
              <a:t>/</a:t>
            </a:r>
            <a:r>
              <a:rPr lang="zh-CN" altLang="en-US" i="0" dirty="0">
                <a:latin typeface="Arial" panose="020B0604020202020204" pitchFamily="34" charset="0"/>
              </a:rPr>
              <a:t>大局</a:t>
            </a:r>
            <a:r>
              <a:rPr lang="en-US" altLang="zh-CN" i="0" dirty="0">
                <a:latin typeface="Arial" panose="020B0604020202020204" pitchFamily="34" charset="0"/>
              </a:rPr>
              <a:t>/</a:t>
            </a:r>
            <a:r>
              <a:rPr lang="zh-CN" altLang="en-US" i="0" dirty="0">
                <a:latin typeface="Arial" panose="020B0604020202020204" pitchFamily="34" charset="0"/>
              </a:rPr>
              <a:t>核心</a:t>
            </a:r>
            <a:r>
              <a:rPr lang="en-US" altLang="zh-CN" i="0" dirty="0">
                <a:latin typeface="Arial" panose="020B0604020202020204" pitchFamily="34" charset="0"/>
              </a:rPr>
              <a:t>/</a:t>
            </a:r>
            <a:r>
              <a:rPr lang="zh-CN" altLang="en-US" i="0" dirty="0">
                <a:latin typeface="Arial" panose="020B0604020202020204" pitchFamily="34" charset="0"/>
              </a:rPr>
              <a:t>看齐</a:t>
            </a:r>
            <a:r>
              <a:rPr lang="zh-CN" altLang="en-US" sz="2400" b="1" i="0" dirty="0">
                <a:latin typeface="Arial" panose="020B0604020202020204" pitchFamily="34" charset="0"/>
              </a:rPr>
              <a:t>）鉴定四个自信（</a:t>
            </a:r>
            <a:r>
              <a:rPr lang="zh-CN" altLang="en-US" i="0" dirty="0">
                <a:latin typeface="Arial" panose="020B0604020202020204" pitchFamily="34" charset="0"/>
              </a:rPr>
              <a:t>道路</a:t>
            </a:r>
            <a:r>
              <a:rPr lang="en-US" altLang="zh-CN" i="0" dirty="0">
                <a:latin typeface="Arial" panose="020B0604020202020204" pitchFamily="34" charset="0"/>
              </a:rPr>
              <a:t>/</a:t>
            </a:r>
            <a:r>
              <a:rPr lang="zh-CN" altLang="en-US" i="0" dirty="0">
                <a:latin typeface="Arial" panose="020B0604020202020204" pitchFamily="34" charset="0"/>
              </a:rPr>
              <a:t>理论</a:t>
            </a:r>
            <a:r>
              <a:rPr lang="en-US" altLang="zh-CN" i="0" dirty="0">
                <a:latin typeface="Arial" panose="020B0604020202020204" pitchFamily="34" charset="0"/>
              </a:rPr>
              <a:t>/</a:t>
            </a:r>
            <a:r>
              <a:rPr lang="zh-CN" altLang="en-US" i="0" dirty="0">
                <a:latin typeface="Arial" panose="020B0604020202020204" pitchFamily="34" charset="0"/>
              </a:rPr>
              <a:t>制度</a:t>
            </a:r>
            <a:r>
              <a:rPr lang="en-US" altLang="zh-CN" i="0" dirty="0">
                <a:latin typeface="Arial" panose="020B0604020202020204" pitchFamily="34" charset="0"/>
              </a:rPr>
              <a:t>/</a:t>
            </a:r>
            <a:r>
              <a:rPr lang="zh-CN" altLang="en-US" i="0" dirty="0">
                <a:latin typeface="Arial" panose="020B0604020202020204" pitchFamily="34" charset="0"/>
              </a:rPr>
              <a:t>文化</a:t>
            </a:r>
            <a:r>
              <a:rPr lang="zh-CN" altLang="en-US" sz="2400" b="1" i="0" dirty="0">
                <a:latin typeface="Arial" panose="020B0604020202020204" pitchFamily="34" charset="0"/>
              </a:rPr>
              <a:t>），做到两个维护</a:t>
            </a:r>
            <a:r>
              <a:rPr lang="en-US" altLang="zh-CN" sz="2400" b="1" i="0" dirty="0">
                <a:latin typeface="Arial" panose="020B0604020202020204" pitchFamily="34" charset="0"/>
              </a:rPr>
              <a:t>(</a:t>
            </a:r>
            <a:r>
              <a:rPr lang="zh-CN" altLang="en-US" i="0" dirty="0">
                <a:latin typeface="Arial" panose="020B0604020202020204" pitchFamily="34" charset="0"/>
              </a:rPr>
              <a:t>坚决维护习近平总书记党中央的核心、全党的核心地位，坚决维护党中央权威和集中统一领导。</a:t>
            </a:r>
            <a:r>
              <a:rPr lang="en-US" altLang="zh-CN" sz="2400" b="1" i="0" dirty="0">
                <a:latin typeface="Arial" panose="020B0604020202020204" pitchFamily="34" charset="0"/>
              </a:rPr>
              <a:t>)</a:t>
            </a:r>
            <a:r>
              <a:rPr lang="zh-CN" altLang="en-US" sz="2400" b="1" i="0" dirty="0">
                <a:latin typeface="Arial" panose="020B0604020202020204" pitchFamily="34" charset="0"/>
              </a:rPr>
              <a:t>。</a:t>
            </a:r>
            <a:r>
              <a:rPr lang="zh-CN" altLang="zh-CN" sz="2400" b="1" i="0" dirty="0">
                <a:latin typeface="Arial" panose="020B0604020202020204" pitchFamily="34" charset="0"/>
              </a:rPr>
              <a:t> </a:t>
            </a:r>
            <a:endParaRPr lang="zh-CN" altLang="zh-CN" sz="2400" b="1" i="0" dirty="0">
              <a:latin typeface="Arial" panose="020B0604020202020204" pitchFamily="34" charset="0"/>
            </a:endParaRPr>
          </a:p>
        </p:txBody>
      </p:sp>
      <p:sp>
        <p:nvSpPr>
          <p:cNvPr id="18436" name="TextBox 5"/>
          <p:cNvSpPr txBox="1"/>
          <p:nvPr/>
        </p:nvSpPr>
        <p:spPr>
          <a:xfrm>
            <a:off x="1835150" y="333375"/>
            <a:ext cx="5111750" cy="647700"/>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3600" dirty="0">
                <a:latin typeface="黑体" panose="02010609060101010101" pitchFamily="49" charset="-122"/>
              </a:rPr>
              <a:t>思政目标</a:t>
            </a:r>
            <a:endParaRPr lang="zh-CN" altLang="en-US" sz="3600" dirty="0">
              <a:latin typeface="黑体" panose="020106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a:xfrm>
            <a:off x="395288" y="1341438"/>
            <a:ext cx="8207375" cy="4946650"/>
          </a:xfrm>
          <a:solidFill>
            <a:schemeClr val="accent1">
              <a:lumMod val="20000"/>
              <a:lumOff val="80000"/>
            </a:schemeClr>
          </a:solidFill>
        </p:spPr>
        <p:txBody>
          <a:bodyPr vert="horz" wrap="square" lIns="91440" tIns="45720" rIns="91440" bIns="45720" numCol="1" anchor="t" anchorCtr="0" compatLnSpc="1">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跨境</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B2B</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与</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虽平台及规则不同，但在操作流程上有一定相似之处。</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通过上学期所学，同学们认为跨境</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课程应该会学哪些内容？</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panose="05000000000000000000"/>
              <a:buChar char=""/>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产品调研及定位、</a:t>
            </a:r>
            <a:r>
              <a:rPr kumimoji="0" lang="en-US" altLang="zh-CN" sz="2400" b="1"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平台定位、店铺注册及身份验证、产品图片拍摄与处理、店铺装修与优化、产品上传与优化、物流选择及运费模板设置、订单处理及发货、物流跟踪及售后服务、海外营销与推广、自主创业需具备的条件等</a:t>
            </a: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19459"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4" name="圆角矩形 3"/>
          <p:cNvSpPr/>
          <p:nvPr/>
        </p:nvSpPr>
        <p:spPr>
          <a:xfrm>
            <a:off x="2195513" y="115888"/>
            <a:ext cx="4176713" cy="8651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dirty="0">
                <a:ln>
                  <a:noFill/>
                </a:ln>
                <a:solidFill>
                  <a:schemeClr val="tx1"/>
                </a:solidFill>
                <a:effectLst/>
                <a:uLnTx/>
                <a:uFillTx/>
                <a:latin typeface="+mn-lt"/>
                <a:ea typeface="+mn-ea"/>
                <a:cs typeface="+mn-cs"/>
              </a:rPr>
              <a:t>教学内容</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20483" name="TextBox 3"/>
          <p:cNvSpPr txBox="1"/>
          <p:nvPr/>
        </p:nvSpPr>
        <p:spPr>
          <a:xfrm>
            <a:off x="1907540" y="44133"/>
            <a:ext cx="4751388" cy="522287"/>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2800" b="1" dirty="0">
                <a:latin typeface="Arial" panose="020B0604020202020204" pitchFamily="34" charset="0"/>
                <a:ea typeface="华文细黑" panose="02010600040101010101" pitchFamily="2" charset="-122"/>
              </a:rPr>
              <a:t>本课程教学模式</a:t>
            </a:r>
            <a:endParaRPr lang="zh-CN" altLang="en-US" sz="2800" b="1" dirty="0">
              <a:latin typeface="Arial" panose="020B0604020202020204" pitchFamily="34" charset="0"/>
              <a:ea typeface="华文细黑" panose="02010600040101010101" pitchFamily="2" charset="-122"/>
            </a:endParaRPr>
          </a:p>
        </p:txBody>
      </p:sp>
      <p:sp>
        <p:nvSpPr>
          <p:cNvPr id="5" name="圆角矩形 4"/>
          <p:cNvSpPr/>
          <p:nvPr/>
        </p:nvSpPr>
        <p:spPr>
          <a:xfrm>
            <a:off x="1691640" y="566420"/>
            <a:ext cx="5505450" cy="78295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依托企业项目教学做一体化</a:t>
            </a:r>
            <a:endParaRPr kumimoji="0" lang="en-US" altLang="zh-CN" sz="2400" b="1"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chemeClr val="tx1"/>
                </a:solidFill>
                <a:effectLst/>
                <a:uLnTx/>
                <a:uFillTx/>
                <a:latin typeface="+mn-lt"/>
                <a:ea typeface="+mn-ea"/>
                <a:cs typeface="+mn-cs"/>
              </a:rPr>
              <a:t>校企合作、工学结合、</a:t>
            </a:r>
            <a:r>
              <a:rPr kumimoji="0" lang="zh-CN" altLang="en-US" sz="2400" b="1" i="0" u="none" strike="noStrike" kern="1200" cap="none" spc="0" normalizeH="0" baseline="0" noProof="0" dirty="0">
                <a:ln>
                  <a:noFill/>
                </a:ln>
                <a:solidFill>
                  <a:schemeClr val="tx1"/>
                </a:solidFill>
                <a:effectLst/>
                <a:uLnTx/>
                <a:uFillTx/>
                <a:latin typeface="+mn-lt"/>
                <a:ea typeface="+mn-ea"/>
                <a:cs typeface="+mn-cs"/>
              </a:rPr>
              <a:t>项目实战</a:t>
            </a:r>
            <a:endParaRPr kumimoji="0" lang="zh-CN" altLang="en-US" sz="24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3" name="表格 2"/>
          <p:cNvGraphicFramePr/>
          <p:nvPr>
            <p:custDataLst>
              <p:tags r:id="rId1"/>
            </p:custDataLst>
          </p:nvPr>
        </p:nvGraphicFramePr>
        <p:xfrm>
          <a:off x="417195" y="1420495"/>
          <a:ext cx="8152765" cy="5295265"/>
        </p:xfrm>
        <a:graphic>
          <a:graphicData uri="http://schemas.openxmlformats.org/drawingml/2006/table">
            <a:tbl>
              <a:tblPr/>
              <a:tblGrid>
                <a:gridCol w="671195"/>
                <a:gridCol w="1958340"/>
                <a:gridCol w="2964815"/>
                <a:gridCol w="2558415"/>
              </a:tblGrid>
              <a:tr h="339725">
                <a:tc>
                  <a:txBody>
                    <a:bodyPr/>
                    <a:p>
                      <a:pPr marL="0" indent="0" algn="ctr">
                        <a:spcBef>
                          <a:spcPct val="0"/>
                        </a:spcBef>
                        <a:spcAft>
                          <a:spcPct val="0"/>
                        </a:spcAft>
                      </a:pPr>
                      <a:r>
                        <a:rPr lang="zh-CN" sz="800">
                          <a:solidFill>
                            <a:srgbClr val="333333"/>
                          </a:solidFill>
                          <a:latin typeface="黑体" panose="02010609060101010101" pitchFamily="49" charset="-122"/>
                          <a:ea typeface="黑体" panose="02010609060101010101" pitchFamily="49" charset="-122"/>
                        </a:rPr>
                        <a:t>序号</a:t>
                      </a:r>
                      <a:endParaRPr lang="zh-CN" sz="800">
                        <a:solidFill>
                          <a:srgbClr val="333333"/>
                        </a:solidFill>
                        <a:latin typeface="黑体" panose="02010609060101010101" pitchFamily="49" charset="-122"/>
                        <a:ea typeface="黑体" panose="02010609060101010101" pitchFamily="49"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zh-CN" sz="800">
                          <a:solidFill>
                            <a:srgbClr val="333333"/>
                          </a:solidFill>
                          <a:latin typeface="黑体" panose="02010609060101010101" pitchFamily="49" charset="-122"/>
                          <a:ea typeface="黑体" panose="02010609060101010101" pitchFamily="49" charset="-122"/>
                        </a:rPr>
                        <a:t>合作企业</a:t>
                      </a:r>
                      <a:endParaRPr lang="zh-CN" sz="800">
                        <a:solidFill>
                          <a:srgbClr val="333333"/>
                        </a:solidFill>
                        <a:latin typeface="黑体" panose="02010609060101010101" pitchFamily="49" charset="-122"/>
                        <a:ea typeface="黑体" panose="02010609060101010101" pitchFamily="49"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zh-CN" sz="800">
                          <a:solidFill>
                            <a:srgbClr val="333333"/>
                          </a:solidFill>
                          <a:latin typeface="黑体" panose="02010609060101010101" pitchFamily="49" charset="-122"/>
                          <a:ea typeface="黑体" panose="02010609060101010101" pitchFamily="49" charset="-122"/>
                        </a:rPr>
                        <a:t>学生操作项目</a:t>
                      </a:r>
                      <a:endParaRPr lang="zh-CN" sz="800">
                        <a:solidFill>
                          <a:srgbClr val="333333"/>
                        </a:solidFill>
                        <a:latin typeface="黑体" panose="02010609060101010101" pitchFamily="49" charset="-122"/>
                        <a:ea typeface="黑体" panose="02010609060101010101" pitchFamily="49"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a:spcBef>
                          <a:spcPct val="0"/>
                        </a:spcBef>
                        <a:spcAft>
                          <a:spcPct val="0"/>
                        </a:spcAft>
                      </a:pPr>
                      <a:r>
                        <a:rPr lang="zh-CN" sz="800">
                          <a:solidFill>
                            <a:srgbClr val="333333"/>
                          </a:solidFill>
                          <a:latin typeface="黑体" panose="02010609060101010101" pitchFamily="49" charset="-122"/>
                          <a:ea typeface="黑体" panose="02010609060101010101" pitchFamily="49" charset="-122"/>
                        </a:rPr>
                        <a:t>任务完成情况</a:t>
                      </a:r>
                      <a:endParaRPr lang="zh-CN" sz="800">
                        <a:solidFill>
                          <a:srgbClr val="333333"/>
                        </a:solidFill>
                        <a:latin typeface="黑体" panose="02010609060101010101" pitchFamily="49" charset="-122"/>
                        <a:ea typeface="黑体" panose="02010609060101010101" pitchFamily="49"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7515">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1</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日照先远新材料科技有限责任公司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在中国制造网进行可降解马桶等产品的发布、优化、视频制作和业务联络等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发布和优化产品</a:t>
                      </a:r>
                      <a:r>
                        <a:rPr lang="en-US" altLang="zh-CN" sz="800">
                          <a:solidFill>
                            <a:srgbClr val="333333"/>
                          </a:solidFill>
                          <a:latin typeface="宋体" panose="02010600030101010101" pitchFamily="2" charset="-122"/>
                          <a:ea typeface="宋体" panose="02010600030101010101" pitchFamily="2" charset="-122"/>
                        </a:rPr>
                        <a:t>1000</a:t>
                      </a:r>
                      <a:r>
                        <a:rPr lang="zh-CN" altLang="en-US" sz="800">
                          <a:solidFill>
                            <a:srgbClr val="333333"/>
                          </a:solidFill>
                          <a:latin typeface="宋体" panose="02010600030101010101" pitchFamily="2" charset="-122"/>
                          <a:ea typeface="宋体" panose="02010600030101010101" pitchFamily="2" charset="-122"/>
                        </a:rPr>
                        <a:t>多个、处理图片</a:t>
                      </a:r>
                      <a:r>
                        <a:rPr lang="en-US" altLang="zh-CN" sz="800">
                          <a:solidFill>
                            <a:srgbClr val="333333"/>
                          </a:solidFill>
                          <a:latin typeface="宋体" panose="02010600030101010101" pitchFamily="2" charset="-122"/>
                          <a:ea typeface="宋体" panose="02010600030101010101" pitchFamily="2" charset="-122"/>
                        </a:rPr>
                        <a:t>6000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50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6880">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2</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山东裕迈达新材料有限公司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在阿里国际站进行建筑装修材料等产品的发布、优化和视频制作等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100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600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20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7515">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3</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山东领凡科技环保有限公司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在中国制造网和阿里国际站进行太阳能冷库等产品的优化更新和网站维护等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优化产品</a:t>
                      </a:r>
                      <a:r>
                        <a:rPr lang="en-US" altLang="zh-CN" sz="800">
                          <a:solidFill>
                            <a:srgbClr val="333333"/>
                          </a:solidFill>
                          <a:latin typeface="宋体" panose="02010600030101010101" pitchFamily="2" charset="-122"/>
                          <a:ea typeface="宋体" panose="02010600030101010101" pitchFamily="2" charset="-122"/>
                        </a:rPr>
                        <a:t>300</a:t>
                      </a:r>
                      <a:r>
                        <a:rPr lang="zh-CN" altLang="en-US" sz="800">
                          <a:solidFill>
                            <a:srgbClr val="333333"/>
                          </a:solidFill>
                          <a:latin typeface="宋体" panose="02010600030101010101" pitchFamily="2" charset="-122"/>
                          <a:ea typeface="宋体" panose="02010600030101010101" pitchFamily="2" charset="-122"/>
                        </a:rPr>
                        <a:t>多个，处理图片</a:t>
                      </a:r>
                      <a:r>
                        <a:rPr lang="en-US" altLang="zh-CN" sz="800">
                          <a:solidFill>
                            <a:srgbClr val="333333"/>
                          </a:solidFill>
                          <a:latin typeface="宋体" panose="02010600030101010101" pitchFamily="2" charset="-122"/>
                          <a:ea typeface="宋体" panose="02010600030101010101" pitchFamily="2" charset="-122"/>
                        </a:rPr>
                        <a:t>1800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20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292100">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4</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华贸（甘肃）新材料有限公司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在中国制造网进行碳化硅等产品的发布、优化和视频制作等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100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600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20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6245">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5</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日照新正源吸管有限公司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在中国制造网进行吸管等产品的发布、优化、视频制作和网站维护等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发布和优化产品</a:t>
                      </a:r>
                      <a:r>
                        <a:rPr lang="en-US" altLang="zh-CN" sz="800">
                          <a:solidFill>
                            <a:srgbClr val="333333"/>
                          </a:solidFill>
                          <a:latin typeface="宋体" panose="02010600030101010101" pitchFamily="2" charset="-122"/>
                          <a:ea typeface="宋体" panose="02010600030101010101" pitchFamily="2" charset="-122"/>
                        </a:rPr>
                        <a:t>1000</a:t>
                      </a:r>
                      <a:r>
                        <a:rPr lang="zh-CN" altLang="en-US" sz="800">
                          <a:solidFill>
                            <a:srgbClr val="333333"/>
                          </a:solidFill>
                          <a:latin typeface="宋体" panose="02010600030101010101" pitchFamily="2" charset="-122"/>
                          <a:ea typeface="宋体" panose="02010600030101010101" pitchFamily="2" charset="-122"/>
                        </a:rPr>
                        <a:t>多个、处理图片</a:t>
                      </a:r>
                      <a:r>
                        <a:rPr lang="en-US" altLang="zh-CN" sz="800">
                          <a:solidFill>
                            <a:srgbClr val="333333"/>
                          </a:solidFill>
                          <a:latin typeface="宋体" panose="02010600030101010101" pitchFamily="2" charset="-122"/>
                          <a:ea typeface="宋体" panose="02010600030101010101" pitchFamily="2" charset="-122"/>
                        </a:rPr>
                        <a:t>6000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50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8150">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6</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日照吉丰供应链有限公司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在中国制造网进行新能源汽车等产品的发布、优化、视频制作和网站维护等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发布和优化产品</a:t>
                      </a:r>
                      <a:r>
                        <a:rPr lang="en-US" altLang="zh-CN" sz="800">
                          <a:solidFill>
                            <a:srgbClr val="333333"/>
                          </a:solidFill>
                          <a:latin typeface="宋体" panose="02010600030101010101" pitchFamily="2" charset="-122"/>
                          <a:ea typeface="宋体" panose="02010600030101010101" pitchFamily="2" charset="-122"/>
                        </a:rPr>
                        <a:t>500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3000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30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6245">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7</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青岛海志啤酒设备有限公司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在中国制造网进行啤酒生产设备等产品的发布、优化、视频制作和网站维护等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发布和优化产品</a:t>
                      </a:r>
                      <a:r>
                        <a:rPr lang="en-US" altLang="zh-CN" sz="800">
                          <a:solidFill>
                            <a:srgbClr val="333333"/>
                          </a:solidFill>
                          <a:latin typeface="宋体" panose="02010600030101010101" pitchFamily="2" charset="-122"/>
                          <a:ea typeface="宋体" panose="02010600030101010101" pitchFamily="2" charset="-122"/>
                        </a:rPr>
                        <a:t>500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3000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30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292100">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8</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山东元和车联新能源汽车有限公司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在中国制造网进行新能源汽车等产品的优化、更新和维护等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500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3000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30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6880">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9</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日照钊阳运动器械有限公司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在阿里国际站进行建身器材等产品的发布、优化和视频制作等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400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2400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40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7515">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10</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日照军蕊液压机械有限公司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在中国制造网进行液压设备等产品的发布、优化、视频制作和网站维护等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600</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3600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30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6245">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11</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青岛万美工艺品有限公司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在中国制造网进行工艺品等产品的发布、优化、视频制作和网站维护等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600</a:t>
                      </a:r>
                      <a:r>
                        <a:rPr lang="zh-CN" altLang="en-US" sz="800">
                          <a:solidFill>
                            <a:srgbClr val="333333"/>
                          </a:solidFill>
                          <a:latin typeface="宋体" panose="02010600030101010101" pitchFamily="2" charset="-122"/>
                          <a:ea typeface="宋体" panose="02010600030101010101" pitchFamily="2" charset="-122"/>
                        </a:rPr>
                        <a:t>多个、处理图片</a:t>
                      </a:r>
                      <a:r>
                        <a:rPr lang="en-US" altLang="zh-CN" sz="800">
                          <a:solidFill>
                            <a:srgbClr val="333333"/>
                          </a:solidFill>
                          <a:latin typeface="宋体" panose="02010600030101010101" pitchFamily="2" charset="-122"/>
                          <a:ea typeface="宋体" panose="02010600030101010101" pitchFamily="2" charset="-122"/>
                        </a:rPr>
                        <a:t>3600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30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38150">
                <a:tc>
                  <a:txBody>
                    <a:bodyPr/>
                    <a:p>
                      <a:pPr marL="0" indent="0" algn="l">
                        <a:spcBef>
                          <a:spcPct val="0"/>
                        </a:spcBef>
                        <a:spcAft>
                          <a:spcPct val="0"/>
                        </a:spcAft>
                      </a:pPr>
                      <a:r>
                        <a:rPr lang="en-US" altLang="zh-CN" sz="800">
                          <a:solidFill>
                            <a:srgbClr val="333333"/>
                          </a:solidFill>
                          <a:latin typeface="宋体" panose="02010600030101010101" pitchFamily="2" charset="-122"/>
                          <a:ea typeface="宋体" panose="02010600030101010101" pitchFamily="2" charset="-122"/>
                        </a:rPr>
                        <a:t>12</a:t>
                      </a:r>
                      <a:endParaRPr lang="en-US" alt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日照艾奎斯健身器材有限公司</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在阿里国际站进行建身器材等产品的发布、优化和视频制作等</a:t>
                      </a:r>
                      <a:endParaRPr lang="zh-CN"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800">
                          <a:solidFill>
                            <a:srgbClr val="333333"/>
                          </a:solidFill>
                          <a:latin typeface="宋体" panose="02010600030101010101" pitchFamily="2" charset="-122"/>
                          <a:ea typeface="宋体" panose="02010600030101010101" pitchFamily="2" charset="-122"/>
                        </a:rPr>
                        <a:t>发布产品</a:t>
                      </a:r>
                      <a:r>
                        <a:rPr lang="en-US" altLang="zh-CN" sz="800">
                          <a:solidFill>
                            <a:srgbClr val="333333"/>
                          </a:solidFill>
                          <a:latin typeface="宋体" panose="02010600030101010101" pitchFamily="2" charset="-122"/>
                          <a:ea typeface="宋体" panose="02010600030101010101" pitchFamily="2" charset="-122"/>
                        </a:rPr>
                        <a:t>146</a:t>
                      </a:r>
                      <a:r>
                        <a:rPr lang="zh-CN" altLang="en-US" sz="800">
                          <a:solidFill>
                            <a:srgbClr val="333333"/>
                          </a:solidFill>
                          <a:latin typeface="宋体" panose="02010600030101010101" pitchFamily="2" charset="-122"/>
                          <a:ea typeface="宋体" panose="02010600030101010101" pitchFamily="2" charset="-122"/>
                        </a:rPr>
                        <a:t>个、处理图片</a:t>
                      </a:r>
                      <a:r>
                        <a:rPr lang="en-US" altLang="zh-CN" sz="800">
                          <a:solidFill>
                            <a:srgbClr val="333333"/>
                          </a:solidFill>
                          <a:latin typeface="宋体" panose="02010600030101010101" pitchFamily="2" charset="-122"/>
                          <a:ea typeface="宋体" panose="02010600030101010101" pitchFamily="2" charset="-122"/>
                        </a:rPr>
                        <a:t>870</a:t>
                      </a:r>
                      <a:r>
                        <a:rPr lang="zh-CN" altLang="en-US" sz="800">
                          <a:solidFill>
                            <a:srgbClr val="333333"/>
                          </a:solidFill>
                          <a:latin typeface="宋体" panose="02010600030101010101" pitchFamily="2" charset="-122"/>
                          <a:ea typeface="宋体" panose="02010600030101010101" pitchFamily="2" charset="-122"/>
                        </a:rPr>
                        <a:t>多张、视频</a:t>
                      </a:r>
                      <a:r>
                        <a:rPr lang="en-US" altLang="zh-CN" sz="800">
                          <a:solidFill>
                            <a:srgbClr val="333333"/>
                          </a:solidFill>
                          <a:latin typeface="宋体" panose="02010600030101010101" pitchFamily="2" charset="-122"/>
                          <a:ea typeface="宋体" panose="02010600030101010101" pitchFamily="2" charset="-122"/>
                        </a:rPr>
                        <a:t>20</a:t>
                      </a:r>
                      <a:r>
                        <a:rPr lang="zh-CN" altLang="en-US" sz="800">
                          <a:solidFill>
                            <a:srgbClr val="333333"/>
                          </a:solidFill>
                          <a:latin typeface="宋体" panose="02010600030101010101" pitchFamily="2" charset="-122"/>
                          <a:ea typeface="宋体" panose="02010600030101010101" pitchFamily="2" charset="-122"/>
                        </a:rPr>
                        <a:t>多个</a:t>
                      </a:r>
                      <a:endParaRPr lang="zh-CN" altLang="en-US" sz="800">
                        <a:solidFill>
                          <a:srgbClr val="333333"/>
                        </a:solidFill>
                        <a:latin typeface="宋体" panose="02010600030101010101" pitchFamily="2" charset="-122"/>
                        <a:ea typeface="宋体" panose="02010600030101010101" pitchFamily="2" charset="-122"/>
                      </a:endParaRPr>
                    </a:p>
                  </a:txBody>
                  <a:tcPr marL="68580" marR="68580" marT="0" marB="0" anchor="t"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灯片编号占位符 2"/>
          <p:cNvSpPr txBox="1">
            <a:spLocks noGrp="1"/>
          </p:cNvSpPr>
          <p:nvPr>
            <p:ph type="sldNum" sz="quarter" idx="4"/>
          </p:nvPr>
        </p:nvSpPr>
        <p:spPr>
          <a:noFill/>
          <a:ln>
            <a:noFill/>
          </a:ln>
        </p:spPr>
        <p:txBody>
          <a:bodyPr anchor="ctr" anchorCtr="0"/>
          <a:p>
            <a:pPr marL="0" indent="0" algn="ctr" eaLnBrk="1" hangingPunct="1">
              <a:spcBef>
                <a:spcPct val="0"/>
              </a:spcBef>
              <a:buClrTx/>
              <a:buSzTx/>
              <a:buFontTx/>
              <a:buNone/>
            </a:pPr>
            <a:r>
              <a:rPr lang="de-DE" altLang="en-US" sz="1400" b="1" i="1" dirty="0">
                <a:solidFill>
                  <a:srgbClr val="FFFFFF"/>
                </a:solidFill>
                <a:latin typeface="Arial" panose="020B0604020202020204" pitchFamily="34" charset="0"/>
                <a:ea typeface="华文细黑" panose="02010600040101010101" pitchFamily="2" charset="-122"/>
              </a:rPr>
              <a:t>Page </a:t>
            </a:r>
            <a:r>
              <a:rPr lang="de-DE" altLang="en-US" sz="1400" b="1" i="1" dirty="0">
                <a:solidFill>
                  <a:srgbClr val="FFFFFF"/>
                </a:solidFill>
                <a:latin typeface="Arial" panose="020B0604020202020204" pitchFamily="34" charset="0"/>
                <a:ea typeface="华文细黑" panose="02010600040101010101" pitchFamily="2" charset="-122"/>
                <a:sym typeface="MS UI Gothic" panose="020B0600070205080204" pitchFamily="34" charset="-128"/>
              </a:rPr>
              <a:t></a:t>
            </a:r>
            <a:r>
              <a:rPr lang="de-DE" altLang="en-US" sz="1400" b="1" i="1" dirty="0">
                <a:solidFill>
                  <a:srgbClr val="FFFFFF"/>
                </a:solidFill>
                <a:latin typeface="Arial" panose="020B0604020202020204" pitchFamily="34" charset="0"/>
                <a:ea typeface="华文细黑" panose="02010600040101010101" pitchFamily="2" charset="-122"/>
              </a:rPr>
              <a:t> </a:t>
            </a:r>
            <a:fld id="{9A0DB2DC-4C9A-4742-B13C-FB6460FD3503}" type="slidenum">
              <a:rPr lang="zh-CN" altLang="en-US" sz="1400" b="1" i="1" dirty="0">
                <a:solidFill>
                  <a:srgbClr val="FFFFFF"/>
                </a:solidFill>
                <a:latin typeface="Arial" panose="020B0604020202020204" pitchFamily="34" charset="0"/>
                <a:ea typeface="华文细黑" panose="02010600040101010101" pitchFamily="2" charset="-122"/>
              </a:rPr>
            </a:fld>
            <a:endParaRPr lang="zh-CN" altLang="en-US" sz="1400" b="1" i="1" dirty="0">
              <a:solidFill>
                <a:srgbClr val="FFFFFF"/>
              </a:solidFill>
              <a:latin typeface="Arial" panose="020B0604020202020204" pitchFamily="34" charset="0"/>
              <a:ea typeface="华文细黑" panose="02010600040101010101" pitchFamily="2" charset="-122"/>
            </a:endParaRPr>
          </a:p>
        </p:txBody>
      </p:sp>
      <p:sp>
        <p:nvSpPr>
          <p:cNvPr id="21507" name="TextBox 3"/>
          <p:cNvSpPr txBox="1"/>
          <p:nvPr/>
        </p:nvSpPr>
        <p:spPr>
          <a:xfrm>
            <a:off x="1979613" y="0"/>
            <a:ext cx="4968875" cy="64611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algn="ctr" eaLnBrk="1" hangingPunct="1">
              <a:spcBef>
                <a:spcPct val="0"/>
              </a:spcBef>
              <a:buClrTx/>
              <a:buSzTx/>
              <a:buFontTx/>
              <a:buNone/>
            </a:pPr>
            <a:r>
              <a:rPr lang="zh-CN" altLang="en-US" sz="3600" b="1" dirty="0">
                <a:latin typeface="Arial" panose="020B0604020202020204" pitchFamily="34" charset="0"/>
                <a:ea typeface="华文细黑" panose="02010600040101010101" pitchFamily="2" charset="-122"/>
              </a:rPr>
              <a:t>教学内容：因企业而异</a:t>
            </a:r>
            <a:endParaRPr lang="zh-CN" altLang="en-US" sz="3600" b="1" dirty="0">
              <a:latin typeface="Arial" panose="020B0604020202020204" pitchFamily="34" charset="0"/>
              <a:ea typeface="华文细黑" panose="02010600040101010101" pitchFamily="2" charset="-122"/>
            </a:endParaRPr>
          </a:p>
        </p:txBody>
      </p:sp>
      <p:sp>
        <p:nvSpPr>
          <p:cNvPr id="5" name="圆角矩形 4"/>
          <p:cNvSpPr/>
          <p:nvPr/>
        </p:nvSpPr>
        <p:spPr>
          <a:xfrm>
            <a:off x="395288" y="646113"/>
            <a:ext cx="647700" cy="595153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chemeClr val="tx1"/>
                </a:solidFill>
                <a:effectLst/>
                <a:uLnTx/>
                <a:uFillTx/>
                <a:latin typeface="+mn-lt"/>
                <a:ea typeface="+mn-ea"/>
                <a:cs typeface="+mn-cs"/>
              </a:rPr>
              <a:t>跨境</a:t>
            </a:r>
            <a:r>
              <a:rPr kumimoji="0" lang="en-US" altLang="zh-CN" sz="2800" b="0" i="0" u="none" strike="noStrike" kern="1200" cap="none" spc="0" normalizeH="0" baseline="0" noProof="0" dirty="0">
                <a:ln>
                  <a:noFill/>
                </a:ln>
                <a:solidFill>
                  <a:schemeClr val="tx1"/>
                </a:solidFill>
                <a:effectLst/>
                <a:uLnTx/>
                <a:uFillTx/>
                <a:latin typeface="+mn-lt"/>
                <a:ea typeface="+mn-ea"/>
                <a:cs typeface="+mn-cs"/>
              </a:rPr>
              <a:t>B2C</a:t>
            </a:r>
            <a:r>
              <a:rPr kumimoji="0" lang="zh-CN" altLang="en-US" sz="2800" b="0" i="0" u="none" strike="noStrike" kern="1200" cap="none" spc="0" normalizeH="0" baseline="0" noProof="0" dirty="0">
                <a:ln>
                  <a:noFill/>
                </a:ln>
                <a:solidFill>
                  <a:schemeClr val="tx1"/>
                </a:solidFill>
                <a:effectLst/>
                <a:uLnTx/>
                <a:uFillTx/>
                <a:latin typeface="+mn-lt"/>
                <a:ea typeface="+mn-ea"/>
                <a:cs typeface="+mn-cs"/>
              </a:rPr>
              <a:t>店铺</a:t>
            </a:r>
            <a:r>
              <a:rPr kumimoji="0" lang="zh-CN" altLang="en-US" sz="2800" b="0" i="0" u="none" strike="noStrike" kern="1200" cap="none" spc="0" normalizeH="0" baseline="0" noProof="0" dirty="0">
                <a:ln>
                  <a:noFill/>
                </a:ln>
                <a:solidFill>
                  <a:schemeClr val="tx1"/>
                </a:solidFill>
                <a:effectLst/>
                <a:uLnTx/>
                <a:uFillTx/>
                <a:latin typeface="+mn-lt"/>
                <a:ea typeface="+mn-ea"/>
                <a:cs typeface="+mn-cs"/>
              </a:rPr>
              <a:t>运营</a:t>
            </a:r>
            <a:endParaRPr kumimoji="0" lang="zh-CN"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左大括号 5"/>
          <p:cNvSpPr/>
          <p:nvPr/>
        </p:nvSpPr>
        <p:spPr>
          <a:xfrm>
            <a:off x="1187450" y="765175"/>
            <a:ext cx="792163" cy="5832475"/>
          </a:xfrm>
          <a:prstGeom prst="leftBrace">
            <a:avLst/>
          </a:prstGeom>
          <a:ln w="28575">
            <a:solidFill>
              <a:srgbClr val="1C1C1C"/>
            </a:solidFill>
          </a:ln>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1510" name="TextBox 6"/>
          <p:cNvSpPr txBox="1"/>
          <p:nvPr/>
        </p:nvSpPr>
        <p:spPr>
          <a:xfrm>
            <a:off x="2214563" y="757238"/>
            <a:ext cx="5381625"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市场调研</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产品定位</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家居</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服装</a:t>
            </a:r>
            <a:endParaRPr lang="zh-CN" altLang="en-US" dirty="0">
              <a:latin typeface="Arial" panose="020B0604020202020204" pitchFamily="34" charset="0"/>
              <a:ea typeface="华文细黑" panose="02010600040101010101" pitchFamily="2" charset="-122"/>
            </a:endParaRPr>
          </a:p>
        </p:txBody>
      </p:sp>
      <p:sp>
        <p:nvSpPr>
          <p:cNvPr id="21511" name="TextBox 7"/>
          <p:cNvSpPr txBox="1"/>
          <p:nvPr/>
        </p:nvSpPr>
        <p:spPr>
          <a:xfrm>
            <a:off x="2195513" y="1196975"/>
            <a:ext cx="3600450" cy="46196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平台定位</a:t>
            </a:r>
            <a:r>
              <a:rPr lang="en-US" altLang="zh-CN" dirty="0">
                <a:latin typeface="Arial" panose="020B0604020202020204" pitchFamily="34" charset="0"/>
                <a:ea typeface="华文细黑" panose="02010600040101010101" pitchFamily="2" charset="-122"/>
              </a:rPr>
              <a:t>—OZON</a:t>
            </a:r>
            <a:r>
              <a:rPr lang="zh-CN" altLang="en-US" dirty="0">
                <a:latin typeface="Arial" panose="020B0604020202020204" pitchFamily="34" charset="0"/>
                <a:ea typeface="华文细黑" panose="02010600040101010101" pitchFamily="2" charset="-122"/>
              </a:rPr>
              <a:t>平台</a:t>
            </a:r>
            <a:endParaRPr lang="zh-CN" altLang="en-US" dirty="0">
              <a:latin typeface="Arial" panose="020B0604020202020204" pitchFamily="34" charset="0"/>
              <a:ea typeface="华文细黑" panose="02010600040101010101" pitchFamily="2" charset="-122"/>
            </a:endParaRPr>
          </a:p>
        </p:txBody>
      </p:sp>
      <p:sp>
        <p:nvSpPr>
          <p:cNvPr id="21512" name="TextBox 8"/>
          <p:cNvSpPr txBox="1"/>
          <p:nvPr/>
        </p:nvSpPr>
        <p:spPr>
          <a:xfrm>
            <a:off x="2214563" y="1658938"/>
            <a:ext cx="5915025"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店铺注册</a:t>
            </a:r>
            <a:r>
              <a:rPr lang="en-US" altLang="zh-CN" dirty="0">
                <a:latin typeface="Arial" panose="020B0604020202020204" pitchFamily="34" charset="0"/>
                <a:ea typeface="华文细黑" panose="02010600040101010101" pitchFamily="2" charset="-122"/>
              </a:rPr>
              <a:t>—</a:t>
            </a:r>
            <a:r>
              <a:rPr lang="zh-CN" altLang="en-US" dirty="0">
                <a:latin typeface="Arial" panose="020B0604020202020204" pitchFamily="34" charset="0"/>
                <a:ea typeface="华文细黑" panose="02010600040101010101" pitchFamily="2" charset="-122"/>
              </a:rPr>
              <a:t>身份认证（多店铺运营）</a:t>
            </a:r>
            <a:endParaRPr lang="zh-CN" altLang="en-US" dirty="0">
              <a:latin typeface="Arial" panose="020B0604020202020204" pitchFamily="34" charset="0"/>
              <a:ea typeface="华文细黑" panose="02010600040101010101" pitchFamily="2" charset="-122"/>
            </a:endParaRPr>
          </a:p>
        </p:txBody>
      </p:sp>
      <p:sp>
        <p:nvSpPr>
          <p:cNvPr id="10" name="TextBox 9"/>
          <p:cNvSpPr txBox="1"/>
          <p:nvPr/>
        </p:nvSpPr>
        <p:spPr>
          <a:xfrm>
            <a:off x="2292350" y="2143125"/>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产品采集（店小秘、芒果）</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1" name="TextBox 10"/>
          <p:cNvSpPr txBox="1"/>
          <p:nvPr/>
        </p:nvSpPr>
        <p:spPr>
          <a:xfrm>
            <a:off x="2297113" y="3041650"/>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产品资料编辑与上传</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2" name="TextBox 11"/>
          <p:cNvSpPr txBox="1"/>
          <p:nvPr/>
        </p:nvSpPr>
        <p:spPr>
          <a:xfrm>
            <a:off x="2287588" y="2605088"/>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产品价格及运费计算</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21516" name="TextBox 12"/>
          <p:cNvSpPr txBox="1"/>
          <p:nvPr/>
        </p:nvSpPr>
        <p:spPr>
          <a:xfrm>
            <a:off x="2257425" y="4038600"/>
            <a:ext cx="3600450" cy="46196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数据分析与产品优化</a:t>
            </a:r>
            <a:endParaRPr lang="zh-CN" altLang="en-US" dirty="0">
              <a:latin typeface="Arial" panose="020B0604020202020204" pitchFamily="34" charset="0"/>
              <a:ea typeface="华文细黑" panose="02010600040101010101" pitchFamily="2" charset="-122"/>
            </a:endParaRPr>
          </a:p>
        </p:txBody>
      </p:sp>
      <p:sp>
        <p:nvSpPr>
          <p:cNvPr id="21517" name="TextBox 14"/>
          <p:cNvSpPr txBox="1"/>
          <p:nvPr/>
        </p:nvSpPr>
        <p:spPr>
          <a:xfrm>
            <a:off x="2257425" y="4519613"/>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订单处理与发货</a:t>
            </a:r>
            <a:endParaRPr lang="zh-CN" altLang="en-US" dirty="0">
              <a:latin typeface="Arial" panose="020B0604020202020204" pitchFamily="34" charset="0"/>
              <a:ea typeface="华文细黑" panose="02010600040101010101" pitchFamily="2" charset="-122"/>
            </a:endParaRPr>
          </a:p>
        </p:txBody>
      </p:sp>
      <p:sp>
        <p:nvSpPr>
          <p:cNvPr id="21518" name="TextBox 15"/>
          <p:cNvSpPr txBox="1"/>
          <p:nvPr/>
        </p:nvSpPr>
        <p:spPr>
          <a:xfrm>
            <a:off x="2262188" y="4979988"/>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订单跟踪与售后服务</a:t>
            </a:r>
            <a:endParaRPr lang="zh-CN" altLang="en-US" dirty="0">
              <a:latin typeface="Arial" panose="020B0604020202020204" pitchFamily="34" charset="0"/>
              <a:ea typeface="华文细黑" panose="02010600040101010101" pitchFamily="2" charset="-122"/>
            </a:endParaRPr>
          </a:p>
        </p:txBody>
      </p:sp>
      <p:sp>
        <p:nvSpPr>
          <p:cNvPr id="17" name="TextBox 16"/>
          <p:cNvSpPr txBox="1"/>
          <p:nvPr/>
        </p:nvSpPr>
        <p:spPr>
          <a:xfrm>
            <a:off x="2297113" y="3503613"/>
            <a:ext cx="3600450"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产品优化与修改</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18" name="TextBox 17"/>
          <p:cNvSpPr txBox="1"/>
          <p:nvPr/>
        </p:nvSpPr>
        <p:spPr>
          <a:xfrm>
            <a:off x="2320925" y="5913438"/>
            <a:ext cx="2143125" cy="461963"/>
          </a:xfrm>
          <a:prstGeom prst="rect">
            <a:avLst/>
          </a:prstGeom>
          <a:solidFill>
            <a:schemeClr val="accent1">
              <a:lumMod val="20000"/>
              <a:lumOff val="80000"/>
            </a:schemeClr>
          </a:solidFill>
        </p:spPr>
        <p:txBody>
          <a:bodyPr>
            <a:spAutoFit/>
          </a:bodyPr>
          <a:lstStyle/>
          <a:p>
            <a:pPr marR="0" defTabSz="914400" eaLnBrk="1" hangingPunct="1">
              <a:buClrTx/>
              <a:buSzTx/>
              <a:buFontTx/>
              <a:buNone/>
              <a:defRPr/>
            </a:pPr>
            <a:r>
              <a:rPr kumimoji="0" lang="zh-CN" altLang="en-US" sz="2400" i="0" kern="1200" cap="none" spc="0" normalizeH="0" baseline="0" noProof="0" dirty="0">
                <a:latin typeface="Arial" panose="020B0604020202020204" pitchFamily="34" charset="0"/>
                <a:ea typeface="华文细黑" panose="02010600040101010101" pitchFamily="2" charset="-122"/>
                <a:cs typeface="+mn-cs"/>
              </a:rPr>
              <a:t>海外营销推广</a:t>
            </a:r>
            <a:endParaRPr kumimoji="0" lang="zh-CN" altLang="en-US" sz="2400" i="0" kern="1200" cap="none" spc="0" normalizeH="0" baseline="0" noProof="0" dirty="0">
              <a:latin typeface="Arial" panose="020B0604020202020204" pitchFamily="34" charset="0"/>
              <a:ea typeface="华文细黑" panose="02010600040101010101" pitchFamily="2" charset="-122"/>
              <a:cs typeface="+mn-cs"/>
            </a:endParaRPr>
          </a:p>
        </p:txBody>
      </p:sp>
      <p:sp>
        <p:nvSpPr>
          <p:cNvPr id="22" name="左大括号 21"/>
          <p:cNvSpPr/>
          <p:nvPr/>
        </p:nvSpPr>
        <p:spPr>
          <a:xfrm>
            <a:off x="4459288" y="5535613"/>
            <a:ext cx="412750" cy="1268413"/>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schemeClr val="tx1"/>
              </a:solidFill>
              <a:effectLst/>
              <a:uLnTx/>
              <a:uFillTx/>
              <a:latin typeface="+mn-lt"/>
              <a:ea typeface="+mn-ea"/>
              <a:cs typeface="+mn-cs"/>
            </a:endParaRPr>
          </a:p>
        </p:txBody>
      </p:sp>
      <p:sp>
        <p:nvSpPr>
          <p:cNvPr id="21522" name="TextBox 22"/>
          <p:cNvSpPr txBox="1"/>
          <p:nvPr/>
        </p:nvSpPr>
        <p:spPr>
          <a:xfrm>
            <a:off x="4781550" y="5348288"/>
            <a:ext cx="3600450" cy="460375"/>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zh-CN" altLang="en-US" dirty="0">
                <a:latin typeface="Arial" panose="020B0604020202020204" pitchFamily="34" charset="0"/>
                <a:ea typeface="华文细黑" panose="02010600040101010101" pitchFamily="2" charset="-122"/>
              </a:rPr>
              <a:t>谷歌推广</a:t>
            </a:r>
            <a:endParaRPr lang="zh-CN" altLang="en-US" dirty="0">
              <a:latin typeface="Arial" panose="020B0604020202020204" pitchFamily="34" charset="0"/>
              <a:ea typeface="华文细黑" panose="02010600040101010101" pitchFamily="2" charset="-122"/>
            </a:endParaRPr>
          </a:p>
        </p:txBody>
      </p:sp>
      <p:sp>
        <p:nvSpPr>
          <p:cNvPr id="21523" name="TextBox 23"/>
          <p:cNvSpPr txBox="1"/>
          <p:nvPr/>
        </p:nvSpPr>
        <p:spPr>
          <a:xfrm>
            <a:off x="4752975" y="5892800"/>
            <a:ext cx="3600450" cy="461963"/>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en-US" altLang="zh-CN" dirty="0">
                <a:latin typeface="Arial" panose="020B0604020202020204" pitchFamily="34" charset="0"/>
                <a:ea typeface="华文细黑" panose="02010600040101010101" pitchFamily="2" charset="-122"/>
              </a:rPr>
              <a:t>VK\Facebook\Youtube</a:t>
            </a:r>
            <a:endParaRPr lang="zh-CN" altLang="en-US" dirty="0">
              <a:latin typeface="Arial" panose="020B0604020202020204" pitchFamily="34" charset="0"/>
              <a:ea typeface="华文细黑" panose="02010600040101010101" pitchFamily="2" charset="-122"/>
            </a:endParaRPr>
          </a:p>
        </p:txBody>
      </p:sp>
      <p:sp>
        <p:nvSpPr>
          <p:cNvPr id="21524" name="TextBox 24"/>
          <p:cNvSpPr txBox="1"/>
          <p:nvPr/>
        </p:nvSpPr>
        <p:spPr>
          <a:xfrm>
            <a:off x="4711700" y="6396038"/>
            <a:ext cx="3600450" cy="461962"/>
          </a:xfrm>
          <a:prstGeom prst="rect">
            <a:avLst/>
          </a:prstGeom>
          <a:noFill/>
          <a:ln w="9525">
            <a:noFill/>
          </a:ln>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i="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0" lvl="0" indent="0" eaLnBrk="1" hangingPunct="1">
              <a:spcBef>
                <a:spcPct val="0"/>
              </a:spcBef>
              <a:buClrTx/>
              <a:buSzTx/>
              <a:buFontTx/>
              <a:buNone/>
            </a:pPr>
            <a:r>
              <a:rPr lang="en-US" altLang="zh-CN" dirty="0">
                <a:latin typeface="Arial" panose="020B0604020202020204" pitchFamily="34" charset="0"/>
                <a:ea typeface="华文细黑" panose="02010600040101010101" pitchFamily="2" charset="-122"/>
              </a:rPr>
              <a:t>Twitter\Instagram\Tiktok</a:t>
            </a:r>
            <a:endParaRPr lang="zh-CN" altLang="en-US" dirty="0">
              <a:latin typeface="Arial" panose="020B0604020202020204" pitchFamily="34" charset="0"/>
              <a:ea typeface="华文细黑" panose="02010600040101010101" pitchFamily="2" charset="-122"/>
            </a:endParaRPr>
          </a:p>
        </p:txBody>
      </p:sp>
    </p:spTree>
  </p:cSld>
  <p:clrMapOvr>
    <a:masterClrMapping/>
  </p:clrMapOvr>
</p:sld>
</file>

<file path=ppt/tags/tag1.xml><?xml version="1.0" encoding="utf-8"?>
<p:tagLst xmlns:p="http://schemas.openxmlformats.org/presentationml/2006/main">
  <p:tag name="TABLE_ENDDRAG_ORIGIN_RECT" val="641*416"/>
  <p:tag name="TABLE_ENDDRAG_RECT" val="32*111*641*416"/>
</p:tagLst>
</file>

<file path=ppt/tags/tag2.xml><?xml version="1.0" encoding="utf-8"?>
<p:tagLst xmlns:p="http://schemas.openxmlformats.org/presentationml/2006/main">
  <p:tag name="commondata" val="eyJoZGlkIjoiYzAzNmU2ODQxM2VkMDZkMWVhMmMyMjY1NTU4OWY4ZTA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2908</Words>
  <Application>WPS 演示</Application>
  <PresentationFormat>全屏显示(4:3)</PresentationFormat>
  <Paragraphs>339</Paragraphs>
  <Slides>16</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16</vt:i4>
      </vt:variant>
    </vt:vector>
  </HeadingPairs>
  <TitlesOfParts>
    <vt:vector size="30" baseType="lpstr">
      <vt:lpstr>Arial</vt:lpstr>
      <vt:lpstr>宋体</vt:lpstr>
      <vt:lpstr>Wingdings</vt:lpstr>
      <vt:lpstr>华文细黑</vt:lpstr>
      <vt:lpstr>MS UI Gothic</vt:lpstr>
      <vt:lpstr>Century Schoolbook</vt:lpstr>
      <vt:lpstr>Century</vt:lpstr>
      <vt:lpstr>华文楷体</vt:lpstr>
      <vt:lpstr>Wingdings 2</vt:lpstr>
      <vt:lpstr>Wingdings</vt:lpstr>
      <vt:lpstr>微软雅黑</vt:lpstr>
      <vt:lpstr>黑体</vt:lpstr>
      <vt:lpstr>Arial Unicode MS</vt:lpstr>
      <vt:lpstr>凸显</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纪律要求</vt:lpstr>
      <vt:lpstr>PowerPoint 演示文稿</vt:lpstr>
      <vt:lpstr>其他学习平台或资源</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Jesse</cp:lastModifiedBy>
  <cp:revision>278</cp:revision>
  <dcterms:created xsi:type="dcterms:W3CDTF">2010-07-26T11:49:00Z</dcterms:created>
  <dcterms:modified xsi:type="dcterms:W3CDTF">2025-02-23T14:12:15Z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B8218776E7704B5BBAF239DF9320B2A1_12</vt:lpwstr>
  </property>
</Properties>
</file>