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10">
  <p:sldMasterIdLst>
    <p:sldMasterId id="2147483971" r:id="rId1"/>
  </p:sldMasterIdLst>
  <p:notesMasterIdLst>
    <p:notesMasterId r:id="rId27"/>
  </p:notesMasterIdLst>
  <p:handoutMasterIdLst>
    <p:handoutMasterId r:id="rId28"/>
  </p:handoutMasterIdLst>
  <p:sldIdLst>
    <p:sldId id="257" r:id="rId2"/>
    <p:sldId id="698" r:id="rId3"/>
    <p:sldId id="699" r:id="rId4"/>
    <p:sldId id="700" r:id="rId5"/>
    <p:sldId id="701" r:id="rId6"/>
    <p:sldId id="833" r:id="rId7"/>
    <p:sldId id="834" r:id="rId8"/>
    <p:sldId id="835" r:id="rId9"/>
    <p:sldId id="836" r:id="rId10"/>
    <p:sldId id="837" r:id="rId11"/>
    <p:sldId id="838" r:id="rId12"/>
    <p:sldId id="839" r:id="rId13"/>
    <p:sldId id="840" r:id="rId14"/>
    <p:sldId id="841" r:id="rId15"/>
    <p:sldId id="842" r:id="rId16"/>
    <p:sldId id="843" r:id="rId17"/>
    <p:sldId id="844" r:id="rId18"/>
    <p:sldId id="845" r:id="rId19"/>
    <p:sldId id="846" r:id="rId20"/>
    <p:sldId id="847" r:id="rId21"/>
    <p:sldId id="848" r:id="rId22"/>
    <p:sldId id="850" r:id="rId23"/>
    <p:sldId id="849" r:id="rId24"/>
    <p:sldId id="789" r:id="rId25"/>
    <p:sldId id="851" r:id="rId26"/>
  </p:sldIdLst>
  <p:sldSz cx="12190413"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920">
          <p15:clr>
            <a:srgbClr val="A4A3A4"/>
          </p15:clr>
        </p15:guide>
        <p15:guide id="2" pos="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7" autoAdjust="0"/>
    <p:restoredTop sz="93189" autoAdjust="0"/>
  </p:normalViewPr>
  <p:slideViewPr>
    <p:cSldViewPr snapToObjects="1">
      <p:cViewPr>
        <p:scale>
          <a:sx n="80" d="100"/>
          <a:sy n="80" d="100"/>
        </p:scale>
        <p:origin x="272" y="420"/>
      </p:cViewPr>
      <p:guideLst>
        <p:guide orient="horz" pos="1920"/>
        <p:guide pos="32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E9B30E0-E1A0-4AA1-8583-69E5BC5CAF18}" type="datetimeFigureOut">
              <a:rPr lang="zh-CN" altLang="en-US"/>
              <a:pPr>
                <a:defRPr/>
              </a:pPr>
              <a:t>2023/2/9</a:t>
            </a:fld>
            <a:endParaRPr lang="en-US" altLang="zh-CN"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7FA90AB-4E0F-43AD-AF7F-2514DACFB29F}" type="slidenum">
              <a:rPr lang="zh-CN" altLang="en-US"/>
              <a:pPr>
                <a:defRPr/>
              </a:pPr>
              <a:t>‹#›</a:t>
            </a:fld>
            <a:endParaRPr lang="en-US" altLang="zh-CN" dirty="0"/>
          </a:p>
        </p:txBody>
      </p:sp>
    </p:spTree>
    <p:extLst>
      <p:ext uri="{BB962C8B-B14F-4D97-AF65-F5344CB8AC3E}">
        <p14:creationId xmlns:p14="http://schemas.microsoft.com/office/powerpoint/2010/main" val="2002812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E6BA0D1-8422-4C7C-B991-CB1EF788AF72}" type="datetimeFigureOut">
              <a:rPr lang="zh-CN" altLang="en-US"/>
              <a:pPr>
                <a:defRPr/>
              </a:pPr>
              <a:t>2023/2/9</a:t>
            </a:fld>
            <a:endParaRPr lang="en-US" altLang="zh-CN"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AFB11C8-991D-4E1B-862A-9931E960A44E}" type="slidenum">
              <a:rPr lang="zh-CN" altLang="en-US"/>
              <a:pPr>
                <a:defRPr/>
              </a:pPr>
              <a:t>‹#›</a:t>
            </a:fld>
            <a:endParaRPr lang="en-US" altLang="zh-CN" dirty="0"/>
          </a:p>
        </p:txBody>
      </p:sp>
    </p:spTree>
    <p:extLst>
      <p:ext uri="{BB962C8B-B14F-4D97-AF65-F5344CB8AC3E}">
        <p14:creationId xmlns:p14="http://schemas.microsoft.com/office/powerpoint/2010/main" val="2195019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977D6B-06AD-4DA0-80AF-C768BA35279D}" type="slidenum">
              <a:rPr lang="zh-CN" altLang="en-US" smtClean="0">
                <a:latin typeface="Calibri" pitchFamily="34" charset="0"/>
              </a:rPr>
              <a:pPr eaLnBrk="1" hangingPunct="1"/>
              <a:t>1</a:t>
            </a:fld>
            <a:endParaRPr lang="en-US" altLang="zh-CN"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10E68D-4604-4210-8C24-3348519E3331}" type="slidenum">
              <a:rPr lang="zh-CN" altLang="en-US" smtClean="0"/>
              <a:t>4</a:t>
            </a:fld>
            <a:endParaRPr lang="zh-CN" altLang="en-US"/>
          </a:p>
        </p:txBody>
      </p:sp>
      <p:sp>
        <p:nvSpPr>
          <p:cNvPr id="6" name="页眉占位符 5"/>
          <p:cNvSpPr>
            <a:spLocks noGrp="1"/>
          </p:cNvSpPr>
          <p:nvPr>
            <p:ph type="hdr" sz="quarter" idx="11"/>
          </p:nvPr>
        </p:nvSpPr>
        <p:spPr/>
        <p:txBody>
          <a:bodyPr/>
          <a:lstStyle/>
          <a:p>
            <a:endParaRPr lang="zh-CN" altLang="en-US"/>
          </a:p>
        </p:txBody>
      </p:sp>
      <p:sp>
        <p:nvSpPr>
          <p:cNvPr id="7" name="页脚占位符 6"/>
          <p:cNvSpPr>
            <a:spLocks noGrp="1"/>
          </p:cNvSpPr>
          <p:nvPr>
            <p:ph type="ftr" sz="quarter" idx="12"/>
          </p:nvPr>
        </p:nvSpPr>
        <p:spPr/>
        <p:txBody>
          <a:bodyPr/>
          <a:lstStyle/>
          <a:p>
            <a:endParaRPr lang="zh-CN" altLang="en-US"/>
          </a:p>
        </p:txBody>
      </p:sp>
    </p:spTree>
    <p:extLst>
      <p:ext uri="{BB962C8B-B14F-4D97-AF65-F5344CB8AC3E}">
        <p14:creationId xmlns:p14="http://schemas.microsoft.com/office/powerpoint/2010/main" val="57737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10E68D-4604-4210-8C24-3348519E3331}" type="slidenum">
              <a:rPr lang="zh-CN" altLang="en-US" smtClean="0"/>
              <a:t>14</a:t>
            </a:fld>
            <a:endParaRPr lang="zh-CN" altLang="en-US"/>
          </a:p>
        </p:txBody>
      </p:sp>
      <p:sp>
        <p:nvSpPr>
          <p:cNvPr id="6" name="页眉占位符 5"/>
          <p:cNvSpPr>
            <a:spLocks noGrp="1"/>
          </p:cNvSpPr>
          <p:nvPr>
            <p:ph type="hdr" sz="quarter" idx="11"/>
          </p:nvPr>
        </p:nvSpPr>
        <p:spPr/>
        <p:txBody>
          <a:bodyPr/>
          <a:lstStyle/>
          <a:p>
            <a:endParaRPr lang="zh-CN" altLang="en-US"/>
          </a:p>
        </p:txBody>
      </p:sp>
      <p:sp>
        <p:nvSpPr>
          <p:cNvPr id="7" name="页脚占位符 6"/>
          <p:cNvSpPr>
            <a:spLocks noGrp="1"/>
          </p:cNvSpPr>
          <p:nvPr>
            <p:ph type="ftr" sz="quarter" idx="12"/>
          </p:nvPr>
        </p:nvSpPr>
        <p:spPr/>
        <p:txBody>
          <a:bodyPr/>
          <a:lstStyle/>
          <a:p>
            <a:endParaRPr lang="zh-CN" altLang="en-US"/>
          </a:p>
        </p:txBody>
      </p:sp>
    </p:spTree>
    <p:extLst>
      <p:ext uri="{BB962C8B-B14F-4D97-AF65-F5344CB8AC3E}">
        <p14:creationId xmlns:p14="http://schemas.microsoft.com/office/powerpoint/2010/main" val="20325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10E68D-4604-4210-8C24-3348519E3331}" type="slidenum">
              <a:rPr lang="zh-CN" altLang="en-US" smtClean="0"/>
              <a:t>24</a:t>
            </a:fld>
            <a:endParaRPr lang="zh-CN" altLang="en-US"/>
          </a:p>
        </p:txBody>
      </p:sp>
      <p:sp>
        <p:nvSpPr>
          <p:cNvPr id="6" name="页眉占位符 5"/>
          <p:cNvSpPr>
            <a:spLocks noGrp="1"/>
          </p:cNvSpPr>
          <p:nvPr>
            <p:ph type="hdr" sz="quarter" idx="11"/>
          </p:nvPr>
        </p:nvSpPr>
        <p:spPr/>
        <p:txBody>
          <a:bodyPr/>
          <a:lstStyle/>
          <a:p>
            <a:endParaRPr lang="zh-CN" altLang="en-US"/>
          </a:p>
        </p:txBody>
      </p:sp>
      <p:sp>
        <p:nvSpPr>
          <p:cNvPr id="7" name="页脚占位符 6"/>
          <p:cNvSpPr>
            <a:spLocks noGrp="1"/>
          </p:cNvSpPr>
          <p:nvPr>
            <p:ph type="ftr" sz="quarter" idx="12"/>
          </p:nvPr>
        </p:nvSpPr>
        <p:spPr/>
        <p:txBody>
          <a:bodyPr/>
          <a:lstStyle/>
          <a:p>
            <a:endParaRPr lang="zh-CN" altLang="en-US"/>
          </a:p>
        </p:txBody>
      </p:sp>
    </p:spTree>
    <p:extLst>
      <p:ext uri="{BB962C8B-B14F-4D97-AF65-F5344CB8AC3E}">
        <p14:creationId xmlns:p14="http://schemas.microsoft.com/office/powerpoint/2010/main" val="26177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10E68D-4604-4210-8C24-3348519E3331}" type="slidenum">
              <a:rPr lang="zh-CN" altLang="en-US" smtClean="0"/>
              <a:t>25</a:t>
            </a:fld>
            <a:endParaRPr lang="zh-CN" altLang="en-US"/>
          </a:p>
        </p:txBody>
      </p:sp>
      <p:sp>
        <p:nvSpPr>
          <p:cNvPr id="6" name="页眉占位符 5"/>
          <p:cNvSpPr>
            <a:spLocks noGrp="1"/>
          </p:cNvSpPr>
          <p:nvPr>
            <p:ph type="hdr" sz="quarter" idx="11"/>
          </p:nvPr>
        </p:nvSpPr>
        <p:spPr/>
        <p:txBody>
          <a:bodyPr/>
          <a:lstStyle/>
          <a:p>
            <a:endParaRPr lang="zh-CN" altLang="en-US"/>
          </a:p>
        </p:txBody>
      </p:sp>
      <p:sp>
        <p:nvSpPr>
          <p:cNvPr id="7" name="页脚占位符 6"/>
          <p:cNvSpPr>
            <a:spLocks noGrp="1"/>
          </p:cNvSpPr>
          <p:nvPr>
            <p:ph type="ftr" sz="quarter" idx="12"/>
          </p:nvPr>
        </p:nvSpPr>
        <p:spPr/>
        <p:txBody>
          <a:bodyPr/>
          <a:lstStyle/>
          <a:p>
            <a:endParaRPr lang="zh-CN" altLang="en-US"/>
          </a:p>
        </p:txBody>
      </p:sp>
    </p:spTree>
    <p:extLst>
      <p:ext uri="{BB962C8B-B14F-4D97-AF65-F5344CB8AC3E}">
        <p14:creationId xmlns:p14="http://schemas.microsoft.com/office/powerpoint/2010/main" val="37557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164709F0-DA91-4C22-A51A-B89F4C84B04F}" type="datetimeFigureOut">
              <a:rPr lang="en-US" altLang="zh-CN" smtClean="0"/>
              <a:pPr>
                <a:defRPr/>
              </a:pPr>
              <a:t>2/9/2023</a:t>
            </a:fld>
            <a:endParaRPr lang="en-US" altLang="zh-CN" dirty="0"/>
          </a:p>
        </p:txBody>
      </p:sp>
      <p:sp>
        <p:nvSpPr>
          <p:cNvPr id="5" name="页脚占位符 4"/>
          <p:cNvSpPr>
            <a:spLocks noGrp="1"/>
          </p:cNvSpPr>
          <p:nvPr>
            <p:ph type="ftr" sz="quarter" idx="11"/>
          </p:nvPr>
        </p:nvSpPr>
        <p:spPr/>
        <p:txBody>
          <a:bodyPr/>
          <a:lstStyle/>
          <a:p>
            <a:pPr>
              <a:defRPr/>
            </a:pPr>
            <a:endParaRPr lang="en-US" altLang="zh-CN" dirty="0"/>
          </a:p>
        </p:txBody>
      </p:sp>
      <p:sp>
        <p:nvSpPr>
          <p:cNvPr id="6" name="灯片编号占位符 5"/>
          <p:cNvSpPr>
            <a:spLocks noGrp="1"/>
          </p:cNvSpPr>
          <p:nvPr>
            <p:ph type="sldNum" sz="quarter" idx="12"/>
          </p:nvPr>
        </p:nvSpPr>
        <p:spPr/>
        <p:txBody>
          <a:bodyPr/>
          <a:lstStyle/>
          <a:p>
            <a:pPr>
              <a:defRPr/>
            </a:pPr>
            <a:fld id="{0946284E-8183-4349-A28B-245A1426BA55}" type="slidenum">
              <a:rPr lang="en-US" altLang="zh-CN" smtClean="0"/>
              <a:pPr>
                <a:defRPr/>
              </a:pPr>
              <a:t>‹#›</a:t>
            </a:fld>
            <a:endParaRPr lang="en-US" altLang="zh-CN" dirty="0"/>
          </a:p>
        </p:txBody>
      </p:sp>
    </p:spTree>
    <p:extLst>
      <p:ext uri="{BB962C8B-B14F-4D97-AF65-F5344CB8AC3E}">
        <p14:creationId xmlns:p14="http://schemas.microsoft.com/office/powerpoint/2010/main" val="362521026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ABE63F3-F3B0-4E30-BC5D-9217C6164728}" type="datetimeFigureOut">
              <a:rPr lang="en-US" altLang="zh-CN" smtClean="0"/>
              <a:pPr>
                <a:defRPr/>
              </a:pPr>
              <a:t>2/9/2023</a:t>
            </a:fld>
            <a:endParaRPr lang="en-US" altLang="zh-CN" dirty="0"/>
          </a:p>
        </p:txBody>
      </p:sp>
      <p:sp>
        <p:nvSpPr>
          <p:cNvPr id="5" name="页脚占位符 4"/>
          <p:cNvSpPr>
            <a:spLocks noGrp="1"/>
          </p:cNvSpPr>
          <p:nvPr>
            <p:ph type="ftr" sz="quarter" idx="11"/>
          </p:nvPr>
        </p:nvSpPr>
        <p:spPr/>
        <p:txBody>
          <a:bodyPr/>
          <a:lstStyle/>
          <a:p>
            <a:pPr>
              <a:defRPr/>
            </a:pPr>
            <a:endParaRPr lang="en-US" altLang="zh-CN" dirty="0"/>
          </a:p>
        </p:txBody>
      </p:sp>
      <p:sp>
        <p:nvSpPr>
          <p:cNvPr id="6" name="灯片编号占位符 5"/>
          <p:cNvSpPr>
            <a:spLocks noGrp="1"/>
          </p:cNvSpPr>
          <p:nvPr>
            <p:ph type="sldNum" sz="quarter" idx="12"/>
          </p:nvPr>
        </p:nvSpPr>
        <p:spPr/>
        <p:txBody>
          <a:bodyPr/>
          <a:lstStyle/>
          <a:p>
            <a:pPr>
              <a:defRPr/>
            </a:pPr>
            <a:fld id="{33FD3FCF-725E-4658-82A7-0AC3581E5CF6}" type="slidenum">
              <a:rPr lang="en-US" altLang="zh-CN" smtClean="0"/>
              <a:pPr>
                <a:defRPr/>
              </a:pPr>
              <a:t>‹#›</a:t>
            </a:fld>
            <a:endParaRPr lang="en-US" altLang="zh-CN" dirty="0"/>
          </a:p>
        </p:txBody>
      </p:sp>
    </p:spTree>
    <p:extLst>
      <p:ext uri="{BB962C8B-B14F-4D97-AF65-F5344CB8AC3E}">
        <p14:creationId xmlns:p14="http://schemas.microsoft.com/office/powerpoint/2010/main" val="188463008"/>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572A39BE-039F-49D6-9900-2021963EFD1F}" type="datetimeFigureOut">
              <a:rPr lang="en-US" altLang="zh-CN" smtClean="0"/>
              <a:pPr>
                <a:defRPr/>
              </a:pPr>
              <a:t>2/9/2023</a:t>
            </a:fld>
            <a:endParaRPr lang="en-US" altLang="zh-CN" dirty="0"/>
          </a:p>
        </p:txBody>
      </p:sp>
      <p:sp>
        <p:nvSpPr>
          <p:cNvPr id="5" name="页脚占位符 4"/>
          <p:cNvSpPr>
            <a:spLocks noGrp="1"/>
          </p:cNvSpPr>
          <p:nvPr>
            <p:ph type="ftr" sz="quarter" idx="11"/>
          </p:nvPr>
        </p:nvSpPr>
        <p:spPr/>
        <p:txBody>
          <a:bodyPr/>
          <a:lstStyle/>
          <a:p>
            <a:pPr>
              <a:defRPr/>
            </a:pPr>
            <a:endParaRPr lang="en-US" altLang="zh-CN" dirty="0"/>
          </a:p>
        </p:txBody>
      </p:sp>
      <p:sp>
        <p:nvSpPr>
          <p:cNvPr id="6" name="灯片编号占位符 5"/>
          <p:cNvSpPr>
            <a:spLocks noGrp="1"/>
          </p:cNvSpPr>
          <p:nvPr>
            <p:ph type="sldNum" sz="quarter" idx="12"/>
          </p:nvPr>
        </p:nvSpPr>
        <p:spPr/>
        <p:txBody>
          <a:bodyPr/>
          <a:lstStyle/>
          <a:p>
            <a:pPr>
              <a:defRPr/>
            </a:pPr>
            <a:fld id="{19279A2D-A249-4177-8B36-07FAB3C62845}" type="slidenum">
              <a:rPr lang="en-US" altLang="zh-CN" smtClean="0"/>
              <a:pPr>
                <a:defRPr/>
              </a:pPr>
              <a:t>‹#›</a:t>
            </a:fld>
            <a:endParaRPr lang="en-US" altLang="zh-CN" dirty="0"/>
          </a:p>
        </p:txBody>
      </p:sp>
    </p:spTree>
    <p:extLst>
      <p:ext uri="{BB962C8B-B14F-4D97-AF65-F5344CB8AC3E}">
        <p14:creationId xmlns:p14="http://schemas.microsoft.com/office/powerpoint/2010/main" val="1792156539"/>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内容">
    <p:spTree>
      <p:nvGrpSpPr>
        <p:cNvPr id="1" name=""/>
        <p:cNvGrpSpPr/>
        <p:nvPr/>
      </p:nvGrpSpPr>
      <p:grpSpPr>
        <a:xfrm>
          <a:off x="0" y="0"/>
          <a:ext cx="0" cy="0"/>
          <a:chOff x="0" y="0"/>
          <a:chExt cx="0" cy="0"/>
        </a:xfrm>
      </p:grpSpPr>
      <p:sp>
        <p:nvSpPr>
          <p:cNvPr id="2" name="标题 1"/>
          <p:cNvSpPr>
            <a:spLocks noGrp="1"/>
          </p:cNvSpPr>
          <p:nvPr>
            <p:ph type="title"/>
          </p:nvPr>
        </p:nvSpPr>
        <p:spPr>
          <a:xfrm>
            <a:off x="2626716" y="436624"/>
            <a:ext cx="7016772" cy="477777"/>
          </a:xfrm>
          <a:prstGeom prst="rect">
            <a:avLst/>
          </a:prstGeom>
        </p:spPr>
        <p:txBody>
          <a:bodyPr/>
          <a:lstStyle/>
          <a:p>
            <a:r>
              <a:rPr lang="zh-CN" altLang="en-US" dirty="0"/>
              <a:t>单击此处编辑母版标题样式</a:t>
            </a:r>
          </a:p>
        </p:txBody>
      </p:sp>
      <p:sp>
        <p:nvSpPr>
          <p:cNvPr id="4" name="内容占位符 3"/>
          <p:cNvSpPr>
            <a:spLocks noGrp="1"/>
          </p:cNvSpPr>
          <p:nvPr>
            <p:ph sz="quarter" idx="10"/>
          </p:nvPr>
        </p:nvSpPr>
        <p:spPr>
          <a:xfrm>
            <a:off x="725619" y="1233714"/>
            <a:ext cx="10971372" cy="5236936"/>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2571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altern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7936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40B8EE0C-652D-2813-952B-674E3791DF2C}"/>
              </a:ext>
            </a:extLst>
          </p:cNvPr>
          <p:cNvSpPr/>
          <p:nvPr userDrawn="1"/>
        </p:nvSpPr>
        <p:spPr>
          <a:xfrm>
            <a:off x="0" y="-1"/>
            <a:ext cx="12192000" cy="10440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0AA42FAE-2FF1-00A9-FDCC-35335C279B4B}"/>
              </a:ext>
            </a:extLst>
          </p:cNvPr>
          <p:cNvCxnSpPr/>
          <p:nvPr userDrawn="1"/>
        </p:nvCxnSpPr>
        <p:spPr>
          <a:xfrm>
            <a:off x="0" y="990600"/>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五边形 32">
            <a:extLst>
              <a:ext uri="{FF2B5EF4-FFF2-40B4-BE49-F238E27FC236}">
                <a16:creationId xmlns:a16="http://schemas.microsoft.com/office/drawing/2014/main" id="{B43DF36E-8960-2AF9-177D-12DC8E2B8097}"/>
              </a:ext>
            </a:extLst>
          </p:cNvPr>
          <p:cNvSpPr/>
          <p:nvPr userDrawn="1"/>
        </p:nvSpPr>
        <p:spPr>
          <a:xfrm>
            <a:off x="1" y="496860"/>
            <a:ext cx="2119086" cy="443320"/>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 33">
            <a:extLst>
              <a:ext uri="{FF2B5EF4-FFF2-40B4-BE49-F238E27FC236}">
                <a16:creationId xmlns:a16="http://schemas.microsoft.com/office/drawing/2014/main" id="{3677CB33-2416-25BE-074E-A0626B4F1BF5}"/>
              </a:ext>
            </a:extLst>
          </p:cNvPr>
          <p:cNvSpPr/>
          <p:nvPr userDrawn="1"/>
        </p:nvSpPr>
        <p:spPr>
          <a:xfrm>
            <a:off x="2028259" y="507600"/>
            <a:ext cx="305246" cy="40680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34">
            <a:extLst>
              <a:ext uri="{FF2B5EF4-FFF2-40B4-BE49-F238E27FC236}">
                <a16:creationId xmlns:a16="http://schemas.microsoft.com/office/drawing/2014/main" id="{1E896060-23CE-379C-E176-400031864AAC}"/>
              </a:ext>
            </a:extLst>
          </p:cNvPr>
          <p:cNvSpPr/>
          <p:nvPr userDrawn="1"/>
        </p:nvSpPr>
        <p:spPr>
          <a:xfrm>
            <a:off x="2271013" y="507600"/>
            <a:ext cx="305246" cy="40680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a:extLst>
              <a:ext uri="{FF2B5EF4-FFF2-40B4-BE49-F238E27FC236}">
                <a16:creationId xmlns:a16="http://schemas.microsoft.com/office/drawing/2014/main" id="{DF6426DD-3041-495F-6F20-1857C11520E8}"/>
              </a:ext>
            </a:extLst>
          </p:cNvPr>
          <p:cNvSpPr/>
          <p:nvPr userDrawn="1"/>
        </p:nvSpPr>
        <p:spPr>
          <a:xfrm>
            <a:off x="189756" y="407014"/>
            <a:ext cx="601097" cy="6010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C99009FC-763D-90F6-B92A-C2C15EBDE2AD}"/>
              </a:ext>
            </a:extLst>
          </p:cNvPr>
          <p:cNvGrpSpPr/>
          <p:nvPr userDrawn="1"/>
        </p:nvGrpSpPr>
        <p:grpSpPr>
          <a:xfrm>
            <a:off x="318736" y="523105"/>
            <a:ext cx="364785" cy="373496"/>
            <a:chOff x="8002587" y="1034145"/>
            <a:chExt cx="531813" cy="544513"/>
          </a:xfrm>
          <a:solidFill>
            <a:srgbClr val="B51D1D"/>
          </a:solidFill>
        </p:grpSpPr>
        <p:sp>
          <p:nvSpPr>
            <p:cNvPr id="50" name="Freeform 260">
              <a:extLst>
                <a:ext uri="{FF2B5EF4-FFF2-40B4-BE49-F238E27FC236}">
                  <a16:creationId xmlns:a16="http://schemas.microsoft.com/office/drawing/2014/main" id="{6F459A86-C073-435B-5066-7A0CFC1F491E}"/>
                </a:ext>
              </a:extLst>
            </p:cNvPr>
            <p:cNvSpPr>
              <a:spLocks noEditPoints="1"/>
            </p:cNvSpPr>
            <p:nvPr/>
          </p:nvSpPr>
          <p:spPr bwMode="auto">
            <a:xfrm>
              <a:off x="8243887" y="1034145"/>
              <a:ext cx="290513" cy="544513"/>
            </a:xfrm>
            <a:custGeom>
              <a:avLst/>
              <a:gdLst>
                <a:gd name="T0" fmla="*/ 20 w 24"/>
                <a:gd name="T1" fmla="*/ 18 h 45"/>
                <a:gd name="T2" fmla="*/ 8 w 24"/>
                <a:gd name="T3" fmla="*/ 18 h 45"/>
                <a:gd name="T4" fmla="*/ 5 w 24"/>
                <a:gd name="T5" fmla="*/ 22 h 45"/>
                <a:gd name="T6" fmla="*/ 5 w 24"/>
                <a:gd name="T7" fmla="*/ 24 h 45"/>
                <a:gd name="T8" fmla="*/ 8 w 24"/>
                <a:gd name="T9" fmla="*/ 27 h 45"/>
                <a:gd name="T10" fmla="*/ 20 w 24"/>
                <a:gd name="T11" fmla="*/ 27 h 45"/>
                <a:gd name="T12" fmla="*/ 24 w 24"/>
                <a:gd name="T13" fmla="*/ 24 h 45"/>
                <a:gd name="T14" fmla="*/ 24 w 24"/>
                <a:gd name="T15" fmla="*/ 22 h 45"/>
                <a:gd name="T16" fmla="*/ 20 w 24"/>
                <a:gd name="T17" fmla="*/ 18 h 45"/>
                <a:gd name="T18" fmla="*/ 9 w 24"/>
                <a:gd name="T19" fmla="*/ 25 h 45"/>
                <a:gd name="T20" fmla="*/ 6 w 24"/>
                <a:gd name="T21" fmla="*/ 23 h 45"/>
                <a:gd name="T22" fmla="*/ 9 w 24"/>
                <a:gd name="T23" fmla="*/ 20 h 45"/>
                <a:gd name="T24" fmla="*/ 12 w 24"/>
                <a:gd name="T25" fmla="*/ 23 h 45"/>
                <a:gd name="T26" fmla="*/ 9 w 24"/>
                <a:gd name="T27" fmla="*/ 25 h 45"/>
                <a:gd name="T28" fmla="*/ 20 w 24"/>
                <a:gd name="T29" fmla="*/ 30 h 45"/>
                <a:gd name="T30" fmla="*/ 20 w 24"/>
                <a:gd name="T31" fmla="*/ 41 h 45"/>
                <a:gd name="T32" fmla="*/ 16 w 24"/>
                <a:gd name="T33" fmla="*/ 45 h 45"/>
                <a:gd name="T34" fmla="*/ 0 w 24"/>
                <a:gd name="T35" fmla="*/ 45 h 45"/>
                <a:gd name="T36" fmla="*/ 0 w 24"/>
                <a:gd name="T37" fmla="*/ 0 h 45"/>
                <a:gd name="T38" fmla="*/ 16 w 24"/>
                <a:gd name="T39" fmla="*/ 0 h 45"/>
                <a:gd name="T40" fmla="*/ 20 w 24"/>
                <a:gd name="T41" fmla="*/ 4 h 45"/>
                <a:gd name="T42" fmla="*/ 20 w 24"/>
                <a:gd name="T43" fmla="*/ 15 h 45"/>
                <a:gd name="T44" fmla="*/ 18 w 24"/>
                <a:gd name="T45" fmla="*/ 17 h 45"/>
                <a:gd name="T46" fmla="*/ 8 w 24"/>
                <a:gd name="T47" fmla="*/ 17 h 45"/>
                <a:gd name="T48" fmla="*/ 4 w 24"/>
                <a:gd name="T49" fmla="*/ 22 h 45"/>
                <a:gd name="T50" fmla="*/ 4 w 24"/>
                <a:gd name="T51" fmla="*/ 24 h 45"/>
                <a:gd name="T52" fmla="*/ 8 w 24"/>
                <a:gd name="T53" fmla="*/ 28 h 45"/>
                <a:gd name="T54" fmla="*/ 18 w 24"/>
                <a:gd name="T55" fmla="*/ 28 h 45"/>
                <a:gd name="T56" fmla="*/ 20 w 24"/>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20" y="18"/>
                  </a:moveTo>
                  <a:cubicBezTo>
                    <a:pt x="16" y="18"/>
                    <a:pt x="12" y="18"/>
                    <a:pt x="8" y="18"/>
                  </a:cubicBezTo>
                  <a:cubicBezTo>
                    <a:pt x="6" y="18"/>
                    <a:pt x="5" y="20"/>
                    <a:pt x="5" y="22"/>
                  </a:cubicBezTo>
                  <a:cubicBezTo>
                    <a:pt x="5" y="22"/>
                    <a:pt x="5" y="23"/>
                    <a:pt x="5" y="24"/>
                  </a:cubicBezTo>
                  <a:cubicBezTo>
                    <a:pt x="5" y="26"/>
                    <a:pt x="6" y="27"/>
                    <a:pt x="8" y="27"/>
                  </a:cubicBezTo>
                  <a:cubicBezTo>
                    <a:pt x="12" y="27"/>
                    <a:pt x="16" y="27"/>
                    <a:pt x="20" y="27"/>
                  </a:cubicBezTo>
                  <a:cubicBezTo>
                    <a:pt x="22" y="27"/>
                    <a:pt x="24" y="26"/>
                    <a:pt x="24" y="24"/>
                  </a:cubicBezTo>
                  <a:cubicBezTo>
                    <a:pt x="24" y="23"/>
                    <a:pt x="24" y="22"/>
                    <a:pt x="24" y="22"/>
                  </a:cubicBezTo>
                  <a:cubicBezTo>
                    <a:pt x="24" y="20"/>
                    <a:pt x="22" y="18"/>
                    <a:pt x="20" y="18"/>
                  </a:cubicBezTo>
                  <a:close/>
                  <a:moveTo>
                    <a:pt x="9" y="25"/>
                  </a:moveTo>
                  <a:cubicBezTo>
                    <a:pt x="8" y="25"/>
                    <a:pt x="6" y="24"/>
                    <a:pt x="6" y="23"/>
                  </a:cubicBezTo>
                  <a:cubicBezTo>
                    <a:pt x="6" y="21"/>
                    <a:pt x="8" y="20"/>
                    <a:pt x="9" y="20"/>
                  </a:cubicBezTo>
                  <a:cubicBezTo>
                    <a:pt x="11" y="20"/>
                    <a:pt x="12" y="21"/>
                    <a:pt x="12" y="23"/>
                  </a:cubicBezTo>
                  <a:cubicBezTo>
                    <a:pt x="12" y="24"/>
                    <a:pt x="11" y="25"/>
                    <a:pt x="9" y="25"/>
                  </a:cubicBezTo>
                  <a:close/>
                  <a:moveTo>
                    <a:pt x="20" y="30"/>
                  </a:moveTo>
                  <a:cubicBezTo>
                    <a:pt x="20" y="34"/>
                    <a:pt x="20" y="37"/>
                    <a:pt x="20" y="41"/>
                  </a:cubicBezTo>
                  <a:cubicBezTo>
                    <a:pt x="20" y="43"/>
                    <a:pt x="18" y="45"/>
                    <a:pt x="16" y="45"/>
                  </a:cubicBezTo>
                  <a:cubicBezTo>
                    <a:pt x="11" y="45"/>
                    <a:pt x="6" y="45"/>
                    <a:pt x="0" y="45"/>
                  </a:cubicBezTo>
                  <a:cubicBezTo>
                    <a:pt x="0" y="0"/>
                    <a:pt x="0" y="0"/>
                    <a:pt x="0" y="0"/>
                  </a:cubicBezTo>
                  <a:cubicBezTo>
                    <a:pt x="6" y="0"/>
                    <a:pt x="11" y="0"/>
                    <a:pt x="16" y="0"/>
                  </a:cubicBezTo>
                  <a:cubicBezTo>
                    <a:pt x="18" y="0"/>
                    <a:pt x="20" y="2"/>
                    <a:pt x="20" y="4"/>
                  </a:cubicBezTo>
                  <a:cubicBezTo>
                    <a:pt x="20" y="8"/>
                    <a:pt x="20" y="12"/>
                    <a:pt x="20" y="15"/>
                  </a:cubicBezTo>
                  <a:cubicBezTo>
                    <a:pt x="20" y="17"/>
                    <a:pt x="20" y="17"/>
                    <a:pt x="18" y="17"/>
                  </a:cubicBezTo>
                  <a:cubicBezTo>
                    <a:pt x="15" y="17"/>
                    <a:pt x="12" y="17"/>
                    <a:pt x="8" y="17"/>
                  </a:cubicBezTo>
                  <a:cubicBezTo>
                    <a:pt x="6" y="17"/>
                    <a:pt x="4" y="19"/>
                    <a:pt x="4" y="22"/>
                  </a:cubicBezTo>
                  <a:cubicBezTo>
                    <a:pt x="4" y="22"/>
                    <a:pt x="4" y="23"/>
                    <a:pt x="4" y="24"/>
                  </a:cubicBezTo>
                  <a:cubicBezTo>
                    <a:pt x="4" y="26"/>
                    <a:pt x="6" y="28"/>
                    <a:pt x="8" y="28"/>
                  </a:cubicBezTo>
                  <a:cubicBezTo>
                    <a:pt x="12" y="28"/>
                    <a:pt x="15" y="28"/>
                    <a:pt x="18" y="28"/>
                  </a:cubicBezTo>
                  <a:cubicBezTo>
                    <a:pt x="20" y="28"/>
                    <a:pt x="20" y="29"/>
                    <a:pt x="20"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61">
              <a:extLst>
                <a:ext uri="{FF2B5EF4-FFF2-40B4-BE49-F238E27FC236}">
                  <a16:creationId xmlns:a16="http://schemas.microsoft.com/office/drawing/2014/main" id="{3954649F-CB31-3F7E-4F2F-36DFB363C5CF}"/>
                </a:ext>
              </a:extLst>
            </p:cNvPr>
            <p:cNvSpPr>
              <a:spLocks/>
            </p:cNvSpPr>
            <p:nvPr/>
          </p:nvSpPr>
          <p:spPr bwMode="auto">
            <a:xfrm>
              <a:off x="8002587" y="1034145"/>
              <a:ext cx="241300" cy="544513"/>
            </a:xfrm>
            <a:custGeom>
              <a:avLst/>
              <a:gdLst>
                <a:gd name="T0" fmla="*/ 4 w 20"/>
                <a:gd name="T1" fmla="*/ 0 h 45"/>
                <a:gd name="T2" fmla="*/ 0 w 20"/>
                <a:gd name="T3" fmla="*/ 4 h 45"/>
                <a:gd name="T4" fmla="*/ 0 w 20"/>
                <a:gd name="T5" fmla="*/ 41 h 45"/>
                <a:gd name="T6" fmla="*/ 4 w 20"/>
                <a:gd name="T7" fmla="*/ 45 h 45"/>
                <a:gd name="T8" fmla="*/ 20 w 20"/>
                <a:gd name="T9" fmla="*/ 45 h 45"/>
                <a:gd name="T10" fmla="*/ 20 w 20"/>
                <a:gd name="T11" fmla="*/ 0 h 45"/>
                <a:gd name="T12" fmla="*/ 4 w 2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0" h="45">
                  <a:moveTo>
                    <a:pt x="4" y="0"/>
                  </a:moveTo>
                  <a:cubicBezTo>
                    <a:pt x="2" y="0"/>
                    <a:pt x="0" y="2"/>
                    <a:pt x="0" y="4"/>
                  </a:cubicBezTo>
                  <a:cubicBezTo>
                    <a:pt x="0" y="17"/>
                    <a:pt x="0" y="29"/>
                    <a:pt x="0" y="41"/>
                  </a:cubicBezTo>
                  <a:cubicBezTo>
                    <a:pt x="0" y="43"/>
                    <a:pt x="2" y="45"/>
                    <a:pt x="4" y="45"/>
                  </a:cubicBezTo>
                  <a:cubicBezTo>
                    <a:pt x="10" y="45"/>
                    <a:pt x="15" y="45"/>
                    <a:pt x="20" y="45"/>
                  </a:cubicBezTo>
                  <a:cubicBezTo>
                    <a:pt x="20" y="0"/>
                    <a:pt x="20" y="0"/>
                    <a:pt x="20" y="0"/>
                  </a:cubicBezTo>
                  <a:cubicBezTo>
                    <a:pt x="15" y="0"/>
                    <a:pt x="10"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52" name="图片 51">
            <a:extLst>
              <a:ext uri="{FF2B5EF4-FFF2-40B4-BE49-F238E27FC236}">
                <a16:creationId xmlns:a16="http://schemas.microsoft.com/office/drawing/2014/main" id="{2725A5A2-E71E-D182-7F35-22FC5B17EE4C}"/>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263" t="2876" r="70767" b="83268"/>
          <a:stretch/>
        </p:blipFill>
        <p:spPr>
          <a:xfrm>
            <a:off x="683521" y="-42663"/>
            <a:ext cx="1162419" cy="576063"/>
          </a:xfrm>
          <a:prstGeom prst="rect">
            <a:avLst/>
          </a:prstGeom>
        </p:spPr>
      </p:pic>
      <p:grpSp>
        <p:nvGrpSpPr>
          <p:cNvPr id="53" name="组合 52">
            <a:extLst>
              <a:ext uri="{FF2B5EF4-FFF2-40B4-BE49-F238E27FC236}">
                <a16:creationId xmlns:a16="http://schemas.microsoft.com/office/drawing/2014/main" id="{7E5E8EE3-7387-3C46-32BD-F721960CFD23}"/>
              </a:ext>
            </a:extLst>
          </p:cNvPr>
          <p:cNvGrpSpPr/>
          <p:nvPr userDrawn="1"/>
        </p:nvGrpSpPr>
        <p:grpSpPr>
          <a:xfrm>
            <a:off x="11163033" y="176351"/>
            <a:ext cx="680770" cy="683419"/>
            <a:chOff x="8145463" y="4225925"/>
            <a:chExt cx="1223962" cy="1228725"/>
          </a:xfrm>
        </p:grpSpPr>
        <p:sp>
          <p:nvSpPr>
            <p:cNvPr id="54" name="Oval 10">
              <a:extLst>
                <a:ext uri="{FF2B5EF4-FFF2-40B4-BE49-F238E27FC236}">
                  <a16:creationId xmlns:a16="http://schemas.microsoft.com/office/drawing/2014/main" id="{ACB630D4-9A24-EF53-B0BE-0DAF3CD29435}"/>
                </a:ext>
              </a:extLst>
            </p:cNvPr>
            <p:cNvSpPr>
              <a:spLocks noChangeArrowheads="1"/>
            </p:cNvSpPr>
            <p:nvPr/>
          </p:nvSpPr>
          <p:spPr bwMode="auto">
            <a:xfrm>
              <a:off x="8145463" y="4225925"/>
              <a:ext cx="1223962" cy="1228725"/>
            </a:xfrm>
            <a:prstGeom prst="ellipse">
              <a:avLst/>
            </a:prstGeom>
            <a:solidFill>
              <a:srgbClr val="F4B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63">
              <a:extLst>
                <a:ext uri="{FF2B5EF4-FFF2-40B4-BE49-F238E27FC236}">
                  <a16:creationId xmlns:a16="http://schemas.microsoft.com/office/drawing/2014/main" id="{A9212372-85EF-A690-2867-CA39A92A30C3}"/>
                </a:ext>
              </a:extLst>
            </p:cNvPr>
            <p:cNvSpPr>
              <a:spLocks/>
            </p:cNvSpPr>
            <p:nvPr/>
          </p:nvSpPr>
          <p:spPr bwMode="auto">
            <a:xfrm>
              <a:off x="8494713" y="4565650"/>
              <a:ext cx="874712" cy="884238"/>
            </a:xfrm>
            <a:custGeom>
              <a:avLst/>
              <a:gdLst>
                <a:gd name="T0" fmla="*/ 158 w 253"/>
                <a:gd name="T1" fmla="*/ 0 h 256"/>
                <a:gd name="T2" fmla="*/ 253 w 253"/>
                <a:gd name="T3" fmla="*/ 95 h 256"/>
                <a:gd name="T4" fmla="*/ 90 w 253"/>
                <a:gd name="T5" fmla="*/ 256 h 256"/>
                <a:gd name="T6" fmla="*/ 0 w 253"/>
                <a:gd name="T7" fmla="*/ 164 h 256"/>
                <a:gd name="T8" fmla="*/ 158 w 253"/>
                <a:gd name="T9" fmla="*/ 0 h 256"/>
              </a:gdLst>
              <a:ahLst/>
              <a:cxnLst>
                <a:cxn ang="0">
                  <a:pos x="T0" y="T1"/>
                </a:cxn>
                <a:cxn ang="0">
                  <a:pos x="T2" y="T3"/>
                </a:cxn>
                <a:cxn ang="0">
                  <a:pos x="T4" y="T5"/>
                </a:cxn>
                <a:cxn ang="0">
                  <a:pos x="T6" y="T7"/>
                </a:cxn>
                <a:cxn ang="0">
                  <a:pos x="T8" y="T9"/>
                </a:cxn>
              </a:cxnLst>
              <a:rect l="0" t="0" r="r" b="b"/>
              <a:pathLst>
                <a:path w="253" h="256">
                  <a:moveTo>
                    <a:pt x="158" y="0"/>
                  </a:moveTo>
                  <a:cubicBezTo>
                    <a:pt x="253" y="95"/>
                    <a:pt x="253" y="95"/>
                    <a:pt x="253" y="95"/>
                  </a:cubicBezTo>
                  <a:cubicBezTo>
                    <a:pt x="245" y="181"/>
                    <a:pt x="177" y="249"/>
                    <a:pt x="90" y="256"/>
                  </a:cubicBezTo>
                  <a:cubicBezTo>
                    <a:pt x="0" y="164"/>
                    <a:pt x="0" y="164"/>
                    <a:pt x="0" y="164"/>
                  </a:cubicBezTo>
                  <a:cubicBezTo>
                    <a:pt x="158" y="0"/>
                    <a:pt x="158" y="0"/>
                    <a:pt x="158" y="0"/>
                  </a:cubicBezTo>
                  <a:close/>
                </a:path>
              </a:pathLst>
            </a:custGeom>
            <a:solidFill>
              <a:srgbClr val="C99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Oval 164">
              <a:extLst>
                <a:ext uri="{FF2B5EF4-FFF2-40B4-BE49-F238E27FC236}">
                  <a16:creationId xmlns:a16="http://schemas.microsoft.com/office/drawing/2014/main" id="{C5BD9D27-1B4B-2AD7-DD79-8574E5CDCFEE}"/>
                </a:ext>
              </a:extLst>
            </p:cNvPr>
            <p:cNvSpPr>
              <a:spLocks noChangeArrowheads="1"/>
            </p:cNvSpPr>
            <p:nvPr/>
          </p:nvSpPr>
          <p:spPr bwMode="auto">
            <a:xfrm>
              <a:off x="8295831" y="4362046"/>
              <a:ext cx="924607" cy="9283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65">
              <a:extLst>
                <a:ext uri="{FF2B5EF4-FFF2-40B4-BE49-F238E27FC236}">
                  <a16:creationId xmlns:a16="http://schemas.microsoft.com/office/drawing/2014/main" id="{8EA0BFFC-03B9-BEC5-B64D-D55051429951}"/>
                </a:ext>
              </a:extLst>
            </p:cNvPr>
            <p:cNvSpPr>
              <a:spLocks noChangeArrowheads="1"/>
            </p:cNvSpPr>
            <p:nvPr/>
          </p:nvSpPr>
          <p:spPr bwMode="auto">
            <a:xfrm>
              <a:off x="8277883" y="4362046"/>
              <a:ext cx="959123" cy="954895"/>
            </a:xfrm>
            <a:prstGeom prst="ellipse">
              <a:avLst/>
            </a:prstGeom>
            <a:solidFill>
              <a:srgbClr val="F26B41"/>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166">
              <a:extLst>
                <a:ext uri="{FF2B5EF4-FFF2-40B4-BE49-F238E27FC236}">
                  <a16:creationId xmlns:a16="http://schemas.microsoft.com/office/drawing/2014/main" id="{CB50C9C1-3B61-3860-6E79-66211E4A779E}"/>
                </a:ext>
              </a:extLst>
            </p:cNvPr>
            <p:cNvSpPr>
              <a:spLocks/>
            </p:cNvSpPr>
            <p:nvPr/>
          </p:nvSpPr>
          <p:spPr bwMode="auto">
            <a:xfrm>
              <a:off x="8601075" y="4633913"/>
              <a:ext cx="515937" cy="550863"/>
            </a:xfrm>
            <a:custGeom>
              <a:avLst/>
              <a:gdLst>
                <a:gd name="T0" fmla="*/ 101 w 149"/>
                <a:gd name="T1" fmla="*/ 0 h 159"/>
                <a:gd name="T2" fmla="*/ 148 w 149"/>
                <a:gd name="T3" fmla="*/ 47 h 159"/>
                <a:gd name="T4" fmla="*/ 149 w 149"/>
                <a:gd name="T5" fmla="*/ 60 h 159"/>
                <a:gd name="T6" fmla="*/ 76 w 149"/>
                <a:gd name="T7" fmla="*/ 159 h 159"/>
                <a:gd name="T8" fmla="*/ 36 w 149"/>
                <a:gd name="T9" fmla="*/ 120 h 159"/>
                <a:gd name="T10" fmla="*/ 37 w 149"/>
                <a:gd name="T11" fmla="*/ 109 h 159"/>
                <a:gd name="T12" fmla="*/ 11 w 149"/>
                <a:gd name="T13" fmla="*/ 82 h 159"/>
                <a:gd name="T14" fmla="*/ 24 w 149"/>
                <a:gd name="T15" fmla="*/ 75 h 159"/>
                <a:gd name="T16" fmla="*/ 11 w 149"/>
                <a:gd name="T17" fmla="*/ 62 h 159"/>
                <a:gd name="T18" fmla="*/ 20 w 149"/>
                <a:gd name="T19" fmla="*/ 55 h 159"/>
                <a:gd name="T20" fmla="*/ 41 w 149"/>
                <a:gd name="T21" fmla="*/ 55 h 159"/>
                <a:gd name="T22" fmla="*/ 43 w 149"/>
                <a:gd name="T23" fmla="*/ 51 h 159"/>
                <a:gd name="T24" fmla="*/ 0 w 149"/>
                <a:gd name="T25" fmla="*/ 7 h 159"/>
                <a:gd name="T26" fmla="*/ 9 w 149"/>
                <a:gd name="T27" fmla="*/ 0 h 159"/>
                <a:gd name="T28" fmla="*/ 51 w 149"/>
                <a:gd name="T29" fmla="*/ 42 h 159"/>
                <a:gd name="T30" fmla="*/ 101 w 149"/>
                <a:gd name="T3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59">
                  <a:moveTo>
                    <a:pt x="101" y="0"/>
                  </a:moveTo>
                  <a:cubicBezTo>
                    <a:pt x="148" y="47"/>
                    <a:pt x="148" y="47"/>
                    <a:pt x="148" y="47"/>
                  </a:cubicBezTo>
                  <a:cubicBezTo>
                    <a:pt x="149" y="51"/>
                    <a:pt x="149" y="55"/>
                    <a:pt x="149" y="60"/>
                  </a:cubicBezTo>
                  <a:cubicBezTo>
                    <a:pt x="149" y="106"/>
                    <a:pt x="118" y="146"/>
                    <a:pt x="76" y="159"/>
                  </a:cubicBezTo>
                  <a:cubicBezTo>
                    <a:pt x="36" y="120"/>
                    <a:pt x="36" y="120"/>
                    <a:pt x="36" y="120"/>
                  </a:cubicBezTo>
                  <a:cubicBezTo>
                    <a:pt x="37" y="109"/>
                    <a:pt x="37" y="109"/>
                    <a:pt x="37" y="109"/>
                  </a:cubicBezTo>
                  <a:cubicBezTo>
                    <a:pt x="11" y="82"/>
                    <a:pt x="11" y="82"/>
                    <a:pt x="11" y="82"/>
                  </a:cubicBezTo>
                  <a:cubicBezTo>
                    <a:pt x="24" y="75"/>
                    <a:pt x="24" y="75"/>
                    <a:pt x="24" y="75"/>
                  </a:cubicBezTo>
                  <a:cubicBezTo>
                    <a:pt x="11" y="62"/>
                    <a:pt x="11" y="62"/>
                    <a:pt x="11" y="62"/>
                  </a:cubicBezTo>
                  <a:cubicBezTo>
                    <a:pt x="20" y="55"/>
                    <a:pt x="20" y="55"/>
                    <a:pt x="20" y="55"/>
                  </a:cubicBezTo>
                  <a:cubicBezTo>
                    <a:pt x="41" y="55"/>
                    <a:pt x="41" y="55"/>
                    <a:pt x="41" y="55"/>
                  </a:cubicBezTo>
                  <a:cubicBezTo>
                    <a:pt x="43" y="51"/>
                    <a:pt x="43" y="51"/>
                    <a:pt x="43" y="51"/>
                  </a:cubicBezTo>
                  <a:cubicBezTo>
                    <a:pt x="0" y="7"/>
                    <a:pt x="0" y="7"/>
                    <a:pt x="0" y="7"/>
                  </a:cubicBezTo>
                  <a:cubicBezTo>
                    <a:pt x="9" y="0"/>
                    <a:pt x="9" y="0"/>
                    <a:pt x="9" y="0"/>
                  </a:cubicBezTo>
                  <a:cubicBezTo>
                    <a:pt x="51" y="42"/>
                    <a:pt x="51" y="42"/>
                    <a:pt x="51" y="42"/>
                  </a:cubicBezTo>
                  <a:cubicBezTo>
                    <a:pt x="101" y="0"/>
                    <a:pt x="101" y="0"/>
                    <a:pt x="101" y="0"/>
                  </a:cubicBez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TextBox 46">
            <a:extLst>
              <a:ext uri="{FF2B5EF4-FFF2-40B4-BE49-F238E27FC236}">
                <a16:creationId xmlns:a16="http://schemas.microsoft.com/office/drawing/2014/main" id="{2BF4C010-B2A6-FD6B-557A-2F2015683B14}"/>
              </a:ext>
            </a:extLst>
          </p:cNvPr>
          <p:cNvSpPr txBox="1"/>
          <p:nvPr userDrawn="1"/>
        </p:nvSpPr>
        <p:spPr>
          <a:xfrm>
            <a:off x="11201248" y="332714"/>
            <a:ext cx="6089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70C0C04-E408-48A9-82A4-3716296300DE}" type="slidenum">
              <a:rPr lang="zh-CN" altLang="en-US" smtClean="0">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zh-CN" altLang="en-US" dirty="0">
              <a:solidFill>
                <a:schemeClr val="bg1"/>
              </a:solidFill>
            </a:endParaRPr>
          </a:p>
        </p:txBody>
      </p:sp>
      <p:pic>
        <p:nvPicPr>
          <p:cNvPr id="60" name="图片 59">
            <a:extLst>
              <a:ext uri="{FF2B5EF4-FFF2-40B4-BE49-F238E27FC236}">
                <a16:creationId xmlns:a16="http://schemas.microsoft.com/office/drawing/2014/main" id="{87C67B98-1393-673D-112B-2BE30AF05657}"/>
              </a:ext>
            </a:extLst>
          </p:cNvPr>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746303">
            <a:off x="1348396" y="534020"/>
            <a:ext cx="415555" cy="415555"/>
          </a:xfrm>
          <a:prstGeom prst="rect">
            <a:avLst/>
          </a:prstGeom>
        </p:spPr>
      </p:pic>
      <p:pic>
        <p:nvPicPr>
          <p:cNvPr id="61" name="图片 60">
            <a:extLst>
              <a:ext uri="{FF2B5EF4-FFF2-40B4-BE49-F238E27FC236}">
                <a16:creationId xmlns:a16="http://schemas.microsoft.com/office/drawing/2014/main" id="{08C518E0-0376-1C81-12D1-9217299643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235225">
            <a:off x="861793" y="527905"/>
            <a:ext cx="401659" cy="401659"/>
          </a:xfrm>
          <a:prstGeom prst="rect">
            <a:avLst/>
          </a:prstGeom>
        </p:spPr>
      </p:pic>
    </p:spTree>
    <p:extLst>
      <p:ext uri="{BB962C8B-B14F-4D97-AF65-F5344CB8AC3E}">
        <p14:creationId xmlns:p14="http://schemas.microsoft.com/office/powerpoint/2010/main" val="251084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7" name="Title 1"/>
          <p:cNvSpPr>
            <a:spLocks noGrp="1"/>
          </p:cNvSpPr>
          <p:nvPr>
            <p:ph type="ctrTitle"/>
          </p:nvPr>
        </p:nvSpPr>
        <p:spPr>
          <a:xfrm>
            <a:off x="719572" y="2837824"/>
            <a:ext cx="10707177" cy="507832"/>
          </a:xfrm>
        </p:spPr>
        <p:txBody>
          <a:bodyPr anchorCtr="0"/>
          <a:lstStyle>
            <a:lvl1pPr algn="r">
              <a:lnSpc>
                <a:spcPct val="90000"/>
              </a:lnSpc>
              <a:defRPr sz="3700"/>
            </a:lvl1pPr>
          </a:lstStyle>
          <a:p>
            <a:r>
              <a:rPr lang="en-US"/>
              <a:t>Click to edit Master title style</a:t>
            </a:r>
            <a:endParaRPr lang="en-US" dirty="0"/>
          </a:p>
        </p:txBody>
      </p:sp>
      <p:sp>
        <p:nvSpPr>
          <p:cNvPr id="12" name="Subtitle 2"/>
          <p:cNvSpPr>
            <a:spLocks noGrp="1"/>
          </p:cNvSpPr>
          <p:nvPr>
            <p:ph type="subTitle" idx="1"/>
          </p:nvPr>
        </p:nvSpPr>
        <p:spPr>
          <a:xfrm>
            <a:off x="1174598" y="3430323"/>
            <a:ext cx="10252153"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834108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_Expres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微软雅黑" pitchFamily="34" charset="-122"/>
                <a:ea typeface="微软雅黑" pitchFamily="34" charset="-122"/>
              </a:defRPr>
            </a:lvl1pPr>
          </a:lstStyle>
          <a:p>
            <a:r>
              <a:rPr lang="en-US" dirty="0"/>
              <a:t>Click to edit Master title style</a:t>
            </a:r>
          </a:p>
        </p:txBody>
      </p:sp>
      <p:sp>
        <p:nvSpPr>
          <p:cNvPr id="4" name="Text Placeholder 5"/>
          <p:cNvSpPr>
            <a:spLocks noGrp="1"/>
          </p:cNvSpPr>
          <p:nvPr>
            <p:ph type="body" sz="quarter" idx="10"/>
          </p:nvPr>
        </p:nvSpPr>
        <p:spPr>
          <a:xfrm>
            <a:off x="479715" y="1203855"/>
            <a:ext cx="11174545"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44517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_MSn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5"/>
          <p:cNvSpPr>
            <a:spLocks noGrp="1"/>
          </p:cNvSpPr>
          <p:nvPr>
            <p:ph type="body" sz="quarter" idx="10"/>
          </p:nvPr>
        </p:nvSpPr>
        <p:spPr>
          <a:xfrm>
            <a:off x="479715" y="1203855"/>
            <a:ext cx="11174545"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1254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_ASPn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5"/>
          <p:cNvSpPr>
            <a:spLocks noGrp="1"/>
          </p:cNvSpPr>
          <p:nvPr>
            <p:ph type="body" sz="quarter" idx="10"/>
          </p:nvPr>
        </p:nvSpPr>
        <p:spPr>
          <a:xfrm>
            <a:off x="479715" y="1203855"/>
            <a:ext cx="11174545"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083882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_VisualStud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5"/>
          <p:cNvSpPr>
            <a:spLocks noGrp="1"/>
          </p:cNvSpPr>
          <p:nvPr>
            <p:ph type="body" sz="quarter" idx="10"/>
          </p:nvPr>
        </p:nvSpPr>
        <p:spPr>
          <a:xfrm>
            <a:off x="479715" y="1203855"/>
            <a:ext cx="11174545"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19783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A22568A4-E58C-46A5-A44B-244A438FC968}" type="datetimeFigureOut">
              <a:rPr lang="en-US" altLang="zh-CN" smtClean="0"/>
              <a:pPr>
                <a:defRPr/>
              </a:pPr>
              <a:t>2/9/2023</a:t>
            </a:fld>
            <a:endParaRPr lang="en-US" altLang="zh-CN" dirty="0"/>
          </a:p>
        </p:txBody>
      </p:sp>
      <p:sp>
        <p:nvSpPr>
          <p:cNvPr id="5" name="页脚占位符 4"/>
          <p:cNvSpPr>
            <a:spLocks noGrp="1"/>
          </p:cNvSpPr>
          <p:nvPr>
            <p:ph type="ftr" sz="quarter" idx="11"/>
          </p:nvPr>
        </p:nvSpPr>
        <p:spPr/>
        <p:txBody>
          <a:bodyPr/>
          <a:lstStyle/>
          <a:p>
            <a:pPr>
              <a:defRPr/>
            </a:pPr>
            <a:endParaRPr lang="en-US" altLang="zh-CN" dirty="0"/>
          </a:p>
        </p:txBody>
      </p:sp>
      <p:sp>
        <p:nvSpPr>
          <p:cNvPr id="6" name="灯片编号占位符 5"/>
          <p:cNvSpPr>
            <a:spLocks noGrp="1"/>
          </p:cNvSpPr>
          <p:nvPr>
            <p:ph type="sldNum" sz="quarter" idx="12"/>
          </p:nvPr>
        </p:nvSpPr>
        <p:spPr/>
        <p:txBody>
          <a:bodyPr/>
          <a:lstStyle/>
          <a:p>
            <a:pPr>
              <a:defRPr/>
            </a:pPr>
            <a:fld id="{797D5267-535A-4246-8D3A-A27EB09CEF2B}" type="slidenum">
              <a:rPr lang="en-US" altLang="zh-CN" smtClean="0"/>
              <a:pPr>
                <a:defRPr/>
              </a:pPr>
              <a:t>‹#›</a:t>
            </a:fld>
            <a:endParaRPr lang="en-US" altLang="zh-CN" dirty="0"/>
          </a:p>
        </p:txBody>
      </p:sp>
    </p:spTree>
    <p:extLst>
      <p:ext uri="{BB962C8B-B14F-4D97-AF65-F5344CB8AC3E}">
        <p14:creationId xmlns:p14="http://schemas.microsoft.com/office/powerpoint/2010/main" val="3261362595"/>
      </p:ext>
    </p:extLst>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521" y="1600201"/>
            <a:ext cx="5384099"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1" y="6356351"/>
            <a:ext cx="2844430" cy="365125"/>
          </a:xfrm>
        </p:spPr>
        <p:txBody>
          <a:bodyPr/>
          <a:lstStyle>
            <a:lvl1pPr>
              <a:defRPr/>
            </a:lvl1pPr>
          </a:lstStyle>
          <a:p>
            <a:endParaRPr lang="zh-CN" altLang="en-US"/>
          </a:p>
        </p:txBody>
      </p:sp>
      <p:sp>
        <p:nvSpPr>
          <p:cNvPr id="6" name="页脚占位符 5"/>
          <p:cNvSpPr>
            <a:spLocks noGrp="1"/>
          </p:cNvSpPr>
          <p:nvPr>
            <p:ph type="ftr" sz="quarter" idx="11"/>
          </p:nvPr>
        </p:nvSpPr>
        <p:spPr>
          <a:xfrm>
            <a:off x="4165058" y="6356351"/>
            <a:ext cx="3860297" cy="365125"/>
          </a:xfrm>
        </p:spPr>
        <p:txBody>
          <a:bodyPr/>
          <a:lstStyle>
            <a:lvl1pPr>
              <a:defRPr/>
            </a:lvl1pPr>
          </a:lstStyle>
          <a:p>
            <a:endParaRPr lang="zh-CN" altLang="en-US"/>
          </a:p>
        </p:txBody>
      </p:sp>
      <p:sp>
        <p:nvSpPr>
          <p:cNvPr id="7" name="灯片编号占位符 6"/>
          <p:cNvSpPr>
            <a:spLocks noGrp="1"/>
          </p:cNvSpPr>
          <p:nvPr>
            <p:ph type="sldNum" sz="quarter" idx="12"/>
          </p:nvPr>
        </p:nvSpPr>
        <p:spPr>
          <a:xfrm>
            <a:off x="8736463" y="6356351"/>
            <a:ext cx="2844430" cy="365125"/>
          </a:xfrm>
        </p:spPr>
        <p:txBody>
          <a:bodyPr/>
          <a:lstStyle>
            <a:lvl1pPr>
              <a:defRPr/>
            </a:lvl1pPr>
          </a:lstStyle>
          <a:p>
            <a:fld id="{AAC5168F-94C1-465F-AE90-A91B02AEE7A2}" type="slidenum">
              <a:rPr lang="en-US"/>
              <a:pPr/>
              <a:t>‹#›</a:t>
            </a:fld>
            <a:endParaRPr lang="zh-CN" altLang="en-US"/>
          </a:p>
        </p:txBody>
      </p:sp>
    </p:spTree>
    <p:extLst>
      <p:ext uri="{BB962C8B-B14F-4D97-AF65-F5344CB8AC3E}">
        <p14:creationId xmlns:p14="http://schemas.microsoft.com/office/powerpoint/2010/main" val="175623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A21D1C6F-7D49-4852-B333-159D2659B5A1}" type="datetimeFigureOut">
              <a:rPr lang="en-US" altLang="zh-CN" smtClean="0"/>
              <a:pPr>
                <a:defRPr/>
              </a:pPr>
              <a:t>2/9/2023</a:t>
            </a:fld>
            <a:endParaRPr lang="en-US" altLang="zh-CN" dirty="0"/>
          </a:p>
        </p:txBody>
      </p:sp>
      <p:sp>
        <p:nvSpPr>
          <p:cNvPr id="5" name="页脚占位符 4"/>
          <p:cNvSpPr>
            <a:spLocks noGrp="1"/>
          </p:cNvSpPr>
          <p:nvPr>
            <p:ph type="ftr" sz="quarter" idx="11"/>
          </p:nvPr>
        </p:nvSpPr>
        <p:spPr/>
        <p:txBody>
          <a:bodyPr/>
          <a:lstStyle/>
          <a:p>
            <a:pPr>
              <a:defRPr/>
            </a:pPr>
            <a:endParaRPr lang="en-US" altLang="zh-CN" dirty="0"/>
          </a:p>
        </p:txBody>
      </p:sp>
      <p:sp>
        <p:nvSpPr>
          <p:cNvPr id="6" name="灯片编号占位符 5"/>
          <p:cNvSpPr>
            <a:spLocks noGrp="1"/>
          </p:cNvSpPr>
          <p:nvPr>
            <p:ph type="sldNum" sz="quarter" idx="12"/>
          </p:nvPr>
        </p:nvSpPr>
        <p:spPr/>
        <p:txBody>
          <a:bodyPr/>
          <a:lstStyle/>
          <a:p>
            <a:pPr>
              <a:defRPr/>
            </a:pPr>
            <a:fld id="{5788DB23-86F8-4212-95EF-2424C74AF07F}" type="slidenum">
              <a:rPr lang="en-US" altLang="zh-CN" smtClean="0"/>
              <a:pPr>
                <a:defRPr/>
              </a:pPr>
              <a:t>‹#›</a:t>
            </a:fld>
            <a:endParaRPr lang="en-US" altLang="zh-CN" dirty="0"/>
          </a:p>
        </p:txBody>
      </p:sp>
    </p:spTree>
    <p:extLst>
      <p:ext uri="{BB962C8B-B14F-4D97-AF65-F5344CB8AC3E}">
        <p14:creationId xmlns:p14="http://schemas.microsoft.com/office/powerpoint/2010/main" val="28126256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E3FCBC76-5C80-4AF9-9344-3C9A67AE1191}" type="datetimeFigureOut">
              <a:rPr lang="en-US" altLang="zh-CN" smtClean="0"/>
              <a:pPr>
                <a:defRPr/>
              </a:pPr>
              <a:t>2/9/2023</a:t>
            </a:fld>
            <a:endParaRPr lang="en-US" altLang="zh-CN" dirty="0"/>
          </a:p>
        </p:txBody>
      </p:sp>
      <p:sp>
        <p:nvSpPr>
          <p:cNvPr id="6" name="页脚占位符 5"/>
          <p:cNvSpPr>
            <a:spLocks noGrp="1"/>
          </p:cNvSpPr>
          <p:nvPr>
            <p:ph type="ftr" sz="quarter" idx="11"/>
          </p:nvPr>
        </p:nvSpPr>
        <p:spPr/>
        <p:txBody>
          <a:bodyPr/>
          <a:lstStyle/>
          <a:p>
            <a:pPr>
              <a:defRPr/>
            </a:pPr>
            <a:endParaRPr lang="en-US" altLang="zh-CN" dirty="0"/>
          </a:p>
        </p:txBody>
      </p:sp>
      <p:sp>
        <p:nvSpPr>
          <p:cNvPr id="7" name="灯片编号占位符 6"/>
          <p:cNvSpPr>
            <a:spLocks noGrp="1"/>
          </p:cNvSpPr>
          <p:nvPr>
            <p:ph type="sldNum" sz="quarter" idx="12"/>
          </p:nvPr>
        </p:nvSpPr>
        <p:spPr/>
        <p:txBody>
          <a:bodyPr/>
          <a:lstStyle/>
          <a:p>
            <a:pPr>
              <a:defRPr/>
            </a:pPr>
            <a:fld id="{7B5069F7-B1DB-4637-99B2-41F23FABE4F5}" type="slidenum">
              <a:rPr lang="en-US" altLang="zh-CN" smtClean="0"/>
              <a:pPr>
                <a:defRPr/>
              </a:pPr>
              <a:t>‹#›</a:t>
            </a:fld>
            <a:endParaRPr lang="en-US" altLang="zh-CN" dirty="0"/>
          </a:p>
        </p:txBody>
      </p:sp>
    </p:spTree>
    <p:extLst>
      <p:ext uri="{BB962C8B-B14F-4D97-AF65-F5344CB8AC3E}">
        <p14:creationId xmlns:p14="http://schemas.microsoft.com/office/powerpoint/2010/main" val="4230464779"/>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E52BD8EB-CE1B-4856-8F08-91622E56CBE2}" type="datetimeFigureOut">
              <a:rPr lang="en-US" altLang="zh-CN" smtClean="0"/>
              <a:pPr>
                <a:defRPr/>
              </a:pPr>
              <a:t>2/9/2023</a:t>
            </a:fld>
            <a:endParaRPr lang="en-US" altLang="zh-CN" dirty="0"/>
          </a:p>
        </p:txBody>
      </p:sp>
      <p:sp>
        <p:nvSpPr>
          <p:cNvPr id="8" name="页脚占位符 7"/>
          <p:cNvSpPr>
            <a:spLocks noGrp="1"/>
          </p:cNvSpPr>
          <p:nvPr>
            <p:ph type="ftr" sz="quarter" idx="11"/>
          </p:nvPr>
        </p:nvSpPr>
        <p:spPr/>
        <p:txBody>
          <a:bodyPr/>
          <a:lstStyle/>
          <a:p>
            <a:pPr>
              <a:defRPr/>
            </a:pPr>
            <a:endParaRPr lang="en-US" altLang="zh-CN" dirty="0"/>
          </a:p>
        </p:txBody>
      </p:sp>
      <p:sp>
        <p:nvSpPr>
          <p:cNvPr id="9" name="灯片编号占位符 8"/>
          <p:cNvSpPr>
            <a:spLocks noGrp="1"/>
          </p:cNvSpPr>
          <p:nvPr>
            <p:ph type="sldNum" sz="quarter" idx="12"/>
          </p:nvPr>
        </p:nvSpPr>
        <p:spPr/>
        <p:txBody>
          <a:bodyPr/>
          <a:lstStyle/>
          <a:p>
            <a:pPr>
              <a:defRPr/>
            </a:pPr>
            <a:fld id="{1DC17847-C96D-4A95-AA34-456DD9F3CD14}" type="slidenum">
              <a:rPr lang="en-US" altLang="zh-CN" smtClean="0"/>
              <a:pPr>
                <a:defRPr/>
              </a:pPr>
              <a:t>‹#›</a:t>
            </a:fld>
            <a:endParaRPr lang="en-US" altLang="zh-CN" dirty="0"/>
          </a:p>
        </p:txBody>
      </p:sp>
    </p:spTree>
    <p:extLst>
      <p:ext uri="{BB962C8B-B14F-4D97-AF65-F5344CB8AC3E}">
        <p14:creationId xmlns:p14="http://schemas.microsoft.com/office/powerpoint/2010/main" val="87662834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6FF11A85-9104-4479-9A91-B1FF45378554}" type="datetimeFigureOut">
              <a:rPr lang="en-US" altLang="zh-CN" smtClean="0"/>
              <a:pPr>
                <a:defRPr/>
              </a:pPr>
              <a:t>2/9/2023</a:t>
            </a:fld>
            <a:endParaRPr lang="en-US" altLang="zh-CN" dirty="0"/>
          </a:p>
        </p:txBody>
      </p:sp>
      <p:sp>
        <p:nvSpPr>
          <p:cNvPr id="4" name="页脚占位符 3"/>
          <p:cNvSpPr>
            <a:spLocks noGrp="1"/>
          </p:cNvSpPr>
          <p:nvPr>
            <p:ph type="ftr" sz="quarter" idx="11"/>
          </p:nvPr>
        </p:nvSpPr>
        <p:spPr/>
        <p:txBody>
          <a:bodyPr/>
          <a:lstStyle/>
          <a:p>
            <a:pPr>
              <a:defRPr/>
            </a:pPr>
            <a:endParaRPr lang="en-US" altLang="zh-CN" dirty="0"/>
          </a:p>
        </p:txBody>
      </p:sp>
      <p:sp>
        <p:nvSpPr>
          <p:cNvPr id="5" name="灯片编号占位符 4"/>
          <p:cNvSpPr>
            <a:spLocks noGrp="1"/>
          </p:cNvSpPr>
          <p:nvPr>
            <p:ph type="sldNum" sz="quarter" idx="12"/>
          </p:nvPr>
        </p:nvSpPr>
        <p:spPr/>
        <p:txBody>
          <a:bodyPr/>
          <a:lstStyle/>
          <a:p>
            <a:pPr>
              <a:defRPr/>
            </a:pPr>
            <a:fld id="{66E118DA-48AA-498A-99BB-D17B8E704E29}" type="slidenum">
              <a:rPr lang="en-US" altLang="zh-CN" smtClean="0"/>
              <a:pPr>
                <a:defRPr/>
              </a:pPr>
              <a:t>‹#›</a:t>
            </a:fld>
            <a:endParaRPr lang="en-US" altLang="zh-CN" dirty="0"/>
          </a:p>
        </p:txBody>
      </p:sp>
    </p:spTree>
    <p:extLst>
      <p:ext uri="{BB962C8B-B14F-4D97-AF65-F5344CB8AC3E}">
        <p14:creationId xmlns:p14="http://schemas.microsoft.com/office/powerpoint/2010/main" val="361025037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EBC037A9-F932-43D9-911B-A9E950AC1A94}" type="datetimeFigureOut">
              <a:rPr lang="en-US" altLang="zh-CN" smtClean="0"/>
              <a:pPr>
                <a:defRPr/>
              </a:pPr>
              <a:t>2/9/2023</a:t>
            </a:fld>
            <a:endParaRPr lang="en-US" altLang="zh-CN" dirty="0"/>
          </a:p>
        </p:txBody>
      </p:sp>
      <p:sp>
        <p:nvSpPr>
          <p:cNvPr id="3" name="页脚占位符 2"/>
          <p:cNvSpPr>
            <a:spLocks noGrp="1"/>
          </p:cNvSpPr>
          <p:nvPr>
            <p:ph type="ftr" sz="quarter" idx="11"/>
          </p:nvPr>
        </p:nvSpPr>
        <p:spPr/>
        <p:txBody>
          <a:bodyPr/>
          <a:lstStyle/>
          <a:p>
            <a:pPr>
              <a:defRPr/>
            </a:pPr>
            <a:endParaRPr lang="en-US" altLang="zh-CN" dirty="0"/>
          </a:p>
        </p:txBody>
      </p:sp>
      <p:sp>
        <p:nvSpPr>
          <p:cNvPr id="4" name="灯片编号占位符 3"/>
          <p:cNvSpPr>
            <a:spLocks noGrp="1"/>
          </p:cNvSpPr>
          <p:nvPr>
            <p:ph type="sldNum" sz="quarter" idx="12"/>
          </p:nvPr>
        </p:nvSpPr>
        <p:spPr/>
        <p:txBody>
          <a:bodyPr/>
          <a:lstStyle/>
          <a:p>
            <a:pPr>
              <a:defRPr/>
            </a:pPr>
            <a:fld id="{350F41A8-1DE7-4FDB-82E4-B7D28F85E37B}" type="slidenum">
              <a:rPr lang="en-US" altLang="zh-CN" smtClean="0"/>
              <a:pPr>
                <a:defRPr/>
              </a:pPr>
              <a:t>‹#›</a:t>
            </a:fld>
            <a:endParaRPr lang="en-US" altLang="zh-CN" dirty="0"/>
          </a:p>
        </p:txBody>
      </p:sp>
    </p:spTree>
    <p:extLst>
      <p:ext uri="{BB962C8B-B14F-4D97-AF65-F5344CB8AC3E}">
        <p14:creationId xmlns:p14="http://schemas.microsoft.com/office/powerpoint/2010/main" val="3933035616"/>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8AB4C7E9-882F-40D6-BB91-A67C3EF832F4}" type="datetimeFigureOut">
              <a:rPr lang="en-US" altLang="zh-CN" smtClean="0"/>
              <a:pPr>
                <a:defRPr/>
              </a:pPr>
              <a:t>2/9/2023</a:t>
            </a:fld>
            <a:endParaRPr lang="en-US" altLang="zh-CN" dirty="0"/>
          </a:p>
        </p:txBody>
      </p:sp>
      <p:sp>
        <p:nvSpPr>
          <p:cNvPr id="6" name="页脚占位符 5"/>
          <p:cNvSpPr>
            <a:spLocks noGrp="1"/>
          </p:cNvSpPr>
          <p:nvPr>
            <p:ph type="ftr" sz="quarter" idx="11"/>
          </p:nvPr>
        </p:nvSpPr>
        <p:spPr/>
        <p:txBody>
          <a:bodyPr/>
          <a:lstStyle/>
          <a:p>
            <a:pPr>
              <a:defRPr/>
            </a:pPr>
            <a:endParaRPr lang="en-US" altLang="zh-CN" dirty="0"/>
          </a:p>
        </p:txBody>
      </p:sp>
      <p:sp>
        <p:nvSpPr>
          <p:cNvPr id="7" name="灯片编号占位符 6"/>
          <p:cNvSpPr>
            <a:spLocks noGrp="1"/>
          </p:cNvSpPr>
          <p:nvPr>
            <p:ph type="sldNum" sz="quarter" idx="12"/>
          </p:nvPr>
        </p:nvSpPr>
        <p:spPr/>
        <p:txBody>
          <a:bodyPr/>
          <a:lstStyle/>
          <a:p>
            <a:pPr>
              <a:defRPr/>
            </a:pPr>
            <a:fld id="{849089D6-4402-4088-9603-EA5F683D8526}" type="slidenum">
              <a:rPr lang="en-US" altLang="zh-CN" smtClean="0"/>
              <a:pPr>
                <a:defRPr/>
              </a:pPr>
              <a:t>‹#›</a:t>
            </a:fld>
            <a:endParaRPr lang="en-US" altLang="zh-CN" dirty="0"/>
          </a:p>
        </p:txBody>
      </p:sp>
    </p:spTree>
    <p:extLst>
      <p:ext uri="{BB962C8B-B14F-4D97-AF65-F5344CB8AC3E}">
        <p14:creationId xmlns:p14="http://schemas.microsoft.com/office/powerpoint/2010/main" val="1656874394"/>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93772983-11E4-4E1F-8A33-B540778E0BB4}" type="datetimeFigureOut">
              <a:rPr lang="en-US" altLang="zh-CN" smtClean="0"/>
              <a:pPr>
                <a:defRPr/>
              </a:pPr>
              <a:t>2/9/2023</a:t>
            </a:fld>
            <a:endParaRPr lang="en-US" altLang="zh-CN" dirty="0"/>
          </a:p>
        </p:txBody>
      </p:sp>
      <p:sp>
        <p:nvSpPr>
          <p:cNvPr id="6" name="页脚占位符 5"/>
          <p:cNvSpPr>
            <a:spLocks noGrp="1"/>
          </p:cNvSpPr>
          <p:nvPr>
            <p:ph type="ftr" sz="quarter" idx="11"/>
          </p:nvPr>
        </p:nvSpPr>
        <p:spPr/>
        <p:txBody>
          <a:bodyPr/>
          <a:lstStyle/>
          <a:p>
            <a:pPr>
              <a:defRPr/>
            </a:pPr>
            <a:endParaRPr lang="en-US" altLang="zh-CN" dirty="0"/>
          </a:p>
        </p:txBody>
      </p:sp>
      <p:sp>
        <p:nvSpPr>
          <p:cNvPr id="7" name="灯片编号占位符 6"/>
          <p:cNvSpPr>
            <a:spLocks noGrp="1"/>
          </p:cNvSpPr>
          <p:nvPr>
            <p:ph type="sldNum" sz="quarter" idx="12"/>
          </p:nvPr>
        </p:nvSpPr>
        <p:spPr/>
        <p:txBody>
          <a:bodyPr/>
          <a:lstStyle/>
          <a:p>
            <a:pPr>
              <a:defRPr/>
            </a:pPr>
            <a:fld id="{65B315E4-DFF8-4C72-8816-566CDF8A2719}" type="slidenum">
              <a:rPr lang="en-US" altLang="zh-CN" smtClean="0"/>
              <a:pPr>
                <a:defRPr/>
              </a:pPr>
              <a:t>‹#›</a:t>
            </a:fld>
            <a:endParaRPr lang="en-US" altLang="zh-CN" dirty="0"/>
          </a:p>
        </p:txBody>
      </p:sp>
    </p:spTree>
    <p:extLst>
      <p:ext uri="{BB962C8B-B14F-4D97-AF65-F5344CB8AC3E}">
        <p14:creationId xmlns:p14="http://schemas.microsoft.com/office/powerpoint/2010/main" val="2827816073"/>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6F63FF4-B13E-4A5B-98F3-4335DD2EA990}" type="datetimeFigureOut">
              <a:rPr lang="en-US" altLang="zh-CN" smtClean="0"/>
              <a:pPr>
                <a:defRPr/>
              </a:pPr>
              <a:t>2/9/2023</a:t>
            </a:fld>
            <a:endParaRPr lang="en-US" altLang="zh-CN" dirty="0"/>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dirty="0"/>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17A53B-A699-4FE1-A39E-E745334BBF96}" type="slidenum">
              <a:rPr lang="en-US" altLang="zh-CN" smtClean="0"/>
              <a:pPr>
                <a:defRPr/>
              </a:pPr>
              <a:t>‹#›</a:t>
            </a:fld>
            <a:endParaRPr lang="en-US" altLang="zh-CN" dirty="0"/>
          </a:p>
        </p:txBody>
      </p:sp>
    </p:spTree>
    <p:extLst>
      <p:ext uri="{BB962C8B-B14F-4D97-AF65-F5344CB8AC3E}">
        <p14:creationId xmlns:p14="http://schemas.microsoft.com/office/powerpoint/2010/main" val="289732880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55" r:id="rId15"/>
    <p:sldLayoutId id="2147483956" r:id="rId16"/>
    <p:sldLayoutId id="2147483957" r:id="rId17"/>
    <p:sldLayoutId id="2147483958" r:id="rId18"/>
    <p:sldLayoutId id="2147483959" r:id="rId19"/>
    <p:sldLayoutId id="2147483995" r:id="rId20"/>
  </p:sldLayoutIdLst>
  <p:transition>
    <p:fade/>
  </p:transition>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14.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14.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t="12120"/>
          <a:stretch/>
        </p:blipFill>
        <p:spPr>
          <a:xfrm>
            <a:off x="0" y="0"/>
            <a:ext cx="12192002" cy="3893573"/>
          </a:xfrm>
          <a:prstGeom prst="rect">
            <a:avLst/>
          </a:prstGeom>
        </p:spPr>
      </p:pic>
      <p:sp>
        <p:nvSpPr>
          <p:cNvPr id="24" name="矩形 23"/>
          <p:cNvSpPr/>
          <p:nvPr/>
        </p:nvSpPr>
        <p:spPr>
          <a:xfrm>
            <a:off x="2" y="3864078"/>
            <a:ext cx="12192000" cy="194678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604684" y="3406878"/>
            <a:ext cx="3775588" cy="2728450"/>
          </a:xfrm>
          <a:prstGeom prst="ellipse">
            <a:avLst/>
          </a:prstGeom>
          <a:solidFill>
            <a:srgbClr val="C60418"/>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1598979" y="4772806"/>
            <a:ext cx="1786998" cy="64073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标题 7"/>
          <p:cNvSpPr txBox="1">
            <a:spLocks/>
          </p:cNvSpPr>
          <p:nvPr/>
        </p:nvSpPr>
        <p:spPr>
          <a:xfrm>
            <a:off x="1742995" y="4779662"/>
            <a:ext cx="1498966" cy="648072"/>
          </a:xfrm>
          <a:prstGeom prst="rect">
            <a:avLst/>
          </a:prstGeom>
        </p:spPr>
        <p:txBody>
          <a:bodyPr vert="horz" lIns="0" tIns="45720" rIns="91440" bIns="45720" rtlCol="0" anchor="b">
            <a:noAutofit/>
          </a:bodyPr>
          <a:lstStyle>
            <a:lvl1pPr algn="l" defTabSz="914400" rtl="0" eaLnBrk="1" latinLnBrk="0" hangingPunct="1">
              <a:lnSpc>
                <a:spcPct val="90000"/>
              </a:lnSpc>
              <a:spcBef>
                <a:spcPct val="0"/>
              </a:spcBef>
              <a:buNone/>
              <a:defRPr lang="zh-CN" sz="6600" b="1" kern="1200" baseline="0">
                <a:solidFill>
                  <a:schemeClr val="tx1"/>
                </a:solidFill>
                <a:effectLst>
                  <a:outerShdw blurRad="50800" dist="25400" dir="2700000" algn="br" rotWithShape="0">
                    <a:schemeClr val="bg2">
                      <a:lumMod val="50000"/>
                      <a:alpha val="50000"/>
                    </a:schemeClr>
                  </a:outerShdw>
                </a:effectLst>
                <a:latin typeface="微软雅黑" panose="020B0503020204020204" pitchFamily="34" charset="-122"/>
                <a:ea typeface="微软雅黑" panose="020B0503020204020204" pitchFamily="34" charset="-122"/>
                <a:cs typeface="+mj-cs"/>
              </a:defRPr>
            </a:lvl1pPr>
            <a:lvl2pPr eaLnBrk="1" latinLnBrk="0" hangingPunct="1">
              <a:defRPr lang="zh-CN">
                <a:solidFill>
                  <a:schemeClr val="tx2"/>
                </a:solidFill>
              </a:defRPr>
            </a:lvl2pPr>
            <a:lvl3pPr eaLnBrk="1" latinLnBrk="0" hangingPunct="1">
              <a:defRPr lang="zh-CN">
                <a:solidFill>
                  <a:schemeClr val="tx2"/>
                </a:solidFill>
              </a:defRPr>
            </a:lvl3pPr>
            <a:lvl4pPr eaLnBrk="1" latinLnBrk="0" hangingPunct="1">
              <a:defRPr lang="zh-CN">
                <a:solidFill>
                  <a:schemeClr val="tx2"/>
                </a:solidFill>
              </a:defRPr>
            </a:lvl4pPr>
            <a:lvl5pPr eaLnBrk="1" latinLnBrk="0" hangingPunct="1">
              <a:defRPr lang="zh-CN">
                <a:solidFill>
                  <a:schemeClr val="tx2"/>
                </a:solidFill>
              </a:defRPr>
            </a:lvl5pPr>
            <a:lvl6pPr eaLnBrk="1" latinLnBrk="0" hangingPunct="1">
              <a:defRPr lang="zh-CN">
                <a:solidFill>
                  <a:schemeClr val="tx2"/>
                </a:solidFill>
              </a:defRPr>
            </a:lvl6pPr>
            <a:lvl7pPr eaLnBrk="1" latinLnBrk="0" hangingPunct="1">
              <a:defRPr lang="zh-CN">
                <a:solidFill>
                  <a:schemeClr val="tx2"/>
                </a:solidFill>
              </a:defRPr>
            </a:lvl7pPr>
            <a:lvl8pPr eaLnBrk="1" latinLnBrk="0" hangingPunct="1">
              <a:defRPr lang="zh-CN">
                <a:solidFill>
                  <a:schemeClr val="tx2"/>
                </a:solidFill>
              </a:defRPr>
            </a:lvl8pPr>
            <a:lvl9pPr eaLnBrk="1" latinLnBrk="0" hangingPunct="1">
              <a:defRPr lang="zh-CN">
                <a:solidFill>
                  <a:schemeClr val="tx2"/>
                </a:solidFill>
              </a:defRPr>
            </a:lvl9pPr>
          </a:lstStyle>
          <a:p>
            <a:pPr>
              <a:lnSpc>
                <a:spcPct val="150000"/>
              </a:lnSpc>
            </a:pPr>
            <a:r>
              <a:rPr lang="zh-CN" altLang="en-US" sz="3200" dirty="0">
                <a:solidFill>
                  <a:schemeClr val="bg1"/>
                </a:solidFill>
                <a:effectLst/>
              </a:rPr>
              <a:t>项目 七</a:t>
            </a:r>
          </a:p>
        </p:txBody>
      </p:sp>
      <p:sp>
        <p:nvSpPr>
          <p:cNvPr id="28" name="矩形 27"/>
          <p:cNvSpPr/>
          <p:nvPr/>
        </p:nvSpPr>
        <p:spPr>
          <a:xfrm>
            <a:off x="5257006" y="4626922"/>
            <a:ext cx="4603340" cy="646331"/>
          </a:xfrm>
          <a:prstGeom prst="rect">
            <a:avLst/>
          </a:prstGeom>
        </p:spPr>
        <p:txBody>
          <a:bodyPr wrap="square">
            <a:spAutoFit/>
          </a:bodyPr>
          <a:lstStyle/>
          <a:p>
            <a:pPr algn="ctr"/>
            <a:r>
              <a:rPr lang="zh-CN" altLang="en-US" sz="3600" b="1" dirty="0">
                <a:solidFill>
                  <a:schemeClr val="bg1">
                    <a:lumMod val="85000"/>
                    <a:lumOff val="15000"/>
                  </a:schemeClr>
                </a:solidFill>
                <a:latin typeface="Constantia" pitchFamily="18" charset="0"/>
                <a:ea typeface="微软雅黑" panose="020B0503020204020204" pitchFamily="34" charset="-122"/>
                <a:cs typeface="+mj-cs"/>
              </a:rPr>
              <a:t>数据分析</a:t>
            </a:r>
          </a:p>
        </p:txBody>
      </p:sp>
      <p:pic>
        <p:nvPicPr>
          <p:cNvPr id="29" name="图片 28"/>
          <p:cNvPicPr>
            <a:picLocks noChangeAspect="1"/>
          </p:cNvPicPr>
          <p:nvPr/>
        </p:nvPicPr>
        <p:blipFill rotWithShape="1">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8263" t="2876" r="70767" b="83268"/>
          <a:stretch/>
        </p:blipFill>
        <p:spPr>
          <a:xfrm>
            <a:off x="1557322" y="3864078"/>
            <a:ext cx="1743631" cy="864096"/>
          </a:xfrm>
          <a:prstGeom prst="rect">
            <a:avLst/>
          </a:prstGeom>
        </p:spPr>
      </p:pic>
      <p:cxnSp>
        <p:nvCxnSpPr>
          <p:cNvPr id="30" name="直接连接符 29"/>
          <p:cNvCxnSpPr>
            <a:cxnSpLocks/>
          </p:cNvCxnSpPr>
          <p:nvPr/>
        </p:nvCxnSpPr>
        <p:spPr>
          <a:xfrm>
            <a:off x="4723606" y="5334000"/>
            <a:ext cx="6120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5454">
            <a:off x="9667612" y="2781492"/>
            <a:ext cx="1071173" cy="1071173"/>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217">
            <a:off x="6589930" y="2446593"/>
            <a:ext cx="1143267" cy="11432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3210">
            <a:off x="3471596" y="2497503"/>
            <a:ext cx="1202805" cy="1202805"/>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46793">
            <a:off x="8019570" y="2777821"/>
            <a:ext cx="1050233" cy="1050233"/>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16839">
            <a:off x="235063" y="2473096"/>
            <a:ext cx="1160576" cy="1160576"/>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46303">
            <a:off x="5001935" y="2584368"/>
            <a:ext cx="1189290" cy="1189290"/>
          </a:xfrm>
          <a:prstGeom prst="rect">
            <a:avLst/>
          </a:prstGeom>
        </p:spPr>
      </p:pic>
      <p:pic>
        <p:nvPicPr>
          <p:cNvPr id="37" name="图片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54464">
            <a:off x="8923689" y="1897161"/>
            <a:ext cx="894057" cy="894057"/>
          </a:xfrm>
          <a:prstGeom prst="rect">
            <a:avLst/>
          </a:prstGeom>
        </p:spPr>
      </p:pic>
      <p:pic>
        <p:nvPicPr>
          <p:cNvPr id="38" name="图片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235225">
            <a:off x="2069358" y="2607844"/>
            <a:ext cx="803318" cy="803318"/>
          </a:xfrm>
          <a:prstGeom prst="rect">
            <a:avLst/>
          </a:prstGeom>
        </p:spPr>
      </p:pic>
      <p:pic>
        <p:nvPicPr>
          <p:cNvPr id="39" name="图片 38"/>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620518">
            <a:off x="11070193" y="2418678"/>
            <a:ext cx="1164982" cy="116498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447923"/>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．市场与竞争</a:t>
            </a:r>
          </a:p>
        </p:txBody>
      </p:sp>
      <p:sp>
        <p:nvSpPr>
          <p:cNvPr id="5" name="文本框 4">
            <a:extLst>
              <a:ext uri="{FF2B5EF4-FFF2-40B4-BE49-F238E27FC236}">
                <a16:creationId xmlns:a16="http://schemas.microsoft.com/office/drawing/2014/main" id="{550A36F2-96B5-7BB4-3CD6-5487AB7F2274}"/>
              </a:ext>
            </a:extLst>
          </p:cNvPr>
          <p:cNvSpPr txBox="1"/>
          <p:nvPr/>
        </p:nvSpPr>
        <p:spPr>
          <a:xfrm>
            <a:off x="1085831" y="1828800"/>
            <a:ext cx="10134600" cy="1289905"/>
          </a:xfrm>
          <a:prstGeom prst="rect">
            <a:avLst/>
          </a:prstGeom>
          <a:noFill/>
        </p:spPr>
        <p:txBody>
          <a:bodyPr wrap="square">
            <a:spAutoFit/>
          </a:bodyPr>
          <a:lstStyle/>
          <a:p>
            <a:pPr algn="just">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生意参谋的市场板块与竞争板块</a:t>
            </a:r>
            <a:r>
              <a:rPr lang="zh-CN" altLang="en-US" dirty="0">
                <a:latin typeface="微软雅黑" panose="020B0503020204020204" pitchFamily="34" charset="-122"/>
                <a:ea typeface="微软雅黑" panose="020B0503020204020204" pitchFamily="34" charset="-122"/>
              </a:rPr>
              <a:t>主要用于查看市场行情和竞争对手的数据。商家可以根据需要选择是否订购这些板块或这些板块中的部分功能。在市场板块中可以查看市场大盘数据、市场排行数据、搜索排行数据、搜索人群数据等，在竞争板块中则可查看竞店数据、竞品数据、品牌数据等。</a:t>
            </a:r>
          </a:p>
        </p:txBody>
      </p:sp>
      <p:pic>
        <p:nvPicPr>
          <p:cNvPr id="2" name="图片 1">
            <a:extLst>
              <a:ext uri="{FF2B5EF4-FFF2-40B4-BE49-F238E27FC236}">
                <a16:creationId xmlns:a16="http://schemas.microsoft.com/office/drawing/2014/main" id="{D0330B9C-504C-3FF0-32F1-49749E020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62" t="6845" r="11509" b="1345"/>
          <a:stretch/>
        </p:blipFill>
        <p:spPr bwMode="auto">
          <a:xfrm>
            <a:off x="3338429" y="3219824"/>
            <a:ext cx="5513553" cy="3409576"/>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60978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447923"/>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．自助分析</a:t>
            </a:r>
          </a:p>
        </p:txBody>
      </p:sp>
      <p:sp>
        <p:nvSpPr>
          <p:cNvPr id="5" name="文本框 4">
            <a:extLst>
              <a:ext uri="{FF2B5EF4-FFF2-40B4-BE49-F238E27FC236}">
                <a16:creationId xmlns:a16="http://schemas.microsoft.com/office/drawing/2014/main" id="{550A36F2-96B5-7BB4-3CD6-5487AB7F2274}"/>
              </a:ext>
            </a:extLst>
          </p:cNvPr>
          <p:cNvSpPr txBox="1"/>
          <p:nvPr/>
        </p:nvSpPr>
        <p:spPr>
          <a:xfrm>
            <a:off x="1085831" y="1828800"/>
            <a:ext cx="10134600" cy="874407"/>
          </a:xfrm>
          <a:prstGeom prst="rect">
            <a:avLst/>
          </a:prstGeom>
          <a:noFill/>
        </p:spPr>
        <p:txBody>
          <a:bodyPr wrap="square">
            <a:spAutoFit/>
          </a:bodyPr>
          <a:lstStyle/>
          <a:p>
            <a:pPr algn="just">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自助分析</a:t>
            </a:r>
            <a:r>
              <a:rPr lang="zh-CN" altLang="en-US" dirty="0">
                <a:latin typeface="微软雅黑" panose="020B0503020204020204" pitchFamily="34" charset="-122"/>
                <a:ea typeface="微软雅黑" panose="020B0503020204020204" pitchFamily="34" charset="-122"/>
              </a:rPr>
              <a:t>是一款自定义数据分析系统，可为商家提供</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年网店历史数据、</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多种可视化图表类型和</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余套场景化模板，并支持自定义数据分析与多模块指标融合。</a:t>
            </a:r>
          </a:p>
        </p:txBody>
      </p:sp>
      <p:sp>
        <p:nvSpPr>
          <p:cNvPr id="4" name="MH_Other_1">
            <a:extLst>
              <a:ext uri="{FF2B5EF4-FFF2-40B4-BE49-F238E27FC236}">
                <a16:creationId xmlns:a16="http://schemas.microsoft.com/office/drawing/2014/main" id="{6D7D7A7A-707E-86FB-0FB7-5B568F996CBE}"/>
              </a:ext>
            </a:extLst>
          </p:cNvPr>
          <p:cNvSpPr/>
          <p:nvPr>
            <p:custDataLst>
              <p:tags r:id="rId1"/>
            </p:custDataLst>
          </p:nvPr>
        </p:nvSpPr>
        <p:spPr>
          <a:xfrm>
            <a:off x="1707356" y="2998786"/>
            <a:ext cx="357188" cy="355600"/>
          </a:xfrm>
          <a:prstGeom prst="diamond">
            <a:avLst/>
          </a:prstGeom>
          <a:solidFill>
            <a:schemeClr val="accent1">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6" name="MH_Other_2">
            <a:extLst>
              <a:ext uri="{FF2B5EF4-FFF2-40B4-BE49-F238E27FC236}">
                <a16:creationId xmlns:a16="http://schemas.microsoft.com/office/drawing/2014/main" id="{2A3D2679-6718-15B0-FA2E-6914FEB3DEE5}"/>
              </a:ext>
            </a:extLst>
          </p:cNvPr>
          <p:cNvSpPr/>
          <p:nvPr>
            <p:custDataLst>
              <p:tags r:id="rId2"/>
            </p:custDataLst>
          </p:nvPr>
        </p:nvSpPr>
        <p:spPr>
          <a:xfrm>
            <a:off x="1707356" y="3403600"/>
            <a:ext cx="357188" cy="357187"/>
          </a:xfrm>
          <a:prstGeom prst="diamond">
            <a:avLst/>
          </a:prstGeom>
          <a:solidFill>
            <a:schemeClr val="accent1">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7" name="MH_Other_3">
            <a:extLst>
              <a:ext uri="{FF2B5EF4-FFF2-40B4-BE49-F238E27FC236}">
                <a16:creationId xmlns:a16="http://schemas.microsoft.com/office/drawing/2014/main" id="{66D84DB0-1584-9F40-F682-429F8682279A}"/>
              </a:ext>
            </a:extLst>
          </p:cNvPr>
          <p:cNvSpPr/>
          <p:nvPr>
            <p:custDataLst>
              <p:tags r:id="rId3"/>
            </p:custDataLst>
          </p:nvPr>
        </p:nvSpPr>
        <p:spPr>
          <a:xfrm>
            <a:off x="1913731" y="3201986"/>
            <a:ext cx="355600" cy="355600"/>
          </a:xfrm>
          <a:prstGeom prst="diamond">
            <a:avLst/>
          </a:prstGeom>
          <a:solidFill>
            <a:schemeClr val="accent1">
              <a:lumMod val="60000"/>
              <a:lumOff val="4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8" name="MH_Other_4">
            <a:extLst>
              <a:ext uri="{FF2B5EF4-FFF2-40B4-BE49-F238E27FC236}">
                <a16:creationId xmlns:a16="http://schemas.microsoft.com/office/drawing/2014/main" id="{650E8813-70AF-046E-70D3-AF84E1215ECB}"/>
              </a:ext>
            </a:extLst>
          </p:cNvPr>
          <p:cNvSpPr/>
          <p:nvPr>
            <p:custDataLst>
              <p:tags r:id="rId4"/>
            </p:custDataLst>
          </p:nvPr>
        </p:nvSpPr>
        <p:spPr>
          <a:xfrm>
            <a:off x="1323181" y="2870200"/>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9" name="MH_Other_5">
            <a:extLst>
              <a:ext uri="{FF2B5EF4-FFF2-40B4-BE49-F238E27FC236}">
                <a16:creationId xmlns:a16="http://schemas.microsoft.com/office/drawing/2014/main" id="{DFF0B86F-2117-619A-DFB7-F673F4159EDC}"/>
              </a:ext>
            </a:extLst>
          </p:cNvPr>
          <p:cNvSpPr>
            <a:spLocks/>
          </p:cNvSpPr>
          <p:nvPr>
            <p:custDataLst>
              <p:tags r:id="rId5"/>
            </p:custDataLst>
          </p:nvPr>
        </p:nvSpPr>
        <p:spPr bwMode="auto">
          <a:xfrm>
            <a:off x="1294606" y="2870200"/>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rPr>
              <a:t>A</a:t>
            </a:r>
            <a:endParaRPr lang="zh-CN" altLang="en-US" sz="2400" b="1">
              <a:solidFill>
                <a:srgbClr val="FFFFFF"/>
              </a:solidFill>
            </a:endParaRPr>
          </a:p>
        </p:txBody>
      </p:sp>
      <p:sp>
        <p:nvSpPr>
          <p:cNvPr id="10" name="MH_Text_1">
            <a:extLst>
              <a:ext uri="{FF2B5EF4-FFF2-40B4-BE49-F238E27FC236}">
                <a16:creationId xmlns:a16="http://schemas.microsoft.com/office/drawing/2014/main" id="{375FC019-6E34-9801-1083-8AFCBBDCFA8D}"/>
              </a:ext>
            </a:extLst>
          </p:cNvPr>
          <p:cNvSpPr/>
          <p:nvPr>
            <p:custDataLst>
              <p:tags r:id="rId6"/>
            </p:custDataLst>
          </p:nvPr>
        </p:nvSpPr>
        <p:spPr>
          <a:xfrm>
            <a:off x="2269331" y="3354386"/>
            <a:ext cx="3537202" cy="1598614"/>
          </a:xfrm>
          <a:prstGeom prst="rect">
            <a:avLst/>
          </a:prstGeom>
        </p:spPr>
        <p:txBody>
          <a:bodyPr>
            <a:noAutofit/>
          </a:bodyPr>
          <a:lstStyle/>
          <a:p>
            <a:pPr algn="just" fontAlgn="auto">
              <a:lnSpc>
                <a:spcPct val="120000"/>
              </a:lnSpc>
              <a:spcBef>
                <a:spcPts val="0"/>
              </a:spcBef>
              <a:spcAft>
                <a:spcPts val="0"/>
              </a:spcAft>
              <a:defRPr/>
            </a:pPr>
            <a:r>
              <a:rPr lang="zh-CN" altLang="en-US" dirty="0">
                <a:solidFill>
                  <a:schemeClr val="tx1">
                    <a:lumMod val="65000"/>
                    <a:lumOff val="35000"/>
                  </a:schemeClr>
                </a:solidFill>
                <a:latin typeface="+mn-lt"/>
                <a:ea typeface="+mn-ea"/>
              </a:rPr>
              <a:t>自助分析支持最多</a:t>
            </a:r>
            <a:r>
              <a:rPr lang="en-US" altLang="zh-CN" dirty="0">
                <a:solidFill>
                  <a:schemeClr val="tx1">
                    <a:lumMod val="65000"/>
                    <a:lumOff val="35000"/>
                  </a:schemeClr>
                </a:solidFill>
                <a:latin typeface="+mn-lt"/>
                <a:ea typeface="+mn-ea"/>
              </a:rPr>
              <a:t>1.5</a:t>
            </a:r>
            <a:r>
              <a:rPr lang="zh-CN" altLang="en-US" dirty="0">
                <a:solidFill>
                  <a:schemeClr val="tx1">
                    <a:lumMod val="65000"/>
                    <a:lumOff val="35000"/>
                  </a:schemeClr>
                </a:solidFill>
                <a:latin typeface="+mn-lt"/>
                <a:ea typeface="+mn-ea"/>
              </a:rPr>
              <a:t>年的长周期数据分析，可用于对比去年“</a:t>
            </a:r>
            <a:r>
              <a:rPr lang="en-US" altLang="zh-CN" dirty="0">
                <a:solidFill>
                  <a:schemeClr val="tx1">
                    <a:lumMod val="65000"/>
                    <a:lumOff val="35000"/>
                  </a:schemeClr>
                </a:solidFill>
                <a:latin typeface="+mn-lt"/>
                <a:ea typeface="+mn-ea"/>
              </a:rPr>
              <a:t>618”“</a:t>
            </a:r>
            <a:r>
              <a:rPr lang="zh-CN" altLang="en-US" dirty="0">
                <a:solidFill>
                  <a:schemeClr val="tx1">
                    <a:lumMod val="65000"/>
                    <a:lumOff val="35000"/>
                  </a:schemeClr>
                </a:solidFill>
                <a:latin typeface="+mn-lt"/>
                <a:ea typeface="+mn-ea"/>
              </a:rPr>
              <a:t>双十一”“双十二”等重要大促活动期间的数据表现，帮助商家优化运营方案。</a:t>
            </a:r>
          </a:p>
        </p:txBody>
      </p:sp>
      <p:sp>
        <p:nvSpPr>
          <p:cNvPr id="11" name="MH_SubTitle_1">
            <a:extLst>
              <a:ext uri="{FF2B5EF4-FFF2-40B4-BE49-F238E27FC236}">
                <a16:creationId xmlns:a16="http://schemas.microsoft.com/office/drawing/2014/main" id="{B6B046EF-0DC8-1FC2-8FAB-D0095D4DD711}"/>
              </a:ext>
            </a:extLst>
          </p:cNvPr>
          <p:cNvSpPr/>
          <p:nvPr>
            <p:custDataLst>
              <p:tags r:id="rId7"/>
            </p:custDataLst>
          </p:nvPr>
        </p:nvSpPr>
        <p:spPr>
          <a:xfrm>
            <a:off x="2269331" y="2514599"/>
            <a:ext cx="3390900" cy="893762"/>
          </a:xfrm>
          <a:prstGeom prst="rect">
            <a:avLst/>
          </a:prstGeom>
        </p:spPr>
        <p:txBody>
          <a:bodyPr anchor="b">
            <a:normAutofit/>
          </a:bodyPr>
          <a:lstStyle/>
          <a:p>
            <a:pPr fontAlgn="auto">
              <a:spcBef>
                <a:spcPts val="0"/>
              </a:spcBef>
              <a:spcAft>
                <a:spcPts val="0"/>
              </a:spcAft>
              <a:defRPr/>
            </a:pPr>
            <a:r>
              <a:rPr lang="zh-CN" altLang="en-US" sz="2000" b="1" kern="0" dirty="0">
                <a:solidFill>
                  <a:schemeClr val="accent1"/>
                </a:solidFill>
                <a:latin typeface="+mn-lt"/>
                <a:cs typeface="宋体" panose="02010600030101010101" pitchFamily="2" charset="-122"/>
              </a:rPr>
              <a:t>提供</a:t>
            </a:r>
            <a:r>
              <a:rPr lang="en-US" altLang="zh-CN" sz="2000" b="1" kern="0" dirty="0">
                <a:solidFill>
                  <a:schemeClr val="accent1"/>
                </a:solidFill>
                <a:latin typeface="+mn-lt"/>
                <a:cs typeface="宋体" panose="02010600030101010101" pitchFamily="2" charset="-122"/>
              </a:rPr>
              <a:t>1.5</a:t>
            </a:r>
            <a:r>
              <a:rPr lang="zh-CN" altLang="en-US" sz="2000" b="1" kern="0" dirty="0">
                <a:solidFill>
                  <a:schemeClr val="accent1"/>
                </a:solidFill>
                <a:latin typeface="+mn-lt"/>
                <a:cs typeface="宋体" panose="02010600030101010101" pitchFamily="2" charset="-122"/>
              </a:rPr>
              <a:t>年网店历史数据</a:t>
            </a:r>
            <a:endParaRPr lang="zh-CN" altLang="en-US" sz="2000" b="1" dirty="0">
              <a:solidFill>
                <a:schemeClr val="accent1"/>
              </a:solidFill>
              <a:latin typeface="+mn-lt"/>
            </a:endParaRPr>
          </a:p>
        </p:txBody>
      </p:sp>
      <p:sp>
        <p:nvSpPr>
          <p:cNvPr id="12" name="MH_Other_6">
            <a:extLst>
              <a:ext uri="{FF2B5EF4-FFF2-40B4-BE49-F238E27FC236}">
                <a16:creationId xmlns:a16="http://schemas.microsoft.com/office/drawing/2014/main" id="{9A210922-4A08-0942-7388-3CCBF1624BDB}"/>
              </a:ext>
            </a:extLst>
          </p:cNvPr>
          <p:cNvSpPr/>
          <p:nvPr>
            <p:custDataLst>
              <p:tags r:id="rId8"/>
            </p:custDataLst>
          </p:nvPr>
        </p:nvSpPr>
        <p:spPr>
          <a:xfrm>
            <a:off x="6796631" y="5313867"/>
            <a:ext cx="357188" cy="355600"/>
          </a:xfrm>
          <a:prstGeom prst="diamond">
            <a:avLst/>
          </a:prstGeom>
          <a:solidFill>
            <a:schemeClr val="accent3">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13" name="MH_Other_7">
            <a:extLst>
              <a:ext uri="{FF2B5EF4-FFF2-40B4-BE49-F238E27FC236}">
                <a16:creationId xmlns:a16="http://schemas.microsoft.com/office/drawing/2014/main" id="{1BDF2D2E-4FC6-818C-2409-2A06C5AEFB9C}"/>
              </a:ext>
            </a:extLst>
          </p:cNvPr>
          <p:cNvSpPr/>
          <p:nvPr>
            <p:custDataLst>
              <p:tags r:id="rId9"/>
            </p:custDataLst>
          </p:nvPr>
        </p:nvSpPr>
        <p:spPr>
          <a:xfrm>
            <a:off x="6796631" y="5720267"/>
            <a:ext cx="357188" cy="355600"/>
          </a:xfrm>
          <a:prstGeom prst="diamond">
            <a:avLst/>
          </a:prstGeom>
          <a:solidFill>
            <a:schemeClr val="accent3">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14" name="MH_Other_8">
            <a:extLst>
              <a:ext uri="{FF2B5EF4-FFF2-40B4-BE49-F238E27FC236}">
                <a16:creationId xmlns:a16="http://schemas.microsoft.com/office/drawing/2014/main" id="{C92225B8-A516-BB09-85D8-D383D1A19CF3}"/>
              </a:ext>
            </a:extLst>
          </p:cNvPr>
          <p:cNvSpPr/>
          <p:nvPr>
            <p:custDataLst>
              <p:tags r:id="rId10"/>
            </p:custDataLst>
          </p:nvPr>
        </p:nvSpPr>
        <p:spPr>
          <a:xfrm>
            <a:off x="7003006" y="5517067"/>
            <a:ext cx="355600" cy="355600"/>
          </a:xfrm>
          <a:prstGeom prst="diamond">
            <a:avLst/>
          </a:prstGeom>
          <a:solidFill>
            <a:schemeClr val="accent3">
              <a:lumMod val="60000"/>
              <a:lumOff val="4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15" name="MH_Other_9">
            <a:extLst>
              <a:ext uri="{FF2B5EF4-FFF2-40B4-BE49-F238E27FC236}">
                <a16:creationId xmlns:a16="http://schemas.microsoft.com/office/drawing/2014/main" id="{795FC139-F53C-91AB-6CF1-85C8CA6045DA}"/>
              </a:ext>
            </a:extLst>
          </p:cNvPr>
          <p:cNvSpPr/>
          <p:nvPr>
            <p:custDataLst>
              <p:tags r:id="rId11"/>
            </p:custDataLst>
          </p:nvPr>
        </p:nvSpPr>
        <p:spPr>
          <a:xfrm>
            <a:off x="6412456" y="5186868"/>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16" name="MH_Other_10">
            <a:extLst>
              <a:ext uri="{FF2B5EF4-FFF2-40B4-BE49-F238E27FC236}">
                <a16:creationId xmlns:a16="http://schemas.microsoft.com/office/drawing/2014/main" id="{F73619C3-6BA4-4A83-A188-D3E11F33CA2A}"/>
              </a:ext>
            </a:extLst>
          </p:cNvPr>
          <p:cNvSpPr/>
          <p:nvPr>
            <p:custDataLst>
              <p:tags r:id="rId12"/>
            </p:custDataLst>
          </p:nvPr>
        </p:nvSpPr>
        <p:spPr>
          <a:xfrm>
            <a:off x="6383881" y="5186868"/>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44000" bIns="0" anchor="ctr">
            <a:normAutofit/>
          </a:bodyPr>
          <a:lstStyle/>
          <a:p>
            <a:pPr algn="ctr" fontAlgn="auto">
              <a:spcBef>
                <a:spcPts val="0"/>
              </a:spcBef>
              <a:spcAft>
                <a:spcPts val="0"/>
              </a:spcAft>
              <a:defRPr/>
            </a:pPr>
            <a:r>
              <a:rPr lang="en-US" altLang="zh-CN" sz="2400" b="1" dirty="0">
                <a:solidFill>
                  <a:srgbClr val="FFFFFF"/>
                </a:solidFill>
                <a:latin typeface="+mn-lt"/>
              </a:rPr>
              <a:t>C</a:t>
            </a:r>
            <a:endParaRPr lang="zh-CN" altLang="en-US" sz="2400" b="1" dirty="0" err="1">
              <a:solidFill>
                <a:srgbClr val="FFFFFF"/>
              </a:solidFill>
              <a:latin typeface="+mn-lt"/>
            </a:endParaRPr>
          </a:p>
        </p:txBody>
      </p:sp>
      <p:sp>
        <p:nvSpPr>
          <p:cNvPr id="17" name="MH_Text_3">
            <a:extLst>
              <a:ext uri="{FF2B5EF4-FFF2-40B4-BE49-F238E27FC236}">
                <a16:creationId xmlns:a16="http://schemas.microsoft.com/office/drawing/2014/main" id="{722663B6-05D4-EFF7-71F8-CECDA9C296E6}"/>
              </a:ext>
            </a:extLst>
          </p:cNvPr>
          <p:cNvSpPr/>
          <p:nvPr>
            <p:custDataLst>
              <p:tags r:id="rId13"/>
            </p:custDataLst>
          </p:nvPr>
        </p:nvSpPr>
        <p:spPr>
          <a:xfrm>
            <a:off x="7358605" y="5669468"/>
            <a:ext cx="3537202" cy="1322387"/>
          </a:xfrm>
          <a:prstGeom prst="rect">
            <a:avLst/>
          </a:prstGeom>
        </p:spPr>
        <p:txBody>
          <a:bodyPr>
            <a:normAutofit/>
          </a:bodyPr>
          <a:lstStyle/>
          <a:p>
            <a:pPr algn="just" fontAlgn="auto">
              <a:lnSpc>
                <a:spcPct val="120000"/>
              </a:lnSpc>
              <a:spcBef>
                <a:spcPts val="0"/>
              </a:spcBef>
              <a:spcAft>
                <a:spcPts val="0"/>
              </a:spcAft>
              <a:defRPr/>
            </a:pPr>
            <a:r>
              <a:rPr lang="en-US" altLang="zh-CN" dirty="0">
                <a:solidFill>
                  <a:schemeClr val="tx1">
                    <a:lumMod val="65000"/>
                    <a:lumOff val="35000"/>
                  </a:schemeClr>
                </a:solidFill>
                <a:latin typeface="+mn-lt"/>
                <a:ea typeface="+mn-ea"/>
              </a:rPr>
              <a:t>30</a:t>
            </a:r>
            <a:r>
              <a:rPr lang="zh-CN" altLang="en-US" dirty="0">
                <a:solidFill>
                  <a:schemeClr val="tx1">
                    <a:lumMod val="65000"/>
                    <a:lumOff val="35000"/>
                  </a:schemeClr>
                </a:solidFill>
                <a:latin typeface="+mn-lt"/>
                <a:ea typeface="+mn-ea"/>
              </a:rPr>
              <a:t>多种可视化图表类型满足商家在各类电商场景下的分析需求。</a:t>
            </a:r>
          </a:p>
        </p:txBody>
      </p:sp>
      <p:sp>
        <p:nvSpPr>
          <p:cNvPr id="18" name="MH_SubTitle_3">
            <a:extLst>
              <a:ext uri="{FF2B5EF4-FFF2-40B4-BE49-F238E27FC236}">
                <a16:creationId xmlns:a16="http://schemas.microsoft.com/office/drawing/2014/main" id="{958BDA3B-315A-E2F3-8ED8-4868118BAD23}"/>
              </a:ext>
            </a:extLst>
          </p:cNvPr>
          <p:cNvSpPr/>
          <p:nvPr>
            <p:custDataLst>
              <p:tags r:id="rId14"/>
            </p:custDataLst>
          </p:nvPr>
        </p:nvSpPr>
        <p:spPr>
          <a:xfrm>
            <a:off x="7358605" y="4829680"/>
            <a:ext cx="3295398" cy="893763"/>
          </a:xfrm>
          <a:prstGeom prst="rect">
            <a:avLst/>
          </a:prstGeom>
        </p:spPr>
        <p:txBody>
          <a:bodyPr anchor="b">
            <a:normAutofit/>
          </a:bodyPr>
          <a:lstStyle/>
          <a:p>
            <a:pPr fontAlgn="auto">
              <a:spcBef>
                <a:spcPts val="0"/>
              </a:spcBef>
              <a:spcAft>
                <a:spcPts val="0"/>
              </a:spcAft>
              <a:defRPr/>
            </a:pPr>
            <a:r>
              <a:rPr lang="zh-CN" altLang="en-US" sz="2000" b="1" kern="0" dirty="0">
                <a:solidFill>
                  <a:schemeClr val="accent3"/>
                </a:solidFill>
                <a:latin typeface="+mn-lt"/>
                <a:cs typeface="宋体" panose="02010600030101010101" pitchFamily="2" charset="-122"/>
              </a:rPr>
              <a:t>提供</a:t>
            </a:r>
            <a:r>
              <a:rPr lang="en-US" altLang="zh-CN" sz="2000" b="1" kern="0" dirty="0">
                <a:solidFill>
                  <a:schemeClr val="accent3"/>
                </a:solidFill>
                <a:latin typeface="+mn-lt"/>
                <a:cs typeface="宋体" panose="02010600030101010101" pitchFamily="2" charset="-122"/>
              </a:rPr>
              <a:t>30</a:t>
            </a:r>
            <a:r>
              <a:rPr lang="zh-CN" altLang="en-US" sz="2000" b="1" kern="0" dirty="0">
                <a:solidFill>
                  <a:schemeClr val="accent3"/>
                </a:solidFill>
                <a:latin typeface="+mn-lt"/>
                <a:cs typeface="宋体" panose="02010600030101010101" pitchFamily="2" charset="-122"/>
              </a:rPr>
              <a:t>多种可视化图表类型</a:t>
            </a:r>
            <a:endParaRPr lang="zh-CN" altLang="en-US" sz="2000" b="1" dirty="0">
              <a:solidFill>
                <a:schemeClr val="accent3"/>
              </a:solidFill>
              <a:latin typeface="+mn-lt"/>
            </a:endParaRPr>
          </a:p>
        </p:txBody>
      </p:sp>
      <p:sp>
        <p:nvSpPr>
          <p:cNvPr id="19" name="MH_Other_11">
            <a:extLst>
              <a:ext uri="{FF2B5EF4-FFF2-40B4-BE49-F238E27FC236}">
                <a16:creationId xmlns:a16="http://schemas.microsoft.com/office/drawing/2014/main" id="{99E10F12-F110-1B81-F16C-959514AB65C2}"/>
              </a:ext>
            </a:extLst>
          </p:cNvPr>
          <p:cNvSpPr/>
          <p:nvPr>
            <p:custDataLst>
              <p:tags r:id="rId15"/>
            </p:custDataLst>
          </p:nvPr>
        </p:nvSpPr>
        <p:spPr>
          <a:xfrm>
            <a:off x="1707356" y="5313868"/>
            <a:ext cx="357188" cy="355600"/>
          </a:xfrm>
          <a:prstGeom prst="diamond">
            <a:avLst/>
          </a:prstGeom>
          <a:solidFill>
            <a:schemeClr val="accent2">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0" name="MH_Other_12">
            <a:extLst>
              <a:ext uri="{FF2B5EF4-FFF2-40B4-BE49-F238E27FC236}">
                <a16:creationId xmlns:a16="http://schemas.microsoft.com/office/drawing/2014/main" id="{39D76D57-EF06-BAB9-5EF8-7E0873535390}"/>
              </a:ext>
            </a:extLst>
          </p:cNvPr>
          <p:cNvSpPr/>
          <p:nvPr>
            <p:custDataLst>
              <p:tags r:id="rId16"/>
            </p:custDataLst>
          </p:nvPr>
        </p:nvSpPr>
        <p:spPr>
          <a:xfrm>
            <a:off x="1707356" y="5718682"/>
            <a:ext cx="357188" cy="357187"/>
          </a:xfrm>
          <a:prstGeom prst="diamond">
            <a:avLst/>
          </a:prstGeom>
          <a:solidFill>
            <a:schemeClr val="accent2">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1" name="MH_Other_13">
            <a:extLst>
              <a:ext uri="{FF2B5EF4-FFF2-40B4-BE49-F238E27FC236}">
                <a16:creationId xmlns:a16="http://schemas.microsoft.com/office/drawing/2014/main" id="{766F222C-C6C5-9FED-BB64-FD032B31E3D9}"/>
              </a:ext>
            </a:extLst>
          </p:cNvPr>
          <p:cNvSpPr/>
          <p:nvPr>
            <p:custDataLst>
              <p:tags r:id="rId17"/>
            </p:custDataLst>
          </p:nvPr>
        </p:nvSpPr>
        <p:spPr>
          <a:xfrm>
            <a:off x="1913731" y="5517068"/>
            <a:ext cx="355600" cy="355600"/>
          </a:xfrm>
          <a:prstGeom prst="diamond">
            <a:avLst/>
          </a:prstGeom>
          <a:solidFill>
            <a:schemeClr val="accent2">
              <a:lumMod val="60000"/>
              <a:lumOff val="4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2" name="MH_Other_14">
            <a:extLst>
              <a:ext uri="{FF2B5EF4-FFF2-40B4-BE49-F238E27FC236}">
                <a16:creationId xmlns:a16="http://schemas.microsoft.com/office/drawing/2014/main" id="{F6D0C61D-555F-EDD4-AE02-2553F841FDD3}"/>
              </a:ext>
            </a:extLst>
          </p:cNvPr>
          <p:cNvSpPr/>
          <p:nvPr>
            <p:custDataLst>
              <p:tags r:id="rId18"/>
            </p:custDataLst>
          </p:nvPr>
        </p:nvSpPr>
        <p:spPr>
          <a:xfrm>
            <a:off x="1323181" y="5185282"/>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3" name="MH_Other_15">
            <a:extLst>
              <a:ext uri="{FF2B5EF4-FFF2-40B4-BE49-F238E27FC236}">
                <a16:creationId xmlns:a16="http://schemas.microsoft.com/office/drawing/2014/main" id="{657CE8D0-0B9A-8683-D2F6-2C0C84E4DCD9}"/>
              </a:ext>
            </a:extLst>
          </p:cNvPr>
          <p:cNvSpPr>
            <a:spLocks/>
          </p:cNvSpPr>
          <p:nvPr>
            <p:custDataLst>
              <p:tags r:id="rId19"/>
            </p:custDataLst>
          </p:nvPr>
        </p:nvSpPr>
        <p:spPr bwMode="auto">
          <a:xfrm>
            <a:off x="1294606" y="518528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rPr>
              <a:t>B</a:t>
            </a:r>
            <a:endParaRPr lang="zh-CN" altLang="en-US" sz="2400" b="1">
              <a:solidFill>
                <a:srgbClr val="FFFFFF"/>
              </a:solidFill>
            </a:endParaRPr>
          </a:p>
        </p:txBody>
      </p:sp>
      <p:sp>
        <p:nvSpPr>
          <p:cNvPr id="24" name="MH_Text_2">
            <a:extLst>
              <a:ext uri="{FF2B5EF4-FFF2-40B4-BE49-F238E27FC236}">
                <a16:creationId xmlns:a16="http://schemas.microsoft.com/office/drawing/2014/main" id="{CC170459-8089-282E-3E77-BC555E7C9245}"/>
              </a:ext>
            </a:extLst>
          </p:cNvPr>
          <p:cNvSpPr/>
          <p:nvPr>
            <p:custDataLst>
              <p:tags r:id="rId20"/>
            </p:custDataLst>
          </p:nvPr>
        </p:nvSpPr>
        <p:spPr>
          <a:xfrm>
            <a:off x="2269330" y="5669468"/>
            <a:ext cx="3537203" cy="1282700"/>
          </a:xfrm>
          <a:prstGeom prst="rect">
            <a:avLst/>
          </a:prstGeom>
        </p:spPr>
        <p:txBody>
          <a:bodyPr>
            <a:normAutofit/>
          </a:bodyPr>
          <a:lstStyle/>
          <a:p>
            <a:pPr fontAlgn="auto">
              <a:lnSpc>
                <a:spcPct val="120000"/>
              </a:lnSpc>
              <a:spcBef>
                <a:spcPts val="0"/>
              </a:spcBef>
              <a:spcAft>
                <a:spcPts val="0"/>
              </a:spcAft>
              <a:defRPr/>
            </a:pPr>
            <a:r>
              <a:rPr lang="zh-CN" altLang="en-US" dirty="0">
                <a:solidFill>
                  <a:schemeClr val="tx1">
                    <a:lumMod val="65000"/>
                    <a:lumOff val="35000"/>
                  </a:schemeClr>
                </a:solidFill>
                <a:latin typeface="+mn-lt"/>
                <a:ea typeface="+mn-ea"/>
              </a:rPr>
              <a:t>仅用一张报表统一分析并展示渠道、商品等模块的数据指标。</a:t>
            </a:r>
          </a:p>
        </p:txBody>
      </p:sp>
      <p:sp>
        <p:nvSpPr>
          <p:cNvPr id="25" name="MH_SubTitle_2">
            <a:extLst>
              <a:ext uri="{FF2B5EF4-FFF2-40B4-BE49-F238E27FC236}">
                <a16:creationId xmlns:a16="http://schemas.microsoft.com/office/drawing/2014/main" id="{79BA9DDB-1430-1FC6-9E8C-42404D2B34FA}"/>
              </a:ext>
            </a:extLst>
          </p:cNvPr>
          <p:cNvSpPr/>
          <p:nvPr>
            <p:custDataLst>
              <p:tags r:id="rId21"/>
            </p:custDataLst>
          </p:nvPr>
        </p:nvSpPr>
        <p:spPr>
          <a:xfrm>
            <a:off x="2269331" y="4829681"/>
            <a:ext cx="2578100" cy="893762"/>
          </a:xfrm>
          <a:prstGeom prst="rect">
            <a:avLst/>
          </a:prstGeom>
        </p:spPr>
        <p:txBody>
          <a:bodyPr anchor="b">
            <a:normAutofit/>
          </a:bodyPr>
          <a:lstStyle/>
          <a:p>
            <a:pPr fontAlgn="auto">
              <a:spcBef>
                <a:spcPts val="0"/>
              </a:spcBef>
              <a:spcAft>
                <a:spcPts val="0"/>
              </a:spcAft>
              <a:defRPr/>
            </a:pPr>
            <a:r>
              <a:rPr lang="zh-CN" altLang="en-US" sz="2400" b="1" kern="0" dirty="0">
                <a:solidFill>
                  <a:schemeClr val="accent2"/>
                </a:solidFill>
                <a:latin typeface="+mn-lt"/>
                <a:cs typeface="宋体" panose="02010600030101010101" pitchFamily="2" charset="-122"/>
              </a:rPr>
              <a:t>融合多维度指标</a:t>
            </a:r>
            <a:endParaRPr lang="zh-CN" altLang="en-US" sz="2400" b="1" dirty="0">
              <a:solidFill>
                <a:schemeClr val="accent2"/>
              </a:solidFill>
              <a:latin typeface="+mn-lt"/>
            </a:endParaRPr>
          </a:p>
        </p:txBody>
      </p:sp>
      <p:sp>
        <p:nvSpPr>
          <p:cNvPr id="26" name="MH_Other_16">
            <a:extLst>
              <a:ext uri="{FF2B5EF4-FFF2-40B4-BE49-F238E27FC236}">
                <a16:creationId xmlns:a16="http://schemas.microsoft.com/office/drawing/2014/main" id="{E5D34C29-7F29-4CE6-73E6-C2A31910165C}"/>
              </a:ext>
            </a:extLst>
          </p:cNvPr>
          <p:cNvSpPr/>
          <p:nvPr>
            <p:custDataLst>
              <p:tags r:id="rId22"/>
            </p:custDataLst>
          </p:nvPr>
        </p:nvSpPr>
        <p:spPr>
          <a:xfrm>
            <a:off x="6788665" y="3036091"/>
            <a:ext cx="357188" cy="355600"/>
          </a:xfrm>
          <a:prstGeom prst="diamond">
            <a:avLst/>
          </a:prstGeom>
          <a:solidFill>
            <a:schemeClr val="accent4">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7" name="MH_Other_17">
            <a:extLst>
              <a:ext uri="{FF2B5EF4-FFF2-40B4-BE49-F238E27FC236}">
                <a16:creationId xmlns:a16="http://schemas.microsoft.com/office/drawing/2014/main" id="{FC9460B2-4268-909D-0F43-0E31F3D348D1}"/>
              </a:ext>
            </a:extLst>
          </p:cNvPr>
          <p:cNvSpPr/>
          <p:nvPr>
            <p:custDataLst>
              <p:tags r:id="rId23"/>
            </p:custDataLst>
          </p:nvPr>
        </p:nvSpPr>
        <p:spPr>
          <a:xfrm>
            <a:off x="6788665" y="3442491"/>
            <a:ext cx="357188" cy="355600"/>
          </a:xfrm>
          <a:prstGeom prst="diamond">
            <a:avLst/>
          </a:prstGeom>
          <a:solidFill>
            <a:schemeClr val="accent4">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8" name="MH_Other_18">
            <a:extLst>
              <a:ext uri="{FF2B5EF4-FFF2-40B4-BE49-F238E27FC236}">
                <a16:creationId xmlns:a16="http://schemas.microsoft.com/office/drawing/2014/main" id="{C5462328-6385-88DF-A574-F4D9360D0258}"/>
              </a:ext>
            </a:extLst>
          </p:cNvPr>
          <p:cNvSpPr/>
          <p:nvPr>
            <p:custDataLst>
              <p:tags r:id="rId24"/>
            </p:custDataLst>
          </p:nvPr>
        </p:nvSpPr>
        <p:spPr>
          <a:xfrm>
            <a:off x="6995040" y="3239291"/>
            <a:ext cx="355600" cy="355600"/>
          </a:xfrm>
          <a:prstGeom prst="diamond">
            <a:avLst/>
          </a:prstGeom>
          <a:solidFill>
            <a:schemeClr val="accent4">
              <a:lumMod val="60000"/>
              <a:lumOff val="4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29" name="MH_Other_19">
            <a:extLst>
              <a:ext uri="{FF2B5EF4-FFF2-40B4-BE49-F238E27FC236}">
                <a16:creationId xmlns:a16="http://schemas.microsoft.com/office/drawing/2014/main" id="{54BB7A35-D678-6F07-36EB-43F664D6F887}"/>
              </a:ext>
            </a:extLst>
          </p:cNvPr>
          <p:cNvSpPr/>
          <p:nvPr>
            <p:custDataLst>
              <p:tags r:id="rId25"/>
            </p:custDataLst>
          </p:nvPr>
        </p:nvSpPr>
        <p:spPr>
          <a:xfrm>
            <a:off x="6404490" y="2909092"/>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4">
              <a:lumMod val="20000"/>
              <a:lumOff val="80000"/>
            </a:schemeClr>
          </a:solidFill>
        </p:spPr>
        <p:txBody>
          <a:bodyPr anchor="ctr"/>
          <a:lstStyle/>
          <a:p>
            <a:pPr algn="just" fontAlgn="auto">
              <a:lnSpc>
                <a:spcPct val="130000"/>
              </a:lnSpc>
              <a:spcBef>
                <a:spcPts val="0"/>
              </a:spcBef>
              <a:spcAft>
                <a:spcPts val="0"/>
              </a:spcAft>
              <a:defRPr/>
            </a:pPr>
            <a:endParaRPr lang="zh-CN" altLang="en-US" dirty="0" err="1">
              <a:solidFill>
                <a:srgbClr val="FFFFFF"/>
              </a:solidFill>
              <a:latin typeface="+mn-lt"/>
              <a:ea typeface="+mn-ea"/>
            </a:endParaRPr>
          </a:p>
        </p:txBody>
      </p:sp>
      <p:sp>
        <p:nvSpPr>
          <p:cNvPr id="30" name="MH_Other_20">
            <a:extLst>
              <a:ext uri="{FF2B5EF4-FFF2-40B4-BE49-F238E27FC236}">
                <a16:creationId xmlns:a16="http://schemas.microsoft.com/office/drawing/2014/main" id="{940CB90B-9CF6-4048-D50D-70814FE5CF53}"/>
              </a:ext>
            </a:extLst>
          </p:cNvPr>
          <p:cNvSpPr/>
          <p:nvPr>
            <p:custDataLst>
              <p:tags r:id="rId26"/>
            </p:custDataLst>
          </p:nvPr>
        </p:nvSpPr>
        <p:spPr>
          <a:xfrm>
            <a:off x="6375915" y="2909092"/>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4"/>
          </a:solidFill>
        </p:spPr>
        <p:txBody>
          <a:bodyPr lIns="0" tIns="0" rIns="144000" bIns="0" anchor="ctr">
            <a:normAutofit/>
          </a:bodyPr>
          <a:lstStyle/>
          <a:p>
            <a:pPr algn="ctr" fontAlgn="auto">
              <a:spcBef>
                <a:spcPts val="0"/>
              </a:spcBef>
              <a:spcAft>
                <a:spcPts val="0"/>
              </a:spcAft>
              <a:defRPr/>
            </a:pPr>
            <a:r>
              <a:rPr lang="en-US" altLang="zh-CN" sz="2400" b="1" dirty="0">
                <a:solidFill>
                  <a:srgbClr val="FFFFFF"/>
                </a:solidFill>
                <a:latin typeface="+mn-lt"/>
              </a:rPr>
              <a:t>D</a:t>
            </a:r>
            <a:endParaRPr lang="zh-CN" altLang="en-US" sz="2400" b="1" dirty="0" err="1">
              <a:solidFill>
                <a:srgbClr val="FFFFFF"/>
              </a:solidFill>
              <a:latin typeface="+mn-lt"/>
            </a:endParaRPr>
          </a:p>
        </p:txBody>
      </p:sp>
      <p:sp>
        <p:nvSpPr>
          <p:cNvPr id="31" name="MH_Text_4">
            <a:extLst>
              <a:ext uri="{FF2B5EF4-FFF2-40B4-BE49-F238E27FC236}">
                <a16:creationId xmlns:a16="http://schemas.microsoft.com/office/drawing/2014/main" id="{1C526B0E-9CC5-3F53-490C-06CBD7B86F8E}"/>
              </a:ext>
            </a:extLst>
          </p:cNvPr>
          <p:cNvSpPr/>
          <p:nvPr>
            <p:custDataLst>
              <p:tags r:id="rId27"/>
            </p:custDataLst>
          </p:nvPr>
        </p:nvSpPr>
        <p:spPr>
          <a:xfrm>
            <a:off x="7350640" y="3454396"/>
            <a:ext cx="3537202" cy="1322387"/>
          </a:xfrm>
          <a:prstGeom prst="rect">
            <a:avLst/>
          </a:prstGeom>
        </p:spPr>
        <p:txBody>
          <a:bodyPr>
            <a:normAutofit lnSpcReduction="10000"/>
          </a:bodyPr>
          <a:lstStyle/>
          <a:p>
            <a:pPr algn="just" fontAlgn="auto">
              <a:lnSpc>
                <a:spcPct val="120000"/>
              </a:lnSpc>
              <a:spcBef>
                <a:spcPts val="0"/>
              </a:spcBef>
              <a:spcAft>
                <a:spcPts val="0"/>
              </a:spcAft>
              <a:defRPr/>
            </a:pPr>
            <a:r>
              <a:rPr lang="zh-CN" altLang="en-US" dirty="0">
                <a:solidFill>
                  <a:schemeClr val="tx1">
                    <a:lumMod val="65000"/>
                    <a:lumOff val="35000"/>
                  </a:schemeClr>
                </a:solidFill>
                <a:latin typeface="+mn-lt"/>
                <a:ea typeface="+mn-ea"/>
              </a:rPr>
              <a:t>官方集成</a:t>
            </a:r>
            <a:r>
              <a:rPr lang="en-US" altLang="zh-CN" dirty="0">
                <a:solidFill>
                  <a:schemeClr val="tx1">
                    <a:lumMod val="65000"/>
                    <a:lumOff val="35000"/>
                  </a:schemeClr>
                </a:solidFill>
                <a:latin typeface="+mn-lt"/>
                <a:ea typeface="+mn-ea"/>
              </a:rPr>
              <a:t>10</a:t>
            </a:r>
            <a:r>
              <a:rPr lang="zh-CN" altLang="en-US" dirty="0">
                <a:solidFill>
                  <a:schemeClr val="tx1">
                    <a:lumMod val="65000"/>
                    <a:lumOff val="35000"/>
                  </a:schemeClr>
                </a:solidFill>
                <a:latin typeface="+mn-lt"/>
                <a:ea typeface="+mn-ea"/>
              </a:rPr>
              <a:t>余套场景化模板，可即时接入商家在生意参谋的自有数据，快速形成分析报表，有效提升网店运营效果。</a:t>
            </a:r>
          </a:p>
        </p:txBody>
      </p:sp>
      <p:sp>
        <p:nvSpPr>
          <p:cNvPr id="8192" name="MH_SubTitle_4">
            <a:extLst>
              <a:ext uri="{FF2B5EF4-FFF2-40B4-BE49-F238E27FC236}">
                <a16:creationId xmlns:a16="http://schemas.microsoft.com/office/drawing/2014/main" id="{DD78FA64-6515-FE81-97A2-6F69F8D0C035}"/>
              </a:ext>
            </a:extLst>
          </p:cNvPr>
          <p:cNvSpPr/>
          <p:nvPr>
            <p:custDataLst>
              <p:tags r:id="rId28"/>
            </p:custDataLst>
          </p:nvPr>
        </p:nvSpPr>
        <p:spPr>
          <a:xfrm>
            <a:off x="7350640" y="2551904"/>
            <a:ext cx="3153028" cy="893763"/>
          </a:xfrm>
          <a:prstGeom prst="rect">
            <a:avLst/>
          </a:prstGeom>
        </p:spPr>
        <p:txBody>
          <a:bodyPr anchor="b">
            <a:normAutofit/>
          </a:bodyPr>
          <a:lstStyle/>
          <a:p>
            <a:pPr fontAlgn="auto">
              <a:spcBef>
                <a:spcPts val="0"/>
              </a:spcBef>
              <a:spcAft>
                <a:spcPts val="0"/>
              </a:spcAft>
              <a:defRPr/>
            </a:pPr>
            <a:r>
              <a:rPr lang="zh-CN" altLang="en-US" sz="2000" b="1" kern="0" dirty="0">
                <a:solidFill>
                  <a:schemeClr val="accent4"/>
                </a:solidFill>
                <a:latin typeface="+mn-lt"/>
                <a:cs typeface="宋体" panose="02010600030101010101" pitchFamily="2" charset="-122"/>
              </a:rPr>
              <a:t>提供</a:t>
            </a:r>
            <a:r>
              <a:rPr lang="en-US" altLang="zh-CN" sz="2000" b="1" kern="0" dirty="0">
                <a:solidFill>
                  <a:schemeClr val="accent4"/>
                </a:solidFill>
                <a:latin typeface="+mn-lt"/>
                <a:cs typeface="宋体" panose="02010600030101010101" pitchFamily="2" charset="-122"/>
              </a:rPr>
              <a:t>10</a:t>
            </a:r>
            <a:r>
              <a:rPr lang="zh-CN" altLang="en-US" sz="2000" b="1" kern="0" dirty="0">
                <a:solidFill>
                  <a:schemeClr val="accent4"/>
                </a:solidFill>
                <a:latin typeface="+mn-lt"/>
                <a:cs typeface="宋体" panose="02010600030101010101" pitchFamily="2" charset="-122"/>
              </a:rPr>
              <a:t>余套场景化模板</a:t>
            </a:r>
            <a:endParaRPr lang="zh-CN" altLang="en-US" sz="2000" b="1" dirty="0">
              <a:solidFill>
                <a:schemeClr val="accent4"/>
              </a:solidFill>
              <a:latin typeface="+mn-lt"/>
            </a:endParaRPr>
          </a:p>
        </p:txBody>
      </p:sp>
    </p:spTree>
    <p:extLst>
      <p:ext uri="{BB962C8B-B14F-4D97-AF65-F5344CB8AC3E}">
        <p14:creationId xmlns:p14="http://schemas.microsoft.com/office/powerpoint/2010/main" val="13224731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301018"/>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．人群管理</a:t>
            </a:r>
          </a:p>
        </p:txBody>
      </p:sp>
      <p:sp>
        <p:nvSpPr>
          <p:cNvPr id="5" name="文本框 4">
            <a:extLst>
              <a:ext uri="{FF2B5EF4-FFF2-40B4-BE49-F238E27FC236}">
                <a16:creationId xmlns:a16="http://schemas.microsoft.com/office/drawing/2014/main" id="{550A36F2-96B5-7BB4-3CD6-5487AB7F2274}"/>
              </a:ext>
            </a:extLst>
          </p:cNvPr>
          <p:cNvSpPr txBox="1"/>
          <p:nvPr/>
        </p:nvSpPr>
        <p:spPr>
          <a:xfrm>
            <a:off x="913606" y="1681895"/>
            <a:ext cx="10195887" cy="1289905"/>
          </a:xfrm>
          <a:prstGeom prst="rect">
            <a:avLst/>
          </a:prstGeom>
          <a:noFill/>
        </p:spPr>
        <p:txBody>
          <a:bodyPr wrap="square">
            <a:spAutoFit/>
          </a:bodyPr>
          <a:lstStyle/>
          <a:p>
            <a:pPr algn="just">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人群管理</a:t>
            </a:r>
            <a:r>
              <a:rPr lang="zh-CN" altLang="en-US" dirty="0">
                <a:latin typeface="微软雅黑" panose="020B0503020204020204" pitchFamily="34" charset="-122"/>
                <a:ea typeface="微软雅黑" panose="020B0503020204020204" pitchFamily="34" charset="-122"/>
              </a:rPr>
              <a:t>是生意参谋联合数据银行，为广大商家推出的消费者运营工具，可围绕网店、单品、大促、内容、服务等维度，一键圈选潜力人群，并通过钻展广告、短信、优惠券、网店千人千面等渠道对其进行精准运营和洞察追踪。</a:t>
            </a:r>
          </a:p>
        </p:txBody>
      </p:sp>
      <p:sp>
        <p:nvSpPr>
          <p:cNvPr id="2" name="MH_Other_1">
            <a:extLst>
              <a:ext uri="{FF2B5EF4-FFF2-40B4-BE49-F238E27FC236}">
                <a16:creationId xmlns:a16="http://schemas.microsoft.com/office/drawing/2014/main" id="{7FFE56CF-9AED-294F-C1FE-92707C5CEB3E}"/>
              </a:ext>
            </a:extLst>
          </p:cNvPr>
          <p:cNvSpPr>
            <a:spLocks noChangeAspect="1"/>
          </p:cNvSpPr>
          <p:nvPr>
            <p:custDataLst>
              <p:tags r:id="rId1"/>
            </p:custDataLst>
          </p:nvPr>
        </p:nvSpPr>
        <p:spPr>
          <a:xfrm rot="2567651" flipH="1">
            <a:off x="757070" y="2960158"/>
            <a:ext cx="1060450" cy="1076325"/>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Calibri" panose="020F0502020204030204" pitchFamily="34" charset="0"/>
              <a:ea typeface="微软雅黑" panose="020B0503020204020204" pitchFamily="34" charset="-122"/>
            </a:endParaRPr>
          </a:p>
        </p:txBody>
      </p:sp>
      <p:sp>
        <p:nvSpPr>
          <p:cNvPr id="8193" name="MH_Other_2">
            <a:extLst>
              <a:ext uri="{FF2B5EF4-FFF2-40B4-BE49-F238E27FC236}">
                <a16:creationId xmlns:a16="http://schemas.microsoft.com/office/drawing/2014/main" id="{B7BAB6D9-BC0A-DA22-6B5F-D93843CDF39F}"/>
              </a:ext>
            </a:extLst>
          </p:cNvPr>
          <p:cNvSpPr/>
          <p:nvPr>
            <p:custDataLst>
              <p:tags r:id="rId2"/>
            </p:custDataLst>
          </p:nvPr>
        </p:nvSpPr>
        <p:spPr>
          <a:xfrm>
            <a:off x="858671" y="3734858"/>
            <a:ext cx="885825" cy="885825"/>
          </a:xfrm>
          <a:prstGeom prst="ellipse">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b="1">
                <a:solidFill>
                  <a:srgbClr val="FFFFFF"/>
                </a:solidFill>
                <a:latin typeface="Agency FB" panose="020B0503020202020204" pitchFamily="34" charset="0"/>
                <a:ea typeface="微软雅黑" panose="020B0503020204020204" pitchFamily="34" charset="-122"/>
              </a:rPr>
              <a:t>01</a:t>
            </a:r>
            <a:endParaRPr lang="zh-CN" altLang="en-US" sz="3600" b="1" dirty="0">
              <a:solidFill>
                <a:srgbClr val="FFFFFF"/>
              </a:solidFill>
              <a:latin typeface="Agency FB" panose="020B0503020202020204" pitchFamily="34" charset="0"/>
              <a:ea typeface="微软雅黑" panose="020B0503020204020204" pitchFamily="34" charset="-122"/>
            </a:endParaRPr>
          </a:p>
        </p:txBody>
      </p:sp>
      <p:sp>
        <p:nvSpPr>
          <p:cNvPr id="8195" name="MH_SubTitle_1">
            <a:extLst>
              <a:ext uri="{FF2B5EF4-FFF2-40B4-BE49-F238E27FC236}">
                <a16:creationId xmlns:a16="http://schemas.microsoft.com/office/drawing/2014/main" id="{2EB79F61-8B6C-95D7-F5ED-7A06D33A3E36}"/>
              </a:ext>
            </a:extLst>
          </p:cNvPr>
          <p:cNvSpPr txBox="1">
            <a:spLocks noChangeArrowheads="1"/>
          </p:cNvSpPr>
          <p:nvPr>
            <p:custDataLst>
              <p:tags r:id="rId3"/>
            </p:custDataLst>
          </p:nvPr>
        </p:nvSpPr>
        <p:spPr bwMode="auto">
          <a:xfrm>
            <a:off x="1784181" y="3647544"/>
            <a:ext cx="41586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fontAlgn="auto">
              <a:spcBef>
                <a:spcPts val="0"/>
              </a:spcBef>
              <a:spcAft>
                <a:spcPts val="0"/>
              </a:spcAft>
              <a:defRPr/>
            </a:pPr>
            <a:r>
              <a:rPr lang="zh-CN" altLang="en-US" b="1" dirty="0">
                <a:latin typeface="+mn-lt"/>
                <a:ea typeface="+mn-ea"/>
              </a:rPr>
              <a:t>潜力人群一键圈选。</a:t>
            </a:r>
            <a:r>
              <a:rPr lang="zh-CN" altLang="en-US" dirty="0">
                <a:latin typeface="+mn-lt"/>
                <a:ea typeface="+mn-ea"/>
              </a:rPr>
              <a:t>支持一键圈选爆款潜力人群、询单流失人群、大促敏感人群、内容种草人群、渠道高潜人群等。</a:t>
            </a:r>
          </a:p>
        </p:txBody>
      </p:sp>
      <p:sp>
        <p:nvSpPr>
          <p:cNvPr id="8196" name="MH_Other_3">
            <a:extLst>
              <a:ext uri="{FF2B5EF4-FFF2-40B4-BE49-F238E27FC236}">
                <a16:creationId xmlns:a16="http://schemas.microsoft.com/office/drawing/2014/main" id="{DAE83750-B651-76F3-B90F-8973F6807BB7}"/>
              </a:ext>
            </a:extLst>
          </p:cNvPr>
          <p:cNvSpPr>
            <a:spLocks noChangeAspect="1"/>
          </p:cNvSpPr>
          <p:nvPr>
            <p:custDataLst>
              <p:tags r:id="rId4"/>
            </p:custDataLst>
          </p:nvPr>
        </p:nvSpPr>
        <p:spPr>
          <a:xfrm rot="2567651" flipH="1">
            <a:off x="765008" y="4685770"/>
            <a:ext cx="1060450" cy="1076325"/>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Calibri" panose="020F0502020204030204" pitchFamily="34" charset="0"/>
              <a:ea typeface="微软雅黑" panose="020B0503020204020204" pitchFamily="34" charset="-122"/>
            </a:endParaRPr>
          </a:p>
        </p:txBody>
      </p:sp>
      <p:sp>
        <p:nvSpPr>
          <p:cNvPr id="8197" name="MH_Other_4">
            <a:extLst>
              <a:ext uri="{FF2B5EF4-FFF2-40B4-BE49-F238E27FC236}">
                <a16:creationId xmlns:a16="http://schemas.microsoft.com/office/drawing/2014/main" id="{BF2FBE51-58B3-2F2A-E88D-2DE8E8538DC6}"/>
              </a:ext>
            </a:extLst>
          </p:cNvPr>
          <p:cNvSpPr/>
          <p:nvPr>
            <p:custDataLst>
              <p:tags r:id="rId5"/>
            </p:custDataLst>
          </p:nvPr>
        </p:nvSpPr>
        <p:spPr>
          <a:xfrm>
            <a:off x="868196" y="5468407"/>
            <a:ext cx="887413" cy="887412"/>
          </a:xfrm>
          <a:prstGeom prst="ellipse">
            <a:avLst/>
          </a:prstGeom>
          <a:solidFill>
            <a:schemeClr val="accent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b="1">
                <a:solidFill>
                  <a:srgbClr val="FFFFFF"/>
                </a:solidFill>
                <a:latin typeface="Agency FB" panose="020B0503020202020204" pitchFamily="34" charset="0"/>
                <a:ea typeface="微软雅黑" panose="020B0503020204020204" pitchFamily="34" charset="-122"/>
              </a:rPr>
              <a:t>02</a:t>
            </a:r>
            <a:endParaRPr lang="zh-CN" altLang="en-US" sz="3600" b="1" dirty="0">
              <a:solidFill>
                <a:srgbClr val="FFFFFF"/>
              </a:solidFill>
              <a:latin typeface="Agency FB" panose="020B0503020202020204" pitchFamily="34" charset="0"/>
              <a:ea typeface="微软雅黑" panose="020B0503020204020204" pitchFamily="34" charset="-122"/>
            </a:endParaRPr>
          </a:p>
        </p:txBody>
      </p:sp>
      <p:sp>
        <p:nvSpPr>
          <p:cNvPr id="8198" name="MH_SubTitle_2">
            <a:extLst>
              <a:ext uri="{FF2B5EF4-FFF2-40B4-BE49-F238E27FC236}">
                <a16:creationId xmlns:a16="http://schemas.microsoft.com/office/drawing/2014/main" id="{0374CC4B-69F7-F9E0-A9D7-BD4778120604}"/>
              </a:ext>
            </a:extLst>
          </p:cNvPr>
          <p:cNvSpPr txBox="1">
            <a:spLocks noChangeArrowheads="1"/>
          </p:cNvSpPr>
          <p:nvPr>
            <p:custDataLst>
              <p:tags r:id="rId6"/>
            </p:custDataLst>
          </p:nvPr>
        </p:nvSpPr>
        <p:spPr bwMode="auto">
          <a:xfrm>
            <a:off x="1784182" y="5382682"/>
            <a:ext cx="4158624"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fontAlgn="auto">
              <a:spcBef>
                <a:spcPts val="0"/>
              </a:spcBef>
              <a:spcAft>
                <a:spcPts val="0"/>
              </a:spcAft>
              <a:defRPr/>
            </a:pPr>
            <a:r>
              <a:rPr lang="zh-CN" altLang="en-US" b="1" dirty="0">
                <a:latin typeface="+mn-lt"/>
                <a:ea typeface="+mn-ea"/>
              </a:rPr>
              <a:t>目标人群全场景触达。</a:t>
            </a:r>
            <a:r>
              <a:rPr lang="zh-CN" altLang="en-US" dirty="0">
                <a:latin typeface="+mn-lt"/>
                <a:ea typeface="+mn-ea"/>
              </a:rPr>
              <a:t>支持一个人群包同时应用至多个触达通道，包括但不限于钻展广告、短信、优惠券、网店千人千面，帮助商家全方位覆盖目标人群，加速销售转化。</a:t>
            </a:r>
          </a:p>
        </p:txBody>
      </p:sp>
      <p:sp>
        <p:nvSpPr>
          <p:cNvPr id="8199" name="MH_Other_5">
            <a:extLst>
              <a:ext uri="{FF2B5EF4-FFF2-40B4-BE49-F238E27FC236}">
                <a16:creationId xmlns:a16="http://schemas.microsoft.com/office/drawing/2014/main" id="{91FC75AE-5613-D074-B8F9-4CCC9EE3D656}"/>
              </a:ext>
            </a:extLst>
          </p:cNvPr>
          <p:cNvSpPr>
            <a:spLocks noChangeAspect="1"/>
          </p:cNvSpPr>
          <p:nvPr>
            <p:custDataLst>
              <p:tags r:id="rId7"/>
            </p:custDataLst>
          </p:nvPr>
        </p:nvSpPr>
        <p:spPr>
          <a:xfrm rot="2567651" flipH="1">
            <a:off x="10110954" y="2960158"/>
            <a:ext cx="1060450" cy="1076325"/>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Calibri" panose="020F0502020204030204" pitchFamily="34" charset="0"/>
              <a:ea typeface="微软雅黑" panose="020B0503020204020204" pitchFamily="34" charset="-122"/>
            </a:endParaRPr>
          </a:p>
        </p:txBody>
      </p:sp>
      <p:sp>
        <p:nvSpPr>
          <p:cNvPr id="8200" name="MH_Other_6">
            <a:extLst>
              <a:ext uri="{FF2B5EF4-FFF2-40B4-BE49-F238E27FC236}">
                <a16:creationId xmlns:a16="http://schemas.microsoft.com/office/drawing/2014/main" id="{207050D4-D985-AC3C-F4A7-62BF215FD997}"/>
              </a:ext>
            </a:extLst>
          </p:cNvPr>
          <p:cNvSpPr/>
          <p:nvPr>
            <p:custDataLst>
              <p:tags r:id="rId8"/>
            </p:custDataLst>
          </p:nvPr>
        </p:nvSpPr>
        <p:spPr>
          <a:xfrm>
            <a:off x="10222080" y="3734858"/>
            <a:ext cx="887413" cy="885825"/>
          </a:xfrm>
          <a:prstGeom prst="ellipse">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b="1">
                <a:solidFill>
                  <a:srgbClr val="FFFFFF"/>
                </a:solidFill>
                <a:latin typeface="Agency FB" panose="020B0503020202020204" pitchFamily="34" charset="0"/>
                <a:ea typeface="微软雅黑" panose="020B0503020204020204" pitchFamily="34" charset="-122"/>
              </a:rPr>
              <a:t>03</a:t>
            </a:r>
            <a:endParaRPr lang="zh-CN" altLang="en-US" sz="3600" b="1" dirty="0">
              <a:solidFill>
                <a:srgbClr val="FFFFFF"/>
              </a:solidFill>
              <a:latin typeface="Agency FB" panose="020B0503020202020204" pitchFamily="34" charset="0"/>
              <a:ea typeface="微软雅黑" panose="020B0503020204020204" pitchFamily="34" charset="-122"/>
            </a:endParaRPr>
          </a:p>
        </p:txBody>
      </p:sp>
      <p:sp>
        <p:nvSpPr>
          <p:cNvPr id="8201" name="MH_SubTitle_3">
            <a:extLst>
              <a:ext uri="{FF2B5EF4-FFF2-40B4-BE49-F238E27FC236}">
                <a16:creationId xmlns:a16="http://schemas.microsoft.com/office/drawing/2014/main" id="{41750A5A-9B80-6B16-170C-61C702B8BD47}"/>
              </a:ext>
            </a:extLst>
          </p:cNvPr>
          <p:cNvSpPr txBox="1">
            <a:spLocks noChangeArrowheads="1"/>
          </p:cNvSpPr>
          <p:nvPr>
            <p:custDataLst>
              <p:tags r:id="rId9"/>
            </p:custDataLst>
          </p:nvPr>
        </p:nvSpPr>
        <p:spPr bwMode="auto">
          <a:xfrm>
            <a:off x="6329196" y="3647544"/>
            <a:ext cx="385795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fontAlgn="auto">
              <a:spcBef>
                <a:spcPts val="0"/>
              </a:spcBef>
              <a:spcAft>
                <a:spcPts val="0"/>
              </a:spcAft>
              <a:defRPr/>
            </a:pPr>
            <a:r>
              <a:rPr lang="zh-CN" altLang="en-US" b="1" dirty="0">
                <a:latin typeface="+mn-lt"/>
                <a:ea typeface="+mn-ea"/>
              </a:rPr>
              <a:t>深度洞察目标人群画像和行为偏好。</a:t>
            </a:r>
            <a:r>
              <a:rPr lang="zh-CN" altLang="en-US" dirty="0">
                <a:latin typeface="+mn-lt"/>
                <a:ea typeface="+mn-ea"/>
              </a:rPr>
              <a:t>此功能可以帮助商家针对不同人群制定差异化的运营策略。</a:t>
            </a:r>
          </a:p>
        </p:txBody>
      </p:sp>
      <p:sp>
        <p:nvSpPr>
          <p:cNvPr id="8202" name="MH_Other_7">
            <a:extLst>
              <a:ext uri="{FF2B5EF4-FFF2-40B4-BE49-F238E27FC236}">
                <a16:creationId xmlns:a16="http://schemas.microsoft.com/office/drawing/2014/main" id="{B4C6B5D7-58BB-5D49-97C1-4FE8986293FE}"/>
              </a:ext>
            </a:extLst>
          </p:cNvPr>
          <p:cNvSpPr>
            <a:spLocks noChangeAspect="1"/>
          </p:cNvSpPr>
          <p:nvPr>
            <p:custDataLst>
              <p:tags r:id="rId10"/>
            </p:custDataLst>
          </p:nvPr>
        </p:nvSpPr>
        <p:spPr>
          <a:xfrm rot="2567651" flipH="1">
            <a:off x="10144292" y="4685770"/>
            <a:ext cx="1060450" cy="1076325"/>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Calibri" panose="020F0502020204030204" pitchFamily="34" charset="0"/>
              <a:ea typeface="微软雅黑" panose="020B0503020204020204" pitchFamily="34" charset="-122"/>
            </a:endParaRPr>
          </a:p>
        </p:txBody>
      </p:sp>
      <p:sp>
        <p:nvSpPr>
          <p:cNvPr id="8203" name="MH_Other_8">
            <a:extLst>
              <a:ext uri="{FF2B5EF4-FFF2-40B4-BE49-F238E27FC236}">
                <a16:creationId xmlns:a16="http://schemas.microsoft.com/office/drawing/2014/main" id="{63C222D8-C37F-3546-96AB-A9F45EF41420}"/>
              </a:ext>
            </a:extLst>
          </p:cNvPr>
          <p:cNvSpPr/>
          <p:nvPr>
            <p:custDataLst>
              <p:tags r:id="rId11"/>
            </p:custDataLst>
          </p:nvPr>
        </p:nvSpPr>
        <p:spPr>
          <a:xfrm>
            <a:off x="10255418" y="5468407"/>
            <a:ext cx="885825" cy="887412"/>
          </a:xfrm>
          <a:prstGeom prst="ellipse">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b="1">
                <a:solidFill>
                  <a:srgbClr val="FFFFFF"/>
                </a:solidFill>
                <a:latin typeface="Agency FB" panose="020B0503020202020204" pitchFamily="34" charset="0"/>
                <a:ea typeface="微软雅黑" panose="020B0503020204020204" pitchFamily="34" charset="-122"/>
              </a:rPr>
              <a:t>04</a:t>
            </a:r>
            <a:endParaRPr lang="zh-CN" altLang="en-US" sz="3600" b="1" dirty="0">
              <a:solidFill>
                <a:srgbClr val="FFFFFF"/>
              </a:solidFill>
              <a:latin typeface="Agency FB" panose="020B0503020202020204" pitchFamily="34" charset="0"/>
              <a:ea typeface="微软雅黑" panose="020B0503020204020204" pitchFamily="34" charset="-122"/>
            </a:endParaRPr>
          </a:p>
        </p:txBody>
      </p:sp>
      <p:sp>
        <p:nvSpPr>
          <p:cNvPr id="8204" name="MH_SubTitle_4">
            <a:extLst>
              <a:ext uri="{FF2B5EF4-FFF2-40B4-BE49-F238E27FC236}">
                <a16:creationId xmlns:a16="http://schemas.microsoft.com/office/drawing/2014/main" id="{05CC0CBC-F4F5-261E-6AD7-C59C0555EAEB}"/>
              </a:ext>
            </a:extLst>
          </p:cNvPr>
          <p:cNvSpPr txBox="1">
            <a:spLocks noChangeArrowheads="1"/>
          </p:cNvSpPr>
          <p:nvPr>
            <p:custDataLst>
              <p:tags r:id="rId12"/>
            </p:custDataLst>
          </p:nvPr>
        </p:nvSpPr>
        <p:spPr bwMode="auto">
          <a:xfrm>
            <a:off x="6329196" y="5382682"/>
            <a:ext cx="3857958"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fontAlgn="auto">
              <a:spcBef>
                <a:spcPts val="0"/>
              </a:spcBef>
              <a:spcAft>
                <a:spcPts val="0"/>
              </a:spcAft>
              <a:defRPr/>
            </a:pPr>
            <a:r>
              <a:rPr lang="zh-CN" altLang="en-US" b="1" dirty="0">
                <a:latin typeface="+mn-lt"/>
                <a:ea typeface="+mn-ea"/>
              </a:rPr>
              <a:t>追踪人群应用效果。</a:t>
            </a:r>
            <a:r>
              <a:rPr lang="zh-CN" altLang="en-US" dirty="0">
                <a:latin typeface="+mn-lt"/>
                <a:ea typeface="+mn-ea"/>
              </a:rPr>
              <a:t>支持追踪指定人群应用后最长</a:t>
            </a:r>
            <a:r>
              <a:rPr lang="en-US" altLang="zh-CN" dirty="0">
                <a:latin typeface="+mn-lt"/>
                <a:ea typeface="+mn-ea"/>
              </a:rPr>
              <a:t>30</a:t>
            </a:r>
            <a:r>
              <a:rPr lang="zh-CN" altLang="en-US" dirty="0">
                <a:latin typeface="+mn-lt"/>
                <a:ea typeface="+mn-ea"/>
              </a:rPr>
              <a:t>天的转化效果，帮助商家复盘不同人群运营策略，挖掘更有效的运营方案。</a:t>
            </a:r>
          </a:p>
        </p:txBody>
      </p:sp>
    </p:spTree>
    <p:extLst>
      <p:ext uri="{BB962C8B-B14F-4D97-AF65-F5344CB8AC3E}">
        <p14:creationId xmlns:p14="http://schemas.microsoft.com/office/powerpoint/2010/main" val="8980216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426282"/>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．数据学院</a:t>
            </a:r>
          </a:p>
        </p:txBody>
      </p:sp>
      <p:sp>
        <p:nvSpPr>
          <p:cNvPr id="5" name="文本框 4">
            <a:extLst>
              <a:ext uri="{FF2B5EF4-FFF2-40B4-BE49-F238E27FC236}">
                <a16:creationId xmlns:a16="http://schemas.microsoft.com/office/drawing/2014/main" id="{550A36F2-96B5-7BB4-3CD6-5487AB7F2274}"/>
              </a:ext>
            </a:extLst>
          </p:cNvPr>
          <p:cNvSpPr txBox="1"/>
          <p:nvPr/>
        </p:nvSpPr>
        <p:spPr>
          <a:xfrm>
            <a:off x="913605" y="1826392"/>
            <a:ext cx="10363201" cy="874407"/>
          </a:xfrm>
          <a:prstGeom prst="rect">
            <a:avLst/>
          </a:prstGeom>
          <a:noFill/>
        </p:spPr>
        <p:txBody>
          <a:bodyPr wrap="square">
            <a:spAutoFit/>
          </a:bodyPr>
          <a:lstStyle/>
          <a:p>
            <a:pPr algn="just">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数据学院</a:t>
            </a:r>
            <a:r>
              <a:rPr lang="zh-CN" altLang="en-US" dirty="0">
                <a:latin typeface="微软雅黑" panose="020B0503020204020204" pitchFamily="34" charset="-122"/>
                <a:ea typeface="微软雅黑" panose="020B0503020204020204" pitchFamily="34" charset="-122"/>
              </a:rPr>
              <a:t>是生意参谋团队致力培养商家数据化运营能力的学习互动平台。数据学院针对不同层级的商家研发对应的培训课程，帮助商家快速了解生意参谋的功能，理解数据意义，提升数据化运营能力。</a:t>
            </a:r>
          </a:p>
        </p:txBody>
      </p:sp>
      <p:pic>
        <p:nvPicPr>
          <p:cNvPr id="4" name="图片 3">
            <a:extLst>
              <a:ext uri="{FF2B5EF4-FFF2-40B4-BE49-F238E27FC236}">
                <a16:creationId xmlns:a16="http://schemas.microsoft.com/office/drawing/2014/main" id="{9957E2BB-5A93-AE4D-45B1-A16B9C8F39E4}"/>
              </a:ext>
            </a:extLst>
          </p:cNvPr>
          <p:cNvPicPr>
            <a:picLocks noChangeAspect="1"/>
          </p:cNvPicPr>
          <p:nvPr/>
        </p:nvPicPr>
        <p:blipFill>
          <a:blip r:embed="rId2"/>
          <a:stretch>
            <a:fillRect/>
          </a:stretch>
        </p:blipFill>
        <p:spPr>
          <a:xfrm>
            <a:off x="913606" y="2974124"/>
            <a:ext cx="10363201" cy="3140402"/>
          </a:xfrm>
          <a:prstGeom prst="rect">
            <a:avLst/>
          </a:prstGeom>
          <a:ln>
            <a:solidFill>
              <a:schemeClr val="tx1"/>
            </a:solidFill>
          </a:ln>
        </p:spPr>
      </p:pic>
    </p:spTree>
    <p:extLst>
      <p:ext uri="{BB962C8B-B14F-4D97-AF65-F5344CB8AC3E}">
        <p14:creationId xmlns:p14="http://schemas.microsoft.com/office/powerpoint/2010/main" val="14663810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461767" y="2196489"/>
            <a:ext cx="8474324" cy="8346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l"/>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了解网店数据构成。</a:t>
            </a:r>
          </a:p>
          <a:p>
            <a:pPr marL="342900" indent="-342900">
              <a:lnSpc>
                <a:spcPct val="150000"/>
              </a:lnSpc>
              <a:buFont typeface="Wingdings" panose="05000000000000000000" pitchFamily="2" charset="2"/>
              <a:buChar char="l"/>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掌握网店数据分析方法。</a:t>
            </a:r>
          </a:p>
        </p:txBody>
      </p:sp>
      <p:grpSp>
        <p:nvGrpSpPr>
          <p:cNvPr id="8" name="组合 7"/>
          <p:cNvGrpSpPr/>
          <p:nvPr/>
        </p:nvGrpSpPr>
        <p:grpSpPr>
          <a:xfrm>
            <a:off x="2" y="0"/>
            <a:ext cx="12190413" cy="1384910"/>
            <a:chOff x="2" y="0"/>
            <a:chExt cx="12192000" cy="2333298"/>
          </a:xfrm>
        </p:grpSpPr>
        <p:sp>
          <p:nvSpPr>
            <p:cNvPr id="61" name="矩形 60"/>
            <p:cNvSpPr/>
            <p:nvPr/>
          </p:nvSpPr>
          <p:spPr>
            <a:xfrm>
              <a:off x="2"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2" y="0"/>
              <a:ext cx="12191998" cy="2333298"/>
              <a:chOff x="2118360" y="0"/>
              <a:chExt cx="7955281" cy="6858001"/>
            </a:xfrm>
          </p:grpSpPr>
          <p:sp>
            <p:nvSpPr>
              <p:cNvPr id="62" name="等腰三角形 61"/>
              <p:cNvSpPr/>
              <p:nvPr/>
            </p:nvSpPr>
            <p:spPr>
              <a:xfrm flipV="1">
                <a:off x="2118360" y="0"/>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a:off x="3444240" y="2286004"/>
                <a:ext cx="5303520" cy="4571997"/>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矩形 37"/>
          <p:cNvSpPr/>
          <p:nvPr/>
        </p:nvSpPr>
        <p:spPr>
          <a:xfrm>
            <a:off x="1005554" y="539886"/>
            <a:ext cx="4784852" cy="79860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34" charset="-122"/>
                <a:ea typeface="微软雅黑" panose="020B0503020204020204" pitchFamily="34" charset="-122"/>
              </a:rPr>
              <a:t>任务二  网店数据分析</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634114" y="3668254"/>
            <a:ext cx="8702979" cy="25581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通过对网店各项数据的分析，商家可以对网店各部门的工作效果进行评估，及时找出运营中存在的问题，提高工作效率。网店数据中最重要的是销售数据，网店销售额</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流量</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转化率</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客单价，所以要想提高销售量，就必须围绕这三个数据指标进行深度优化。在优化之前先了解清楚每一个数据指标的含义，并且找出影响数据指标的关键因素，结合网店自身的数据进行分析，就可以准确、快速地找到解决方案。</a:t>
            </a:r>
          </a:p>
        </p:txBody>
      </p:sp>
      <p:grpSp>
        <p:nvGrpSpPr>
          <p:cNvPr id="27" name="组合 26"/>
          <p:cNvGrpSpPr/>
          <p:nvPr/>
        </p:nvGrpSpPr>
        <p:grpSpPr>
          <a:xfrm>
            <a:off x="1675606" y="1437647"/>
            <a:ext cx="766418" cy="623969"/>
            <a:chOff x="3721100" y="3419475"/>
            <a:chExt cx="858838" cy="682626"/>
          </a:xfrm>
          <a:solidFill>
            <a:srgbClr val="C60418"/>
          </a:solidFill>
        </p:grpSpPr>
        <p:sp>
          <p:nvSpPr>
            <p:cNvPr id="28" name="Freeform 19"/>
            <p:cNvSpPr>
              <a:spLocks/>
            </p:cNvSpPr>
            <p:nvPr/>
          </p:nvSpPr>
          <p:spPr bwMode="auto">
            <a:xfrm>
              <a:off x="4254500" y="3419475"/>
              <a:ext cx="325438" cy="495300"/>
            </a:xfrm>
            <a:custGeom>
              <a:avLst/>
              <a:gdLst>
                <a:gd name="T0" fmla="*/ 48 w 87"/>
                <a:gd name="T1" fmla="*/ 132 h 132"/>
                <a:gd name="T2" fmla="*/ 34 w 87"/>
                <a:gd name="T3" fmla="*/ 125 h 132"/>
                <a:gd name="T4" fmla="*/ 28 w 87"/>
                <a:gd name="T5" fmla="*/ 102 h 132"/>
                <a:gd name="T6" fmla="*/ 47 w 87"/>
                <a:gd name="T7" fmla="*/ 75 h 132"/>
                <a:gd name="T8" fmla="*/ 70 w 87"/>
                <a:gd name="T9" fmla="*/ 44 h 132"/>
                <a:gd name="T10" fmla="*/ 64 w 87"/>
                <a:gd name="T11" fmla="*/ 17 h 132"/>
                <a:gd name="T12" fmla="*/ 38 w 87"/>
                <a:gd name="T13" fmla="*/ 13 h 132"/>
                <a:gd name="T14" fmla="*/ 5 w 87"/>
                <a:gd name="T15" fmla="*/ 35 h 132"/>
                <a:gd name="T16" fmla="*/ 0 w 87"/>
                <a:gd name="T17" fmla="*/ 30 h 132"/>
                <a:gd name="T18" fmla="*/ 31 w 87"/>
                <a:gd name="T19" fmla="*/ 6 h 132"/>
                <a:gd name="T20" fmla="*/ 69 w 87"/>
                <a:gd name="T21" fmla="*/ 12 h 132"/>
                <a:gd name="T22" fmla="*/ 76 w 87"/>
                <a:gd name="T23" fmla="*/ 47 h 132"/>
                <a:gd name="T24" fmla="*/ 52 w 87"/>
                <a:gd name="T25" fmla="*/ 80 h 132"/>
                <a:gd name="T26" fmla="*/ 35 w 87"/>
                <a:gd name="T27" fmla="*/ 104 h 132"/>
                <a:gd name="T28" fmla="*/ 38 w 87"/>
                <a:gd name="T29" fmla="*/ 120 h 132"/>
                <a:gd name="T30" fmla="*/ 55 w 87"/>
                <a:gd name="T31" fmla="*/ 123 h 132"/>
                <a:gd name="T32" fmla="*/ 82 w 87"/>
                <a:gd name="T33" fmla="*/ 103 h 132"/>
                <a:gd name="T34" fmla="*/ 87 w 87"/>
                <a:gd name="T35" fmla="*/ 108 h 132"/>
                <a:gd name="T36" fmla="*/ 58 w 87"/>
                <a:gd name="T37" fmla="*/ 130 h 132"/>
                <a:gd name="T38" fmla="*/ 48 w 87"/>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2">
                  <a:moveTo>
                    <a:pt x="48" y="132"/>
                  </a:moveTo>
                  <a:cubicBezTo>
                    <a:pt x="43" y="132"/>
                    <a:pt x="38" y="130"/>
                    <a:pt x="34" y="125"/>
                  </a:cubicBezTo>
                  <a:cubicBezTo>
                    <a:pt x="27" y="119"/>
                    <a:pt x="25" y="111"/>
                    <a:pt x="28" y="102"/>
                  </a:cubicBezTo>
                  <a:cubicBezTo>
                    <a:pt x="31" y="94"/>
                    <a:pt x="37" y="85"/>
                    <a:pt x="47" y="75"/>
                  </a:cubicBezTo>
                  <a:cubicBezTo>
                    <a:pt x="59" y="64"/>
                    <a:pt x="66" y="54"/>
                    <a:pt x="70" y="44"/>
                  </a:cubicBezTo>
                  <a:cubicBezTo>
                    <a:pt x="74" y="34"/>
                    <a:pt x="72" y="25"/>
                    <a:pt x="64" y="17"/>
                  </a:cubicBezTo>
                  <a:cubicBezTo>
                    <a:pt x="55" y="8"/>
                    <a:pt x="50" y="7"/>
                    <a:pt x="38" y="13"/>
                  </a:cubicBezTo>
                  <a:cubicBezTo>
                    <a:pt x="28" y="17"/>
                    <a:pt x="14" y="27"/>
                    <a:pt x="5" y="35"/>
                  </a:cubicBezTo>
                  <a:cubicBezTo>
                    <a:pt x="0" y="30"/>
                    <a:pt x="0" y="30"/>
                    <a:pt x="0" y="30"/>
                  </a:cubicBezTo>
                  <a:cubicBezTo>
                    <a:pt x="9" y="22"/>
                    <a:pt x="20" y="12"/>
                    <a:pt x="31" y="6"/>
                  </a:cubicBezTo>
                  <a:cubicBezTo>
                    <a:pt x="45" y="0"/>
                    <a:pt x="58" y="1"/>
                    <a:pt x="69" y="12"/>
                  </a:cubicBezTo>
                  <a:cubicBezTo>
                    <a:pt x="79" y="22"/>
                    <a:pt x="81" y="34"/>
                    <a:pt x="76" y="47"/>
                  </a:cubicBezTo>
                  <a:cubicBezTo>
                    <a:pt x="72" y="57"/>
                    <a:pt x="65" y="68"/>
                    <a:pt x="52" y="80"/>
                  </a:cubicBezTo>
                  <a:cubicBezTo>
                    <a:pt x="43" y="89"/>
                    <a:pt x="37" y="97"/>
                    <a:pt x="35" y="104"/>
                  </a:cubicBezTo>
                  <a:cubicBezTo>
                    <a:pt x="33" y="111"/>
                    <a:pt x="34" y="116"/>
                    <a:pt x="38" y="120"/>
                  </a:cubicBezTo>
                  <a:cubicBezTo>
                    <a:pt x="43" y="125"/>
                    <a:pt x="48" y="126"/>
                    <a:pt x="55" y="123"/>
                  </a:cubicBezTo>
                  <a:cubicBezTo>
                    <a:pt x="63" y="120"/>
                    <a:pt x="71" y="114"/>
                    <a:pt x="82" y="103"/>
                  </a:cubicBezTo>
                  <a:cubicBezTo>
                    <a:pt x="87" y="108"/>
                    <a:pt x="87" y="108"/>
                    <a:pt x="87" y="108"/>
                  </a:cubicBezTo>
                  <a:cubicBezTo>
                    <a:pt x="76" y="119"/>
                    <a:pt x="66" y="127"/>
                    <a:pt x="58" y="130"/>
                  </a:cubicBezTo>
                  <a:cubicBezTo>
                    <a:pt x="54" y="131"/>
                    <a:pt x="51" y="132"/>
                    <a:pt x="48"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
            <p:cNvSpPr>
              <a:spLocks/>
            </p:cNvSpPr>
            <p:nvPr/>
          </p:nvSpPr>
          <p:spPr bwMode="auto">
            <a:xfrm>
              <a:off x="3721100" y="3652838"/>
              <a:ext cx="454025" cy="449263"/>
            </a:xfrm>
            <a:custGeom>
              <a:avLst/>
              <a:gdLst>
                <a:gd name="T0" fmla="*/ 37 w 121"/>
                <a:gd name="T1" fmla="*/ 0 h 120"/>
                <a:gd name="T2" fmla="*/ 24 w 121"/>
                <a:gd name="T3" fmla="*/ 13 h 120"/>
                <a:gd name="T4" fmla="*/ 24 w 121"/>
                <a:gd name="T5" fmla="*/ 97 h 120"/>
                <a:gd name="T6" fmla="*/ 108 w 121"/>
                <a:gd name="T7" fmla="*/ 97 h 120"/>
                <a:gd name="T8" fmla="*/ 121 w 121"/>
                <a:gd name="T9" fmla="*/ 84 h 120"/>
                <a:gd name="T10" fmla="*/ 37 w 121"/>
                <a:gd name="T11" fmla="*/ 0 h 120"/>
              </a:gdLst>
              <a:ahLst/>
              <a:cxnLst>
                <a:cxn ang="0">
                  <a:pos x="T0" y="T1"/>
                </a:cxn>
                <a:cxn ang="0">
                  <a:pos x="T2" y="T3"/>
                </a:cxn>
                <a:cxn ang="0">
                  <a:pos x="T4" y="T5"/>
                </a:cxn>
                <a:cxn ang="0">
                  <a:pos x="T6" y="T7"/>
                </a:cxn>
                <a:cxn ang="0">
                  <a:pos x="T8" y="T9"/>
                </a:cxn>
                <a:cxn ang="0">
                  <a:pos x="T10" y="T11"/>
                </a:cxn>
              </a:cxnLst>
              <a:rect l="0" t="0" r="r" b="b"/>
              <a:pathLst>
                <a:path w="121" h="120">
                  <a:moveTo>
                    <a:pt x="37" y="0"/>
                  </a:moveTo>
                  <a:cubicBezTo>
                    <a:pt x="24" y="13"/>
                    <a:pt x="24" y="13"/>
                    <a:pt x="24" y="13"/>
                  </a:cubicBezTo>
                  <a:cubicBezTo>
                    <a:pt x="0" y="36"/>
                    <a:pt x="0" y="74"/>
                    <a:pt x="24" y="97"/>
                  </a:cubicBezTo>
                  <a:cubicBezTo>
                    <a:pt x="47" y="120"/>
                    <a:pt x="84" y="120"/>
                    <a:pt x="108" y="97"/>
                  </a:cubicBezTo>
                  <a:cubicBezTo>
                    <a:pt x="121" y="84"/>
                    <a:pt x="121" y="84"/>
                    <a:pt x="121" y="84"/>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
            <p:cNvSpPr>
              <a:spLocks/>
            </p:cNvSpPr>
            <p:nvPr/>
          </p:nvSpPr>
          <p:spPr bwMode="auto">
            <a:xfrm>
              <a:off x="3894138" y="3494088"/>
              <a:ext cx="330200" cy="263525"/>
            </a:xfrm>
            <a:custGeom>
              <a:avLst/>
              <a:gdLst>
                <a:gd name="T0" fmla="*/ 49 w 88"/>
                <a:gd name="T1" fmla="*/ 42 h 70"/>
                <a:gd name="T2" fmla="*/ 59 w 88"/>
                <a:gd name="T3" fmla="*/ 32 h 70"/>
                <a:gd name="T4" fmla="*/ 77 w 88"/>
                <a:gd name="T5" fmla="*/ 29 h 70"/>
                <a:gd name="T6" fmla="*/ 88 w 88"/>
                <a:gd name="T7" fmla="*/ 18 h 70"/>
                <a:gd name="T8" fmla="*/ 10 w 88"/>
                <a:gd name="T9" fmla="*/ 23 h 70"/>
                <a:gd name="T10" fmla="*/ 0 w 88"/>
                <a:gd name="T11" fmla="*/ 33 h 70"/>
                <a:gd name="T12" fmla="*/ 36 w 88"/>
                <a:gd name="T13" fmla="*/ 70 h 70"/>
                <a:gd name="T14" fmla="*/ 46 w 88"/>
                <a:gd name="T15" fmla="*/ 60 h 70"/>
                <a:gd name="T16" fmla="*/ 49 w 88"/>
                <a:gd name="T1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0">
                  <a:moveTo>
                    <a:pt x="49" y="42"/>
                  </a:moveTo>
                  <a:cubicBezTo>
                    <a:pt x="59" y="32"/>
                    <a:pt x="59" y="32"/>
                    <a:pt x="59" y="32"/>
                  </a:cubicBezTo>
                  <a:cubicBezTo>
                    <a:pt x="64" y="27"/>
                    <a:pt x="71" y="26"/>
                    <a:pt x="77" y="29"/>
                  </a:cubicBezTo>
                  <a:cubicBezTo>
                    <a:pt x="88" y="18"/>
                    <a:pt x="88" y="18"/>
                    <a:pt x="88" y="18"/>
                  </a:cubicBezTo>
                  <a:cubicBezTo>
                    <a:pt x="64" y="0"/>
                    <a:pt x="31" y="2"/>
                    <a:pt x="10" y="23"/>
                  </a:cubicBezTo>
                  <a:cubicBezTo>
                    <a:pt x="0" y="33"/>
                    <a:pt x="0" y="33"/>
                    <a:pt x="0" y="33"/>
                  </a:cubicBezTo>
                  <a:cubicBezTo>
                    <a:pt x="36" y="70"/>
                    <a:pt x="36" y="70"/>
                    <a:pt x="36" y="70"/>
                  </a:cubicBezTo>
                  <a:cubicBezTo>
                    <a:pt x="46" y="60"/>
                    <a:pt x="46" y="60"/>
                    <a:pt x="46" y="60"/>
                  </a:cubicBezTo>
                  <a:cubicBezTo>
                    <a:pt x="44" y="54"/>
                    <a:pt x="44" y="47"/>
                    <a:pt x="4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
            <p:cNvSpPr>
              <a:spLocks/>
            </p:cNvSpPr>
            <p:nvPr/>
          </p:nvSpPr>
          <p:spPr bwMode="auto">
            <a:xfrm>
              <a:off x="4054475" y="3603625"/>
              <a:ext cx="277813" cy="330200"/>
            </a:xfrm>
            <a:custGeom>
              <a:avLst/>
              <a:gdLst>
                <a:gd name="T0" fmla="*/ 51 w 74"/>
                <a:gd name="T1" fmla="*/ 0 h 88"/>
                <a:gd name="T2" fmla="*/ 40 w 74"/>
                <a:gd name="T3" fmla="*/ 11 h 88"/>
                <a:gd name="T4" fmla="*/ 37 w 74"/>
                <a:gd name="T5" fmla="*/ 27 h 88"/>
                <a:gd name="T6" fmla="*/ 27 w 74"/>
                <a:gd name="T7" fmla="*/ 37 h 88"/>
                <a:gd name="T8" fmla="*/ 10 w 74"/>
                <a:gd name="T9" fmla="*/ 41 h 88"/>
                <a:gd name="T10" fmla="*/ 0 w 74"/>
                <a:gd name="T11" fmla="*/ 51 h 88"/>
                <a:gd name="T12" fmla="*/ 37 w 74"/>
                <a:gd name="T13" fmla="*/ 88 h 88"/>
                <a:gd name="T14" fmla="*/ 47 w 74"/>
                <a:gd name="T15" fmla="*/ 78 h 88"/>
                <a:gd name="T16" fmla="*/ 51 w 74"/>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8">
                  <a:moveTo>
                    <a:pt x="51" y="0"/>
                  </a:moveTo>
                  <a:cubicBezTo>
                    <a:pt x="40" y="11"/>
                    <a:pt x="40" y="11"/>
                    <a:pt x="40" y="11"/>
                  </a:cubicBezTo>
                  <a:cubicBezTo>
                    <a:pt x="42" y="17"/>
                    <a:pt x="41" y="23"/>
                    <a:pt x="37" y="27"/>
                  </a:cubicBezTo>
                  <a:cubicBezTo>
                    <a:pt x="27" y="37"/>
                    <a:pt x="27" y="37"/>
                    <a:pt x="27" y="37"/>
                  </a:cubicBezTo>
                  <a:cubicBezTo>
                    <a:pt x="22" y="42"/>
                    <a:pt x="16" y="43"/>
                    <a:pt x="10" y="41"/>
                  </a:cubicBezTo>
                  <a:cubicBezTo>
                    <a:pt x="0" y="51"/>
                    <a:pt x="0" y="51"/>
                    <a:pt x="0" y="51"/>
                  </a:cubicBezTo>
                  <a:cubicBezTo>
                    <a:pt x="37" y="88"/>
                    <a:pt x="37" y="88"/>
                    <a:pt x="37" y="88"/>
                  </a:cubicBezTo>
                  <a:cubicBezTo>
                    <a:pt x="47" y="78"/>
                    <a:pt x="47" y="78"/>
                    <a:pt x="47" y="78"/>
                  </a:cubicBezTo>
                  <a:cubicBezTo>
                    <a:pt x="74" y="51"/>
                    <a:pt x="74" y="29"/>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p:cNvSpPr>
            <p:nvPr/>
          </p:nvSpPr>
          <p:spPr bwMode="auto">
            <a:xfrm>
              <a:off x="4078288" y="3629025"/>
              <a:ext cx="111125" cy="98425"/>
            </a:xfrm>
            <a:custGeom>
              <a:avLst/>
              <a:gdLst>
                <a:gd name="T0" fmla="*/ 28 w 30"/>
                <a:gd name="T1" fmla="*/ 14 h 26"/>
                <a:gd name="T2" fmla="*/ 14 w 30"/>
                <a:gd name="T3" fmla="*/ 24 h 26"/>
                <a:gd name="T4" fmla="*/ 10 w 30"/>
                <a:gd name="T5" fmla="*/ 26 h 26"/>
                <a:gd name="T6" fmla="*/ 5 w 30"/>
                <a:gd name="T7" fmla="*/ 24 h 26"/>
                <a:gd name="T8" fmla="*/ 3 w 30"/>
                <a:gd name="T9" fmla="*/ 21 h 26"/>
                <a:gd name="T10" fmla="*/ 3 w 30"/>
                <a:gd name="T11" fmla="*/ 12 h 26"/>
                <a:gd name="T12" fmla="*/ 13 w 30"/>
                <a:gd name="T13" fmla="*/ 2 h 26"/>
                <a:gd name="T14" fmla="*/ 17 w 30"/>
                <a:gd name="T15" fmla="*/ 0 h 26"/>
                <a:gd name="T16" fmla="*/ 22 w 30"/>
                <a:gd name="T17" fmla="*/ 2 h 26"/>
                <a:gd name="T18" fmla="*/ 24 w 30"/>
                <a:gd name="T19" fmla="*/ 5 h 26"/>
                <a:gd name="T20" fmla="*/ 26 w 30"/>
                <a:gd name="T21" fmla="*/ 10 h 26"/>
                <a:gd name="T22" fmla="*/ 28 w 30"/>
                <a:gd name="T2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6">
                  <a:moveTo>
                    <a:pt x="28" y="14"/>
                  </a:moveTo>
                  <a:cubicBezTo>
                    <a:pt x="14" y="24"/>
                    <a:pt x="14" y="24"/>
                    <a:pt x="14" y="24"/>
                  </a:cubicBezTo>
                  <a:cubicBezTo>
                    <a:pt x="13" y="25"/>
                    <a:pt x="12" y="26"/>
                    <a:pt x="10" y="26"/>
                  </a:cubicBezTo>
                  <a:cubicBezTo>
                    <a:pt x="8" y="26"/>
                    <a:pt x="7" y="25"/>
                    <a:pt x="5" y="24"/>
                  </a:cubicBezTo>
                  <a:cubicBezTo>
                    <a:pt x="3" y="21"/>
                    <a:pt x="3" y="21"/>
                    <a:pt x="3" y="21"/>
                  </a:cubicBezTo>
                  <a:cubicBezTo>
                    <a:pt x="0" y="19"/>
                    <a:pt x="0" y="15"/>
                    <a:pt x="3" y="12"/>
                  </a:cubicBezTo>
                  <a:cubicBezTo>
                    <a:pt x="13" y="2"/>
                    <a:pt x="13" y="2"/>
                    <a:pt x="13" y="2"/>
                  </a:cubicBezTo>
                  <a:cubicBezTo>
                    <a:pt x="14" y="1"/>
                    <a:pt x="16" y="0"/>
                    <a:pt x="17" y="0"/>
                  </a:cubicBezTo>
                  <a:cubicBezTo>
                    <a:pt x="19" y="0"/>
                    <a:pt x="21" y="1"/>
                    <a:pt x="22" y="2"/>
                  </a:cubicBezTo>
                  <a:cubicBezTo>
                    <a:pt x="24" y="5"/>
                    <a:pt x="24" y="5"/>
                    <a:pt x="24" y="5"/>
                  </a:cubicBezTo>
                  <a:cubicBezTo>
                    <a:pt x="26" y="6"/>
                    <a:pt x="26" y="8"/>
                    <a:pt x="26" y="10"/>
                  </a:cubicBezTo>
                  <a:cubicBezTo>
                    <a:pt x="26" y="11"/>
                    <a:pt x="30" y="13"/>
                    <a:pt x="2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矩形 34"/>
          <p:cNvSpPr/>
          <p:nvPr/>
        </p:nvSpPr>
        <p:spPr>
          <a:xfrm>
            <a:off x="1248435" y="6615764"/>
            <a:ext cx="10914229" cy="72000"/>
          </a:xfrm>
          <a:prstGeom prst="rect">
            <a:avLst/>
          </a:prstGeom>
          <a:solidFill>
            <a:srgbClr val="FF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22" y="6705600"/>
            <a:ext cx="10914229" cy="7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4"/>
          <p:cNvSpPr/>
          <p:nvPr/>
        </p:nvSpPr>
        <p:spPr>
          <a:xfrm>
            <a:off x="1056346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21"/>
          <p:cNvGrpSpPr/>
          <p:nvPr/>
        </p:nvGrpSpPr>
        <p:grpSpPr>
          <a:xfrm>
            <a:off x="6620823" y="387387"/>
            <a:ext cx="999526" cy="999656"/>
            <a:chOff x="4529124" y="2743206"/>
            <a:chExt cx="760650" cy="760650"/>
          </a:xfrm>
        </p:grpSpPr>
        <p:sp>
          <p:nvSpPr>
            <p:cNvPr id="42" name="Oval 5"/>
            <p:cNvSpPr/>
            <p:nvPr/>
          </p:nvSpPr>
          <p:spPr>
            <a:xfrm>
              <a:off x="4529124" y="2743206"/>
              <a:ext cx="760650" cy="7606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18"/>
            <p:cNvGrpSpPr/>
            <p:nvPr/>
          </p:nvGrpSpPr>
          <p:grpSpPr>
            <a:xfrm>
              <a:off x="4786314" y="2928958"/>
              <a:ext cx="251543" cy="366676"/>
              <a:chOff x="3500430" y="4071948"/>
              <a:chExt cx="251543" cy="366676"/>
            </a:xfrm>
            <a:solidFill>
              <a:schemeClr val="accent1"/>
            </a:solidFill>
          </p:grpSpPr>
          <p:sp>
            <p:nvSpPr>
              <p:cNvPr id="44" name="AutoShape 113"/>
              <p:cNvSpPr>
                <a:spLocks/>
              </p:cNvSpPr>
              <p:nvPr/>
            </p:nvSpPr>
            <p:spPr bwMode="auto">
              <a:xfrm>
                <a:off x="3500430" y="4071948"/>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5" name="AutoShape 114"/>
              <p:cNvSpPr>
                <a:spLocks/>
              </p:cNvSpPr>
              <p:nvPr/>
            </p:nvSpPr>
            <p:spPr bwMode="auto">
              <a:xfrm>
                <a:off x="3557371" y="4129515"/>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A5779E"/>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grpSp>
      </p:grpSp>
      <p:sp>
        <p:nvSpPr>
          <p:cNvPr id="47" name="Oval 3"/>
          <p:cNvSpPr/>
          <p:nvPr/>
        </p:nvSpPr>
        <p:spPr>
          <a:xfrm>
            <a:off x="9249253" y="387387"/>
            <a:ext cx="999526" cy="999656"/>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2"/>
          <p:cNvSpPr/>
          <p:nvPr/>
        </p:nvSpPr>
        <p:spPr>
          <a:xfrm>
            <a:off x="793503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组合 53"/>
          <p:cNvGrpSpPr/>
          <p:nvPr/>
        </p:nvGrpSpPr>
        <p:grpSpPr>
          <a:xfrm>
            <a:off x="8164530" y="616908"/>
            <a:ext cx="563271" cy="563344"/>
            <a:chOff x="1539875" y="3062288"/>
            <a:chExt cx="811213" cy="811213"/>
          </a:xfrm>
          <a:solidFill>
            <a:srgbClr val="C60418"/>
          </a:solidFill>
        </p:grpSpPr>
        <p:sp>
          <p:nvSpPr>
            <p:cNvPr id="55"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6"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7"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8"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9"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60" name="组合 59"/>
          <p:cNvGrpSpPr/>
          <p:nvPr/>
        </p:nvGrpSpPr>
        <p:grpSpPr>
          <a:xfrm>
            <a:off x="10789368" y="646291"/>
            <a:ext cx="547725" cy="481849"/>
            <a:chOff x="568325" y="503238"/>
            <a:chExt cx="989013" cy="869950"/>
          </a:xfrm>
          <a:solidFill>
            <a:srgbClr val="C60418"/>
          </a:solidFill>
        </p:grpSpPr>
        <p:sp>
          <p:nvSpPr>
            <p:cNvPr id="65" name="Oval 27"/>
            <p:cNvSpPr>
              <a:spLocks noChangeArrowheads="1"/>
            </p:cNvSpPr>
            <p:nvPr/>
          </p:nvSpPr>
          <p:spPr bwMode="auto">
            <a:xfrm>
              <a:off x="654050" y="560388"/>
              <a:ext cx="171450" cy="1587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8"/>
            <p:cNvSpPr>
              <a:spLocks/>
            </p:cNvSpPr>
            <p:nvPr/>
          </p:nvSpPr>
          <p:spPr bwMode="auto">
            <a:xfrm>
              <a:off x="568325" y="755650"/>
              <a:ext cx="271462" cy="523875"/>
            </a:xfrm>
            <a:custGeom>
              <a:avLst/>
              <a:gdLst>
                <a:gd name="T0" fmla="*/ 14 w 38"/>
                <a:gd name="T1" fmla="*/ 0 h 73"/>
                <a:gd name="T2" fmla="*/ 6 w 38"/>
                <a:gd name="T3" fmla="*/ 11 h 73"/>
                <a:gd name="T4" fmla="*/ 20 w 38"/>
                <a:gd name="T5" fmla="*/ 20 h 73"/>
                <a:gd name="T6" fmla="*/ 25 w 38"/>
                <a:gd name="T7" fmla="*/ 34 h 73"/>
                <a:gd name="T8" fmla="*/ 0 w 38"/>
                <a:gd name="T9" fmla="*/ 61 h 73"/>
                <a:gd name="T10" fmla="*/ 19 w 38"/>
                <a:gd name="T11" fmla="*/ 73 h 73"/>
                <a:gd name="T12" fmla="*/ 34 w 38"/>
                <a:gd name="T13" fmla="*/ 39 h 73"/>
                <a:gd name="T14" fmla="*/ 33 w 38"/>
                <a:gd name="T15" fmla="*/ 15 h 73"/>
                <a:gd name="T16" fmla="*/ 14 w 3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3">
                  <a:moveTo>
                    <a:pt x="14" y="0"/>
                  </a:moveTo>
                  <a:cubicBezTo>
                    <a:pt x="6" y="11"/>
                    <a:pt x="6" y="11"/>
                    <a:pt x="6" y="11"/>
                  </a:cubicBezTo>
                  <a:cubicBezTo>
                    <a:pt x="20" y="20"/>
                    <a:pt x="20" y="20"/>
                    <a:pt x="20" y="20"/>
                  </a:cubicBezTo>
                  <a:cubicBezTo>
                    <a:pt x="20" y="20"/>
                    <a:pt x="30" y="25"/>
                    <a:pt x="25" y="34"/>
                  </a:cubicBezTo>
                  <a:cubicBezTo>
                    <a:pt x="21" y="43"/>
                    <a:pt x="0" y="61"/>
                    <a:pt x="0" y="61"/>
                  </a:cubicBezTo>
                  <a:cubicBezTo>
                    <a:pt x="19" y="73"/>
                    <a:pt x="19" y="73"/>
                    <a:pt x="19" y="73"/>
                  </a:cubicBezTo>
                  <a:cubicBezTo>
                    <a:pt x="32" y="45"/>
                    <a:pt x="31" y="49"/>
                    <a:pt x="34" y="39"/>
                  </a:cubicBezTo>
                  <a:cubicBezTo>
                    <a:pt x="37" y="29"/>
                    <a:pt x="38" y="21"/>
                    <a:pt x="33" y="15"/>
                  </a:cubicBezTo>
                  <a:cubicBezTo>
                    <a:pt x="25" y="8"/>
                    <a:pt x="25" y="7"/>
                    <a:pt x="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9"/>
            <p:cNvSpPr>
              <a:spLocks/>
            </p:cNvSpPr>
            <p:nvPr/>
          </p:nvSpPr>
          <p:spPr bwMode="auto">
            <a:xfrm>
              <a:off x="782638" y="503238"/>
              <a:ext cx="774700" cy="869950"/>
            </a:xfrm>
            <a:custGeom>
              <a:avLst/>
              <a:gdLst>
                <a:gd name="T0" fmla="*/ 104 w 108"/>
                <a:gd name="T1" fmla="*/ 31 h 121"/>
                <a:gd name="T2" fmla="*/ 31 w 108"/>
                <a:gd name="T3" fmla="*/ 20 h 121"/>
                <a:gd name="T4" fmla="*/ 36 w 108"/>
                <a:gd name="T5" fmla="*/ 11 h 121"/>
                <a:gd name="T6" fmla="*/ 19 w 108"/>
                <a:gd name="T7" fmla="*/ 6 h 121"/>
                <a:gd name="T8" fmla="*/ 0 w 108"/>
                <a:gd name="T9" fmla="*/ 39 h 121"/>
                <a:gd name="T10" fmla="*/ 11 w 108"/>
                <a:gd name="T11" fmla="*/ 46 h 121"/>
                <a:gd name="T12" fmla="*/ 20 w 108"/>
                <a:gd name="T13" fmla="*/ 36 h 121"/>
                <a:gd name="T14" fmla="*/ 28 w 108"/>
                <a:gd name="T15" fmla="*/ 32 h 121"/>
                <a:gd name="T16" fmla="*/ 15 w 108"/>
                <a:gd name="T17" fmla="*/ 52 h 121"/>
                <a:gd name="T18" fmla="*/ 22 w 108"/>
                <a:gd name="T19" fmla="*/ 58 h 121"/>
                <a:gd name="T20" fmla="*/ 32 w 108"/>
                <a:gd name="T21" fmla="*/ 48 h 121"/>
                <a:gd name="T22" fmla="*/ 39 w 108"/>
                <a:gd name="T23" fmla="*/ 48 h 121"/>
                <a:gd name="T24" fmla="*/ 39 w 108"/>
                <a:gd name="T25" fmla="*/ 58 h 121"/>
                <a:gd name="T26" fmla="*/ 15 w 108"/>
                <a:gd name="T27" fmla="*/ 58 h 121"/>
                <a:gd name="T28" fmla="*/ 15 w 108"/>
                <a:gd name="T29" fmla="*/ 67 h 121"/>
                <a:gd name="T30" fmla="*/ 39 w 108"/>
                <a:gd name="T31" fmla="*/ 67 h 121"/>
                <a:gd name="T32" fmla="*/ 39 w 108"/>
                <a:gd name="T33" fmla="*/ 87 h 121"/>
                <a:gd name="T34" fmla="*/ 38 w 108"/>
                <a:gd name="T35" fmla="*/ 87 h 121"/>
                <a:gd name="T36" fmla="*/ 29 w 108"/>
                <a:gd name="T37" fmla="*/ 84 h 121"/>
                <a:gd name="T38" fmla="*/ 29 w 108"/>
                <a:gd name="T39" fmla="*/ 71 h 121"/>
                <a:gd name="T40" fmla="*/ 12 w 108"/>
                <a:gd name="T41" fmla="*/ 71 h 121"/>
                <a:gd name="T42" fmla="*/ 12 w 108"/>
                <a:gd name="T43" fmla="*/ 72 h 121"/>
                <a:gd name="T44" fmla="*/ 29 w 108"/>
                <a:gd name="T45" fmla="*/ 98 h 121"/>
                <a:gd name="T46" fmla="*/ 70 w 108"/>
                <a:gd name="T47" fmla="*/ 87 h 121"/>
                <a:gd name="T48" fmla="*/ 72 w 108"/>
                <a:gd name="T49" fmla="*/ 96 h 121"/>
                <a:gd name="T50" fmla="*/ 86 w 108"/>
                <a:gd name="T51" fmla="*/ 91 h 121"/>
                <a:gd name="T52" fmla="*/ 76 w 108"/>
                <a:gd name="T53" fmla="*/ 68 h 121"/>
                <a:gd name="T54" fmla="*/ 65 w 108"/>
                <a:gd name="T55" fmla="*/ 72 h 121"/>
                <a:gd name="T56" fmla="*/ 68 w 108"/>
                <a:gd name="T57" fmla="*/ 79 h 121"/>
                <a:gd name="T58" fmla="*/ 58 w 108"/>
                <a:gd name="T59" fmla="*/ 84 h 121"/>
                <a:gd name="T60" fmla="*/ 58 w 108"/>
                <a:gd name="T61" fmla="*/ 67 h 121"/>
                <a:gd name="T62" fmla="*/ 81 w 108"/>
                <a:gd name="T63" fmla="*/ 67 h 121"/>
                <a:gd name="T64" fmla="*/ 81 w 108"/>
                <a:gd name="T65" fmla="*/ 58 h 121"/>
                <a:gd name="T66" fmla="*/ 58 w 108"/>
                <a:gd name="T67" fmla="*/ 58 h 121"/>
                <a:gd name="T68" fmla="*/ 58 w 108"/>
                <a:gd name="T69" fmla="*/ 48 h 121"/>
                <a:gd name="T70" fmla="*/ 81 w 108"/>
                <a:gd name="T71" fmla="*/ 48 h 121"/>
                <a:gd name="T72" fmla="*/ 81 w 108"/>
                <a:gd name="T73" fmla="*/ 39 h 121"/>
                <a:gd name="T74" fmla="*/ 40 w 108"/>
                <a:gd name="T75" fmla="*/ 39 h 121"/>
                <a:gd name="T76" fmla="*/ 46 w 108"/>
                <a:gd name="T77" fmla="*/ 30 h 121"/>
                <a:gd name="T78" fmla="*/ 39 w 108"/>
                <a:gd name="T79" fmla="*/ 28 h 121"/>
                <a:gd name="T80" fmla="*/ 87 w 108"/>
                <a:gd name="T81" fmla="*/ 37 h 121"/>
                <a:gd name="T82" fmla="*/ 87 w 108"/>
                <a:gd name="T83" fmla="*/ 85 h 121"/>
                <a:gd name="T84" fmla="*/ 70 w 108"/>
                <a:gd name="T85" fmla="*/ 101 h 121"/>
                <a:gd name="T86" fmla="*/ 59 w 108"/>
                <a:gd name="T87" fmla="*/ 98 h 121"/>
                <a:gd name="T88" fmla="*/ 57 w 108"/>
                <a:gd name="T89" fmla="*/ 108 h 121"/>
                <a:gd name="T90" fmla="*/ 105 w 108"/>
                <a:gd name="T91" fmla="*/ 87 h 121"/>
                <a:gd name="T92" fmla="*/ 104 w 108"/>
                <a:gd name="T9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21">
                  <a:moveTo>
                    <a:pt x="104" y="31"/>
                  </a:moveTo>
                  <a:cubicBezTo>
                    <a:pt x="104" y="31"/>
                    <a:pt x="100" y="0"/>
                    <a:pt x="31" y="20"/>
                  </a:cubicBezTo>
                  <a:cubicBezTo>
                    <a:pt x="34" y="14"/>
                    <a:pt x="36" y="11"/>
                    <a:pt x="36" y="11"/>
                  </a:cubicBezTo>
                  <a:cubicBezTo>
                    <a:pt x="19" y="6"/>
                    <a:pt x="19" y="6"/>
                    <a:pt x="19" y="6"/>
                  </a:cubicBezTo>
                  <a:cubicBezTo>
                    <a:pt x="19" y="6"/>
                    <a:pt x="12" y="29"/>
                    <a:pt x="0" y="39"/>
                  </a:cubicBezTo>
                  <a:cubicBezTo>
                    <a:pt x="0" y="39"/>
                    <a:pt x="11" y="46"/>
                    <a:pt x="11" y="46"/>
                  </a:cubicBezTo>
                  <a:cubicBezTo>
                    <a:pt x="15" y="43"/>
                    <a:pt x="18" y="39"/>
                    <a:pt x="20" y="36"/>
                  </a:cubicBezTo>
                  <a:cubicBezTo>
                    <a:pt x="23" y="35"/>
                    <a:pt x="26" y="33"/>
                    <a:pt x="28" y="32"/>
                  </a:cubicBezTo>
                  <a:cubicBezTo>
                    <a:pt x="25" y="38"/>
                    <a:pt x="20" y="47"/>
                    <a:pt x="15" y="52"/>
                  </a:cubicBezTo>
                  <a:cubicBezTo>
                    <a:pt x="22" y="58"/>
                    <a:pt x="22" y="58"/>
                    <a:pt x="22" y="58"/>
                  </a:cubicBezTo>
                  <a:cubicBezTo>
                    <a:pt x="22" y="58"/>
                    <a:pt x="27" y="54"/>
                    <a:pt x="32" y="48"/>
                  </a:cubicBezTo>
                  <a:cubicBezTo>
                    <a:pt x="39" y="48"/>
                    <a:pt x="39" y="48"/>
                    <a:pt x="39" y="48"/>
                  </a:cubicBezTo>
                  <a:cubicBezTo>
                    <a:pt x="39" y="58"/>
                    <a:pt x="39" y="58"/>
                    <a:pt x="39" y="58"/>
                  </a:cubicBezTo>
                  <a:cubicBezTo>
                    <a:pt x="15" y="58"/>
                    <a:pt x="15" y="58"/>
                    <a:pt x="15" y="58"/>
                  </a:cubicBezTo>
                  <a:cubicBezTo>
                    <a:pt x="15" y="67"/>
                    <a:pt x="15" y="67"/>
                    <a:pt x="15" y="67"/>
                  </a:cubicBezTo>
                  <a:cubicBezTo>
                    <a:pt x="39" y="67"/>
                    <a:pt x="39" y="67"/>
                    <a:pt x="39" y="67"/>
                  </a:cubicBezTo>
                  <a:cubicBezTo>
                    <a:pt x="39" y="87"/>
                    <a:pt x="39" y="87"/>
                    <a:pt x="39" y="87"/>
                  </a:cubicBezTo>
                  <a:cubicBezTo>
                    <a:pt x="38" y="87"/>
                    <a:pt x="38" y="87"/>
                    <a:pt x="38" y="87"/>
                  </a:cubicBezTo>
                  <a:cubicBezTo>
                    <a:pt x="35" y="87"/>
                    <a:pt x="31" y="86"/>
                    <a:pt x="29" y="84"/>
                  </a:cubicBezTo>
                  <a:cubicBezTo>
                    <a:pt x="27" y="81"/>
                    <a:pt x="29" y="75"/>
                    <a:pt x="29" y="71"/>
                  </a:cubicBezTo>
                  <a:cubicBezTo>
                    <a:pt x="12" y="71"/>
                    <a:pt x="12" y="71"/>
                    <a:pt x="12" y="71"/>
                  </a:cubicBezTo>
                  <a:cubicBezTo>
                    <a:pt x="12" y="72"/>
                    <a:pt x="12" y="72"/>
                    <a:pt x="12" y="72"/>
                  </a:cubicBezTo>
                  <a:cubicBezTo>
                    <a:pt x="12" y="72"/>
                    <a:pt x="6" y="99"/>
                    <a:pt x="29" y="98"/>
                  </a:cubicBezTo>
                  <a:cubicBezTo>
                    <a:pt x="51" y="99"/>
                    <a:pt x="64" y="92"/>
                    <a:pt x="70" y="87"/>
                  </a:cubicBezTo>
                  <a:cubicBezTo>
                    <a:pt x="72" y="96"/>
                    <a:pt x="72" y="96"/>
                    <a:pt x="72" y="96"/>
                  </a:cubicBezTo>
                  <a:cubicBezTo>
                    <a:pt x="86" y="91"/>
                    <a:pt x="86" y="91"/>
                    <a:pt x="86" y="91"/>
                  </a:cubicBezTo>
                  <a:cubicBezTo>
                    <a:pt x="76" y="68"/>
                    <a:pt x="76" y="68"/>
                    <a:pt x="76" y="68"/>
                  </a:cubicBezTo>
                  <a:cubicBezTo>
                    <a:pt x="65" y="72"/>
                    <a:pt x="65" y="72"/>
                    <a:pt x="65" y="72"/>
                  </a:cubicBezTo>
                  <a:cubicBezTo>
                    <a:pt x="68" y="79"/>
                    <a:pt x="68" y="79"/>
                    <a:pt x="68" y="79"/>
                  </a:cubicBezTo>
                  <a:cubicBezTo>
                    <a:pt x="65" y="82"/>
                    <a:pt x="61" y="83"/>
                    <a:pt x="58" y="84"/>
                  </a:cubicBezTo>
                  <a:cubicBezTo>
                    <a:pt x="58" y="67"/>
                    <a:pt x="58" y="67"/>
                    <a:pt x="58" y="67"/>
                  </a:cubicBezTo>
                  <a:cubicBezTo>
                    <a:pt x="81" y="67"/>
                    <a:pt x="81" y="67"/>
                    <a:pt x="81" y="67"/>
                  </a:cubicBezTo>
                  <a:cubicBezTo>
                    <a:pt x="81" y="58"/>
                    <a:pt x="81" y="58"/>
                    <a:pt x="81" y="58"/>
                  </a:cubicBezTo>
                  <a:cubicBezTo>
                    <a:pt x="58" y="58"/>
                    <a:pt x="58" y="58"/>
                    <a:pt x="58" y="58"/>
                  </a:cubicBezTo>
                  <a:cubicBezTo>
                    <a:pt x="58" y="48"/>
                    <a:pt x="58" y="48"/>
                    <a:pt x="58" y="48"/>
                  </a:cubicBezTo>
                  <a:cubicBezTo>
                    <a:pt x="81" y="48"/>
                    <a:pt x="81" y="48"/>
                    <a:pt x="81" y="48"/>
                  </a:cubicBezTo>
                  <a:cubicBezTo>
                    <a:pt x="81" y="39"/>
                    <a:pt x="81" y="39"/>
                    <a:pt x="81" y="39"/>
                  </a:cubicBezTo>
                  <a:cubicBezTo>
                    <a:pt x="40" y="39"/>
                    <a:pt x="40" y="39"/>
                    <a:pt x="40" y="39"/>
                  </a:cubicBezTo>
                  <a:cubicBezTo>
                    <a:pt x="43" y="36"/>
                    <a:pt x="45" y="33"/>
                    <a:pt x="46" y="30"/>
                  </a:cubicBezTo>
                  <a:cubicBezTo>
                    <a:pt x="39" y="28"/>
                    <a:pt x="39" y="28"/>
                    <a:pt x="39" y="28"/>
                  </a:cubicBezTo>
                  <a:cubicBezTo>
                    <a:pt x="70" y="17"/>
                    <a:pt x="87" y="19"/>
                    <a:pt x="87" y="37"/>
                  </a:cubicBezTo>
                  <a:cubicBezTo>
                    <a:pt x="87" y="85"/>
                    <a:pt x="87" y="85"/>
                    <a:pt x="87" y="85"/>
                  </a:cubicBezTo>
                  <a:cubicBezTo>
                    <a:pt x="87" y="85"/>
                    <a:pt x="89" y="102"/>
                    <a:pt x="70" y="101"/>
                  </a:cubicBezTo>
                  <a:cubicBezTo>
                    <a:pt x="59" y="98"/>
                    <a:pt x="59" y="98"/>
                    <a:pt x="59" y="98"/>
                  </a:cubicBezTo>
                  <a:cubicBezTo>
                    <a:pt x="57" y="108"/>
                    <a:pt x="57" y="108"/>
                    <a:pt x="57" y="108"/>
                  </a:cubicBezTo>
                  <a:cubicBezTo>
                    <a:pt x="57" y="108"/>
                    <a:pt x="101" y="121"/>
                    <a:pt x="105" y="87"/>
                  </a:cubicBezTo>
                  <a:cubicBezTo>
                    <a:pt x="108" y="53"/>
                    <a:pt x="104" y="31"/>
                    <a:pt x="104"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68" name="组合 67"/>
          <p:cNvGrpSpPr/>
          <p:nvPr/>
        </p:nvGrpSpPr>
        <p:grpSpPr>
          <a:xfrm>
            <a:off x="9461095" y="608608"/>
            <a:ext cx="603788" cy="571645"/>
            <a:chOff x="4787900" y="539750"/>
            <a:chExt cx="803275" cy="760413"/>
          </a:xfrm>
          <a:solidFill>
            <a:schemeClr val="tx1">
              <a:lumMod val="65000"/>
              <a:lumOff val="35000"/>
            </a:schemeClr>
          </a:solidFill>
        </p:grpSpPr>
        <p:sp>
          <p:nvSpPr>
            <p:cNvPr id="69"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2630291" y="1590756"/>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任务目标</a:t>
            </a:r>
          </a:p>
        </p:txBody>
      </p:sp>
      <p:pic>
        <p:nvPicPr>
          <p:cNvPr id="2" name="图片">
            <a:extLst>
              <a:ext uri="{FF2B5EF4-FFF2-40B4-BE49-F238E27FC236}">
                <a16:creationId xmlns:a16="http://schemas.microsoft.com/office/drawing/2014/main" id="{08CA639E-F6AB-3943-A098-BBA23836C952}"/>
              </a:ext>
            </a:extLst>
          </p:cNvPr>
          <p:cNvPicPr>
            <a:picLocks noChangeAspect="1"/>
          </p:cNvPicPr>
          <p:nvPr/>
        </p:nvPicPr>
        <p:blipFill>
          <a:blip r:embed="rId3" cstate="print"/>
          <a:stretch>
            <a:fillRect/>
          </a:stretch>
        </p:blipFill>
        <p:spPr>
          <a:xfrm rot="20787591">
            <a:off x="341924" y="4810069"/>
            <a:ext cx="967807" cy="967807"/>
          </a:xfrm>
          <a:prstGeom prst="rect">
            <a:avLst/>
          </a:prstGeom>
          <a:noFill/>
          <a:ln w="9525" cap="flat" cmpd="sng">
            <a:noFill/>
            <a:prstDash val="solid"/>
            <a:miter/>
          </a:ln>
        </p:spPr>
      </p:pic>
      <p:pic>
        <p:nvPicPr>
          <p:cNvPr id="3" name="图片">
            <a:extLst>
              <a:ext uri="{FF2B5EF4-FFF2-40B4-BE49-F238E27FC236}">
                <a16:creationId xmlns:a16="http://schemas.microsoft.com/office/drawing/2014/main" id="{3A94A0CF-0F7D-6EAC-1E92-E54D2E0299F1}"/>
              </a:ext>
            </a:extLst>
          </p:cNvPr>
          <p:cNvPicPr>
            <a:picLocks noChangeAspect="1"/>
          </p:cNvPicPr>
          <p:nvPr/>
        </p:nvPicPr>
        <p:blipFill>
          <a:blip r:embed="rId4" cstate="print"/>
          <a:stretch>
            <a:fillRect/>
          </a:stretch>
        </p:blipFill>
        <p:spPr>
          <a:xfrm rot="816839">
            <a:off x="1043016" y="5634498"/>
            <a:ext cx="933828" cy="933825"/>
          </a:xfrm>
          <a:prstGeom prst="rect">
            <a:avLst/>
          </a:prstGeom>
          <a:noFill/>
          <a:ln w="9525" cap="flat" cmpd="sng">
            <a:noFill/>
            <a:prstDash val="solid"/>
            <a:miter/>
          </a:ln>
        </p:spPr>
      </p:pic>
      <p:pic>
        <p:nvPicPr>
          <p:cNvPr id="4" name="图片">
            <a:extLst>
              <a:ext uri="{FF2B5EF4-FFF2-40B4-BE49-F238E27FC236}">
                <a16:creationId xmlns:a16="http://schemas.microsoft.com/office/drawing/2014/main" id="{9EB7A401-0A37-8688-6AAB-B5AC052B4DB2}"/>
              </a:ext>
            </a:extLst>
          </p:cNvPr>
          <p:cNvPicPr>
            <a:picLocks noChangeAspect="1"/>
          </p:cNvPicPr>
          <p:nvPr/>
        </p:nvPicPr>
        <p:blipFill>
          <a:blip r:embed="rId5" cstate="print"/>
          <a:stretch>
            <a:fillRect/>
          </a:stretch>
        </p:blipFill>
        <p:spPr>
          <a:xfrm rot="540217">
            <a:off x="119327" y="5760326"/>
            <a:ext cx="919900" cy="919900"/>
          </a:xfrm>
          <a:prstGeom prst="rect">
            <a:avLst/>
          </a:prstGeom>
          <a:noFill/>
          <a:ln w="9525" cap="flat" cmpd="sng">
            <a:noFill/>
            <a:prstDash val="solid"/>
            <a:miter/>
          </a:ln>
        </p:spPr>
      </p:pic>
      <p:sp>
        <p:nvSpPr>
          <p:cNvPr id="5" name="矩形 4">
            <a:extLst>
              <a:ext uri="{FF2B5EF4-FFF2-40B4-BE49-F238E27FC236}">
                <a16:creationId xmlns:a16="http://schemas.microsoft.com/office/drawing/2014/main" id="{59408F6C-64B1-3B74-F710-1919B7CD974E}"/>
              </a:ext>
            </a:extLst>
          </p:cNvPr>
          <p:cNvSpPr/>
          <p:nvPr/>
        </p:nvSpPr>
        <p:spPr>
          <a:xfrm>
            <a:off x="2634115" y="3219251"/>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任务分析</a:t>
            </a:r>
          </a:p>
        </p:txBody>
      </p:sp>
    </p:spTree>
    <p:extLst>
      <p:ext uri="{BB962C8B-B14F-4D97-AF65-F5344CB8AC3E}">
        <p14:creationId xmlns:p14="http://schemas.microsoft.com/office/powerpoint/2010/main" val="196592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一、网店数据构成</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1336071"/>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网站（网店）流量</a:t>
            </a:r>
            <a:r>
              <a:rPr lang="zh-CN" altLang="en-US" dirty="0">
                <a:latin typeface="微软雅黑" panose="020B0503020204020204" pitchFamily="34" charset="-122"/>
                <a:ea typeface="微软雅黑" panose="020B0503020204020204" pitchFamily="34" charset="-122"/>
              </a:rPr>
              <a:t>，即网站（网店）的访问量，是用来描述访问一个网站的用户数量以及用户所浏览的网页数量等的指标。流量统计主要指标包括：页面浏览量（</a:t>
            </a:r>
            <a:r>
              <a:rPr lang="en-US" altLang="zh-CN" dirty="0">
                <a:latin typeface="微软雅黑" panose="020B0503020204020204" pitchFamily="34" charset="-122"/>
                <a:ea typeface="微软雅黑" panose="020B0503020204020204" pitchFamily="34" charset="-122"/>
              </a:rPr>
              <a:t>PV</a:t>
            </a:r>
            <a:r>
              <a:rPr lang="zh-CN" altLang="en-US" dirty="0">
                <a:latin typeface="微软雅黑" panose="020B0503020204020204" pitchFamily="34" charset="-122"/>
                <a:ea typeface="微软雅黑" panose="020B0503020204020204" pitchFamily="34" charset="-122"/>
              </a:rPr>
              <a:t>）、网站独立访客（</a:t>
            </a:r>
            <a:r>
              <a:rPr lang="en-US" altLang="zh-CN" dirty="0">
                <a:latin typeface="微软雅黑" panose="020B0503020204020204" pitchFamily="34" charset="-122"/>
                <a:ea typeface="微软雅黑" panose="020B0503020204020204" pitchFamily="34" charset="-122"/>
              </a:rPr>
              <a:t>UV</a:t>
            </a:r>
            <a:r>
              <a:rPr lang="zh-CN" altLang="en-US" dirty="0">
                <a:latin typeface="微软雅黑" panose="020B0503020204020204" pitchFamily="34" charset="-122"/>
                <a:ea typeface="微软雅黑" panose="020B0503020204020204" pitchFamily="34" charset="-122"/>
              </a:rPr>
              <a:t>）、流量来源、关键词分析、用户地区分析、浏览路径、访客地区等。</a:t>
            </a:r>
          </a:p>
        </p:txBody>
      </p:sp>
      <p:grpSp>
        <p:nvGrpSpPr>
          <p:cNvPr id="6" name="组合 5">
            <a:extLst>
              <a:ext uri="{FF2B5EF4-FFF2-40B4-BE49-F238E27FC236}">
                <a16:creationId xmlns:a16="http://schemas.microsoft.com/office/drawing/2014/main" id="{868CCBB6-4463-E02D-39E3-8EE07388C20E}"/>
              </a:ext>
            </a:extLst>
          </p:cNvPr>
          <p:cNvGrpSpPr/>
          <p:nvPr/>
        </p:nvGrpSpPr>
        <p:grpSpPr>
          <a:xfrm>
            <a:off x="845465" y="2605277"/>
            <a:ext cx="7459542" cy="661988"/>
            <a:chOff x="1607464" y="3027361"/>
            <a:chExt cx="7459542" cy="661988"/>
          </a:xfrm>
        </p:grpSpPr>
        <p:sp>
          <p:nvSpPr>
            <p:cNvPr id="7" name="MH_Other_1">
              <a:extLst>
                <a:ext uri="{FF2B5EF4-FFF2-40B4-BE49-F238E27FC236}">
                  <a16:creationId xmlns:a16="http://schemas.microsoft.com/office/drawing/2014/main" id="{15B733F8-945E-A428-5C11-9E6F106A10B8}"/>
                </a:ext>
              </a:extLst>
            </p:cNvPr>
            <p:cNvSpPr>
              <a:spLocks/>
            </p:cNvSpPr>
            <p:nvPr/>
          </p:nvSpPr>
          <p:spPr bwMode="auto">
            <a:xfrm>
              <a:off x="1607464" y="3193337"/>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8" name="MH_SubTitle_1">
              <a:extLst>
                <a:ext uri="{FF2B5EF4-FFF2-40B4-BE49-F238E27FC236}">
                  <a16:creationId xmlns:a16="http://schemas.microsoft.com/office/drawing/2014/main" id="{9C5FB484-C936-B1E0-1979-204355734F96}"/>
                </a:ext>
              </a:extLst>
            </p:cNvPr>
            <p:cNvSpPr txBox="1">
              <a:spLocks noChangeArrowheads="1"/>
            </p:cNvSpPr>
            <p:nvPr/>
          </p:nvSpPr>
          <p:spPr bwMode="auto">
            <a:xfrm>
              <a:off x="1904206" y="3027361"/>
              <a:ext cx="7162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页面浏览量（</a:t>
              </a:r>
              <a:r>
                <a:rPr lang="en-US" altLang="zh-CN" b="1" dirty="0">
                  <a:solidFill>
                    <a:srgbClr val="FFC000"/>
                  </a:solidFill>
                  <a:latin typeface="+mn-lt"/>
                  <a:ea typeface="+mn-ea"/>
                </a:rPr>
                <a:t>PV</a:t>
              </a:r>
              <a:r>
                <a:rPr lang="zh-CN" altLang="en-US" b="1" dirty="0">
                  <a:solidFill>
                    <a:srgbClr val="FFC000"/>
                  </a:solidFill>
                  <a:latin typeface="+mn-lt"/>
                  <a:ea typeface="+mn-ea"/>
                </a:rPr>
                <a:t>）</a:t>
              </a:r>
              <a:r>
                <a:rPr lang="zh-CN" altLang="en-US" dirty="0">
                  <a:latin typeface="+mn-lt"/>
                  <a:ea typeface="+mn-ea"/>
                </a:rPr>
                <a:t>：通常是衡量一个网站或者网店的主要指标。</a:t>
              </a:r>
            </a:p>
          </p:txBody>
        </p:sp>
      </p:grpSp>
      <p:grpSp>
        <p:nvGrpSpPr>
          <p:cNvPr id="9" name="组合 8">
            <a:extLst>
              <a:ext uri="{FF2B5EF4-FFF2-40B4-BE49-F238E27FC236}">
                <a16:creationId xmlns:a16="http://schemas.microsoft.com/office/drawing/2014/main" id="{D4515C7B-96CF-7EF4-6916-FA5C02A5C5B1}"/>
              </a:ext>
            </a:extLst>
          </p:cNvPr>
          <p:cNvGrpSpPr/>
          <p:nvPr/>
        </p:nvGrpSpPr>
        <p:grpSpPr>
          <a:xfrm>
            <a:off x="845465" y="3165633"/>
            <a:ext cx="7992942" cy="661988"/>
            <a:chOff x="1607464" y="3647884"/>
            <a:chExt cx="7992942" cy="661988"/>
          </a:xfrm>
        </p:grpSpPr>
        <p:sp>
          <p:nvSpPr>
            <p:cNvPr id="10" name="MH_Other_1">
              <a:extLst>
                <a:ext uri="{FF2B5EF4-FFF2-40B4-BE49-F238E27FC236}">
                  <a16:creationId xmlns:a16="http://schemas.microsoft.com/office/drawing/2014/main" id="{11AE3254-D00F-DE7C-7FE5-F96FCCCE9C10}"/>
                </a:ext>
              </a:extLst>
            </p:cNvPr>
            <p:cNvSpPr>
              <a:spLocks/>
            </p:cNvSpPr>
            <p:nvPr/>
          </p:nvSpPr>
          <p:spPr bwMode="auto">
            <a:xfrm>
              <a:off x="1607464" y="3836384"/>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11" name="MH_SubTitle_1">
              <a:extLst>
                <a:ext uri="{FF2B5EF4-FFF2-40B4-BE49-F238E27FC236}">
                  <a16:creationId xmlns:a16="http://schemas.microsoft.com/office/drawing/2014/main" id="{0BE25295-B146-F303-E906-57A6808B1BE3}"/>
                </a:ext>
              </a:extLst>
            </p:cNvPr>
            <p:cNvSpPr txBox="1">
              <a:spLocks noChangeArrowheads="1"/>
            </p:cNvSpPr>
            <p:nvPr/>
          </p:nvSpPr>
          <p:spPr bwMode="auto">
            <a:xfrm>
              <a:off x="1904206" y="3647884"/>
              <a:ext cx="7696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网店独立访客（</a:t>
              </a:r>
              <a:r>
                <a:rPr lang="en-US" altLang="zh-CN" b="1" dirty="0">
                  <a:solidFill>
                    <a:srgbClr val="FFC000"/>
                  </a:solidFill>
                  <a:latin typeface="+mn-lt"/>
                  <a:ea typeface="+mn-ea"/>
                </a:rPr>
                <a:t>UV</a:t>
              </a:r>
              <a:r>
                <a:rPr lang="zh-CN" altLang="en-US" b="1" dirty="0">
                  <a:solidFill>
                    <a:srgbClr val="FFC000"/>
                  </a:solidFill>
                  <a:latin typeface="+mn-lt"/>
                  <a:ea typeface="+mn-ea"/>
                </a:rPr>
                <a:t>）</a:t>
              </a:r>
              <a:r>
                <a:rPr lang="zh-CN" altLang="en-US" dirty="0">
                  <a:latin typeface="+mn-lt"/>
                  <a:ea typeface="+mn-ea"/>
                </a:rPr>
                <a:t>：指通过互联网访问、浏览某个网页或网站的自然人。</a:t>
              </a:r>
            </a:p>
          </p:txBody>
        </p:sp>
      </p:grpSp>
      <p:grpSp>
        <p:nvGrpSpPr>
          <p:cNvPr id="12" name="组合 11">
            <a:extLst>
              <a:ext uri="{FF2B5EF4-FFF2-40B4-BE49-F238E27FC236}">
                <a16:creationId xmlns:a16="http://schemas.microsoft.com/office/drawing/2014/main" id="{5841B23A-068E-7710-14E2-D2D19B6F5CE1}"/>
              </a:ext>
            </a:extLst>
          </p:cNvPr>
          <p:cNvGrpSpPr/>
          <p:nvPr/>
        </p:nvGrpSpPr>
        <p:grpSpPr>
          <a:xfrm>
            <a:off x="845465" y="3725989"/>
            <a:ext cx="10126542" cy="661988"/>
            <a:chOff x="1607464" y="3647884"/>
            <a:chExt cx="10126542" cy="661988"/>
          </a:xfrm>
        </p:grpSpPr>
        <p:sp>
          <p:nvSpPr>
            <p:cNvPr id="13" name="MH_Other_1">
              <a:extLst>
                <a:ext uri="{FF2B5EF4-FFF2-40B4-BE49-F238E27FC236}">
                  <a16:creationId xmlns:a16="http://schemas.microsoft.com/office/drawing/2014/main" id="{DDE4DE3A-5845-6FFB-95D3-EE594C38C7D8}"/>
                </a:ext>
              </a:extLst>
            </p:cNvPr>
            <p:cNvSpPr>
              <a:spLocks/>
            </p:cNvSpPr>
            <p:nvPr/>
          </p:nvSpPr>
          <p:spPr bwMode="auto">
            <a:xfrm>
              <a:off x="1607464" y="3836384"/>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14" name="MH_SubTitle_1">
              <a:extLst>
                <a:ext uri="{FF2B5EF4-FFF2-40B4-BE49-F238E27FC236}">
                  <a16:creationId xmlns:a16="http://schemas.microsoft.com/office/drawing/2014/main" id="{23B5C2D2-C268-5787-1577-1BF95AEE61C9}"/>
                </a:ext>
              </a:extLst>
            </p:cNvPr>
            <p:cNvSpPr txBox="1">
              <a:spLocks noChangeArrowheads="1"/>
            </p:cNvSpPr>
            <p:nvPr/>
          </p:nvSpPr>
          <p:spPr bwMode="auto">
            <a:xfrm>
              <a:off x="1904205" y="3647884"/>
              <a:ext cx="9829801"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流量来源</a:t>
              </a:r>
              <a:r>
                <a:rPr lang="zh-CN" altLang="en-US" dirty="0">
                  <a:latin typeface="+mn-lt"/>
                  <a:ea typeface="+mn-ea"/>
                </a:rPr>
                <a:t>：指用户进入网站的路径，如来自百度、搜狐等搜索引擎，来自其他网站或直接访问等。</a:t>
              </a:r>
            </a:p>
          </p:txBody>
        </p:sp>
      </p:grpSp>
      <p:grpSp>
        <p:nvGrpSpPr>
          <p:cNvPr id="15" name="组合 14">
            <a:extLst>
              <a:ext uri="{FF2B5EF4-FFF2-40B4-BE49-F238E27FC236}">
                <a16:creationId xmlns:a16="http://schemas.microsoft.com/office/drawing/2014/main" id="{D7D97F1C-92F4-A42F-8A75-B085FB19C020}"/>
              </a:ext>
            </a:extLst>
          </p:cNvPr>
          <p:cNvGrpSpPr/>
          <p:nvPr/>
        </p:nvGrpSpPr>
        <p:grpSpPr>
          <a:xfrm>
            <a:off x="845465" y="4286345"/>
            <a:ext cx="10202742" cy="661988"/>
            <a:chOff x="1607464" y="3647884"/>
            <a:chExt cx="10202742" cy="661988"/>
          </a:xfrm>
        </p:grpSpPr>
        <p:sp>
          <p:nvSpPr>
            <p:cNvPr id="16" name="MH_Other_1">
              <a:extLst>
                <a:ext uri="{FF2B5EF4-FFF2-40B4-BE49-F238E27FC236}">
                  <a16:creationId xmlns:a16="http://schemas.microsoft.com/office/drawing/2014/main" id="{7240DD7C-413F-119A-9840-2E713D736987}"/>
                </a:ext>
              </a:extLst>
            </p:cNvPr>
            <p:cNvSpPr>
              <a:spLocks/>
            </p:cNvSpPr>
            <p:nvPr/>
          </p:nvSpPr>
          <p:spPr bwMode="auto">
            <a:xfrm>
              <a:off x="1607464" y="3836384"/>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17" name="MH_SubTitle_1">
              <a:extLst>
                <a:ext uri="{FF2B5EF4-FFF2-40B4-BE49-F238E27FC236}">
                  <a16:creationId xmlns:a16="http://schemas.microsoft.com/office/drawing/2014/main" id="{347B1A64-C8F3-BF7B-3DE8-70666BD72D2C}"/>
                </a:ext>
              </a:extLst>
            </p:cNvPr>
            <p:cNvSpPr txBox="1">
              <a:spLocks noChangeArrowheads="1"/>
            </p:cNvSpPr>
            <p:nvPr/>
          </p:nvSpPr>
          <p:spPr bwMode="auto">
            <a:xfrm>
              <a:off x="1904206" y="3647884"/>
              <a:ext cx="9906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关键词分析</a:t>
              </a:r>
              <a:r>
                <a:rPr lang="zh-CN" altLang="en-US" dirty="0">
                  <a:latin typeface="+mn-lt"/>
                  <a:ea typeface="+mn-ea"/>
                </a:rPr>
                <a:t>：指对用户访问关键词进行的统计，即用户是通过搜索哪些关键词进入网店的。</a:t>
              </a:r>
            </a:p>
          </p:txBody>
        </p:sp>
      </p:grpSp>
      <p:grpSp>
        <p:nvGrpSpPr>
          <p:cNvPr id="18" name="组合 17">
            <a:extLst>
              <a:ext uri="{FF2B5EF4-FFF2-40B4-BE49-F238E27FC236}">
                <a16:creationId xmlns:a16="http://schemas.microsoft.com/office/drawing/2014/main" id="{99EFB197-2F8E-AFC2-F435-A2337703AC94}"/>
              </a:ext>
            </a:extLst>
          </p:cNvPr>
          <p:cNvGrpSpPr/>
          <p:nvPr/>
        </p:nvGrpSpPr>
        <p:grpSpPr>
          <a:xfrm>
            <a:off x="845465" y="4846701"/>
            <a:ext cx="9440742" cy="661988"/>
            <a:chOff x="1607464" y="3647884"/>
            <a:chExt cx="9440742" cy="661988"/>
          </a:xfrm>
        </p:grpSpPr>
        <p:sp>
          <p:nvSpPr>
            <p:cNvPr id="19" name="MH_Other_1">
              <a:extLst>
                <a:ext uri="{FF2B5EF4-FFF2-40B4-BE49-F238E27FC236}">
                  <a16:creationId xmlns:a16="http://schemas.microsoft.com/office/drawing/2014/main" id="{DE67E452-C5E3-E9AB-23E5-13876CB556C7}"/>
                </a:ext>
              </a:extLst>
            </p:cNvPr>
            <p:cNvSpPr>
              <a:spLocks/>
            </p:cNvSpPr>
            <p:nvPr/>
          </p:nvSpPr>
          <p:spPr bwMode="auto">
            <a:xfrm>
              <a:off x="1607464" y="3836384"/>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20" name="MH_SubTitle_1">
              <a:extLst>
                <a:ext uri="{FF2B5EF4-FFF2-40B4-BE49-F238E27FC236}">
                  <a16:creationId xmlns:a16="http://schemas.microsoft.com/office/drawing/2014/main" id="{BD1A350A-94F6-6843-73C7-B64E0045729B}"/>
                </a:ext>
              </a:extLst>
            </p:cNvPr>
            <p:cNvSpPr txBox="1">
              <a:spLocks noChangeArrowheads="1"/>
            </p:cNvSpPr>
            <p:nvPr/>
          </p:nvSpPr>
          <p:spPr bwMode="auto">
            <a:xfrm>
              <a:off x="1904206" y="3647884"/>
              <a:ext cx="9144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用户地区分析</a:t>
              </a:r>
              <a:r>
                <a:rPr lang="zh-CN" altLang="en-US" dirty="0">
                  <a:latin typeface="+mn-lt"/>
                  <a:ea typeface="+mn-ea"/>
                </a:rPr>
                <a:t>：主要统计用户所处地区、不同地区用户数量及不同地区的用户比例等。</a:t>
              </a:r>
            </a:p>
          </p:txBody>
        </p:sp>
      </p:grpSp>
      <p:grpSp>
        <p:nvGrpSpPr>
          <p:cNvPr id="21" name="组合 20">
            <a:extLst>
              <a:ext uri="{FF2B5EF4-FFF2-40B4-BE49-F238E27FC236}">
                <a16:creationId xmlns:a16="http://schemas.microsoft.com/office/drawing/2014/main" id="{583C8B4B-8A92-212B-22A1-B78A545506BC}"/>
              </a:ext>
            </a:extLst>
          </p:cNvPr>
          <p:cNvGrpSpPr/>
          <p:nvPr/>
        </p:nvGrpSpPr>
        <p:grpSpPr>
          <a:xfrm>
            <a:off x="845465" y="5407057"/>
            <a:ext cx="10659942" cy="661988"/>
            <a:chOff x="1607464" y="3647884"/>
            <a:chExt cx="10659942" cy="661988"/>
          </a:xfrm>
        </p:grpSpPr>
        <p:sp>
          <p:nvSpPr>
            <p:cNvPr id="22" name="MH_Other_1">
              <a:extLst>
                <a:ext uri="{FF2B5EF4-FFF2-40B4-BE49-F238E27FC236}">
                  <a16:creationId xmlns:a16="http://schemas.microsoft.com/office/drawing/2014/main" id="{712BF064-3C79-9CA5-72A2-0FC2456EEB0B}"/>
                </a:ext>
              </a:extLst>
            </p:cNvPr>
            <p:cNvSpPr>
              <a:spLocks/>
            </p:cNvSpPr>
            <p:nvPr/>
          </p:nvSpPr>
          <p:spPr bwMode="auto">
            <a:xfrm>
              <a:off x="1607464" y="3836384"/>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23" name="MH_SubTitle_1">
              <a:extLst>
                <a:ext uri="{FF2B5EF4-FFF2-40B4-BE49-F238E27FC236}">
                  <a16:creationId xmlns:a16="http://schemas.microsoft.com/office/drawing/2014/main" id="{4793795B-D2A1-9D81-1229-91A84D800482}"/>
                </a:ext>
              </a:extLst>
            </p:cNvPr>
            <p:cNvSpPr txBox="1">
              <a:spLocks noChangeArrowheads="1"/>
            </p:cNvSpPr>
            <p:nvPr/>
          </p:nvSpPr>
          <p:spPr bwMode="auto">
            <a:xfrm>
              <a:off x="1904206" y="3647884"/>
              <a:ext cx="10363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浏览路径</a:t>
              </a:r>
              <a:r>
                <a:rPr lang="zh-CN" altLang="en-US" dirty="0">
                  <a:latin typeface="+mn-lt"/>
                  <a:ea typeface="+mn-ea"/>
                </a:rPr>
                <a:t>：指用户在网店的浏览路径，如浏览了什么网页、在某网页停留的时间及从什么网页离开等。</a:t>
              </a:r>
            </a:p>
          </p:txBody>
        </p:sp>
      </p:grpSp>
      <p:grpSp>
        <p:nvGrpSpPr>
          <p:cNvPr id="24" name="组合 23">
            <a:extLst>
              <a:ext uri="{FF2B5EF4-FFF2-40B4-BE49-F238E27FC236}">
                <a16:creationId xmlns:a16="http://schemas.microsoft.com/office/drawing/2014/main" id="{51A8B232-D09C-470C-97B3-45EC68500B4A}"/>
              </a:ext>
            </a:extLst>
          </p:cNvPr>
          <p:cNvGrpSpPr/>
          <p:nvPr/>
        </p:nvGrpSpPr>
        <p:grpSpPr>
          <a:xfrm>
            <a:off x="845465" y="5967412"/>
            <a:ext cx="10659942" cy="661988"/>
            <a:chOff x="1607464" y="3647884"/>
            <a:chExt cx="10659942" cy="661988"/>
          </a:xfrm>
        </p:grpSpPr>
        <p:sp>
          <p:nvSpPr>
            <p:cNvPr id="25" name="MH_Other_1">
              <a:extLst>
                <a:ext uri="{FF2B5EF4-FFF2-40B4-BE49-F238E27FC236}">
                  <a16:creationId xmlns:a16="http://schemas.microsoft.com/office/drawing/2014/main" id="{7B1EB69A-A179-7237-22AF-79AFDC244DFA}"/>
                </a:ext>
              </a:extLst>
            </p:cNvPr>
            <p:cNvSpPr>
              <a:spLocks/>
            </p:cNvSpPr>
            <p:nvPr/>
          </p:nvSpPr>
          <p:spPr bwMode="auto">
            <a:xfrm>
              <a:off x="1607464" y="3836384"/>
              <a:ext cx="319039" cy="278416"/>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zh-CN" altLang="en-US">
                <a:latin typeface="+mn-lt"/>
                <a:ea typeface="+mn-ea"/>
              </a:endParaRPr>
            </a:p>
          </p:txBody>
        </p:sp>
        <p:sp>
          <p:nvSpPr>
            <p:cNvPr id="26" name="MH_SubTitle_1">
              <a:extLst>
                <a:ext uri="{FF2B5EF4-FFF2-40B4-BE49-F238E27FC236}">
                  <a16:creationId xmlns:a16="http://schemas.microsoft.com/office/drawing/2014/main" id="{B9490318-E0F1-5D8F-8D76-F0ADD3C56FB2}"/>
                </a:ext>
              </a:extLst>
            </p:cNvPr>
            <p:cNvSpPr txBox="1">
              <a:spLocks noChangeArrowheads="1"/>
            </p:cNvSpPr>
            <p:nvPr/>
          </p:nvSpPr>
          <p:spPr bwMode="auto">
            <a:xfrm>
              <a:off x="1904206" y="3647884"/>
              <a:ext cx="10363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lnSpc>
                  <a:spcPct val="110000"/>
                </a:lnSpc>
                <a:defRPr/>
              </a:pPr>
              <a:r>
                <a:rPr lang="zh-CN" altLang="en-US" b="1" dirty="0">
                  <a:solidFill>
                    <a:srgbClr val="FFC000"/>
                  </a:solidFill>
                  <a:latin typeface="+mn-lt"/>
                  <a:ea typeface="+mn-ea"/>
                </a:rPr>
                <a:t>访客地区</a:t>
              </a:r>
              <a:r>
                <a:rPr lang="zh-CN" altLang="en-US" dirty="0">
                  <a:latin typeface="+mn-lt"/>
                  <a:ea typeface="+mn-ea"/>
                </a:rPr>
                <a:t>：了解访客的地区，有助于引导卖家正确营销。</a:t>
              </a:r>
            </a:p>
          </p:txBody>
        </p:sp>
      </p:grpSp>
    </p:spTree>
    <p:extLst>
      <p:ext uri="{BB962C8B-B14F-4D97-AF65-F5344CB8AC3E}">
        <p14:creationId xmlns:p14="http://schemas.microsoft.com/office/powerpoint/2010/main" val="36473372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（一）网店流量数据分析</a:t>
            </a:r>
          </a:p>
        </p:txBody>
      </p:sp>
      <p:sp>
        <p:nvSpPr>
          <p:cNvPr id="4" name="文本框 3">
            <a:extLst>
              <a:ext uri="{FF2B5EF4-FFF2-40B4-BE49-F238E27FC236}">
                <a16:creationId xmlns:a16="http://schemas.microsoft.com/office/drawing/2014/main" id="{4F8D1DF9-BCAD-DE18-A42A-F15C52BBB12A}"/>
              </a:ext>
            </a:extLst>
          </p:cNvPr>
          <p:cNvSpPr txBox="1"/>
          <p:nvPr/>
        </p:nvSpPr>
        <p:spPr>
          <a:xfrm>
            <a:off x="989806" y="1905000"/>
            <a:ext cx="6105236"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1．流量看板</a:t>
            </a:r>
          </a:p>
        </p:txBody>
      </p:sp>
      <p:sp>
        <p:nvSpPr>
          <p:cNvPr id="27" name="文本框 26">
            <a:extLst>
              <a:ext uri="{FF2B5EF4-FFF2-40B4-BE49-F238E27FC236}">
                <a16:creationId xmlns:a16="http://schemas.microsoft.com/office/drawing/2014/main" id="{785243FD-6EC7-9DF3-F197-8C5C8EE56ED7}"/>
              </a:ext>
            </a:extLst>
          </p:cNvPr>
          <p:cNvSpPr txBox="1"/>
          <p:nvPr/>
        </p:nvSpPr>
        <p:spPr>
          <a:xfrm>
            <a:off x="685006" y="2590800"/>
            <a:ext cx="3886200" cy="1751570"/>
          </a:xfrm>
          <a:prstGeom prst="rect">
            <a:avLst/>
          </a:prstGeom>
          <a:noFill/>
        </p:spPr>
        <p:txBody>
          <a:bodyPr wrap="square">
            <a:spAutoFit/>
          </a:bodyPr>
          <a:lstStyle/>
          <a:p>
            <a:pPr algn="just">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流量看板</a:t>
            </a:r>
            <a:r>
              <a:rPr lang="zh-CN" altLang="en-US" dirty="0">
                <a:latin typeface="微软雅黑" panose="020B0503020204020204" pitchFamily="34" charset="-122"/>
                <a:ea typeface="微软雅黑" panose="020B0503020204020204" pitchFamily="34" charset="-122"/>
              </a:rPr>
              <a:t>可用于观察网店每日的访客数变化以及构成情况，通过对网店商品自然搜索的优化，以及有针对性的推广，可以迅速提高网店流量。</a:t>
            </a:r>
          </a:p>
        </p:txBody>
      </p:sp>
      <p:pic>
        <p:nvPicPr>
          <p:cNvPr id="28" name="图片 27">
            <a:extLst>
              <a:ext uri="{FF2B5EF4-FFF2-40B4-BE49-F238E27FC236}">
                <a16:creationId xmlns:a16="http://schemas.microsoft.com/office/drawing/2014/main" id="{4ABADF4F-D33A-CEC8-3383-C1AB7F432B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42" t="6033" r="12594"/>
          <a:stretch/>
        </p:blipFill>
        <p:spPr bwMode="auto">
          <a:xfrm>
            <a:off x="5028406" y="1741530"/>
            <a:ext cx="6676827" cy="4186674"/>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8323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（一）网店流量数据分析</a:t>
            </a:r>
          </a:p>
        </p:txBody>
      </p:sp>
      <p:sp>
        <p:nvSpPr>
          <p:cNvPr id="4" name="文本框 3">
            <a:extLst>
              <a:ext uri="{FF2B5EF4-FFF2-40B4-BE49-F238E27FC236}">
                <a16:creationId xmlns:a16="http://schemas.microsoft.com/office/drawing/2014/main" id="{4F8D1DF9-BCAD-DE18-A42A-F15C52BBB12A}"/>
              </a:ext>
            </a:extLst>
          </p:cNvPr>
          <p:cNvSpPr txBox="1"/>
          <p:nvPr/>
        </p:nvSpPr>
        <p:spPr>
          <a:xfrm>
            <a:off x="989806" y="1905000"/>
            <a:ext cx="6105236"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．流量来源</a:t>
            </a:r>
          </a:p>
        </p:txBody>
      </p:sp>
      <p:sp>
        <p:nvSpPr>
          <p:cNvPr id="27" name="文本框 26">
            <a:extLst>
              <a:ext uri="{FF2B5EF4-FFF2-40B4-BE49-F238E27FC236}">
                <a16:creationId xmlns:a16="http://schemas.microsoft.com/office/drawing/2014/main" id="{785243FD-6EC7-9DF3-F197-8C5C8EE56ED7}"/>
              </a:ext>
            </a:extLst>
          </p:cNvPr>
          <p:cNvSpPr txBox="1"/>
          <p:nvPr/>
        </p:nvSpPr>
        <p:spPr>
          <a:xfrm>
            <a:off x="685006" y="2590800"/>
            <a:ext cx="3886200" cy="2536400"/>
          </a:xfrm>
          <a:prstGeom prst="rect">
            <a:avLst/>
          </a:prstGeom>
          <a:noFill/>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在网店来源中有多个流量</a:t>
            </a:r>
            <a:r>
              <a:rPr lang="zh-CN" altLang="en-US">
                <a:latin typeface="微软雅黑" panose="020B0503020204020204" pitchFamily="34" charset="-122"/>
                <a:ea typeface="微软雅黑" panose="020B0503020204020204" pitchFamily="34" charset="-122"/>
              </a:rPr>
              <a:t>来源，可以</a:t>
            </a:r>
            <a:r>
              <a:rPr lang="zh-CN" altLang="en-US" dirty="0">
                <a:latin typeface="微软雅黑" panose="020B0503020204020204" pitchFamily="34" charset="-122"/>
                <a:ea typeface="微软雅黑" panose="020B0503020204020204" pitchFamily="34" charset="-122"/>
              </a:rPr>
              <a:t>看到本店和同行的网店流量来源情况，通过分析可以了解网店流量的构成情况、变化情况。通过对比同行数据，可以判断自己网店的流量来源是否正常。</a:t>
            </a:r>
          </a:p>
        </p:txBody>
      </p:sp>
      <p:pic>
        <p:nvPicPr>
          <p:cNvPr id="3" name="图片 2">
            <a:extLst>
              <a:ext uri="{FF2B5EF4-FFF2-40B4-BE49-F238E27FC236}">
                <a16:creationId xmlns:a16="http://schemas.microsoft.com/office/drawing/2014/main" id="{8AE905ED-BD31-4E4A-99BF-CC0DE6FC0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43" t="11848" r="12593" b="4739"/>
          <a:stretch/>
        </p:blipFill>
        <p:spPr bwMode="auto">
          <a:xfrm>
            <a:off x="4894372" y="2274332"/>
            <a:ext cx="6611035" cy="3777734"/>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8374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（二）网店访客分析</a:t>
            </a:r>
          </a:p>
        </p:txBody>
      </p:sp>
      <p:sp>
        <p:nvSpPr>
          <p:cNvPr id="4" name="文本框 3">
            <a:extLst>
              <a:ext uri="{FF2B5EF4-FFF2-40B4-BE49-F238E27FC236}">
                <a16:creationId xmlns:a16="http://schemas.microsoft.com/office/drawing/2014/main" id="{4F8D1DF9-BCAD-DE18-A42A-F15C52BBB12A}"/>
              </a:ext>
            </a:extLst>
          </p:cNvPr>
          <p:cNvSpPr txBox="1"/>
          <p:nvPr/>
        </p:nvSpPr>
        <p:spPr>
          <a:xfrm>
            <a:off x="991321" y="1835725"/>
            <a:ext cx="6105236"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．访客分布分析</a:t>
            </a:r>
          </a:p>
        </p:txBody>
      </p:sp>
      <p:sp>
        <p:nvSpPr>
          <p:cNvPr id="27" name="文本框 26">
            <a:extLst>
              <a:ext uri="{FF2B5EF4-FFF2-40B4-BE49-F238E27FC236}">
                <a16:creationId xmlns:a16="http://schemas.microsoft.com/office/drawing/2014/main" id="{785243FD-6EC7-9DF3-F197-8C5C8EE56ED7}"/>
              </a:ext>
            </a:extLst>
          </p:cNvPr>
          <p:cNvSpPr txBox="1"/>
          <p:nvPr/>
        </p:nvSpPr>
        <p:spPr>
          <a:xfrm>
            <a:off x="494506" y="2205057"/>
            <a:ext cx="10934700" cy="874407"/>
          </a:xfrm>
          <a:prstGeom prst="rect">
            <a:avLst/>
          </a:prstGeom>
          <a:noFill/>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访客分布分为时段分布、特征分布、行为分布等。通过对访客的相关数据进行分析，卖家可以更准确地开展、调整营销推广活动。在生意参谋流量页面左侧的导航栏中选择“访客分析”选项，即可查看访客分析数据。</a:t>
            </a:r>
          </a:p>
        </p:txBody>
      </p:sp>
      <p:pic>
        <p:nvPicPr>
          <p:cNvPr id="5" name="图片 4">
            <a:extLst>
              <a:ext uri="{FF2B5EF4-FFF2-40B4-BE49-F238E27FC236}">
                <a16:creationId xmlns:a16="http://schemas.microsoft.com/office/drawing/2014/main" id="{7B275D38-4F1B-1248-CB55-D8CF67375C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584" y="3282667"/>
            <a:ext cx="3807864" cy="1644934"/>
          </a:xfrm>
          <a:prstGeom prst="rect">
            <a:avLst/>
          </a:prstGeom>
          <a:noFill/>
          <a:ln>
            <a:solidFill>
              <a:schemeClr val="tx1"/>
            </a:solidFill>
          </a:ln>
        </p:spPr>
      </p:pic>
      <p:pic>
        <p:nvPicPr>
          <p:cNvPr id="6" name="图片 5">
            <a:extLst>
              <a:ext uri="{FF2B5EF4-FFF2-40B4-BE49-F238E27FC236}">
                <a16:creationId xmlns:a16="http://schemas.microsoft.com/office/drawing/2014/main" id="{FEC562CD-DD27-E062-6D56-6508F1D639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5" t="2227" r="3203" b="5469"/>
          <a:stretch/>
        </p:blipFill>
        <p:spPr bwMode="auto">
          <a:xfrm>
            <a:off x="1420654" y="4978401"/>
            <a:ext cx="3798793" cy="181487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图片 6">
            <a:extLst>
              <a:ext uri="{FF2B5EF4-FFF2-40B4-BE49-F238E27FC236}">
                <a16:creationId xmlns:a16="http://schemas.microsoft.com/office/drawing/2014/main" id="{71635F2C-43BA-6338-D1E7-E010797BFB59}"/>
              </a:ext>
            </a:extLst>
          </p:cNvPr>
          <p:cNvPicPr>
            <a:picLocks noChangeAspect="1"/>
          </p:cNvPicPr>
          <p:nvPr/>
        </p:nvPicPr>
        <p:blipFill rotWithShape="1">
          <a:blip r:embed="rId4">
            <a:extLst>
              <a:ext uri="{28A0092B-C50C-407E-A947-70E740481C1C}">
                <a14:useLocalDpi xmlns:a14="http://schemas.microsoft.com/office/drawing/2010/main" val="0"/>
              </a:ext>
            </a:extLst>
          </a:blip>
          <a:srcRect l="2134" t="3058" r="2549" b="8265"/>
          <a:stretch/>
        </p:blipFill>
        <p:spPr bwMode="auto">
          <a:xfrm>
            <a:off x="5409406" y="3282668"/>
            <a:ext cx="5410200" cy="2102133"/>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8" name="图片 7" descr="图形用户界面&#10;&#10;描述已自动生成">
            <a:extLst>
              <a:ext uri="{FF2B5EF4-FFF2-40B4-BE49-F238E27FC236}">
                <a16:creationId xmlns:a16="http://schemas.microsoft.com/office/drawing/2014/main" id="{2EBAE52C-747E-457C-F595-57D21D5FD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406" y="5435602"/>
            <a:ext cx="5438645" cy="1357674"/>
          </a:xfrm>
          <a:prstGeom prst="rect">
            <a:avLst/>
          </a:prstGeom>
          <a:ln>
            <a:solidFill>
              <a:schemeClr val="tx1"/>
            </a:solidFill>
          </a:ln>
        </p:spPr>
      </p:pic>
    </p:spTree>
    <p:extLst>
      <p:ext uri="{BB962C8B-B14F-4D97-AF65-F5344CB8AC3E}">
        <p14:creationId xmlns:p14="http://schemas.microsoft.com/office/powerpoint/2010/main" val="2525509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（二）网店访客分析</a:t>
            </a:r>
          </a:p>
        </p:txBody>
      </p:sp>
      <p:sp>
        <p:nvSpPr>
          <p:cNvPr id="4" name="文本框 3">
            <a:extLst>
              <a:ext uri="{FF2B5EF4-FFF2-40B4-BE49-F238E27FC236}">
                <a16:creationId xmlns:a16="http://schemas.microsoft.com/office/drawing/2014/main" id="{4F8D1DF9-BCAD-DE18-A42A-F15C52BBB12A}"/>
              </a:ext>
            </a:extLst>
          </p:cNvPr>
          <p:cNvSpPr txBox="1"/>
          <p:nvPr/>
        </p:nvSpPr>
        <p:spPr>
          <a:xfrm>
            <a:off x="991321" y="1835725"/>
            <a:ext cx="6105236"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．访客对比分析</a:t>
            </a:r>
          </a:p>
        </p:txBody>
      </p:sp>
      <p:sp>
        <p:nvSpPr>
          <p:cNvPr id="27" name="文本框 26">
            <a:extLst>
              <a:ext uri="{FF2B5EF4-FFF2-40B4-BE49-F238E27FC236}">
                <a16:creationId xmlns:a16="http://schemas.microsoft.com/office/drawing/2014/main" id="{785243FD-6EC7-9DF3-F197-8C5C8EE56ED7}"/>
              </a:ext>
            </a:extLst>
          </p:cNvPr>
          <p:cNvSpPr txBox="1"/>
          <p:nvPr/>
        </p:nvSpPr>
        <p:spPr>
          <a:xfrm>
            <a:off x="989804" y="2483225"/>
            <a:ext cx="3657602" cy="1705403"/>
          </a:xfrm>
          <a:prstGeom prst="rect">
            <a:avLst/>
          </a:prstGeom>
          <a:noFill/>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商家可以在访客对比中看到消费者的消费层级、性别、年龄分布。这些数据可以帮助商家全面掌握买家数据，从而进行会员关系管理。</a:t>
            </a:r>
          </a:p>
        </p:txBody>
      </p:sp>
      <p:pic>
        <p:nvPicPr>
          <p:cNvPr id="3" name="图片 2">
            <a:extLst>
              <a:ext uri="{FF2B5EF4-FFF2-40B4-BE49-F238E27FC236}">
                <a16:creationId xmlns:a16="http://schemas.microsoft.com/office/drawing/2014/main" id="{98436E01-8654-C09E-49DB-A8286385C492}"/>
              </a:ext>
            </a:extLst>
          </p:cNvPr>
          <p:cNvPicPr>
            <a:picLocks noChangeAspect="1"/>
          </p:cNvPicPr>
          <p:nvPr/>
        </p:nvPicPr>
        <p:blipFill rotWithShape="1">
          <a:blip r:embed="rId2">
            <a:extLst>
              <a:ext uri="{28A0092B-C50C-407E-A947-70E740481C1C}">
                <a14:useLocalDpi xmlns:a14="http://schemas.microsoft.com/office/drawing/2010/main" val="0"/>
              </a:ext>
            </a:extLst>
          </a:blip>
          <a:srcRect l="1926" t="185" r="6694" b="2533"/>
          <a:stretch/>
        </p:blipFill>
        <p:spPr bwMode="auto">
          <a:xfrm>
            <a:off x="5082772" y="1849580"/>
            <a:ext cx="6116320" cy="4237831"/>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7574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90006" y="446567"/>
            <a:ext cx="3352800" cy="533400"/>
          </a:xfrm>
        </p:spPr>
        <p:txBody>
          <a:bodyPr vert="horz" lIns="91440" tIns="45720" rIns="91440" bIns="45720" rtlCol="0" anchor="ctr">
            <a:normAutofit fontScale="90000"/>
          </a:bodyPr>
          <a:lstStyle/>
          <a:p>
            <a:pPr algn="l"/>
            <a:r>
              <a:rPr lang="zh-CN" altLang="en-US" sz="3200" b="1" dirty="0">
                <a:solidFill>
                  <a:schemeClr val="bg1"/>
                </a:solidFill>
                <a:latin typeface="微软雅黑" panose="020B0503020204020204" pitchFamily="34" charset="-122"/>
                <a:ea typeface="微软雅黑" panose="020B0503020204020204" pitchFamily="34" charset="-122"/>
                <a:cs typeface="Arial" pitchFamily="34" charset="0"/>
              </a:rPr>
              <a:t>   学习目标</a:t>
            </a:r>
          </a:p>
        </p:txBody>
      </p:sp>
      <p:sp>
        <p:nvSpPr>
          <p:cNvPr id="2" name="内容占位符 16">
            <a:extLst>
              <a:ext uri="{FF2B5EF4-FFF2-40B4-BE49-F238E27FC236}">
                <a16:creationId xmlns:a16="http://schemas.microsoft.com/office/drawing/2014/main" id="{F71FBF46-3312-0BFE-8651-05E1D51BBE3A}"/>
              </a:ext>
            </a:extLst>
          </p:cNvPr>
          <p:cNvSpPr txBox="1">
            <a:spLocks/>
          </p:cNvSpPr>
          <p:nvPr/>
        </p:nvSpPr>
        <p:spPr>
          <a:xfrm>
            <a:off x="2742406" y="2057400"/>
            <a:ext cx="7010400" cy="151799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200000"/>
              </a:lnSpc>
              <a:spcAft>
                <a:spcPts val="0"/>
              </a:spcAft>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熟悉掌握各种常用的数据分析工具的使用。</a:t>
            </a:r>
          </a:p>
          <a:p>
            <a:pPr fontAlgn="auto">
              <a:lnSpc>
                <a:spcPct val="200000"/>
              </a:lnSpc>
              <a:spcAft>
                <a:spcPts val="0"/>
              </a:spcAft>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了解网店的数据构成并对数据进行分析。</a:t>
            </a:r>
            <a:endParaRPr lang="en-US" altLang="zh-CN" sz="2400" dirty="0">
              <a:latin typeface="微软雅黑" panose="020B0503020204020204" pitchFamily="34" charset="-122"/>
              <a:ea typeface="微软雅黑" panose="020B0503020204020204" pitchFamily="34" charset="-122"/>
            </a:endParaRPr>
          </a:p>
        </p:txBody>
      </p:sp>
      <p:grpSp>
        <p:nvGrpSpPr>
          <p:cNvPr id="31" name="组合">
            <a:extLst>
              <a:ext uri="{FF2B5EF4-FFF2-40B4-BE49-F238E27FC236}">
                <a16:creationId xmlns:a16="http://schemas.microsoft.com/office/drawing/2014/main" id="{22F649EA-845D-5B84-8059-5A999D1CD6EB}"/>
              </a:ext>
            </a:extLst>
          </p:cNvPr>
          <p:cNvGrpSpPr>
            <a:grpSpLocks/>
          </p:cNvGrpSpPr>
          <p:nvPr/>
        </p:nvGrpSpPr>
        <p:grpSpPr>
          <a:xfrm>
            <a:off x="9651214" y="4337585"/>
            <a:ext cx="2133984" cy="2431781"/>
            <a:chOff x="9732110" y="4009918"/>
            <a:chExt cx="2133984" cy="2431781"/>
          </a:xfrm>
        </p:grpSpPr>
        <p:grpSp>
          <p:nvGrpSpPr>
            <p:cNvPr id="8192" name="组合">
              <a:extLst>
                <a:ext uri="{FF2B5EF4-FFF2-40B4-BE49-F238E27FC236}">
                  <a16:creationId xmlns:a16="http://schemas.microsoft.com/office/drawing/2014/main" id="{FD7741E8-DCB1-C259-6D9B-087005D30E28}"/>
                </a:ext>
              </a:extLst>
            </p:cNvPr>
            <p:cNvGrpSpPr>
              <a:grpSpLocks/>
            </p:cNvGrpSpPr>
            <p:nvPr/>
          </p:nvGrpSpPr>
          <p:grpSpPr>
            <a:xfrm rot="21189420">
              <a:off x="10230938" y="5442170"/>
              <a:ext cx="1309445" cy="999528"/>
              <a:chOff x="10230938" y="5442170"/>
              <a:chExt cx="1309445" cy="999528"/>
            </a:xfrm>
          </p:grpSpPr>
          <p:sp>
            <p:nvSpPr>
              <p:cNvPr id="8240" name="曲线">
                <a:extLst>
                  <a:ext uri="{FF2B5EF4-FFF2-40B4-BE49-F238E27FC236}">
                    <a16:creationId xmlns:a16="http://schemas.microsoft.com/office/drawing/2014/main" id="{6F6EE929-BCEB-0913-C09B-C6134EC5BE4E}"/>
                  </a:ext>
                </a:extLst>
              </p:cNvPr>
              <p:cNvSpPr>
                <a:spLocks/>
              </p:cNvSpPr>
              <p:nvPr/>
            </p:nvSpPr>
            <p:spPr>
              <a:xfrm>
                <a:off x="10230938" y="5442170"/>
                <a:ext cx="1118284" cy="832942"/>
              </a:xfrm>
              <a:custGeom>
                <a:avLst/>
                <a:gdLst>
                  <a:gd name="T1" fmla="*/ 0 w 21600"/>
                  <a:gd name="T2" fmla="*/ 0 h 21600"/>
                  <a:gd name="T3" fmla="*/ 21600 w 21600"/>
                  <a:gd name="T4" fmla="*/ 21600 h 21600"/>
                </a:gdLst>
                <a:ahLst/>
                <a:cxnLst/>
                <a:rect l="T1" t="T2" r="T3" b="T4"/>
                <a:pathLst>
                  <a:path w="21600" h="21600">
                    <a:moveTo>
                      <a:pt x="9860" y="19440"/>
                    </a:moveTo>
                    <a:cubicBezTo>
                      <a:pt x="9860" y="18900"/>
                      <a:pt x="9860" y="18900"/>
                      <a:pt x="9860" y="18358"/>
                    </a:cubicBezTo>
                    <a:cubicBezTo>
                      <a:pt x="9390" y="17819"/>
                      <a:pt x="9390" y="17819"/>
                      <a:pt x="10329" y="17819"/>
                    </a:cubicBezTo>
                    <a:cubicBezTo>
                      <a:pt x="10799" y="17819"/>
                      <a:pt x="11269" y="17819"/>
                      <a:pt x="11739" y="17819"/>
                    </a:cubicBezTo>
                    <a:cubicBezTo>
                      <a:pt x="13616" y="15119"/>
                      <a:pt x="13616" y="15119"/>
                      <a:pt x="13616" y="15119"/>
                    </a:cubicBezTo>
                    <a:cubicBezTo>
                      <a:pt x="13616" y="8100"/>
                      <a:pt x="13616" y="8100"/>
                      <a:pt x="13616" y="8100"/>
                    </a:cubicBezTo>
                    <a:cubicBezTo>
                      <a:pt x="13616" y="7019"/>
                      <a:pt x="15026" y="7019"/>
                      <a:pt x="15026" y="8100"/>
                    </a:cubicBezTo>
                    <a:cubicBezTo>
                      <a:pt x="15026" y="13497"/>
                      <a:pt x="15026" y="13497"/>
                      <a:pt x="15026" y="13497"/>
                    </a:cubicBezTo>
                    <a:cubicBezTo>
                      <a:pt x="15965" y="12417"/>
                      <a:pt x="15965" y="12417"/>
                      <a:pt x="15965" y="12417"/>
                    </a:cubicBezTo>
                    <a:cubicBezTo>
                      <a:pt x="15965" y="8100"/>
                      <a:pt x="15965" y="8100"/>
                      <a:pt x="15965" y="8100"/>
                    </a:cubicBezTo>
                    <a:cubicBezTo>
                      <a:pt x="15965" y="7019"/>
                      <a:pt x="17373" y="7019"/>
                      <a:pt x="17373" y="8100"/>
                    </a:cubicBezTo>
                    <a:cubicBezTo>
                      <a:pt x="17373" y="10800"/>
                      <a:pt x="17373" y="10800"/>
                      <a:pt x="17373" y="10800"/>
                    </a:cubicBezTo>
                    <a:cubicBezTo>
                      <a:pt x="18313" y="9720"/>
                      <a:pt x="18313" y="9720"/>
                      <a:pt x="18313" y="9720"/>
                    </a:cubicBezTo>
                    <a:cubicBezTo>
                      <a:pt x="18313" y="8100"/>
                      <a:pt x="18313" y="8100"/>
                      <a:pt x="18313" y="8100"/>
                    </a:cubicBezTo>
                    <a:cubicBezTo>
                      <a:pt x="18313" y="7019"/>
                      <a:pt x="19720" y="7019"/>
                      <a:pt x="19720" y="8100"/>
                    </a:cubicBezTo>
                    <a:cubicBezTo>
                      <a:pt x="19720" y="8100"/>
                      <a:pt x="19720" y="8100"/>
                      <a:pt x="19720" y="8100"/>
                    </a:cubicBezTo>
                    <a:cubicBezTo>
                      <a:pt x="21600" y="5939"/>
                      <a:pt x="21600" y="5939"/>
                      <a:pt x="21600" y="5939"/>
                    </a:cubicBezTo>
                    <a:cubicBezTo>
                      <a:pt x="16903" y="5939"/>
                      <a:pt x="12678" y="5939"/>
                      <a:pt x="7981" y="5939"/>
                    </a:cubicBezTo>
                    <a:cubicBezTo>
                      <a:pt x="7042" y="5939"/>
                      <a:pt x="7042" y="5400"/>
                      <a:pt x="6572" y="4859"/>
                    </a:cubicBezTo>
                    <a:cubicBezTo>
                      <a:pt x="6572" y="3237"/>
                      <a:pt x="6102" y="2157"/>
                      <a:pt x="5632" y="1078"/>
                    </a:cubicBezTo>
                    <a:cubicBezTo>
                      <a:pt x="5632" y="0"/>
                      <a:pt x="5632" y="0"/>
                      <a:pt x="4693" y="0"/>
                    </a:cubicBezTo>
                    <a:cubicBezTo>
                      <a:pt x="3285" y="0"/>
                      <a:pt x="1878" y="0"/>
                      <a:pt x="468" y="0"/>
                    </a:cubicBezTo>
                    <a:cubicBezTo>
                      <a:pt x="0" y="0"/>
                      <a:pt x="0" y="2157"/>
                      <a:pt x="938" y="2157"/>
                    </a:cubicBezTo>
                    <a:cubicBezTo>
                      <a:pt x="1878" y="2157"/>
                      <a:pt x="2815" y="2157"/>
                      <a:pt x="4225" y="2157"/>
                    </a:cubicBezTo>
                    <a:cubicBezTo>
                      <a:pt x="4693" y="2157"/>
                      <a:pt x="4693" y="2157"/>
                      <a:pt x="5163" y="2697"/>
                    </a:cubicBezTo>
                    <a:cubicBezTo>
                      <a:pt x="6102" y="8640"/>
                      <a:pt x="7511" y="13497"/>
                      <a:pt x="8451" y="19440"/>
                    </a:cubicBezTo>
                    <a:cubicBezTo>
                      <a:pt x="8920" y="20519"/>
                      <a:pt x="8920" y="20519"/>
                      <a:pt x="8451" y="21060"/>
                    </a:cubicBezTo>
                    <a:cubicBezTo>
                      <a:pt x="7981" y="21060"/>
                      <a:pt x="7981" y="21600"/>
                      <a:pt x="7981" y="21600"/>
                    </a:cubicBezTo>
                    <a:cubicBezTo>
                      <a:pt x="9860" y="19440"/>
                      <a:pt x="9860" y="19440"/>
                      <a:pt x="9860" y="19440"/>
                    </a:cubicBezTo>
                    <a:cubicBezTo>
                      <a:pt x="9860" y="19440"/>
                      <a:pt x="9860" y="19440"/>
                      <a:pt x="9860" y="19440"/>
                    </a:cubicBezTo>
                    <a:close/>
                    <a:moveTo>
                      <a:pt x="11739" y="8100"/>
                    </a:moveTo>
                    <a:cubicBezTo>
                      <a:pt x="11739" y="7019"/>
                      <a:pt x="12678" y="7019"/>
                      <a:pt x="12678" y="8100"/>
                    </a:cubicBezTo>
                    <a:cubicBezTo>
                      <a:pt x="12678" y="15659"/>
                      <a:pt x="12678" y="15659"/>
                      <a:pt x="12678" y="15659"/>
                    </a:cubicBezTo>
                    <a:cubicBezTo>
                      <a:pt x="12678" y="16199"/>
                      <a:pt x="11739" y="16199"/>
                      <a:pt x="11739" y="15659"/>
                    </a:cubicBezTo>
                    <a:lnTo>
                      <a:pt x="11739" y="8100"/>
                    </a:lnTo>
                    <a:close/>
                    <a:moveTo>
                      <a:pt x="9390" y="15659"/>
                    </a:moveTo>
                    <a:cubicBezTo>
                      <a:pt x="9390" y="8100"/>
                      <a:pt x="9390" y="8100"/>
                      <a:pt x="9390" y="8100"/>
                    </a:cubicBezTo>
                    <a:cubicBezTo>
                      <a:pt x="9390" y="7019"/>
                      <a:pt x="10329" y="7019"/>
                      <a:pt x="10329" y="8100"/>
                    </a:cubicBezTo>
                    <a:cubicBezTo>
                      <a:pt x="10329" y="15659"/>
                      <a:pt x="10329" y="15659"/>
                      <a:pt x="10329" y="15659"/>
                    </a:cubicBezTo>
                    <a:cubicBezTo>
                      <a:pt x="10329" y="16199"/>
                      <a:pt x="9390" y="16199"/>
                      <a:pt x="9390" y="15659"/>
                    </a:cubicBezTo>
                    <a:close/>
                  </a:path>
                </a:pathLst>
              </a:custGeom>
              <a:solidFill>
                <a:srgbClr val="000000"/>
              </a:solidFill>
              <a:ln w="9525" cap="flat" cmpd="sng">
                <a:noFill/>
                <a:prstDash val="solid"/>
                <a:round/>
              </a:ln>
            </p:spPr>
            <p:txBody>
              <a:bodyPr rtlCol="0" anchor="ctr"/>
              <a:lstStyle/>
              <a:p>
                <a:pPr algn="ctr"/>
                <a:endParaRPr dirty="0"/>
              </a:p>
            </p:txBody>
          </p:sp>
          <p:sp>
            <p:nvSpPr>
              <p:cNvPr id="8241" name="曲线">
                <a:extLst>
                  <a:ext uri="{FF2B5EF4-FFF2-40B4-BE49-F238E27FC236}">
                    <a16:creationId xmlns:a16="http://schemas.microsoft.com/office/drawing/2014/main" id="{79C06BF9-FE2D-89F6-ADFD-EADF67359A99}"/>
                  </a:ext>
                </a:extLst>
              </p:cNvPr>
              <p:cNvSpPr>
                <a:spLocks/>
              </p:cNvSpPr>
              <p:nvPr/>
            </p:nvSpPr>
            <p:spPr>
              <a:xfrm>
                <a:off x="10619630" y="5671570"/>
                <a:ext cx="920753" cy="770129"/>
              </a:xfrm>
              <a:custGeom>
                <a:avLst/>
                <a:gdLst>
                  <a:gd name="T1" fmla="*/ 0 w 21600"/>
                  <a:gd name="T2" fmla="*/ 0 h 21600"/>
                  <a:gd name="T3" fmla="*/ 21600 w 21600"/>
                  <a:gd name="T4" fmla="*/ 21600 h 21600"/>
                </a:gdLst>
                <a:ahLst/>
                <a:cxnLst/>
                <a:rect l="T1" t="T2" r="T3" b="T4"/>
                <a:pathLst>
                  <a:path w="21600" h="21600">
                    <a:moveTo>
                      <a:pt x="14777" y="10508"/>
                    </a:moveTo>
                    <a:cubicBezTo>
                      <a:pt x="14777" y="11091"/>
                      <a:pt x="13072" y="11091"/>
                      <a:pt x="13072" y="10508"/>
                    </a:cubicBezTo>
                    <a:cubicBezTo>
                      <a:pt x="13072" y="4084"/>
                      <a:pt x="13072" y="4084"/>
                      <a:pt x="13072" y="4084"/>
                    </a:cubicBezTo>
                    <a:cubicBezTo>
                      <a:pt x="11935" y="5254"/>
                      <a:pt x="11935" y="5254"/>
                      <a:pt x="11935" y="5254"/>
                    </a:cubicBezTo>
                    <a:cubicBezTo>
                      <a:pt x="11935" y="10508"/>
                      <a:pt x="11935" y="10508"/>
                      <a:pt x="11935" y="10508"/>
                    </a:cubicBezTo>
                    <a:cubicBezTo>
                      <a:pt x="11935" y="11091"/>
                      <a:pt x="10230" y="11091"/>
                      <a:pt x="10230" y="10508"/>
                    </a:cubicBezTo>
                    <a:cubicBezTo>
                      <a:pt x="10230" y="7005"/>
                      <a:pt x="10230" y="7005"/>
                      <a:pt x="10230" y="7005"/>
                    </a:cubicBezTo>
                    <a:cubicBezTo>
                      <a:pt x="9092" y="8172"/>
                      <a:pt x="9092" y="8172"/>
                      <a:pt x="9092" y="8172"/>
                    </a:cubicBezTo>
                    <a:cubicBezTo>
                      <a:pt x="9092" y="10508"/>
                      <a:pt x="9092" y="10508"/>
                      <a:pt x="9092" y="10508"/>
                    </a:cubicBezTo>
                    <a:cubicBezTo>
                      <a:pt x="9092" y="11091"/>
                      <a:pt x="7388" y="11091"/>
                      <a:pt x="7388" y="10508"/>
                    </a:cubicBezTo>
                    <a:cubicBezTo>
                      <a:pt x="7388" y="9924"/>
                      <a:pt x="7388" y="9924"/>
                      <a:pt x="7388" y="9924"/>
                    </a:cubicBezTo>
                    <a:cubicBezTo>
                      <a:pt x="5114" y="12843"/>
                      <a:pt x="5114" y="12843"/>
                      <a:pt x="5114" y="12843"/>
                    </a:cubicBezTo>
                    <a:cubicBezTo>
                      <a:pt x="9092" y="12843"/>
                      <a:pt x="13072" y="12843"/>
                      <a:pt x="17051" y="12843"/>
                    </a:cubicBezTo>
                    <a:cubicBezTo>
                      <a:pt x="18189" y="12843"/>
                      <a:pt x="18757" y="12257"/>
                      <a:pt x="18757" y="11675"/>
                    </a:cubicBezTo>
                    <a:cubicBezTo>
                      <a:pt x="19893" y="8172"/>
                      <a:pt x="20463" y="4669"/>
                      <a:pt x="21031" y="1167"/>
                    </a:cubicBezTo>
                    <a:cubicBezTo>
                      <a:pt x="21600" y="0"/>
                      <a:pt x="21600" y="0"/>
                      <a:pt x="20463" y="0"/>
                    </a:cubicBezTo>
                    <a:cubicBezTo>
                      <a:pt x="19325" y="0"/>
                      <a:pt x="18189" y="0"/>
                      <a:pt x="17051" y="0"/>
                    </a:cubicBezTo>
                    <a:cubicBezTo>
                      <a:pt x="14777" y="2335"/>
                      <a:pt x="14777" y="2335"/>
                      <a:pt x="14777" y="2335"/>
                    </a:cubicBezTo>
                    <a:lnTo>
                      <a:pt x="14777" y="10508"/>
                    </a:lnTo>
                    <a:close/>
                    <a:moveTo>
                      <a:pt x="17620" y="2335"/>
                    </a:moveTo>
                    <a:cubicBezTo>
                      <a:pt x="17620" y="10508"/>
                      <a:pt x="17620" y="10508"/>
                      <a:pt x="17620" y="10508"/>
                    </a:cubicBezTo>
                    <a:cubicBezTo>
                      <a:pt x="17620" y="11091"/>
                      <a:pt x="15915" y="11091"/>
                      <a:pt x="15915" y="10508"/>
                    </a:cubicBezTo>
                    <a:cubicBezTo>
                      <a:pt x="15915" y="2335"/>
                      <a:pt x="15915" y="2335"/>
                      <a:pt x="15915" y="2335"/>
                    </a:cubicBezTo>
                    <a:cubicBezTo>
                      <a:pt x="15915" y="1167"/>
                      <a:pt x="17620" y="1167"/>
                      <a:pt x="17620" y="2335"/>
                    </a:cubicBezTo>
                    <a:close/>
                    <a:moveTo>
                      <a:pt x="3410" y="21600"/>
                    </a:moveTo>
                    <a:cubicBezTo>
                      <a:pt x="4545" y="21600"/>
                      <a:pt x="5114" y="21015"/>
                      <a:pt x="5683" y="20431"/>
                    </a:cubicBezTo>
                    <a:cubicBezTo>
                      <a:pt x="6252" y="19848"/>
                      <a:pt x="6252" y="19263"/>
                      <a:pt x="7388" y="19263"/>
                    </a:cubicBezTo>
                    <a:cubicBezTo>
                      <a:pt x="9092" y="19263"/>
                      <a:pt x="10799" y="19263"/>
                      <a:pt x="12504" y="19263"/>
                    </a:cubicBezTo>
                    <a:cubicBezTo>
                      <a:pt x="13072" y="19263"/>
                      <a:pt x="13072" y="19848"/>
                      <a:pt x="13641" y="20431"/>
                    </a:cubicBezTo>
                    <a:cubicBezTo>
                      <a:pt x="14210" y="21015"/>
                      <a:pt x="15346" y="21600"/>
                      <a:pt x="16484" y="21600"/>
                    </a:cubicBezTo>
                    <a:cubicBezTo>
                      <a:pt x="18189" y="21600"/>
                      <a:pt x="19325" y="20431"/>
                      <a:pt x="19325" y="18681"/>
                    </a:cubicBezTo>
                    <a:cubicBezTo>
                      <a:pt x="19325" y="16927"/>
                      <a:pt x="18189" y="15178"/>
                      <a:pt x="16484" y="15178"/>
                    </a:cubicBezTo>
                    <a:cubicBezTo>
                      <a:pt x="15346" y="15178"/>
                      <a:pt x="14210" y="15762"/>
                      <a:pt x="13641" y="16927"/>
                    </a:cubicBezTo>
                    <a:cubicBezTo>
                      <a:pt x="13072" y="17512"/>
                      <a:pt x="13072" y="18096"/>
                      <a:pt x="12504" y="18096"/>
                    </a:cubicBezTo>
                    <a:cubicBezTo>
                      <a:pt x="10799" y="18096"/>
                      <a:pt x="9092" y="18096"/>
                      <a:pt x="7388" y="18096"/>
                    </a:cubicBezTo>
                    <a:cubicBezTo>
                      <a:pt x="6252" y="18096"/>
                      <a:pt x="6252" y="17512"/>
                      <a:pt x="5683" y="16927"/>
                    </a:cubicBezTo>
                    <a:cubicBezTo>
                      <a:pt x="5114" y="16343"/>
                      <a:pt x="4545" y="15762"/>
                      <a:pt x="3978" y="15762"/>
                    </a:cubicBezTo>
                    <a:cubicBezTo>
                      <a:pt x="3410" y="15178"/>
                      <a:pt x="2841" y="15178"/>
                      <a:pt x="2841" y="14593"/>
                    </a:cubicBezTo>
                    <a:cubicBezTo>
                      <a:pt x="567" y="16927"/>
                      <a:pt x="567" y="16927"/>
                      <a:pt x="567" y="16927"/>
                    </a:cubicBezTo>
                    <a:cubicBezTo>
                      <a:pt x="0" y="17512"/>
                      <a:pt x="0" y="18096"/>
                      <a:pt x="0" y="18681"/>
                    </a:cubicBezTo>
                    <a:cubicBezTo>
                      <a:pt x="0" y="20431"/>
                      <a:pt x="1136" y="21600"/>
                      <a:pt x="3410" y="21600"/>
                    </a:cubicBezTo>
                    <a:close/>
                    <a:moveTo>
                      <a:pt x="16484" y="16927"/>
                    </a:moveTo>
                    <a:cubicBezTo>
                      <a:pt x="17051" y="16927"/>
                      <a:pt x="17620" y="18096"/>
                      <a:pt x="17620" y="18681"/>
                    </a:cubicBezTo>
                    <a:cubicBezTo>
                      <a:pt x="17620" y="19263"/>
                      <a:pt x="17051" y="19848"/>
                      <a:pt x="16484" y="19848"/>
                    </a:cubicBezTo>
                    <a:cubicBezTo>
                      <a:pt x="15915" y="19848"/>
                      <a:pt x="14777" y="19263"/>
                      <a:pt x="14777" y="18681"/>
                    </a:cubicBezTo>
                    <a:cubicBezTo>
                      <a:pt x="14777" y="18096"/>
                      <a:pt x="15915" y="16927"/>
                      <a:pt x="16484" y="16927"/>
                    </a:cubicBezTo>
                    <a:close/>
                    <a:moveTo>
                      <a:pt x="3410" y="16927"/>
                    </a:moveTo>
                    <a:cubicBezTo>
                      <a:pt x="3978" y="16927"/>
                      <a:pt x="4545" y="18096"/>
                      <a:pt x="4545" y="18681"/>
                    </a:cubicBezTo>
                    <a:cubicBezTo>
                      <a:pt x="4545" y="19263"/>
                      <a:pt x="3978" y="19848"/>
                      <a:pt x="3410" y="19848"/>
                    </a:cubicBezTo>
                    <a:cubicBezTo>
                      <a:pt x="2272" y="19848"/>
                      <a:pt x="1705" y="19263"/>
                      <a:pt x="1705" y="18681"/>
                    </a:cubicBezTo>
                    <a:cubicBezTo>
                      <a:pt x="1705" y="18096"/>
                      <a:pt x="2272" y="16927"/>
                      <a:pt x="3410" y="16927"/>
                    </a:cubicBezTo>
                    <a:close/>
                  </a:path>
                </a:pathLst>
              </a:custGeom>
              <a:solidFill>
                <a:srgbClr val="000000"/>
              </a:solidFill>
              <a:ln w="9525" cap="flat" cmpd="sng">
                <a:noFill/>
                <a:prstDash val="solid"/>
                <a:round/>
              </a:ln>
            </p:spPr>
            <p:txBody>
              <a:bodyPr rtlCol="0" anchor="ctr"/>
              <a:lstStyle/>
              <a:p>
                <a:pPr algn="ctr"/>
                <a:endParaRPr dirty="0"/>
              </a:p>
            </p:txBody>
          </p:sp>
        </p:grpSp>
        <p:grpSp>
          <p:nvGrpSpPr>
            <p:cNvPr id="8193" name="组合">
              <a:extLst>
                <a:ext uri="{FF2B5EF4-FFF2-40B4-BE49-F238E27FC236}">
                  <a16:creationId xmlns:a16="http://schemas.microsoft.com/office/drawing/2014/main" id="{EBDAFB4F-831D-23BF-F50F-63CD33D7F0D3}"/>
                </a:ext>
              </a:extLst>
            </p:cNvPr>
            <p:cNvGrpSpPr>
              <a:grpSpLocks/>
            </p:cNvGrpSpPr>
            <p:nvPr/>
          </p:nvGrpSpPr>
          <p:grpSpPr>
            <a:xfrm rot="20929132">
              <a:off x="10512973" y="5199347"/>
              <a:ext cx="480074" cy="480076"/>
              <a:chOff x="10512973" y="5199347"/>
              <a:chExt cx="480074" cy="480076"/>
            </a:xfrm>
          </p:grpSpPr>
          <p:sp>
            <p:nvSpPr>
              <p:cNvPr id="8237" name="曲线">
                <a:extLst>
                  <a:ext uri="{FF2B5EF4-FFF2-40B4-BE49-F238E27FC236}">
                    <a16:creationId xmlns:a16="http://schemas.microsoft.com/office/drawing/2014/main" id="{706C0106-9233-0ADB-0FAB-AAC8DE313D73}"/>
                  </a:ext>
                </a:extLst>
              </p:cNvPr>
              <p:cNvSpPr>
                <a:spLocks/>
              </p:cNvSpPr>
              <p:nvPr/>
            </p:nvSpPr>
            <p:spPr>
              <a:xfrm>
                <a:off x="10512973" y="5199347"/>
                <a:ext cx="480074" cy="480074"/>
              </a:xfrm>
              <a:custGeom>
                <a:avLst/>
                <a:gdLst>
                  <a:gd name="T1" fmla="*/ 0 w 21600"/>
                  <a:gd name="T2" fmla="*/ 0 h 21600"/>
                  <a:gd name="T3" fmla="*/ 21600 w 21600"/>
                  <a:gd name="T4" fmla="*/ 21600 h 21600"/>
                </a:gdLst>
                <a:ahLst/>
                <a:cxnLst/>
                <a:rect l="T1" t="T2" r="T3" b="T4"/>
                <a:pathLst>
                  <a:path w="21600" h="21600">
                    <a:moveTo>
                      <a:pt x="3216" y="0"/>
                    </a:moveTo>
                    <a:cubicBezTo>
                      <a:pt x="18382" y="0"/>
                      <a:pt x="18382" y="0"/>
                      <a:pt x="18382" y="0"/>
                    </a:cubicBezTo>
                    <a:cubicBezTo>
                      <a:pt x="20221" y="0"/>
                      <a:pt x="21600" y="1376"/>
                      <a:pt x="21600" y="3217"/>
                    </a:cubicBezTo>
                    <a:cubicBezTo>
                      <a:pt x="21600" y="18381"/>
                      <a:pt x="21600" y="18381"/>
                      <a:pt x="21600" y="18381"/>
                    </a:cubicBezTo>
                    <a:cubicBezTo>
                      <a:pt x="21600" y="20221"/>
                      <a:pt x="20221" y="21600"/>
                      <a:pt x="18382" y="21600"/>
                    </a:cubicBezTo>
                    <a:cubicBezTo>
                      <a:pt x="3216" y="21600"/>
                      <a:pt x="3216" y="21600"/>
                      <a:pt x="3216" y="21600"/>
                    </a:cubicBezTo>
                    <a:cubicBezTo>
                      <a:pt x="1378" y="21600"/>
                      <a:pt x="0" y="20221"/>
                      <a:pt x="0" y="18381"/>
                    </a:cubicBezTo>
                    <a:cubicBezTo>
                      <a:pt x="0" y="3217"/>
                      <a:pt x="0" y="3217"/>
                      <a:pt x="0" y="3217"/>
                    </a:cubicBezTo>
                    <a:cubicBezTo>
                      <a:pt x="0" y="1376"/>
                      <a:pt x="1378" y="0"/>
                      <a:pt x="3216" y="0"/>
                    </a:cubicBezTo>
                    <a:close/>
                  </a:path>
                </a:pathLst>
              </a:custGeom>
              <a:solidFill>
                <a:srgbClr val="184F78"/>
              </a:solidFill>
              <a:ln w="9525" cap="flat" cmpd="sng">
                <a:noFill/>
                <a:prstDash val="solid"/>
                <a:round/>
              </a:ln>
            </p:spPr>
            <p:txBody>
              <a:bodyPr rtlCol="0" anchor="ctr"/>
              <a:lstStyle/>
              <a:p>
                <a:pPr algn="ctr"/>
                <a:endParaRPr dirty="0"/>
              </a:p>
            </p:txBody>
          </p:sp>
          <p:sp>
            <p:nvSpPr>
              <p:cNvPr id="8238" name="曲线">
                <a:extLst>
                  <a:ext uri="{FF2B5EF4-FFF2-40B4-BE49-F238E27FC236}">
                    <a16:creationId xmlns:a16="http://schemas.microsoft.com/office/drawing/2014/main" id="{B4D05C3B-17D2-04E1-DFA1-EB6AD0EEF18A}"/>
                  </a:ext>
                </a:extLst>
              </p:cNvPr>
              <p:cNvSpPr>
                <a:spLocks/>
              </p:cNvSpPr>
              <p:nvPr/>
            </p:nvSpPr>
            <p:spPr>
              <a:xfrm>
                <a:off x="10594775" y="5230191"/>
                <a:ext cx="398273" cy="449233"/>
              </a:xfrm>
              <a:custGeom>
                <a:avLst/>
                <a:gdLst>
                  <a:gd name="T1" fmla="*/ 0 w 21600"/>
                  <a:gd name="T2" fmla="*/ 0 h 21600"/>
                  <a:gd name="T3" fmla="*/ 21600 w 21600"/>
                  <a:gd name="T4" fmla="*/ 21600 h 21600"/>
                </a:gdLst>
                <a:ahLst/>
                <a:cxnLst/>
                <a:rect l="T1" t="T2" r="T3" b="T4"/>
                <a:pathLst>
                  <a:path w="21600" h="21600">
                    <a:moveTo>
                      <a:pt x="21600" y="18163"/>
                    </a:moveTo>
                    <a:cubicBezTo>
                      <a:pt x="21600" y="10309"/>
                      <a:pt x="21600" y="10309"/>
                      <a:pt x="21600" y="10309"/>
                    </a:cubicBezTo>
                    <a:cubicBezTo>
                      <a:pt x="19937" y="8345"/>
                      <a:pt x="17167" y="5889"/>
                      <a:pt x="17167" y="5889"/>
                    </a:cubicBezTo>
                    <a:cubicBezTo>
                      <a:pt x="17167" y="5889"/>
                      <a:pt x="17167" y="5889"/>
                      <a:pt x="17167" y="5889"/>
                    </a:cubicBezTo>
                    <a:cubicBezTo>
                      <a:pt x="17167" y="5889"/>
                      <a:pt x="17167" y="5889"/>
                      <a:pt x="17167" y="5889"/>
                    </a:cubicBezTo>
                    <a:cubicBezTo>
                      <a:pt x="17167" y="5889"/>
                      <a:pt x="17167" y="5889"/>
                      <a:pt x="17167" y="5889"/>
                    </a:cubicBezTo>
                    <a:cubicBezTo>
                      <a:pt x="16613" y="5889"/>
                      <a:pt x="16613" y="5889"/>
                      <a:pt x="16613" y="5889"/>
                    </a:cubicBezTo>
                    <a:cubicBezTo>
                      <a:pt x="16613" y="5889"/>
                      <a:pt x="16059" y="5889"/>
                      <a:pt x="16059" y="5889"/>
                    </a:cubicBezTo>
                    <a:cubicBezTo>
                      <a:pt x="16059" y="5889"/>
                      <a:pt x="12184" y="2454"/>
                      <a:pt x="12184" y="1963"/>
                    </a:cubicBezTo>
                    <a:cubicBezTo>
                      <a:pt x="9968" y="0"/>
                      <a:pt x="4429" y="980"/>
                      <a:pt x="4429" y="4418"/>
                    </a:cubicBezTo>
                    <a:cubicBezTo>
                      <a:pt x="4429" y="5399"/>
                      <a:pt x="4429" y="5889"/>
                      <a:pt x="4429" y="6381"/>
                    </a:cubicBezTo>
                    <a:cubicBezTo>
                      <a:pt x="3321" y="5889"/>
                      <a:pt x="3321" y="5889"/>
                      <a:pt x="3321" y="5889"/>
                    </a:cubicBezTo>
                    <a:cubicBezTo>
                      <a:pt x="3321" y="5889"/>
                      <a:pt x="3321" y="5889"/>
                      <a:pt x="3321" y="5889"/>
                    </a:cubicBezTo>
                    <a:cubicBezTo>
                      <a:pt x="3321" y="5889"/>
                      <a:pt x="3321" y="5889"/>
                      <a:pt x="3321" y="5889"/>
                    </a:cubicBezTo>
                    <a:cubicBezTo>
                      <a:pt x="2213" y="5889"/>
                      <a:pt x="1661" y="5889"/>
                      <a:pt x="553" y="5889"/>
                    </a:cubicBezTo>
                    <a:cubicBezTo>
                      <a:pt x="553" y="5889"/>
                      <a:pt x="0" y="5889"/>
                      <a:pt x="0" y="6381"/>
                    </a:cubicBezTo>
                    <a:cubicBezTo>
                      <a:pt x="0" y="10309"/>
                      <a:pt x="0" y="14236"/>
                      <a:pt x="0" y="18653"/>
                    </a:cubicBezTo>
                    <a:cubicBezTo>
                      <a:pt x="0" y="18653"/>
                      <a:pt x="0" y="18653"/>
                      <a:pt x="553" y="18653"/>
                    </a:cubicBezTo>
                    <a:cubicBezTo>
                      <a:pt x="553" y="18653"/>
                      <a:pt x="553" y="18653"/>
                      <a:pt x="553" y="18653"/>
                    </a:cubicBezTo>
                    <a:cubicBezTo>
                      <a:pt x="553" y="18653"/>
                      <a:pt x="553" y="18653"/>
                      <a:pt x="553" y="18653"/>
                    </a:cubicBezTo>
                    <a:cubicBezTo>
                      <a:pt x="553" y="18653"/>
                      <a:pt x="553" y="18653"/>
                      <a:pt x="553" y="18653"/>
                    </a:cubicBezTo>
                    <a:cubicBezTo>
                      <a:pt x="3875" y="21600"/>
                      <a:pt x="3875" y="21600"/>
                      <a:pt x="3875" y="21600"/>
                    </a:cubicBezTo>
                    <a:cubicBezTo>
                      <a:pt x="17721" y="21600"/>
                      <a:pt x="17721" y="21600"/>
                      <a:pt x="17721" y="21600"/>
                    </a:cubicBezTo>
                    <a:cubicBezTo>
                      <a:pt x="19937" y="21600"/>
                      <a:pt x="21600" y="20127"/>
                      <a:pt x="21600" y="18163"/>
                    </a:cubicBezTo>
                    <a:close/>
                  </a:path>
                </a:pathLst>
              </a:custGeom>
              <a:solidFill>
                <a:srgbClr val="103754"/>
              </a:solidFill>
              <a:ln w="9525" cap="flat" cmpd="sng">
                <a:noFill/>
                <a:prstDash val="solid"/>
                <a:round/>
              </a:ln>
            </p:spPr>
            <p:txBody>
              <a:bodyPr rtlCol="0" anchor="ctr"/>
              <a:lstStyle/>
              <a:p>
                <a:pPr algn="ctr"/>
                <a:endParaRPr dirty="0"/>
              </a:p>
            </p:txBody>
          </p:sp>
          <p:sp>
            <p:nvSpPr>
              <p:cNvPr id="8239" name="曲线">
                <a:extLst>
                  <a:ext uri="{FF2B5EF4-FFF2-40B4-BE49-F238E27FC236}">
                    <a16:creationId xmlns:a16="http://schemas.microsoft.com/office/drawing/2014/main" id="{E6B0972B-4C2C-CA19-6731-951BFD762D8E}"/>
                  </a:ext>
                </a:extLst>
              </p:cNvPr>
              <p:cNvSpPr>
                <a:spLocks/>
              </p:cNvSpPr>
              <p:nvPr/>
            </p:nvSpPr>
            <p:spPr>
              <a:xfrm>
                <a:off x="10594775" y="5230191"/>
                <a:ext cx="316474" cy="387547"/>
              </a:xfrm>
              <a:custGeom>
                <a:avLst/>
                <a:gdLst>
                  <a:gd name="T1" fmla="*/ 0 w 21600"/>
                  <a:gd name="T2" fmla="*/ 0 h 21600"/>
                  <a:gd name="T3" fmla="*/ 21600 w 21600"/>
                  <a:gd name="T4" fmla="*/ 21600 h 21600"/>
                </a:gdLst>
                <a:ahLst/>
                <a:cxnLst/>
                <a:rect l="T1" t="T2" r="T3" b="T4"/>
                <a:pathLst>
                  <a:path w="21600" h="21600">
                    <a:moveTo>
                      <a:pt x="695" y="6821"/>
                    </a:moveTo>
                    <a:cubicBezTo>
                      <a:pt x="2090" y="6821"/>
                      <a:pt x="2787" y="6821"/>
                      <a:pt x="4180" y="6821"/>
                    </a:cubicBezTo>
                    <a:cubicBezTo>
                      <a:pt x="4877" y="6821"/>
                      <a:pt x="4877" y="6821"/>
                      <a:pt x="4877" y="7389"/>
                    </a:cubicBezTo>
                    <a:cubicBezTo>
                      <a:pt x="4877" y="7956"/>
                      <a:pt x="4877" y="8525"/>
                      <a:pt x="4877" y="9094"/>
                    </a:cubicBezTo>
                    <a:cubicBezTo>
                      <a:pt x="4877" y="9663"/>
                      <a:pt x="4877" y="9663"/>
                      <a:pt x="4180" y="10231"/>
                    </a:cubicBezTo>
                    <a:cubicBezTo>
                      <a:pt x="3482" y="11367"/>
                      <a:pt x="4877" y="12505"/>
                      <a:pt x="6270" y="12505"/>
                    </a:cubicBezTo>
                    <a:cubicBezTo>
                      <a:pt x="8361" y="12505"/>
                      <a:pt x="9058" y="11367"/>
                      <a:pt x="8361" y="10231"/>
                    </a:cubicBezTo>
                    <a:cubicBezTo>
                      <a:pt x="8361" y="9663"/>
                      <a:pt x="8361" y="9663"/>
                      <a:pt x="8361" y="9094"/>
                    </a:cubicBezTo>
                    <a:cubicBezTo>
                      <a:pt x="8361" y="8525"/>
                      <a:pt x="8361" y="7956"/>
                      <a:pt x="8361" y="7389"/>
                    </a:cubicBezTo>
                    <a:cubicBezTo>
                      <a:pt x="8361" y="6821"/>
                      <a:pt x="8361" y="6821"/>
                      <a:pt x="9058" y="6821"/>
                    </a:cubicBezTo>
                    <a:cubicBezTo>
                      <a:pt x="10451" y="6821"/>
                      <a:pt x="11845" y="6821"/>
                      <a:pt x="13238" y="6821"/>
                    </a:cubicBezTo>
                    <a:cubicBezTo>
                      <a:pt x="13935" y="6821"/>
                      <a:pt x="13935" y="6821"/>
                      <a:pt x="13935" y="7389"/>
                    </a:cubicBezTo>
                    <a:cubicBezTo>
                      <a:pt x="13935" y="7956"/>
                      <a:pt x="13935" y="8525"/>
                      <a:pt x="13935" y="9094"/>
                    </a:cubicBezTo>
                    <a:cubicBezTo>
                      <a:pt x="13935" y="9663"/>
                      <a:pt x="13935" y="9663"/>
                      <a:pt x="13238" y="10231"/>
                    </a:cubicBezTo>
                    <a:cubicBezTo>
                      <a:pt x="12540" y="11367"/>
                      <a:pt x="13935" y="12505"/>
                      <a:pt x="15327" y="12505"/>
                    </a:cubicBezTo>
                    <a:cubicBezTo>
                      <a:pt x="17419" y="12505"/>
                      <a:pt x="18114" y="11367"/>
                      <a:pt x="17419" y="10231"/>
                    </a:cubicBezTo>
                    <a:cubicBezTo>
                      <a:pt x="17419" y="9663"/>
                      <a:pt x="17419" y="9663"/>
                      <a:pt x="17419" y="9094"/>
                    </a:cubicBezTo>
                    <a:cubicBezTo>
                      <a:pt x="17419" y="8525"/>
                      <a:pt x="17419" y="7956"/>
                      <a:pt x="17419" y="7389"/>
                    </a:cubicBezTo>
                    <a:cubicBezTo>
                      <a:pt x="17419" y="6821"/>
                      <a:pt x="17419" y="6821"/>
                      <a:pt x="18114" y="6821"/>
                    </a:cubicBezTo>
                    <a:cubicBezTo>
                      <a:pt x="18811" y="6821"/>
                      <a:pt x="20206" y="6821"/>
                      <a:pt x="20901" y="6821"/>
                    </a:cubicBezTo>
                    <a:cubicBezTo>
                      <a:pt x="21600" y="6821"/>
                      <a:pt x="21600" y="6821"/>
                      <a:pt x="21600" y="7389"/>
                    </a:cubicBezTo>
                    <a:cubicBezTo>
                      <a:pt x="21600" y="11936"/>
                      <a:pt x="21600" y="16484"/>
                      <a:pt x="21600" y="21598"/>
                    </a:cubicBezTo>
                    <a:cubicBezTo>
                      <a:pt x="21600" y="21598"/>
                      <a:pt x="21600" y="21598"/>
                      <a:pt x="20901" y="21598"/>
                    </a:cubicBezTo>
                    <a:cubicBezTo>
                      <a:pt x="13935" y="21598"/>
                      <a:pt x="7664" y="21598"/>
                      <a:pt x="695" y="21598"/>
                    </a:cubicBezTo>
                    <a:cubicBezTo>
                      <a:pt x="695" y="21598"/>
                      <a:pt x="0" y="21598"/>
                      <a:pt x="0" y="21598"/>
                    </a:cubicBezTo>
                    <a:cubicBezTo>
                      <a:pt x="0" y="16484"/>
                      <a:pt x="0" y="11936"/>
                      <a:pt x="0" y="7389"/>
                    </a:cubicBezTo>
                    <a:cubicBezTo>
                      <a:pt x="0" y="6821"/>
                      <a:pt x="695" y="6821"/>
                      <a:pt x="695" y="6821"/>
                    </a:cubicBezTo>
                    <a:close/>
                    <a:moveTo>
                      <a:pt x="6270" y="11936"/>
                    </a:moveTo>
                    <a:cubicBezTo>
                      <a:pt x="6967" y="11936"/>
                      <a:pt x="7664" y="11367"/>
                      <a:pt x="7664" y="10231"/>
                    </a:cubicBezTo>
                    <a:cubicBezTo>
                      <a:pt x="6967" y="9663"/>
                      <a:pt x="6967" y="9663"/>
                      <a:pt x="6967" y="9663"/>
                    </a:cubicBezTo>
                    <a:cubicBezTo>
                      <a:pt x="6967" y="7956"/>
                      <a:pt x="6967" y="6821"/>
                      <a:pt x="6967" y="5115"/>
                    </a:cubicBezTo>
                    <a:cubicBezTo>
                      <a:pt x="6967" y="1705"/>
                      <a:pt x="14632" y="1705"/>
                      <a:pt x="14632" y="5115"/>
                    </a:cubicBezTo>
                    <a:cubicBezTo>
                      <a:pt x="14632" y="6821"/>
                      <a:pt x="14632" y="7956"/>
                      <a:pt x="14632" y="9663"/>
                    </a:cubicBezTo>
                    <a:cubicBezTo>
                      <a:pt x="14632" y="9663"/>
                      <a:pt x="14632" y="9663"/>
                      <a:pt x="14632" y="10231"/>
                    </a:cubicBezTo>
                    <a:cubicBezTo>
                      <a:pt x="13935" y="11367"/>
                      <a:pt x="14632" y="11936"/>
                      <a:pt x="15327" y="11936"/>
                    </a:cubicBezTo>
                    <a:cubicBezTo>
                      <a:pt x="16722" y="11936"/>
                      <a:pt x="17419" y="10798"/>
                      <a:pt x="16722" y="10231"/>
                    </a:cubicBezTo>
                    <a:cubicBezTo>
                      <a:pt x="16722" y="10231"/>
                      <a:pt x="16722" y="9663"/>
                      <a:pt x="16722" y="9663"/>
                    </a:cubicBezTo>
                    <a:cubicBezTo>
                      <a:pt x="16722" y="7956"/>
                      <a:pt x="16722" y="6821"/>
                      <a:pt x="16722" y="5115"/>
                    </a:cubicBezTo>
                    <a:cubicBezTo>
                      <a:pt x="16722" y="0"/>
                      <a:pt x="5574" y="0"/>
                      <a:pt x="5574" y="5115"/>
                    </a:cubicBezTo>
                    <a:cubicBezTo>
                      <a:pt x="5574" y="6821"/>
                      <a:pt x="5574" y="7956"/>
                      <a:pt x="5574" y="9663"/>
                    </a:cubicBezTo>
                    <a:cubicBezTo>
                      <a:pt x="5574" y="9663"/>
                      <a:pt x="5574" y="9663"/>
                      <a:pt x="4877" y="10231"/>
                    </a:cubicBezTo>
                    <a:cubicBezTo>
                      <a:pt x="4877" y="11367"/>
                      <a:pt x="5574" y="11936"/>
                      <a:pt x="6270" y="11936"/>
                    </a:cubicBezTo>
                    <a:close/>
                  </a:path>
                </a:pathLst>
              </a:custGeom>
              <a:solidFill>
                <a:srgbClr val="EE6829"/>
              </a:solidFill>
              <a:ln w="9525" cap="flat" cmpd="sng">
                <a:noFill/>
                <a:prstDash val="solid"/>
                <a:round/>
              </a:ln>
            </p:spPr>
            <p:txBody>
              <a:bodyPr rtlCol="0" anchor="ctr"/>
              <a:lstStyle/>
              <a:p>
                <a:pPr algn="ctr"/>
                <a:endParaRPr dirty="0"/>
              </a:p>
            </p:txBody>
          </p:sp>
        </p:grpSp>
        <p:grpSp>
          <p:nvGrpSpPr>
            <p:cNvPr id="8195" name="组合">
              <a:extLst>
                <a:ext uri="{FF2B5EF4-FFF2-40B4-BE49-F238E27FC236}">
                  <a16:creationId xmlns:a16="http://schemas.microsoft.com/office/drawing/2014/main" id="{6875C7C4-69D5-6114-73C6-6D4A4C28D6A4}"/>
                </a:ext>
              </a:extLst>
            </p:cNvPr>
            <p:cNvGrpSpPr>
              <a:grpSpLocks/>
            </p:cNvGrpSpPr>
            <p:nvPr/>
          </p:nvGrpSpPr>
          <p:grpSpPr>
            <a:xfrm rot="1251370">
              <a:off x="11297769" y="4583477"/>
              <a:ext cx="568325" cy="568325"/>
              <a:chOff x="11297769" y="4583477"/>
              <a:chExt cx="568325" cy="568325"/>
            </a:xfrm>
          </p:grpSpPr>
          <p:sp>
            <p:nvSpPr>
              <p:cNvPr id="8234" name="曲线">
                <a:extLst>
                  <a:ext uri="{FF2B5EF4-FFF2-40B4-BE49-F238E27FC236}">
                    <a16:creationId xmlns:a16="http://schemas.microsoft.com/office/drawing/2014/main" id="{03A86E39-39FC-0D90-3873-57018ED4CC21}"/>
                  </a:ext>
                </a:extLst>
              </p:cNvPr>
              <p:cNvSpPr>
                <a:spLocks/>
              </p:cNvSpPr>
              <p:nvPr/>
            </p:nvSpPr>
            <p:spPr>
              <a:xfrm>
                <a:off x="11297769" y="4583477"/>
                <a:ext cx="568325" cy="568325"/>
              </a:xfrm>
              <a:custGeom>
                <a:avLst/>
                <a:gdLst>
                  <a:gd name="T1" fmla="*/ 0 w 21600"/>
                  <a:gd name="T2" fmla="*/ 0 h 21600"/>
                  <a:gd name="T3" fmla="*/ 21600 w 21600"/>
                  <a:gd name="T4" fmla="*/ 21600 h 21600"/>
                </a:gdLst>
                <a:ahLst/>
                <a:cxnLst/>
                <a:rect l="T1" t="T2" r="T3" b="T4"/>
                <a:pathLst>
                  <a:path w="21600" h="21600">
                    <a:moveTo>
                      <a:pt x="3217" y="0"/>
                    </a:moveTo>
                    <a:cubicBezTo>
                      <a:pt x="18382" y="0"/>
                      <a:pt x="18382" y="0"/>
                      <a:pt x="18382" y="0"/>
                    </a:cubicBezTo>
                    <a:cubicBezTo>
                      <a:pt x="20221" y="0"/>
                      <a:pt x="21600" y="1378"/>
                      <a:pt x="21600" y="3216"/>
                    </a:cubicBezTo>
                    <a:cubicBezTo>
                      <a:pt x="21600" y="18382"/>
                      <a:pt x="21600" y="18382"/>
                      <a:pt x="21600" y="18382"/>
                    </a:cubicBezTo>
                    <a:cubicBezTo>
                      <a:pt x="21600" y="20221"/>
                      <a:pt x="20221" y="21600"/>
                      <a:pt x="18382" y="21600"/>
                    </a:cubicBezTo>
                    <a:cubicBezTo>
                      <a:pt x="3217" y="21600"/>
                      <a:pt x="3217" y="21600"/>
                      <a:pt x="3217" y="21600"/>
                    </a:cubicBezTo>
                    <a:cubicBezTo>
                      <a:pt x="1377" y="21600"/>
                      <a:pt x="0" y="20221"/>
                      <a:pt x="0" y="18382"/>
                    </a:cubicBezTo>
                    <a:cubicBezTo>
                      <a:pt x="0" y="3216"/>
                      <a:pt x="0" y="3216"/>
                      <a:pt x="0" y="3216"/>
                    </a:cubicBezTo>
                    <a:cubicBezTo>
                      <a:pt x="0" y="1378"/>
                      <a:pt x="1377" y="0"/>
                      <a:pt x="3217" y="0"/>
                    </a:cubicBezTo>
                    <a:close/>
                  </a:path>
                </a:pathLst>
              </a:custGeom>
              <a:solidFill>
                <a:srgbClr val="919EC0"/>
              </a:solidFill>
              <a:ln w="9525" cap="flat" cmpd="sng">
                <a:noFill/>
                <a:prstDash val="solid"/>
                <a:round/>
              </a:ln>
            </p:spPr>
            <p:txBody>
              <a:bodyPr rtlCol="0" anchor="ctr"/>
              <a:lstStyle/>
              <a:p>
                <a:pPr algn="ctr"/>
                <a:endParaRPr dirty="0"/>
              </a:p>
            </p:txBody>
          </p:sp>
          <p:sp>
            <p:nvSpPr>
              <p:cNvPr id="8235" name="曲线">
                <a:extLst>
                  <a:ext uri="{FF2B5EF4-FFF2-40B4-BE49-F238E27FC236}">
                    <a16:creationId xmlns:a16="http://schemas.microsoft.com/office/drawing/2014/main" id="{1A4061AD-1D71-7DF6-B337-421F2A6E7F98}"/>
                  </a:ext>
                </a:extLst>
              </p:cNvPr>
              <p:cNvSpPr>
                <a:spLocks/>
              </p:cNvSpPr>
              <p:nvPr/>
            </p:nvSpPr>
            <p:spPr>
              <a:xfrm>
                <a:off x="11381906" y="4656502"/>
                <a:ext cx="484188" cy="495298"/>
              </a:xfrm>
              <a:custGeom>
                <a:avLst/>
                <a:gdLst>
                  <a:gd name="T1" fmla="*/ 0 w 21600"/>
                  <a:gd name="T2" fmla="*/ 0 h 21600"/>
                  <a:gd name="T3" fmla="*/ 21600 w 21600"/>
                  <a:gd name="T4" fmla="*/ 21600 h 21600"/>
                </a:gdLst>
                <a:ahLst/>
                <a:cxnLst/>
                <a:rect l="T1" t="T2" r="T3" b="T4"/>
                <a:pathLst>
                  <a:path w="21600" h="21600">
                    <a:moveTo>
                      <a:pt x="21600" y="17912"/>
                    </a:moveTo>
                    <a:cubicBezTo>
                      <a:pt x="21600" y="15803"/>
                      <a:pt x="21600" y="15803"/>
                      <a:pt x="21600" y="15803"/>
                    </a:cubicBezTo>
                    <a:cubicBezTo>
                      <a:pt x="19978" y="14223"/>
                      <a:pt x="18360" y="12643"/>
                      <a:pt x="18360" y="12643"/>
                    </a:cubicBezTo>
                    <a:cubicBezTo>
                      <a:pt x="18360" y="12643"/>
                      <a:pt x="17818" y="12117"/>
                      <a:pt x="17279" y="12117"/>
                    </a:cubicBezTo>
                    <a:cubicBezTo>
                      <a:pt x="16199" y="11588"/>
                      <a:pt x="15120" y="11588"/>
                      <a:pt x="14580" y="11588"/>
                    </a:cubicBezTo>
                    <a:cubicBezTo>
                      <a:pt x="14580" y="11588"/>
                      <a:pt x="14037" y="11588"/>
                      <a:pt x="14037" y="11588"/>
                    </a:cubicBezTo>
                    <a:cubicBezTo>
                      <a:pt x="14037" y="11588"/>
                      <a:pt x="14037" y="11062"/>
                      <a:pt x="13499" y="11062"/>
                    </a:cubicBezTo>
                    <a:cubicBezTo>
                      <a:pt x="13499" y="11062"/>
                      <a:pt x="3237" y="1053"/>
                      <a:pt x="3237" y="1053"/>
                    </a:cubicBezTo>
                    <a:cubicBezTo>
                      <a:pt x="2699" y="525"/>
                      <a:pt x="2157" y="0"/>
                      <a:pt x="1619" y="525"/>
                    </a:cubicBezTo>
                    <a:cubicBezTo>
                      <a:pt x="1078" y="1053"/>
                      <a:pt x="0" y="2106"/>
                      <a:pt x="0" y="3687"/>
                    </a:cubicBezTo>
                    <a:cubicBezTo>
                      <a:pt x="0" y="3687"/>
                      <a:pt x="0" y="4213"/>
                      <a:pt x="0" y="4213"/>
                    </a:cubicBezTo>
                    <a:cubicBezTo>
                      <a:pt x="0" y="4213"/>
                      <a:pt x="1078" y="5267"/>
                      <a:pt x="1078" y="5267"/>
                    </a:cubicBezTo>
                    <a:cubicBezTo>
                      <a:pt x="1078" y="5267"/>
                      <a:pt x="540" y="5267"/>
                      <a:pt x="540" y="4741"/>
                    </a:cubicBezTo>
                    <a:cubicBezTo>
                      <a:pt x="0" y="4741"/>
                      <a:pt x="0" y="4741"/>
                      <a:pt x="0" y="5267"/>
                    </a:cubicBezTo>
                    <a:cubicBezTo>
                      <a:pt x="540" y="6320"/>
                      <a:pt x="540" y="7375"/>
                      <a:pt x="540" y="8429"/>
                    </a:cubicBezTo>
                    <a:cubicBezTo>
                      <a:pt x="540" y="11588"/>
                      <a:pt x="540" y="14223"/>
                      <a:pt x="540" y="17383"/>
                    </a:cubicBezTo>
                    <a:cubicBezTo>
                      <a:pt x="540" y="17912"/>
                      <a:pt x="540" y="17912"/>
                      <a:pt x="1078" y="17912"/>
                    </a:cubicBezTo>
                    <a:cubicBezTo>
                      <a:pt x="1078" y="17912"/>
                      <a:pt x="1078" y="17912"/>
                      <a:pt x="1078" y="17912"/>
                    </a:cubicBezTo>
                    <a:cubicBezTo>
                      <a:pt x="1078" y="17912"/>
                      <a:pt x="1078" y="17912"/>
                      <a:pt x="1078" y="17912"/>
                    </a:cubicBezTo>
                    <a:cubicBezTo>
                      <a:pt x="4860" y="21600"/>
                      <a:pt x="4860" y="21600"/>
                      <a:pt x="4860" y="21600"/>
                    </a:cubicBezTo>
                    <a:cubicBezTo>
                      <a:pt x="17818" y="21600"/>
                      <a:pt x="17818" y="21600"/>
                      <a:pt x="17818" y="21600"/>
                    </a:cubicBezTo>
                    <a:cubicBezTo>
                      <a:pt x="19978" y="21600"/>
                      <a:pt x="21600" y="20019"/>
                      <a:pt x="21600" y="17912"/>
                    </a:cubicBezTo>
                    <a:close/>
                  </a:path>
                </a:pathLst>
              </a:custGeom>
              <a:solidFill>
                <a:srgbClr val="5E7690"/>
              </a:solidFill>
              <a:ln w="9525" cap="flat" cmpd="sng">
                <a:noFill/>
                <a:prstDash val="solid"/>
                <a:round/>
              </a:ln>
            </p:spPr>
            <p:txBody>
              <a:bodyPr rtlCol="0" anchor="ctr"/>
              <a:lstStyle/>
              <a:p>
                <a:pPr algn="ctr"/>
                <a:endParaRPr dirty="0"/>
              </a:p>
            </p:txBody>
          </p:sp>
          <p:sp>
            <p:nvSpPr>
              <p:cNvPr id="8236" name="曲线">
                <a:extLst>
                  <a:ext uri="{FF2B5EF4-FFF2-40B4-BE49-F238E27FC236}">
                    <a16:creationId xmlns:a16="http://schemas.microsoft.com/office/drawing/2014/main" id="{57906FBA-784D-81F2-E81E-419EF6B65D94}"/>
                  </a:ext>
                </a:extLst>
              </p:cNvPr>
              <p:cNvSpPr>
                <a:spLocks/>
              </p:cNvSpPr>
              <p:nvPr/>
            </p:nvSpPr>
            <p:spPr>
              <a:xfrm>
                <a:off x="11381906" y="4656502"/>
                <a:ext cx="423861" cy="411162"/>
              </a:xfrm>
              <a:custGeom>
                <a:avLst/>
                <a:gdLst>
                  <a:gd name="T1" fmla="*/ 0 w 21600"/>
                  <a:gd name="T2" fmla="*/ 0 h 21600"/>
                  <a:gd name="T3" fmla="*/ 21600 w 21600"/>
                  <a:gd name="T4" fmla="*/ 21600 h 21600"/>
                </a:gdLst>
                <a:ahLst/>
                <a:cxnLst/>
                <a:rect l="T1" t="T2" r="T3" b="T4"/>
                <a:pathLst>
                  <a:path w="21600" h="21600">
                    <a:moveTo>
                      <a:pt x="1851" y="635"/>
                    </a:moveTo>
                    <a:cubicBezTo>
                      <a:pt x="1232" y="1270"/>
                      <a:pt x="0" y="2539"/>
                      <a:pt x="0" y="4446"/>
                    </a:cubicBezTo>
                    <a:cubicBezTo>
                      <a:pt x="0" y="5082"/>
                      <a:pt x="0" y="5082"/>
                      <a:pt x="617" y="5717"/>
                    </a:cubicBezTo>
                    <a:cubicBezTo>
                      <a:pt x="1851" y="6352"/>
                      <a:pt x="3701" y="6988"/>
                      <a:pt x="5553" y="9527"/>
                    </a:cubicBezTo>
                    <a:cubicBezTo>
                      <a:pt x="7403" y="12070"/>
                      <a:pt x="8021" y="15882"/>
                      <a:pt x="9872" y="17788"/>
                    </a:cubicBezTo>
                    <a:cubicBezTo>
                      <a:pt x="11725" y="19058"/>
                      <a:pt x="16045" y="18423"/>
                      <a:pt x="19746" y="17788"/>
                    </a:cubicBezTo>
                    <a:cubicBezTo>
                      <a:pt x="20980" y="17152"/>
                      <a:pt x="20980" y="17152"/>
                      <a:pt x="21600" y="15882"/>
                    </a:cubicBezTo>
                    <a:cubicBezTo>
                      <a:pt x="21600" y="15246"/>
                      <a:pt x="20980" y="15246"/>
                      <a:pt x="19746" y="14610"/>
                    </a:cubicBezTo>
                    <a:cubicBezTo>
                      <a:pt x="18514" y="13974"/>
                      <a:pt x="17279" y="13974"/>
                      <a:pt x="16661" y="13974"/>
                    </a:cubicBezTo>
                    <a:cubicBezTo>
                      <a:pt x="16661" y="13974"/>
                      <a:pt x="13575" y="13974"/>
                      <a:pt x="12342" y="13339"/>
                    </a:cubicBezTo>
                    <a:cubicBezTo>
                      <a:pt x="10490" y="11435"/>
                      <a:pt x="9257" y="8894"/>
                      <a:pt x="7403" y="6352"/>
                    </a:cubicBezTo>
                    <a:cubicBezTo>
                      <a:pt x="6169" y="4446"/>
                      <a:pt x="4935" y="2539"/>
                      <a:pt x="3701" y="1270"/>
                    </a:cubicBezTo>
                    <a:cubicBezTo>
                      <a:pt x="3084" y="635"/>
                      <a:pt x="2467" y="0"/>
                      <a:pt x="1851" y="635"/>
                    </a:cubicBezTo>
                    <a:close/>
                    <a:moveTo>
                      <a:pt x="0" y="6352"/>
                    </a:moveTo>
                    <a:cubicBezTo>
                      <a:pt x="0" y="5717"/>
                      <a:pt x="0" y="5717"/>
                      <a:pt x="617" y="5717"/>
                    </a:cubicBezTo>
                    <a:cubicBezTo>
                      <a:pt x="1851" y="6988"/>
                      <a:pt x="2467" y="6988"/>
                      <a:pt x="3701" y="8258"/>
                    </a:cubicBezTo>
                    <a:cubicBezTo>
                      <a:pt x="3701" y="8894"/>
                      <a:pt x="3701" y="8894"/>
                      <a:pt x="3701" y="8258"/>
                    </a:cubicBezTo>
                    <a:cubicBezTo>
                      <a:pt x="2467" y="8258"/>
                      <a:pt x="2467" y="10162"/>
                      <a:pt x="2467" y="11435"/>
                    </a:cubicBezTo>
                    <a:cubicBezTo>
                      <a:pt x="2467" y="15246"/>
                      <a:pt x="1851" y="17788"/>
                      <a:pt x="1851" y="20962"/>
                    </a:cubicBezTo>
                    <a:cubicBezTo>
                      <a:pt x="1851" y="21600"/>
                      <a:pt x="1851" y="21600"/>
                      <a:pt x="1851" y="21600"/>
                    </a:cubicBezTo>
                    <a:cubicBezTo>
                      <a:pt x="1232" y="21600"/>
                      <a:pt x="1232" y="21600"/>
                      <a:pt x="1232" y="21600"/>
                    </a:cubicBezTo>
                    <a:cubicBezTo>
                      <a:pt x="617" y="21600"/>
                      <a:pt x="617" y="21600"/>
                      <a:pt x="617" y="20962"/>
                    </a:cubicBezTo>
                    <a:cubicBezTo>
                      <a:pt x="617" y="17152"/>
                      <a:pt x="617" y="13974"/>
                      <a:pt x="617" y="10162"/>
                    </a:cubicBezTo>
                    <a:cubicBezTo>
                      <a:pt x="617" y="8894"/>
                      <a:pt x="617" y="7623"/>
                      <a:pt x="0" y="6352"/>
                    </a:cubicBezTo>
                    <a:close/>
                    <a:moveTo>
                      <a:pt x="8638" y="17152"/>
                    </a:moveTo>
                    <a:cubicBezTo>
                      <a:pt x="8638" y="16517"/>
                      <a:pt x="8638" y="16517"/>
                      <a:pt x="8638" y="17152"/>
                    </a:cubicBezTo>
                    <a:cubicBezTo>
                      <a:pt x="9257" y="17152"/>
                      <a:pt x="9257" y="17788"/>
                      <a:pt x="9872" y="17788"/>
                    </a:cubicBezTo>
                    <a:cubicBezTo>
                      <a:pt x="11106" y="19058"/>
                      <a:pt x="15428" y="19058"/>
                      <a:pt x="17279" y="18423"/>
                    </a:cubicBezTo>
                    <a:cubicBezTo>
                      <a:pt x="17896" y="18423"/>
                      <a:pt x="19130" y="18423"/>
                      <a:pt x="20364" y="17788"/>
                    </a:cubicBezTo>
                    <a:cubicBezTo>
                      <a:pt x="20980" y="17788"/>
                      <a:pt x="20980" y="17788"/>
                      <a:pt x="20980" y="18423"/>
                    </a:cubicBezTo>
                    <a:cubicBezTo>
                      <a:pt x="20364" y="20327"/>
                      <a:pt x="18514" y="20962"/>
                      <a:pt x="16045" y="21600"/>
                    </a:cubicBezTo>
                    <a:cubicBezTo>
                      <a:pt x="14811" y="21600"/>
                      <a:pt x="12342" y="21600"/>
                      <a:pt x="11725" y="21600"/>
                    </a:cubicBezTo>
                    <a:cubicBezTo>
                      <a:pt x="11106" y="20962"/>
                      <a:pt x="9872" y="20327"/>
                      <a:pt x="9872" y="19694"/>
                    </a:cubicBezTo>
                    <a:cubicBezTo>
                      <a:pt x="9257" y="18423"/>
                      <a:pt x="9257" y="17788"/>
                      <a:pt x="8638" y="17152"/>
                    </a:cubicBezTo>
                    <a:close/>
                  </a:path>
                </a:pathLst>
              </a:custGeom>
              <a:solidFill>
                <a:srgbClr val="FDC00F"/>
              </a:solidFill>
              <a:ln w="9525" cap="flat" cmpd="sng">
                <a:noFill/>
                <a:prstDash val="solid"/>
                <a:round/>
              </a:ln>
            </p:spPr>
            <p:txBody>
              <a:bodyPr rtlCol="0" anchor="ctr"/>
              <a:lstStyle/>
              <a:p>
                <a:pPr algn="ctr"/>
                <a:endParaRPr dirty="0"/>
              </a:p>
            </p:txBody>
          </p:sp>
        </p:grpSp>
        <p:grpSp>
          <p:nvGrpSpPr>
            <p:cNvPr id="8196" name="组合">
              <a:extLst>
                <a:ext uri="{FF2B5EF4-FFF2-40B4-BE49-F238E27FC236}">
                  <a16:creationId xmlns:a16="http://schemas.microsoft.com/office/drawing/2014/main" id="{18379E2A-ADDA-B437-2689-B1D2F5D0034B}"/>
                </a:ext>
              </a:extLst>
            </p:cNvPr>
            <p:cNvGrpSpPr>
              <a:grpSpLocks/>
            </p:cNvGrpSpPr>
            <p:nvPr/>
          </p:nvGrpSpPr>
          <p:grpSpPr>
            <a:xfrm rot="20512704">
              <a:off x="10159734" y="4742928"/>
              <a:ext cx="568325" cy="581025"/>
              <a:chOff x="10159734" y="4742928"/>
              <a:chExt cx="568325" cy="581025"/>
            </a:xfrm>
          </p:grpSpPr>
          <p:sp>
            <p:nvSpPr>
              <p:cNvPr id="8231" name="曲线">
                <a:extLst>
                  <a:ext uri="{FF2B5EF4-FFF2-40B4-BE49-F238E27FC236}">
                    <a16:creationId xmlns:a16="http://schemas.microsoft.com/office/drawing/2014/main" id="{A1AB186A-BCC1-8EEF-CE0A-CABE44DF1E0C}"/>
                  </a:ext>
                </a:extLst>
              </p:cNvPr>
              <p:cNvSpPr>
                <a:spLocks/>
              </p:cNvSpPr>
              <p:nvPr/>
            </p:nvSpPr>
            <p:spPr>
              <a:xfrm>
                <a:off x="10159734" y="4742928"/>
                <a:ext cx="568325" cy="581025"/>
              </a:xfrm>
              <a:custGeom>
                <a:avLst/>
                <a:gdLst>
                  <a:gd name="T1" fmla="*/ 0 w 21600"/>
                  <a:gd name="T2" fmla="*/ 0 h 21600"/>
                  <a:gd name="T3" fmla="*/ 21600 w 21600"/>
                  <a:gd name="T4" fmla="*/ 21600 h 21600"/>
                </a:gdLst>
                <a:ahLst/>
                <a:cxnLst/>
                <a:rect l="T1" t="T2" r="T3" b="T4"/>
                <a:pathLst>
                  <a:path w="21600" h="21600">
                    <a:moveTo>
                      <a:pt x="3217" y="0"/>
                    </a:moveTo>
                    <a:cubicBezTo>
                      <a:pt x="18382" y="0"/>
                      <a:pt x="18382" y="0"/>
                      <a:pt x="18382" y="0"/>
                    </a:cubicBezTo>
                    <a:cubicBezTo>
                      <a:pt x="20221" y="0"/>
                      <a:pt x="21600" y="1799"/>
                      <a:pt x="21600" y="3597"/>
                    </a:cubicBezTo>
                    <a:cubicBezTo>
                      <a:pt x="21600" y="17997"/>
                      <a:pt x="21600" y="17997"/>
                      <a:pt x="21600" y="17997"/>
                    </a:cubicBezTo>
                    <a:cubicBezTo>
                      <a:pt x="21600" y="19799"/>
                      <a:pt x="20221" y="21600"/>
                      <a:pt x="18382" y="21600"/>
                    </a:cubicBezTo>
                    <a:cubicBezTo>
                      <a:pt x="3217" y="21600"/>
                      <a:pt x="3217" y="21600"/>
                      <a:pt x="3217" y="21600"/>
                    </a:cubicBezTo>
                    <a:cubicBezTo>
                      <a:pt x="1377" y="21600"/>
                      <a:pt x="0" y="19799"/>
                      <a:pt x="0" y="17997"/>
                    </a:cubicBezTo>
                    <a:cubicBezTo>
                      <a:pt x="0" y="3597"/>
                      <a:pt x="0" y="3597"/>
                      <a:pt x="0" y="3597"/>
                    </a:cubicBezTo>
                    <a:cubicBezTo>
                      <a:pt x="0" y="1799"/>
                      <a:pt x="1377" y="0"/>
                      <a:pt x="3217" y="0"/>
                    </a:cubicBezTo>
                    <a:close/>
                  </a:path>
                </a:pathLst>
              </a:custGeom>
              <a:solidFill>
                <a:srgbClr val="C2D44C"/>
              </a:solidFill>
              <a:ln w="9525" cap="flat" cmpd="sng">
                <a:noFill/>
                <a:prstDash val="solid"/>
                <a:round/>
              </a:ln>
            </p:spPr>
            <p:txBody>
              <a:bodyPr rtlCol="0" anchor="ctr"/>
              <a:lstStyle/>
              <a:p>
                <a:pPr algn="ctr"/>
                <a:endParaRPr dirty="0"/>
              </a:p>
            </p:txBody>
          </p:sp>
          <p:sp>
            <p:nvSpPr>
              <p:cNvPr id="8232" name="曲线">
                <a:extLst>
                  <a:ext uri="{FF2B5EF4-FFF2-40B4-BE49-F238E27FC236}">
                    <a16:creationId xmlns:a16="http://schemas.microsoft.com/office/drawing/2014/main" id="{77F74369-58F8-63AF-FB03-5C0C565BB87C}"/>
                  </a:ext>
                </a:extLst>
              </p:cNvPr>
              <p:cNvSpPr>
                <a:spLocks/>
              </p:cNvSpPr>
              <p:nvPr/>
            </p:nvSpPr>
            <p:spPr>
              <a:xfrm>
                <a:off x="10208946" y="4960416"/>
                <a:ext cx="519112" cy="363535"/>
              </a:xfrm>
              <a:custGeom>
                <a:avLst/>
                <a:gdLst>
                  <a:gd name="T1" fmla="*/ 0 w 21600"/>
                  <a:gd name="T2" fmla="*/ 0 h 21600"/>
                  <a:gd name="T3" fmla="*/ 21600 w 21600"/>
                  <a:gd name="T4" fmla="*/ 21600 h 21600"/>
                </a:gdLst>
                <a:ahLst/>
                <a:cxnLst/>
                <a:rect l="T1" t="T2" r="T3" b="T4"/>
                <a:pathLst>
                  <a:path w="21600" h="21600">
                    <a:moveTo>
                      <a:pt x="21600" y="15840"/>
                    </a:moveTo>
                    <a:cubicBezTo>
                      <a:pt x="21600" y="4317"/>
                      <a:pt x="21600" y="4317"/>
                      <a:pt x="21600" y="4317"/>
                    </a:cubicBezTo>
                    <a:cubicBezTo>
                      <a:pt x="20091" y="1439"/>
                      <a:pt x="20091" y="1439"/>
                      <a:pt x="20091" y="1439"/>
                    </a:cubicBezTo>
                    <a:cubicBezTo>
                      <a:pt x="20091" y="1439"/>
                      <a:pt x="20091" y="1439"/>
                      <a:pt x="20091" y="1439"/>
                    </a:cubicBezTo>
                    <a:cubicBezTo>
                      <a:pt x="19590" y="1439"/>
                      <a:pt x="19590" y="1439"/>
                      <a:pt x="19590" y="1439"/>
                    </a:cubicBezTo>
                    <a:cubicBezTo>
                      <a:pt x="14065" y="0"/>
                      <a:pt x="13058" y="1439"/>
                      <a:pt x="10045" y="1439"/>
                    </a:cubicBezTo>
                    <a:cubicBezTo>
                      <a:pt x="7032" y="1439"/>
                      <a:pt x="6026" y="0"/>
                      <a:pt x="502" y="1439"/>
                    </a:cubicBezTo>
                    <a:cubicBezTo>
                      <a:pt x="0" y="1439"/>
                      <a:pt x="0" y="1439"/>
                      <a:pt x="0" y="1439"/>
                    </a:cubicBezTo>
                    <a:cubicBezTo>
                      <a:pt x="0" y="2159"/>
                      <a:pt x="0" y="2159"/>
                      <a:pt x="0" y="2878"/>
                    </a:cubicBezTo>
                    <a:cubicBezTo>
                      <a:pt x="0" y="2878"/>
                      <a:pt x="0" y="2878"/>
                      <a:pt x="0" y="2878"/>
                    </a:cubicBezTo>
                    <a:cubicBezTo>
                      <a:pt x="0" y="2878"/>
                      <a:pt x="0" y="2878"/>
                      <a:pt x="0" y="2878"/>
                    </a:cubicBezTo>
                    <a:cubicBezTo>
                      <a:pt x="0" y="2878"/>
                      <a:pt x="0" y="2878"/>
                      <a:pt x="0" y="2878"/>
                    </a:cubicBezTo>
                    <a:cubicBezTo>
                      <a:pt x="0" y="2878"/>
                      <a:pt x="0" y="2878"/>
                      <a:pt x="0" y="2878"/>
                    </a:cubicBezTo>
                    <a:cubicBezTo>
                      <a:pt x="502" y="3597"/>
                      <a:pt x="502" y="3597"/>
                      <a:pt x="502" y="3597"/>
                    </a:cubicBezTo>
                    <a:cubicBezTo>
                      <a:pt x="502" y="4317"/>
                      <a:pt x="502" y="4317"/>
                      <a:pt x="502" y="4317"/>
                    </a:cubicBezTo>
                    <a:cubicBezTo>
                      <a:pt x="502" y="6478"/>
                      <a:pt x="1004" y="7918"/>
                      <a:pt x="1506" y="8637"/>
                    </a:cubicBezTo>
                    <a:cubicBezTo>
                      <a:pt x="1506" y="8637"/>
                      <a:pt x="7532" y="17278"/>
                      <a:pt x="10548" y="21600"/>
                    </a:cubicBezTo>
                    <a:cubicBezTo>
                      <a:pt x="18083" y="21600"/>
                      <a:pt x="18083" y="21600"/>
                      <a:pt x="18083" y="21600"/>
                    </a:cubicBezTo>
                    <a:cubicBezTo>
                      <a:pt x="20091" y="21600"/>
                      <a:pt x="21600" y="18718"/>
                      <a:pt x="21600" y="15840"/>
                    </a:cubicBezTo>
                    <a:close/>
                  </a:path>
                </a:pathLst>
              </a:custGeom>
              <a:solidFill>
                <a:srgbClr val="A1B400"/>
              </a:solidFill>
              <a:ln w="9525" cap="flat" cmpd="sng">
                <a:noFill/>
                <a:prstDash val="solid"/>
                <a:round/>
              </a:ln>
            </p:spPr>
            <p:txBody>
              <a:bodyPr rtlCol="0" anchor="ctr"/>
              <a:lstStyle/>
              <a:p>
                <a:pPr algn="ctr"/>
                <a:endParaRPr dirty="0"/>
              </a:p>
            </p:txBody>
          </p:sp>
          <p:sp>
            <p:nvSpPr>
              <p:cNvPr id="8233" name="曲线">
                <a:extLst>
                  <a:ext uri="{FF2B5EF4-FFF2-40B4-BE49-F238E27FC236}">
                    <a16:creationId xmlns:a16="http://schemas.microsoft.com/office/drawing/2014/main" id="{341821C7-8E34-4E83-1BA1-313A80181DBA}"/>
                  </a:ext>
                </a:extLst>
              </p:cNvPr>
              <p:cNvSpPr>
                <a:spLocks/>
              </p:cNvSpPr>
              <p:nvPr/>
            </p:nvSpPr>
            <p:spPr>
              <a:xfrm>
                <a:off x="10208946" y="4960416"/>
                <a:ext cx="482600" cy="169860"/>
              </a:xfrm>
              <a:custGeom>
                <a:avLst/>
                <a:gdLst>
                  <a:gd name="T1" fmla="*/ 0 w 21600"/>
                  <a:gd name="T2" fmla="*/ 0 h 21600"/>
                  <a:gd name="T3" fmla="*/ 21600 w 21600"/>
                  <a:gd name="T4" fmla="*/ 21600 h 21600"/>
                </a:gdLst>
                <a:ahLst/>
                <a:cxnLst/>
                <a:rect l="T1" t="T2" r="T3" b="T4"/>
                <a:pathLst>
                  <a:path w="21600" h="21600">
                    <a:moveTo>
                      <a:pt x="540" y="3084"/>
                    </a:moveTo>
                    <a:cubicBezTo>
                      <a:pt x="6480" y="0"/>
                      <a:pt x="7559" y="3084"/>
                      <a:pt x="10800" y="3084"/>
                    </a:cubicBezTo>
                    <a:cubicBezTo>
                      <a:pt x="14040" y="3084"/>
                      <a:pt x="15120" y="0"/>
                      <a:pt x="21057" y="3084"/>
                    </a:cubicBezTo>
                    <a:cubicBezTo>
                      <a:pt x="21600" y="3084"/>
                      <a:pt x="21600" y="3084"/>
                      <a:pt x="21600" y="3084"/>
                    </a:cubicBezTo>
                    <a:cubicBezTo>
                      <a:pt x="21600" y="4627"/>
                      <a:pt x="21600" y="4627"/>
                      <a:pt x="21600" y="6170"/>
                    </a:cubicBezTo>
                    <a:cubicBezTo>
                      <a:pt x="21600" y="6170"/>
                      <a:pt x="21600" y="6170"/>
                      <a:pt x="21057" y="7713"/>
                    </a:cubicBezTo>
                    <a:cubicBezTo>
                      <a:pt x="21057" y="7713"/>
                      <a:pt x="21057" y="7713"/>
                      <a:pt x="20519" y="9255"/>
                    </a:cubicBezTo>
                    <a:cubicBezTo>
                      <a:pt x="20519" y="16971"/>
                      <a:pt x="18900" y="21600"/>
                      <a:pt x="16737" y="21600"/>
                    </a:cubicBezTo>
                    <a:cubicBezTo>
                      <a:pt x="14580" y="21600"/>
                      <a:pt x="12960" y="18513"/>
                      <a:pt x="11879" y="12341"/>
                    </a:cubicBezTo>
                    <a:cubicBezTo>
                      <a:pt x="11339" y="4627"/>
                      <a:pt x="10260" y="4627"/>
                      <a:pt x="9180" y="12341"/>
                    </a:cubicBezTo>
                    <a:cubicBezTo>
                      <a:pt x="8640" y="18513"/>
                      <a:pt x="7019" y="21600"/>
                      <a:pt x="4320" y="21600"/>
                    </a:cubicBezTo>
                    <a:cubicBezTo>
                      <a:pt x="2160" y="21600"/>
                      <a:pt x="540" y="16971"/>
                      <a:pt x="540" y="9255"/>
                    </a:cubicBezTo>
                    <a:cubicBezTo>
                      <a:pt x="540" y="7713"/>
                      <a:pt x="540" y="7713"/>
                      <a:pt x="0" y="7713"/>
                    </a:cubicBezTo>
                    <a:cubicBezTo>
                      <a:pt x="0" y="6170"/>
                      <a:pt x="0" y="6170"/>
                      <a:pt x="0" y="6170"/>
                    </a:cubicBezTo>
                    <a:cubicBezTo>
                      <a:pt x="0" y="4627"/>
                      <a:pt x="0" y="4627"/>
                      <a:pt x="0" y="3084"/>
                    </a:cubicBezTo>
                    <a:cubicBezTo>
                      <a:pt x="0" y="3084"/>
                      <a:pt x="0" y="3084"/>
                      <a:pt x="540" y="3084"/>
                    </a:cubicBezTo>
                    <a:close/>
                    <a:moveTo>
                      <a:pt x="19979" y="9255"/>
                    </a:moveTo>
                    <a:cubicBezTo>
                      <a:pt x="19979" y="4627"/>
                      <a:pt x="19439" y="4627"/>
                      <a:pt x="18900" y="4627"/>
                    </a:cubicBezTo>
                    <a:cubicBezTo>
                      <a:pt x="17820" y="3084"/>
                      <a:pt x="17280" y="3084"/>
                      <a:pt x="16199" y="3084"/>
                    </a:cubicBezTo>
                    <a:cubicBezTo>
                      <a:pt x="15120" y="3084"/>
                      <a:pt x="14040" y="4627"/>
                      <a:pt x="13500" y="4627"/>
                    </a:cubicBezTo>
                    <a:cubicBezTo>
                      <a:pt x="12417" y="6170"/>
                      <a:pt x="12417" y="6170"/>
                      <a:pt x="12417" y="7713"/>
                    </a:cubicBezTo>
                    <a:cubicBezTo>
                      <a:pt x="12960" y="13884"/>
                      <a:pt x="14040" y="18513"/>
                      <a:pt x="16737" y="18513"/>
                    </a:cubicBezTo>
                    <a:cubicBezTo>
                      <a:pt x="18900" y="18513"/>
                      <a:pt x="19979" y="15428"/>
                      <a:pt x="19979" y="9255"/>
                    </a:cubicBezTo>
                    <a:close/>
                    <a:moveTo>
                      <a:pt x="1620" y="9255"/>
                    </a:moveTo>
                    <a:cubicBezTo>
                      <a:pt x="1620" y="15428"/>
                      <a:pt x="2160" y="18513"/>
                      <a:pt x="4320" y="18513"/>
                    </a:cubicBezTo>
                    <a:cubicBezTo>
                      <a:pt x="7559" y="18513"/>
                      <a:pt x="8097" y="13884"/>
                      <a:pt x="8640" y="7713"/>
                    </a:cubicBezTo>
                    <a:cubicBezTo>
                      <a:pt x="9180" y="6170"/>
                      <a:pt x="8640" y="6170"/>
                      <a:pt x="8097" y="4627"/>
                    </a:cubicBezTo>
                    <a:cubicBezTo>
                      <a:pt x="7019" y="4627"/>
                      <a:pt x="5940" y="3084"/>
                      <a:pt x="4860" y="3084"/>
                    </a:cubicBezTo>
                    <a:cubicBezTo>
                      <a:pt x="4320" y="3084"/>
                      <a:pt x="3239" y="3084"/>
                      <a:pt x="2699" y="4627"/>
                    </a:cubicBezTo>
                    <a:cubicBezTo>
                      <a:pt x="1620" y="4627"/>
                      <a:pt x="1620" y="4627"/>
                      <a:pt x="1620" y="9255"/>
                    </a:cubicBezTo>
                    <a:close/>
                  </a:path>
                </a:pathLst>
              </a:custGeom>
              <a:solidFill>
                <a:srgbClr val="D4351F"/>
              </a:solidFill>
              <a:ln w="9525" cap="flat" cmpd="sng">
                <a:noFill/>
                <a:prstDash val="solid"/>
                <a:round/>
              </a:ln>
            </p:spPr>
            <p:txBody>
              <a:bodyPr rtlCol="0" anchor="ctr"/>
              <a:lstStyle/>
              <a:p>
                <a:pPr algn="ctr"/>
                <a:endParaRPr dirty="0"/>
              </a:p>
            </p:txBody>
          </p:sp>
        </p:grpSp>
        <p:grpSp>
          <p:nvGrpSpPr>
            <p:cNvPr id="8197" name="组合">
              <a:extLst>
                <a:ext uri="{FF2B5EF4-FFF2-40B4-BE49-F238E27FC236}">
                  <a16:creationId xmlns:a16="http://schemas.microsoft.com/office/drawing/2014/main" id="{FBE2649B-198F-7282-1B44-05AD970F00E2}"/>
                </a:ext>
              </a:extLst>
            </p:cNvPr>
            <p:cNvGrpSpPr>
              <a:grpSpLocks/>
            </p:cNvGrpSpPr>
            <p:nvPr/>
          </p:nvGrpSpPr>
          <p:grpSpPr>
            <a:xfrm>
              <a:off x="10688294" y="4528707"/>
              <a:ext cx="628647" cy="628651"/>
              <a:chOff x="10688294" y="4528707"/>
              <a:chExt cx="628647" cy="628651"/>
            </a:xfrm>
          </p:grpSpPr>
          <p:sp>
            <p:nvSpPr>
              <p:cNvPr id="8228" name="椭圆">
                <a:extLst>
                  <a:ext uri="{FF2B5EF4-FFF2-40B4-BE49-F238E27FC236}">
                    <a16:creationId xmlns:a16="http://schemas.microsoft.com/office/drawing/2014/main" id="{1A17F390-6EC9-5E9F-7178-D976ADBA3876}"/>
                  </a:ext>
                </a:extLst>
              </p:cNvPr>
              <p:cNvSpPr>
                <a:spLocks/>
              </p:cNvSpPr>
              <p:nvPr/>
            </p:nvSpPr>
            <p:spPr>
              <a:xfrm>
                <a:off x="10688294" y="4528707"/>
                <a:ext cx="628647" cy="628650"/>
              </a:xfrm>
              <a:prstGeom prst="ellipse">
                <a:avLst/>
              </a:prstGeom>
              <a:solidFill>
                <a:srgbClr val="20433F"/>
              </a:solidFill>
              <a:ln w="9525" cap="flat" cmpd="sng">
                <a:noFill/>
                <a:prstDash val="solid"/>
                <a:round/>
              </a:ln>
            </p:spPr>
            <p:txBody>
              <a:bodyPr rtlCol="0" anchor="ctr"/>
              <a:lstStyle/>
              <a:p>
                <a:pPr algn="ctr"/>
                <a:endParaRPr dirty="0"/>
              </a:p>
            </p:txBody>
          </p:sp>
          <p:sp>
            <p:nvSpPr>
              <p:cNvPr id="8229" name="曲线">
                <a:extLst>
                  <a:ext uri="{FF2B5EF4-FFF2-40B4-BE49-F238E27FC236}">
                    <a16:creationId xmlns:a16="http://schemas.microsoft.com/office/drawing/2014/main" id="{B79EAC4D-33D5-64F1-2A77-E5A613B2E99A}"/>
                  </a:ext>
                </a:extLst>
              </p:cNvPr>
              <p:cNvSpPr>
                <a:spLocks/>
              </p:cNvSpPr>
              <p:nvPr/>
            </p:nvSpPr>
            <p:spPr>
              <a:xfrm>
                <a:off x="10916894" y="4577920"/>
                <a:ext cx="400047" cy="579438"/>
              </a:xfrm>
              <a:custGeom>
                <a:avLst/>
                <a:gdLst>
                  <a:gd name="T1" fmla="*/ 0 w 21600"/>
                  <a:gd name="T2" fmla="*/ 0 h 21600"/>
                  <a:gd name="T3" fmla="*/ 21600 w 21600"/>
                  <a:gd name="T4" fmla="*/ 21600 h 21600"/>
                </a:gdLst>
                <a:ahLst/>
                <a:cxnLst/>
                <a:rect l="T1" t="T2" r="T3" b="T4"/>
                <a:pathLst>
                  <a:path w="21600" h="21600">
                    <a:moveTo>
                      <a:pt x="21598" y="10797"/>
                    </a:moveTo>
                    <a:cubicBezTo>
                      <a:pt x="20943" y="16649"/>
                      <a:pt x="13744" y="21150"/>
                      <a:pt x="5236" y="21600"/>
                    </a:cubicBezTo>
                    <a:cubicBezTo>
                      <a:pt x="2617" y="19800"/>
                      <a:pt x="2617" y="19800"/>
                      <a:pt x="2617" y="19800"/>
                    </a:cubicBezTo>
                    <a:cubicBezTo>
                      <a:pt x="2617" y="18899"/>
                      <a:pt x="2617" y="18899"/>
                      <a:pt x="2617" y="18899"/>
                    </a:cubicBezTo>
                    <a:cubicBezTo>
                      <a:pt x="3272" y="18449"/>
                      <a:pt x="3272" y="18449"/>
                      <a:pt x="3272" y="18449"/>
                    </a:cubicBezTo>
                    <a:cubicBezTo>
                      <a:pt x="3272" y="13049"/>
                      <a:pt x="3272" y="13049"/>
                      <a:pt x="3272" y="13049"/>
                    </a:cubicBezTo>
                    <a:cubicBezTo>
                      <a:pt x="2617" y="13049"/>
                      <a:pt x="2617" y="13049"/>
                      <a:pt x="2617" y="13049"/>
                    </a:cubicBezTo>
                    <a:cubicBezTo>
                      <a:pt x="2617" y="12597"/>
                      <a:pt x="2617" y="12597"/>
                      <a:pt x="2617" y="12597"/>
                    </a:cubicBezTo>
                    <a:cubicBezTo>
                      <a:pt x="3272" y="12150"/>
                      <a:pt x="3272" y="12150"/>
                      <a:pt x="3272" y="12150"/>
                    </a:cubicBezTo>
                    <a:cubicBezTo>
                      <a:pt x="0" y="9900"/>
                      <a:pt x="0" y="9900"/>
                      <a:pt x="0" y="9900"/>
                    </a:cubicBezTo>
                    <a:cubicBezTo>
                      <a:pt x="652" y="9000"/>
                      <a:pt x="652" y="9000"/>
                      <a:pt x="652" y="9000"/>
                    </a:cubicBezTo>
                    <a:cubicBezTo>
                      <a:pt x="1309" y="9449"/>
                      <a:pt x="1309" y="9449"/>
                      <a:pt x="1309" y="9449"/>
                    </a:cubicBezTo>
                    <a:cubicBezTo>
                      <a:pt x="2617" y="7649"/>
                      <a:pt x="2617" y="7649"/>
                      <a:pt x="2617" y="7649"/>
                    </a:cubicBezTo>
                    <a:cubicBezTo>
                      <a:pt x="1963" y="7649"/>
                      <a:pt x="1963" y="7649"/>
                      <a:pt x="1963" y="7649"/>
                    </a:cubicBezTo>
                    <a:cubicBezTo>
                      <a:pt x="2617" y="6300"/>
                      <a:pt x="2617" y="6300"/>
                      <a:pt x="2617" y="6300"/>
                    </a:cubicBezTo>
                    <a:cubicBezTo>
                      <a:pt x="3272" y="6300"/>
                      <a:pt x="3272" y="6300"/>
                      <a:pt x="3272" y="6300"/>
                    </a:cubicBezTo>
                    <a:cubicBezTo>
                      <a:pt x="3272" y="1350"/>
                      <a:pt x="3272" y="1350"/>
                      <a:pt x="3272" y="1350"/>
                    </a:cubicBezTo>
                    <a:cubicBezTo>
                      <a:pt x="5889" y="0"/>
                      <a:pt x="5889" y="0"/>
                      <a:pt x="5889" y="0"/>
                    </a:cubicBezTo>
                    <a:cubicBezTo>
                      <a:pt x="21598" y="10797"/>
                      <a:pt x="21598" y="10797"/>
                      <a:pt x="21598" y="10797"/>
                    </a:cubicBezTo>
                    <a:close/>
                  </a:path>
                </a:pathLst>
              </a:custGeom>
              <a:solidFill>
                <a:srgbClr val="163233"/>
              </a:solidFill>
              <a:ln w="9525" cap="flat" cmpd="sng">
                <a:noFill/>
                <a:prstDash val="solid"/>
                <a:round/>
              </a:ln>
            </p:spPr>
            <p:txBody>
              <a:bodyPr rtlCol="0" anchor="ctr"/>
              <a:lstStyle/>
              <a:p>
                <a:pPr algn="ctr"/>
                <a:endParaRPr dirty="0"/>
              </a:p>
            </p:txBody>
          </p:sp>
          <p:sp>
            <p:nvSpPr>
              <p:cNvPr id="8230" name="曲线">
                <a:extLst>
                  <a:ext uri="{FF2B5EF4-FFF2-40B4-BE49-F238E27FC236}">
                    <a16:creationId xmlns:a16="http://schemas.microsoft.com/office/drawing/2014/main" id="{B83AD0A1-01D7-C515-018D-7548A7991513}"/>
                  </a:ext>
                </a:extLst>
              </p:cNvPr>
              <p:cNvSpPr>
                <a:spLocks/>
              </p:cNvSpPr>
              <p:nvPr/>
            </p:nvSpPr>
            <p:spPr>
              <a:xfrm>
                <a:off x="10916894" y="4565220"/>
                <a:ext cx="157161" cy="544511"/>
              </a:xfrm>
              <a:custGeom>
                <a:avLst/>
                <a:gdLst>
                  <a:gd name="T1" fmla="*/ 0 w 21600"/>
                  <a:gd name="T2" fmla="*/ 0 h 21600"/>
                  <a:gd name="T3" fmla="*/ 21600 w 21600"/>
                  <a:gd name="T4" fmla="*/ 21600 h 21600"/>
                </a:gdLst>
                <a:ahLst/>
                <a:cxnLst/>
                <a:rect l="T1" t="T2" r="T3" b="T4"/>
                <a:pathLst>
                  <a:path w="21600" h="21600">
                    <a:moveTo>
                      <a:pt x="3322" y="10560"/>
                    </a:moveTo>
                    <a:cubicBezTo>
                      <a:pt x="3322" y="9119"/>
                      <a:pt x="6645" y="8159"/>
                      <a:pt x="11628" y="8159"/>
                    </a:cubicBezTo>
                    <a:cubicBezTo>
                      <a:pt x="16615" y="8159"/>
                      <a:pt x="21600" y="9119"/>
                      <a:pt x="21600" y="10560"/>
                    </a:cubicBezTo>
                    <a:cubicBezTo>
                      <a:pt x="21600" y="12000"/>
                      <a:pt x="16615" y="13440"/>
                      <a:pt x="11628" y="13440"/>
                    </a:cubicBezTo>
                    <a:cubicBezTo>
                      <a:pt x="6645" y="13440"/>
                      <a:pt x="3322" y="12000"/>
                      <a:pt x="3322" y="10560"/>
                    </a:cubicBezTo>
                    <a:close/>
                    <a:moveTo>
                      <a:pt x="8307" y="20157"/>
                    </a:moveTo>
                    <a:cubicBezTo>
                      <a:pt x="8307" y="20157"/>
                      <a:pt x="8307" y="20157"/>
                      <a:pt x="8307" y="20157"/>
                    </a:cubicBezTo>
                    <a:cubicBezTo>
                      <a:pt x="8307" y="14400"/>
                      <a:pt x="8307" y="14400"/>
                      <a:pt x="8307" y="14400"/>
                    </a:cubicBezTo>
                    <a:cubicBezTo>
                      <a:pt x="8307" y="13919"/>
                      <a:pt x="8307" y="13919"/>
                      <a:pt x="8307" y="13919"/>
                    </a:cubicBezTo>
                    <a:cubicBezTo>
                      <a:pt x="11628" y="13919"/>
                      <a:pt x="13291" y="13919"/>
                      <a:pt x="14951" y="13919"/>
                    </a:cubicBezTo>
                    <a:cubicBezTo>
                      <a:pt x="16615" y="13919"/>
                      <a:pt x="16615" y="13919"/>
                      <a:pt x="16615" y="13919"/>
                    </a:cubicBezTo>
                    <a:cubicBezTo>
                      <a:pt x="16615" y="20157"/>
                      <a:pt x="16615" y="20157"/>
                      <a:pt x="16615" y="20157"/>
                    </a:cubicBezTo>
                    <a:cubicBezTo>
                      <a:pt x="16615" y="20157"/>
                      <a:pt x="16615" y="20157"/>
                      <a:pt x="16615" y="20157"/>
                    </a:cubicBezTo>
                    <a:cubicBezTo>
                      <a:pt x="16615" y="20157"/>
                      <a:pt x="16615" y="20157"/>
                      <a:pt x="16615" y="20640"/>
                    </a:cubicBezTo>
                    <a:cubicBezTo>
                      <a:pt x="16615" y="21117"/>
                      <a:pt x="16615" y="21117"/>
                      <a:pt x="16615" y="21117"/>
                    </a:cubicBezTo>
                    <a:cubicBezTo>
                      <a:pt x="16615" y="21600"/>
                      <a:pt x="16615" y="21600"/>
                      <a:pt x="16615" y="21600"/>
                    </a:cubicBezTo>
                    <a:cubicBezTo>
                      <a:pt x="8307" y="21600"/>
                      <a:pt x="8307" y="21600"/>
                      <a:pt x="8307" y="21600"/>
                    </a:cubicBezTo>
                    <a:cubicBezTo>
                      <a:pt x="6645" y="21600"/>
                      <a:pt x="6645" y="21600"/>
                      <a:pt x="6645" y="21117"/>
                    </a:cubicBezTo>
                    <a:cubicBezTo>
                      <a:pt x="6645" y="20640"/>
                      <a:pt x="6645" y="20640"/>
                      <a:pt x="6645" y="20640"/>
                    </a:cubicBezTo>
                    <a:cubicBezTo>
                      <a:pt x="6645" y="20157"/>
                      <a:pt x="6645" y="20157"/>
                      <a:pt x="8307" y="20157"/>
                    </a:cubicBezTo>
                    <a:close/>
                    <a:moveTo>
                      <a:pt x="8307" y="20640"/>
                    </a:moveTo>
                    <a:cubicBezTo>
                      <a:pt x="16615" y="20640"/>
                      <a:pt x="16615" y="20640"/>
                      <a:pt x="16615" y="20640"/>
                    </a:cubicBezTo>
                    <a:cubicBezTo>
                      <a:pt x="16615" y="20640"/>
                      <a:pt x="16615" y="20640"/>
                      <a:pt x="16615" y="20640"/>
                    </a:cubicBezTo>
                    <a:cubicBezTo>
                      <a:pt x="16615" y="21117"/>
                      <a:pt x="16615" y="21117"/>
                      <a:pt x="16615" y="21117"/>
                    </a:cubicBezTo>
                    <a:cubicBezTo>
                      <a:pt x="16615" y="21117"/>
                      <a:pt x="16615" y="21117"/>
                      <a:pt x="16615" y="21117"/>
                    </a:cubicBezTo>
                    <a:cubicBezTo>
                      <a:pt x="8307" y="21117"/>
                      <a:pt x="8307" y="21117"/>
                      <a:pt x="8307" y="21117"/>
                    </a:cubicBezTo>
                    <a:cubicBezTo>
                      <a:pt x="8307" y="21117"/>
                      <a:pt x="8307" y="21117"/>
                      <a:pt x="8307" y="21117"/>
                    </a:cubicBezTo>
                    <a:cubicBezTo>
                      <a:pt x="8307" y="20640"/>
                      <a:pt x="8307" y="20640"/>
                      <a:pt x="8307" y="20640"/>
                    </a:cubicBezTo>
                    <a:cubicBezTo>
                      <a:pt x="8307" y="20640"/>
                      <a:pt x="8307" y="20640"/>
                      <a:pt x="8307" y="20640"/>
                    </a:cubicBezTo>
                    <a:close/>
                    <a:moveTo>
                      <a:pt x="9968" y="15358"/>
                    </a:moveTo>
                    <a:cubicBezTo>
                      <a:pt x="13291" y="15358"/>
                      <a:pt x="13291" y="15358"/>
                      <a:pt x="13291" y="15358"/>
                    </a:cubicBezTo>
                    <a:cubicBezTo>
                      <a:pt x="13291" y="15358"/>
                      <a:pt x="13291" y="15840"/>
                      <a:pt x="13291" y="15840"/>
                    </a:cubicBezTo>
                    <a:cubicBezTo>
                      <a:pt x="9968" y="15840"/>
                      <a:pt x="9968" y="15840"/>
                      <a:pt x="9968" y="15840"/>
                    </a:cubicBezTo>
                    <a:cubicBezTo>
                      <a:pt x="9968" y="15840"/>
                      <a:pt x="9968" y="15358"/>
                      <a:pt x="9968" y="15358"/>
                    </a:cubicBezTo>
                    <a:close/>
                    <a:moveTo>
                      <a:pt x="9968" y="19680"/>
                    </a:moveTo>
                    <a:cubicBezTo>
                      <a:pt x="13291" y="19680"/>
                      <a:pt x="13291" y="19680"/>
                      <a:pt x="13291" y="19680"/>
                    </a:cubicBezTo>
                    <a:cubicBezTo>
                      <a:pt x="13291" y="19680"/>
                      <a:pt x="13291" y="19680"/>
                      <a:pt x="13291" y="19680"/>
                    </a:cubicBezTo>
                    <a:cubicBezTo>
                      <a:pt x="9968" y="19680"/>
                      <a:pt x="9968" y="19680"/>
                      <a:pt x="9968" y="19680"/>
                    </a:cubicBezTo>
                    <a:cubicBezTo>
                      <a:pt x="9968" y="19680"/>
                      <a:pt x="9968" y="19680"/>
                      <a:pt x="9968" y="19680"/>
                    </a:cubicBezTo>
                    <a:close/>
                    <a:moveTo>
                      <a:pt x="9968" y="18720"/>
                    </a:moveTo>
                    <a:cubicBezTo>
                      <a:pt x="13291" y="18720"/>
                      <a:pt x="13291" y="18720"/>
                      <a:pt x="13291" y="18720"/>
                    </a:cubicBezTo>
                    <a:cubicBezTo>
                      <a:pt x="13291" y="18720"/>
                      <a:pt x="13291" y="19198"/>
                      <a:pt x="13291" y="19198"/>
                    </a:cubicBezTo>
                    <a:cubicBezTo>
                      <a:pt x="9968" y="19198"/>
                      <a:pt x="9968" y="19198"/>
                      <a:pt x="9968" y="19198"/>
                    </a:cubicBezTo>
                    <a:cubicBezTo>
                      <a:pt x="9968" y="19198"/>
                      <a:pt x="9968" y="18720"/>
                      <a:pt x="9968" y="18720"/>
                    </a:cubicBezTo>
                    <a:close/>
                    <a:moveTo>
                      <a:pt x="9968" y="17757"/>
                    </a:moveTo>
                    <a:cubicBezTo>
                      <a:pt x="13291" y="17757"/>
                      <a:pt x="13291" y="17757"/>
                      <a:pt x="13291" y="17757"/>
                    </a:cubicBezTo>
                    <a:cubicBezTo>
                      <a:pt x="13291" y="17757"/>
                      <a:pt x="13291" y="18238"/>
                      <a:pt x="13291" y="18238"/>
                    </a:cubicBezTo>
                    <a:cubicBezTo>
                      <a:pt x="9968" y="18238"/>
                      <a:pt x="9968" y="18238"/>
                      <a:pt x="9968" y="18238"/>
                    </a:cubicBezTo>
                    <a:cubicBezTo>
                      <a:pt x="9968" y="18238"/>
                      <a:pt x="9968" y="17757"/>
                      <a:pt x="9968" y="17757"/>
                    </a:cubicBezTo>
                    <a:close/>
                    <a:moveTo>
                      <a:pt x="9968" y="17280"/>
                    </a:moveTo>
                    <a:cubicBezTo>
                      <a:pt x="13291" y="17280"/>
                      <a:pt x="13291" y="17280"/>
                      <a:pt x="13291" y="17280"/>
                    </a:cubicBezTo>
                    <a:cubicBezTo>
                      <a:pt x="13291" y="17280"/>
                      <a:pt x="13291" y="17280"/>
                      <a:pt x="13291" y="17280"/>
                    </a:cubicBezTo>
                    <a:cubicBezTo>
                      <a:pt x="9968" y="17280"/>
                      <a:pt x="9968" y="17280"/>
                      <a:pt x="9968" y="17280"/>
                    </a:cubicBezTo>
                    <a:cubicBezTo>
                      <a:pt x="9968" y="17280"/>
                      <a:pt x="9968" y="17280"/>
                      <a:pt x="9968" y="17280"/>
                    </a:cubicBezTo>
                    <a:close/>
                    <a:moveTo>
                      <a:pt x="9968" y="16320"/>
                    </a:moveTo>
                    <a:cubicBezTo>
                      <a:pt x="13291" y="16320"/>
                      <a:pt x="13291" y="16320"/>
                      <a:pt x="13291" y="16320"/>
                    </a:cubicBezTo>
                    <a:cubicBezTo>
                      <a:pt x="13291" y="16320"/>
                      <a:pt x="13291" y="16800"/>
                      <a:pt x="13291" y="16800"/>
                    </a:cubicBezTo>
                    <a:cubicBezTo>
                      <a:pt x="9968" y="16800"/>
                      <a:pt x="9968" y="16800"/>
                      <a:pt x="9968" y="16800"/>
                    </a:cubicBezTo>
                    <a:cubicBezTo>
                      <a:pt x="9968" y="16800"/>
                      <a:pt x="9968" y="16320"/>
                      <a:pt x="9968" y="16320"/>
                    </a:cubicBezTo>
                    <a:close/>
                    <a:moveTo>
                      <a:pt x="8307" y="1439"/>
                    </a:moveTo>
                    <a:cubicBezTo>
                      <a:pt x="8307" y="3358"/>
                      <a:pt x="8307" y="5278"/>
                      <a:pt x="8307" y="7199"/>
                    </a:cubicBezTo>
                    <a:cubicBezTo>
                      <a:pt x="8307" y="7679"/>
                      <a:pt x="8307" y="7679"/>
                      <a:pt x="8307" y="7679"/>
                    </a:cubicBezTo>
                    <a:cubicBezTo>
                      <a:pt x="11628" y="7679"/>
                      <a:pt x="13291" y="7679"/>
                      <a:pt x="14951" y="7679"/>
                    </a:cubicBezTo>
                    <a:cubicBezTo>
                      <a:pt x="16615" y="7679"/>
                      <a:pt x="16615" y="7679"/>
                      <a:pt x="16615" y="7199"/>
                    </a:cubicBezTo>
                    <a:cubicBezTo>
                      <a:pt x="16615" y="5278"/>
                      <a:pt x="16615" y="3358"/>
                      <a:pt x="16615" y="1439"/>
                    </a:cubicBezTo>
                    <a:cubicBezTo>
                      <a:pt x="16615" y="479"/>
                      <a:pt x="14951" y="0"/>
                      <a:pt x="11628" y="0"/>
                    </a:cubicBezTo>
                    <a:cubicBezTo>
                      <a:pt x="9968" y="0"/>
                      <a:pt x="8307" y="479"/>
                      <a:pt x="8307" y="1439"/>
                    </a:cubicBezTo>
                    <a:close/>
                    <a:moveTo>
                      <a:pt x="9968" y="5758"/>
                    </a:moveTo>
                    <a:cubicBezTo>
                      <a:pt x="13291" y="5758"/>
                      <a:pt x="13291" y="5758"/>
                      <a:pt x="13291" y="5758"/>
                    </a:cubicBezTo>
                    <a:cubicBezTo>
                      <a:pt x="13291" y="5758"/>
                      <a:pt x="13291" y="5758"/>
                      <a:pt x="13291" y="5758"/>
                    </a:cubicBezTo>
                    <a:cubicBezTo>
                      <a:pt x="9968" y="5758"/>
                      <a:pt x="9968" y="5758"/>
                      <a:pt x="9968" y="5758"/>
                    </a:cubicBezTo>
                    <a:cubicBezTo>
                      <a:pt x="9968" y="5758"/>
                      <a:pt x="9968" y="5758"/>
                      <a:pt x="9968" y="5758"/>
                    </a:cubicBezTo>
                    <a:close/>
                    <a:moveTo>
                      <a:pt x="9968" y="1918"/>
                    </a:moveTo>
                    <a:cubicBezTo>
                      <a:pt x="13291" y="1918"/>
                      <a:pt x="13291" y="1918"/>
                      <a:pt x="13291" y="1918"/>
                    </a:cubicBezTo>
                    <a:cubicBezTo>
                      <a:pt x="13291" y="1918"/>
                      <a:pt x="13291" y="1439"/>
                      <a:pt x="13291" y="1439"/>
                    </a:cubicBezTo>
                    <a:cubicBezTo>
                      <a:pt x="9968" y="1439"/>
                      <a:pt x="9968" y="1439"/>
                      <a:pt x="9968" y="1439"/>
                    </a:cubicBezTo>
                    <a:cubicBezTo>
                      <a:pt x="9968" y="1439"/>
                      <a:pt x="9968" y="1918"/>
                      <a:pt x="9968" y="1918"/>
                    </a:cubicBezTo>
                    <a:close/>
                    <a:moveTo>
                      <a:pt x="9968" y="2878"/>
                    </a:moveTo>
                    <a:cubicBezTo>
                      <a:pt x="13291" y="2878"/>
                      <a:pt x="13291" y="2878"/>
                      <a:pt x="13291" y="2878"/>
                    </a:cubicBezTo>
                    <a:cubicBezTo>
                      <a:pt x="13291" y="2878"/>
                      <a:pt x="13291" y="2399"/>
                      <a:pt x="13291" y="2399"/>
                    </a:cubicBezTo>
                    <a:cubicBezTo>
                      <a:pt x="9968" y="2399"/>
                      <a:pt x="9968" y="2399"/>
                      <a:pt x="9968" y="2399"/>
                    </a:cubicBezTo>
                    <a:cubicBezTo>
                      <a:pt x="9968" y="2399"/>
                      <a:pt x="9968" y="2878"/>
                      <a:pt x="9968" y="2878"/>
                    </a:cubicBezTo>
                    <a:close/>
                    <a:moveTo>
                      <a:pt x="9968" y="3358"/>
                    </a:moveTo>
                    <a:cubicBezTo>
                      <a:pt x="13291" y="3358"/>
                      <a:pt x="13291" y="3358"/>
                      <a:pt x="13291" y="3358"/>
                    </a:cubicBezTo>
                    <a:cubicBezTo>
                      <a:pt x="13291" y="3358"/>
                      <a:pt x="13291" y="3358"/>
                      <a:pt x="13291" y="3358"/>
                    </a:cubicBezTo>
                    <a:cubicBezTo>
                      <a:pt x="9968" y="3358"/>
                      <a:pt x="9968" y="3358"/>
                      <a:pt x="9968" y="3358"/>
                    </a:cubicBezTo>
                    <a:cubicBezTo>
                      <a:pt x="9968" y="3358"/>
                      <a:pt x="9968" y="3358"/>
                      <a:pt x="9968" y="3358"/>
                    </a:cubicBezTo>
                    <a:close/>
                    <a:moveTo>
                      <a:pt x="9968" y="4318"/>
                    </a:moveTo>
                    <a:cubicBezTo>
                      <a:pt x="13291" y="4318"/>
                      <a:pt x="13291" y="4318"/>
                      <a:pt x="13291" y="4318"/>
                    </a:cubicBezTo>
                    <a:cubicBezTo>
                      <a:pt x="13291" y="4318"/>
                      <a:pt x="13291" y="4318"/>
                      <a:pt x="13291" y="4318"/>
                    </a:cubicBezTo>
                    <a:cubicBezTo>
                      <a:pt x="9968" y="4318"/>
                      <a:pt x="9968" y="4318"/>
                      <a:pt x="9968" y="4318"/>
                    </a:cubicBezTo>
                    <a:cubicBezTo>
                      <a:pt x="9968" y="4318"/>
                      <a:pt x="9968" y="4318"/>
                      <a:pt x="9968" y="4318"/>
                    </a:cubicBezTo>
                    <a:close/>
                    <a:moveTo>
                      <a:pt x="9968" y="5278"/>
                    </a:moveTo>
                    <a:cubicBezTo>
                      <a:pt x="13291" y="5278"/>
                      <a:pt x="13291" y="5278"/>
                      <a:pt x="13291" y="5278"/>
                    </a:cubicBezTo>
                    <a:cubicBezTo>
                      <a:pt x="13291" y="5278"/>
                      <a:pt x="13291" y="4798"/>
                      <a:pt x="13291" y="4798"/>
                    </a:cubicBezTo>
                    <a:cubicBezTo>
                      <a:pt x="9968" y="4798"/>
                      <a:pt x="9968" y="4798"/>
                      <a:pt x="9968" y="4798"/>
                    </a:cubicBezTo>
                    <a:cubicBezTo>
                      <a:pt x="9968" y="4798"/>
                      <a:pt x="9968" y="5278"/>
                      <a:pt x="9968" y="5278"/>
                    </a:cubicBezTo>
                    <a:close/>
                    <a:moveTo>
                      <a:pt x="18276" y="12960"/>
                    </a:moveTo>
                    <a:cubicBezTo>
                      <a:pt x="18276" y="13440"/>
                      <a:pt x="18276" y="13919"/>
                      <a:pt x="18276" y="13919"/>
                    </a:cubicBezTo>
                    <a:cubicBezTo>
                      <a:pt x="18276" y="14400"/>
                      <a:pt x="18276" y="14400"/>
                      <a:pt x="16615" y="14400"/>
                    </a:cubicBezTo>
                    <a:cubicBezTo>
                      <a:pt x="16615" y="14400"/>
                      <a:pt x="16615" y="14400"/>
                      <a:pt x="16615" y="14400"/>
                    </a:cubicBezTo>
                    <a:cubicBezTo>
                      <a:pt x="16615" y="14400"/>
                      <a:pt x="16615" y="14400"/>
                      <a:pt x="16615" y="14400"/>
                    </a:cubicBezTo>
                    <a:cubicBezTo>
                      <a:pt x="16615" y="13919"/>
                      <a:pt x="16615" y="13919"/>
                      <a:pt x="16615" y="13919"/>
                    </a:cubicBezTo>
                    <a:cubicBezTo>
                      <a:pt x="16615" y="13919"/>
                      <a:pt x="16615" y="13919"/>
                      <a:pt x="16615" y="13919"/>
                    </a:cubicBezTo>
                    <a:cubicBezTo>
                      <a:pt x="13291" y="13919"/>
                      <a:pt x="9968" y="13919"/>
                      <a:pt x="8307" y="13919"/>
                    </a:cubicBezTo>
                    <a:cubicBezTo>
                      <a:pt x="6645" y="13919"/>
                      <a:pt x="6645" y="13919"/>
                      <a:pt x="6645" y="13919"/>
                    </a:cubicBezTo>
                    <a:cubicBezTo>
                      <a:pt x="6645" y="13919"/>
                      <a:pt x="6645" y="13919"/>
                      <a:pt x="6645" y="14400"/>
                    </a:cubicBezTo>
                    <a:cubicBezTo>
                      <a:pt x="6645" y="14400"/>
                      <a:pt x="6645" y="14400"/>
                      <a:pt x="6645" y="14400"/>
                    </a:cubicBezTo>
                    <a:cubicBezTo>
                      <a:pt x="6645" y="14400"/>
                      <a:pt x="6645" y="14400"/>
                      <a:pt x="6645" y="14400"/>
                    </a:cubicBezTo>
                    <a:cubicBezTo>
                      <a:pt x="6645" y="14400"/>
                      <a:pt x="6645" y="14400"/>
                      <a:pt x="6645" y="14400"/>
                    </a:cubicBezTo>
                    <a:cubicBezTo>
                      <a:pt x="6645" y="13919"/>
                      <a:pt x="6645" y="13440"/>
                      <a:pt x="4983" y="12960"/>
                    </a:cubicBezTo>
                    <a:cubicBezTo>
                      <a:pt x="4983" y="12960"/>
                      <a:pt x="4983" y="12960"/>
                      <a:pt x="6645" y="12960"/>
                    </a:cubicBezTo>
                    <a:cubicBezTo>
                      <a:pt x="8307" y="13440"/>
                      <a:pt x="9968" y="13440"/>
                      <a:pt x="11628" y="13440"/>
                    </a:cubicBezTo>
                    <a:cubicBezTo>
                      <a:pt x="14951" y="13440"/>
                      <a:pt x="16615" y="13440"/>
                      <a:pt x="18276" y="12960"/>
                    </a:cubicBezTo>
                    <a:cubicBezTo>
                      <a:pt x="18276" y="12960"/>
                      <a:pt x="18276" y="12960"/>
                      <a:pt x="18276" y="12960"/>
                    </a:cubicBezTo>
                    <a:close/>
                    <a:moveTo>
                      <a:pt x="18276" y="8159"/>
                    </a:moveTo>
                    <a:cubicBezTo>
                      <a:pt x="18276" y="8159"/>
                      <a:pt x="18276" y="7679"/>
                      <a:pt x="18276" y="7199"/>
                    </a:cubicBezTo>
                    <a:cubicBezTo>
                      <a:pt x="18276" y="7199"/>
                      <a:pt x="18276" y="7199"/>
                      <a:pt x="16615" y="7199"/>
                    </a:cubicBezTo>
                    <a:cubicBezTo>
                      <a:pt x="16615" y="7199"/>
                      <a:pt x="16615" y="7199"/>
                      <a:pt x="16615" y="7199"/>
                    </a:cubicBezTo>
                    <a:cubicBezTo>
                      <a:pt x="16615" y="7199"/>
                      <a:pt x="16615" y="7199"/>
                      <a:pt x="16615" y="7199"/>
                    </a:cubicBezTo>
                    <a:cubicBezTo>
                      <a:pt x="16615" y="7199"/>
                      <a:pt x="16615" y="7679"/>
                      <a:pt x="16615" y="7679"/>
                    </a:cubicBezTo>
                    <a:cubicBezTo>
                      <a:pt x="16615" y="7679"/>
                      <a:pt x="16615" y="7679"/>
                      <a:pt x="16615" y="7679"/>
                    </a:cubicBezTo>
                    <a:cubicBezTo>
                      <a:pt x="13291" y="7679"/>
                      <a:pt x="9968" y="7679"/>
                      <a:pt x="8307" y="7679"/>
                    </a:cubicBezTo>
                    <a:cubicBezTo>
                      <a:pt x="6645" y="7679"/>
                      <a:pt x="6645" y="7679"/>
                      <a:pt x="6645" y="7679"/>
                    </a:cubicBezTo>
                    <a:cubicBezTo>
                      <a:pt x="6645" y="7679"/>
                      <a:pt x="6645" y="7199"/>
                      <a:pt x="6645" y="7199"/>
                    </a:cubicBezTo>
                    <a:cubicBezTo>
                      <a:pt x="6645" y="7199"/>
                      <a:pt x="6645" y="7199"/>
                      <a:pt x="6645" y="7199"/>
                    </a:cubicBezTo>
                    <a:cubicBezTo>
                      <a:pt x="6645" y="7199"/>
                      <a:pt x="6645" y="7199"/>
                      <a:pt x="6645" y="7199"/>
                    </a:cubicBezTo>
                    <a:cubicBezTo>
                      <a:pt x="6645" y="7199"/>
                      <a:pt x="6645" y="7199"/>
                      <a:pt x="6645" y="7199"/>
                    </a:cubicBezTo>
                    <a:cubicBezTo>
                      <a:pt x="6645" y="7679"/>
                      <a:pt x="6645" y="8159"/>
                      <a:pt x="4983" y="8159"/>
                    </a:cubicBezTo>
                    <a:cubicBezTo>
                      <a:pt x="4983" y="8639"/>
                      <a:pt x="4983" y="8639"/>
                      <a:pt x="6645" y="8639"/>
                    </a:cubicBezTo>
                    <a:cubicBezTo>
                      <a:pt x="8307" y="8159"/>
                      <a:pt x="9968" y="8159"/>
                      <a:pt x="11628" y="8159"/>
                    </a:cubicBezTo>
                    <a:cubicBezTo>
                      <a:pt x="14951" y="8159"/>
                      <a:pt x="16615" y="8159"/>
                      <a:pt x="18276" y="8639"/>
                    </a:cubicBezTo>
                    <a:cubicBezTo>
                      <a:pt x="18276" y="8639"/>
                      <a:pt x="18276" y="8639"/>
                      <a:pt x="18276" y="8159"/>
                    </a:cubicBezTo>
                    <a:close/>
                    <a:moveTo>
                      <a:pt x="11628" y="10560"/>
                    </a:moveTo>
                    <a:cubicBezTo>
                      <a:pt x="11628" y="10560"/>
                      <a:pt x="11628" y="10560"/>
                      <a:pt x="11628" y="10560"/>
                    </a:cubicBezTo>
                    <a:cubicBezTo>
                      <a:pt x="11628" y="10560"/>
                      <a:pt x="11628" y="10560"/>
                      <a:pt x="11628" y="10079"/>
                    </a:cubicBezTo>
                    <a:cubicBezTo>
                      <a:pt x="11628" y="10079"/>
                      <a:pt x="11628" y="10079"/>
                      <a:pt x="11628" y="10079"/>
                    </a:cubicBezTo>
                    <a:cubicBezTo>
                      <a:pt x="13291" y="9599"/>
                      <a:pt x="13291" y="10079"/>
                      <a:pt x="13291" y="10079"/>
                    </a:cubicBezTo>
                    <a:cubicBezTo>
                      <a:pt x="13291" y="10079"/>
                      <a:pt x="13291" y="10560"/>
                      <a:pt x="13291" y="10560"/>
                    </a:cubicBezTo>
                    <a:cubicBezTo>
                      <a:pt x="13291" y="10560"/>
                      <a:pt x="13291" y="10560"/>
                      <a:pt x="13291" y="10560"/>
                    </a:cubicBezTo>
                    <a:cubicBezTo>
                      <a:pt x="13291" y="10560"/>
                      <a:pt x="13291" y="10560"/>
                      <a:pt x="13291" y="10560"/>
                    </a:cubicBezTo>
                    <a:cubicBezTo>
                      <a:pt x="13291" y="10560"/>
                      <a:pt x="13291" y="10560"/>
                      <a:pt x="13291" y="11040"/>
                    </a:cubicBezTo>
                    <a:cubicBezTo>
                      <a:pt x="14951" y="11040"/>
                      <a:pt x="16615" y="11040"/>
                      <a:pt x="16615" y="11040"/>
                    </a:cubicBezTo>
                    <a:cubicBezTo>
                      <a:pt x="18276" y="11520"/>
                      <a:pt x="16615" y="11520"/>
                      <a:pt x="16615" y="11520"/>
                    </a:cubicBezTo>
                    <a:cubicBezTo>
                      <a:pt x="14951" y="11520"/>
                      <a:pt x="14951" y="11040"/>
                      <a:pt x="13291" y="11040"/>
                    </a:cubicBezTo>
                    <a:cubicBezTo>
                      <a:pt x="13291" y="11040"/>
                      <a:pt x="13291" y="11040"/>
                      <a:pt x="13291" y="11040"/>
                    </a:cubicBezTo>
                    <a:cubicBezTo>
                      <a:pt x="13291" y="11040"/>
                      <a:pt x="11628" y="11040"/>
                      <a:pt x="11628" y="11040"/>
                    </a:cubicBezTo>
                    <a:cubicBezTo>
                      <a:pt x="11628" y="11040"/>
                      <a:pt x="11628" y="11040"/>
                      <a:pt x="11628" y="10560"/>
                    </a:cubicBezTo>
                    <a:close/>
                    <a:moveTo>
                      <a:pt x="18276" y="10560"/>
                    </a:moveTo>
                    <a:cubicBezTo>
                      <a:pt x="18276" y="9599"/>
                      <a:pt x="16615" y="8639"/>
                      <a:pt x="11628" y="8639"/>
                    </a:cubicBezTo>
                    <a:cubicBezTo>
                      <a:pt x="8307" y="8639"/>
                      <a:pt x="4983" y="9599"/>
                      <a:pt x="4983" y="10560"/>
                    </a:cubicBezTo>
                    <a:cubicBezTo>
                      <a:pt x="4983" y="12000"/>
                      <a:pt x="8307" y="12960"/>
                      <a:pt x="11628" y="12960"/>
                    </a:cubicBezTo>
                    <a:cubicBezTo>
                      <a:pt x="16615" y="12960"/>
                      <a:pt x="18276" y="12000"/>
                      <a:pt x="18276" y="10560"/>
                    </a:cubicBezTo>
                    <a:close/>
                    <a:moveTo>
                      <a:pt x="0" y="11040"/>
                    </a:moveTo>
                    <a:cubicBezTo>
                      <a:pt x="0" y="11040"/>
                      <a:pt x="1660" y="11040"/>
                      <a:pt x="1660" y="11040"/>
                    </a:cubicBezTo>
                    <a:cubicBezTo>
                      <a:pt x="1660" y="11040"/>
                      <a:pt x="1660" y="11040"/>
                      <a:pt x="1660" y="11040"/>
                    </a:cubicBezTo>
                    <a:cubicBezTo>
                      <a:pt x="1660" y="11040"/>
                      <a:pt x="1660" y="11040"/>
                      <a:pt x="1660" y="11040"/>
                    </a:cubicBezTo>
                    <a:cubicBezTo>
                      <a:pt x="1660" y="11040"/>
                      <a:pt x="1660" y="10560"/>
                      <a:pt x="1660" y="10560"/>
                    </a:cubicBezTo>
                    <a:cubicBezTo>
                      <a:pt x="1660" y="10079"/>
                      <a:pt x="1660" y="10079"/>
                      <a:pt x="1660" y="10079"/>
                    </a:cubicBezTo>
                    <a:cubicBezTo>
                      <a:pt x="1660" y="10079"/>
                      <a:pt x="1660" y="10079"/>
                      <a:pt x="1660" y="10079"/>
                    </a:cubicBezTo>
                    <a:cubicBezTo>
                      <a:pt x="1660" y="10079"/>
                      <a:pt x="0" y="10560"/>
                      <a:pt x="0" y="10560"/>
                    </a:cubicBezTo>
                    <a:cubicBezTo>
                      <a:pt x="0" y="11040"/>
                      <a:pt x="0" y="11040"/>
                      <a:pt x="0" y="11040"/>
                    </a:cubicBezTo>
                    <a:close/>
                  </a:path>
                </a:pathLst>
              </a:custGeom>
              <a:solidFill>
                <a:srgbClr val="F9A21D"/>
              </a:solidFill>
              <a:ln w="9525" cap="flat" cmpd="sng">
                <a:noFill/>
                <a:prstDash val="solid"/>
                <a:round/>
              </a:ln>
            </p:spPr>
            <p:txBody>
              <a:bodyPr rtlCol="0" anchor="ctr"/>
              <a:lstStyle/>
              <a:p>
                <a:pPr algn="ctr"/>
                <a:endParaRPr dirty="0"/>
              </a:p>
            </p:txBody>
          </p:sp>
        </p:grpSp>
        <p:grpSp>
          <p:nvGrpSpPr>
            <p:cNvPr id="8198" name="组合">
              <a:extLst>
                <a:ext uri="{FF2B5EF4-FFF2-40B4-BE49-F238E27FC236}">
                  <a16:creationId xmlns:a16="http://schemas.microsoft.com/office/drawing/2014/main" id="{33DDCD4B-F1F0-E4D1-CA52-2A70D404D26E}"/>
                </a:ext>
              </a:extLst>
            </p:cNvPr>
            <p:cNvGrpSpPr>
              <a:grpSpLocks/>
            </p:cNvGrpSpPr>
            <p:nvPr/>
          </p:nvGrpSpPr>
          <p:grpSpPr>
            <a:xfrm rot="963245">
              <a:off x="10955896" y="5053395"/>
              <a:ext cx="628647" cy="628650"/>
              <a:chOff x="10955896" y="5053395"/>
              <a:chExt cx="628647" cy="628650"/>
            </a:xfrm>
          </p:grpSpPr>
          <p:sp>
            <p:nvSpPr>
              <p:cNvPr id="8225" name="椭圆">
                <a:extLst>
                  <a:ext uri="{FF2B5EF4-FFF2-40B4-BE49-F238E27FC236}">
                    <a16:creationId xmlns:a16="http://schemas.microsoft.com/office/drawing/2014/main" id="{019428AF-1461-CE52-6010-F772BF9F7833}"/>
                  </a:ext>
                </a:extLst>
              </p:cNvPr>
              <p:cNvSpPr>
                <a:spLocks/>
              </p:cNvSpPr>
              <p:nvPr/>
            </p:nvSpPr>
            <p:spPr>
              <a:xfrm>
                <a:off x="10955896" y="5053395"/>
                <a:ext cx="628647" cy="628650"/>
              </a:xfrm>
              <a:prstGeom prst="ellipse">
                <a:avLst/>
              </a:prstGeom>
              <a:solidFill>
                <a:srgbClr val="73232C"/>
              </a:solidFill>
              <a:ln w="9525" cap="flat" cmpd="sng">
                <a:noFill/>
                <a:prstDash val="solid"/>
                <a:round/>
              </a:ln>
            </p:spPr>
            <p:txBody>
              <a:bodyPr rtlCol="0" anchor="ctr"/>
              <a:lstStyle/>
              <a:p>
                <a:pPr algn="ctr"/>
                <a:endParaRPr dirty="0"/>
              </a:p>
            </p:txBody>
          </p:sp>
          <p:sp>
            <p:nvSpPr>
              <p:cNvPr id="8226" name="曲线">
                <a:extLst>
                  <a:ext uri="{FF2B5EF4-FFF2-40B4-BE49-F238E27FC236}">
                    <a16:creationId xmlns:a16="http://schemas.microsoft.com/office/drawing/2014/main" id="{73C04AD4-7F2C-340E-DA33-D3D793B5FDBE}"/>
                  </a:ext>
                </a:extLst>
              </p:cNvPr>
              <p:cNvSpPr>
                <a:spLocks/>
              </p:cNvSpPr>
              <p:nvPr/>
            </p:nvSpPr>
            <p:spPr>
              <a:xfrm>
                <a:off x="11089245" y="5137533"/>
                <a:ext cx="495298" cy="544511"/>
              </a:xfrm>
              <a:custGeom>
                <a:avLst/>
                <a:gdLst>
                  <a:gd name="T1" fmla="*/ 0 w 21600"/>
                  <a:gd name="T2" fmla="*/ 0 h 21600"/>
                  <a:gd name="T3" fmla="*/ 21600 w 21600"/>
                  <a:gd name="T4" fmla="*/ 21600 h 21600"/>
                </a:gdLst>
                <a:ahLst/>
                <a:cxnLst/>
                <a:rect l="T1" t="T2" r="T3" b="T4"/>
                <a:pathLst>
                  <a:path w="21600" h="21600">
                    <a:moveTo>
                      <a:pt x="21600" y="9119"/>
                    </a:moveTo>
                    <a:cubicBezTo>
                      <a:pt x="21600" y="15840"/>
                      <a:pt x="15803" y="21600"/>
                      <a:pt x="7902" y="21600"/>
                    </a:cubicBezTo>
                    <a:cubicBezTo>
                      <a:pt x="7374" y="21600"/>
                      <a:pt x="6846" y="21600"/>
                      <a:pt x="5793" y="21117"/>
                    </a:cubicBezTo>
                    <a:cubicBezTo>
                      <a:pt x="0" y="15840"/>
                      <a:pt x="0" y="15840"/>
                      <a:pt x="0" y="15840"/>
                    </a:cubicBezTo>
                    <a:cubicBezTo>
                      <a:pt x="1053" y="13440"/>
                      <a:pt x="1053" y="13440"/>
                      <a:pt x="1053" y="13440"/>
                    </a:cubicBezTo>
                    <a:cubicBezTo>
                      <a:pt x="0" y="12480"/>
                      <a:pt x="0" y="12480"/>
                      <a:pt x="0" y="12480"/>
                    </a:cubicBezTo>
                    <a:cubicBezTo>
                      <a:pt x="5268" y="1918"/>
                      <a:pt x="5268" y="1918"/>
                      <a:pt x="5268" y="1918"/>
                    </a:cubicBezTo>
                    <a:cubicBezTo>
                      <a:pt x="7374" y="3838"/>
                      <a:pt x="7374" y="3838"/>
                      <a:pt x="7374" y="3838"/>
                    </a:cubicBezTo>
                    <a:cubicBezTo>
                      <a:pt x="7374" y="3838"/>
                      <a:pt x="7374" y="3838"/>
                      <a:pt x="7374" y="3838"/>
                    </a:cubicBezTo>
                    <a:cubicBezTo>
                      <a:pt x="7374" y="3358"/>
                      <a:pt x="7374" y="3358"/>
                      <a:pt x="7374" y="3358"/>
                    </a:cubicBezTo>
                    <a:cubicBezTo>
                      <a:pt x="6320" y="2399"/>
                      <a:pt x="6320" y="2399"/>
                      <a:pt x="6320" y="2399"/>
                    </a:cubicBezTo>
                    <a:cubicBezTo>
                      <a:pt x="8955" y="0"/>
                      <a:pt x="8955" y="0"/>
                      <a:pt x="8955" y="0"/>
                    </a:cubicBezTo>
                    <a:cubicBezTo>
                      <a:pt x="10007" y="959"/>
                      <a:pt x="10007" y="959"/>
                      <a:pt x="10007" y="959"/>
                    </a:cubicBezTo>
                    <a:cubicBezTo>
                      <a:pt x="10007" y="959"/>
                      <a:pt x="10007" y="959"/>
                      <a:pt x="10007" y="959"/>
                    </a:cubicBezTo>
                    <a:cubicBezTo>
                      <a:pt x="11062" y="1918"/>
                      <a:pt x="11062" y="1918"/>
                      <a:pt x="11062" y="1918"/>
                    </a:cubicBezTo>
                    <a:cubicBezTo>
                      <a:pt x="17383" y="3838"/>
                      <a:pt x="17383" y="3838"/>
                      <a:pt x="17383" y="3838"/>
                    </a:cubicBezTo>
                    <a:cubicBezTo>
                      <a:pt x="21600" y="7679"/>
                      <a:pt x="21600" y="7679"/>
                      <a:pt x="21600" y="7679"/>
                    </a:cubicBezTo>
                    <a:cubicBezTo>
                      <a:pt x="21600" y="8159"/>
                      <a:pt x="21600" y="8639"/>
                      <a:pt x="21600" y="9119"/>
                    </a:cubicBezTo>
                    <a:close/>
                  </a:path>
                </a:pathLst>
              </a:custGeom>
              <a:solidFill>
                <a:srgbClr val="470D02"/>
              </a:solidFill>
              <a:ln w="9525" cap="flat" cmpd="sng">
                <a:noFill/>
                <a:prstDash val="solid"/>
                <a:round/>
              </a:ln>
            </p:spPr>
            <p:txBody>
              <a:bodyPr rtlCol="0" anchor="ctr"/>
              <a:lstStyle/>
              <a:p>
                <a:pPr algn="ctr"/>
                <a:endParaRPr dirty="0"/>
              </a:p>
            </p:txBody>
          </p:sp>
          <p:sp>
            <p:nvSpPr>
              <p:cNvPr id="8227" name="曲线">
                <a:extLst>
                  <a:ext uri="{FF2B5EF4-FFF2-40B4-BE49-F238E27FC236}">
                    <a16:creationId xmlns:a16="http://schemas.microsoft.com/office/drawing/2014/main" id="{5C44FA88-3056-4450-DE25-95621E98EA5E}"/>
                  </a:ext>
                </a:extLst>
              </p:cNvPr>
              <p:cNvSpPr>
                <a:spLocks/>
              </p:cNvSpPr>
              <p:nvPr/>
            </p:nvSpPr>
            <p:spPr>
              <a:xfrm>
                <a:off x="11016220" y="5137533"/>
                <a:ext cx="520698" cy="400049"/>
              </a:xfrm>
              <a:custGeom>
                <a:avLst/>
                <a:gdLst>
                  <a:gd name="T1" fmla="*/ 0 w 21600"/>
                  <a:gd name="T2" fmla="*/ 0 h 21600"/>
                  <a:gd name="T3" fmla="*/ 21600 w 21600"/>
                  <a:gd name="T4" fmla="*/ 21600 h 21600"/>
                </a:gdLst>
                <a:ahLst/>
                <a:cxnLst/>
                <a:rect l="T1" t="T2" r="T3" b="T4"/>
                <a:pathLst>
                  <a:path w="21600" h="21600">
                    <a:moveTo>
                      <a:pt x="18586" y="16361"/>
                    </a:moveTo>
                    <a:cubicBezTo>
                      <a:pt x="19589" y="13089"/>
                      <a:pt x="21600" y="8509"/>
                      <a:pt x="20093" y="5890"/>
                    </a:cubicBezTo>
                    <a:cubicBezTo>
                      <a:pt x="19087" y="3927"/>
                      <a:pt x="17079" y="3272"/>
                      <a:pt x="14566" y="2618"/>
                    </a:cubicBezTo>
                    <a:cubicBezTo>
                      <a:pt x="13059" y="1962"/>
                      <a:pt x="13059" y="2618"/>
                      <a:pt x="13059" y="3927"/>
                    </a:cubicBezTo>
                    <a:cubicBezTo>
                      <a:pt x="13059" y="7854"/>
                      <a:pt x="12557" y="11127"/>
                      <a:pt x="12054" y="13743"/>
                    </a:cubicBezTo>
                    <a:cubicBezTo>
                      <a:pt x="11552" y="15707"/>
                      <a:pt x="11552" y="15707"/>
                      <a:pt x="11552" y="13743"/>
                    </a:cubicBezTo>
                    <a:cubicBezTo>
                      <a:pt x="11552" y="11781"/>
                      <a:pt x="11552" y="12435"/>
                      <a:pt x="11552" y="9817"/>
                    </a:cubicBezTo>
                    <a:cubicBezTo>
                      <a:pt x="11552" y="9163"/>
                      <a:pt x="11552" y="9163"/>
                      <a:pt x="12054" y="9163"/>
                    </a:cubicBezTo>
                    <a:cubicBezTo>
                      <a:pt x="12557" y="8509"/>
                      <a:pt x="12557" y="6545"/>
                      <a:pt x="12054" y="5890"/>
                    </a:cubicBezTo>
                    <a:cubicBezTo>
                      <a:pt x="11552" y="5890"/>
                      <a:pt x="11552" y="5890"/>
                      <a:pt x="11552" y="5236"/>
                    </a:cubicBezTo>
                    <a:cubicBezTo>
                      <a:pt x="11552" y="4579"/>
                      <a:pt x="11552" y="3927"/>
                      <a:pt x="11552" y="3272"/>
                    </a:cubicBezTo>
                    <a:cubicBezTo>
                      <a:pt x="11552" y="3272"/>
                      <a:pt x="11552" y="3272"/>
                      <a:pt x="12054" y="3272"/>
                    </a:cubicBezTo>
                    <a:cubicBezTo>
                      <a:pt x="12054" y="3272"/>
                      <a:pt x="12054" y="3272"/>
                      <a:pt x="12054" y="3272"/>
                    </a:cubicBezTo>
                    <a:cubicBezTo>
                      <a:pt x="12557" y="3272"/>
                      <a:pt x="12557" y="3272"/>
                      <a:pt x="12557" y="2618"/>
                    </a:cubicBezTo>
                    <a:cubicBezTo>
                      <a:pt x="12557" y="2618"/>
                      <a:pt x="12557" y="1962"/>
                      <a:pt x="12557" y="1962"/>
                    </a:cubicBezTo>
                    <a:cubicBezTo>
                      <a:pt x="12557" y="1309"/>
                      <a:pt x="12557" y="1309"/>
                      <a:pt x="12054" y="1309"/>
                    </a:cubicBezTo>
                    <a:cubicBezTo>
                      <a:pt x="12054" y="1309"/>
                      <a:pt x="12054" y="1309"/>
                      <a:pt x="12054" y="1309"/>
                    </a:cubicBezTo>
                    <a:cubicBezTo>
                      <a:pt x="11552" y="1309"/>
                      <a:pt x="11552" y="1309"/>
                      <a:pt x="11552" y="652"/>
                    </a:cubicBezTo>
                    <a:cubicBezTo>
                      <a:pt x="11552" y="652"/>
                      <a:pt x="11552" y="652"/>
                      <a:pt x="11552" y="652"/>
                    </a:cubicBezTo>
                    <a:cubicBezTo>
                      <a:pt x="11552" y="0"/>
                      <a:pt x="11552" y="0"/>
                      <a:pt x="11050" y="0"/>
                    </a:cubicBezTo>
                    <a:cubicBezTo>
                      <a:pt x="10547" y="0"/>
                      <a:pt x="10547" y="0"/>
                      <a:pt x="10547" y="0"/>
                    </a:cubicBezTo>
                    <a:cubicBezTo>
                      <a:pt x="10045" y="0"/>
                      <a:pt x="10045" y="0"/>
                      <a:pt x="10045" y="652"/>
                    </a:cubicBezTo>
                    <a:cubicBezTo>
                      <a:pt x="10045" y="652"/>
                      <a:pt x="10045" y="652"/>
                      <a:pt x="10045" y="652"/>
                    </a:cubicBezTo>
                    <a:cubicBezTo>
                      <a:pt x="10045" y="1309"/>
                      <a:pt x="10045" y="1309"/>
                      <a:pt x="9542" y="1309"/>
                    </a:cubicBezTo>
                    <a:cubicBezTo>
                      <a:pt x="9542" y="1309"/>
                      <a:pt x="9542" y="1309"/>
                      <a:pt x="9542" y="1309"/>
                    </a:cubicBezTo>
                    <a:cubicBezTo>
                      <a:pt x="9040" y="1309"/>
                      <a:pt x="9040" y="1309"/>
                      <a:pt x="9040" y="1962"/>
                    </a:cubicBezTo>
                    <a:cubicBezTo>
                      <a:pt x="9040" y="1962"/>
                      <a:pt x="9040" y="2618"/>
                      <a:pt x="9040" y="2618"/>
                    </a:cubicBezTo>
                    <a:cubicBezTo>
                      <a:pt x="9040" y="3272"/>
                      <a:pt x="9040" y="3272"/>
                      <a:pt x="9040" y="3272"/>
                    </a:cubicBezTo>
                    <a:cubicBezTo>
                      <a:pt x="9542" y="3272"/>
                      <a:pt x="9542" y="3272"/>
                      <a:pt x="9542" y="3272"/>
                    </a:cubicBezTo>
                    <a:cubicBezTo>
                      <a:pt x="10045" y="3272"/>
                      <a:pt x="10045" y="3272"/>
                      <a:pt x="10045" y="3272"/>
                    </a:cubicBezTo>
                    <a:cubicBezTo>
                      <a:pt x="10045" y="3927"/>
                      <a:pt x="10045" y="4579"/>
                      <a:pt x="10045" y="5236"/>
                    </a:cubicBezTo>
                    <a:cubicBezTo>
                      <a:pt x="10045" y="5890"/>
                      <a:pt x="10045" y="5890"/>
                      <a:pt x="9542" y="5890"/>
                    </a:cubicBezTo>
                    <a:cubicBezTo>
                      <a:pt x="9040" y="6545"/>
                      <a:pt x="9040" y="8509"/>
                      <a:pt x="9542" y="9163"/>
                    </a:cubicBezTo>
                    <a:cubicBezTo>
                      <a:pt x="10045" y="9163"/>
                      <a:pt x="10045" y="9163"/>
                      <a:pt x="10045" y="9817"/>
                    </a:cubicBezTo>
                    <a:cubicBezTo>
                      <a:pt x="10045" y="12435"/>
                      <a:pt x="10045" y="11781"/>
                      <a:pt x="10045" y="13743"/>
                    </a:cubicBezTo>
                    <a:cubicBezTo>
                      <a:pt x="10045" y="15707"/>
                      <a:pt x="10045" y="15707"/>
                      <a:pt x="9542" y="13743"/>
                    </a:cubicBezTo>
                    <a:cubicBezTo>
                      <a:pt x="9040" y="11127"/>
                      <a:pt x="8537" y="7854"/>
                      <a:pt x="8537" y="4579"/>
                    </a:cubicBezTo>
                    <a:cubicBezTo>
                      <a:pt x="8537" y="2618"/>
                      <a:pt x="8036" y="1962"/>
                      <a:pt x="6528" y="2618"/>
                    </a:cubicBezTo>
                    <a:cubicBezTo>
                      <a:pt x="4518" y="3272"/>
                      <a:pt x="2509" y="3927"/>
                      <a:pt x="1504" y="5890"/>
                    </a:cubicBezTo>
                    <a:cubicBezTo>
                      <a:pt x="0" y="8509"/>
                      <a:pt x="2007" y="13089"/>
                      <a:pt x="3012" y="16361"/>
                    </a:cubicBezTo>
                    <a:cubicBezTo>
                      <a:pt x="3012" y="17016"/>
                      <a:pt x="3012" y="17016"/>
                      <a:pt x="3514" y="17016"/>
                    </a:cubicBezTo>
                    <a:cubicBezTo>
                      <a:pt x="18082" y="17016"/>
                      <a:pt x="18082" y="17016"/>
                      <a:pt x="18082" y="17016"/>
                    </a:cubicBezTo>
                    <a:cubicBezTo>
                      <a:pt x="18586" y="17016"/>
                      <a:pt x="18586" y="17016"/>
                      <a:pt x="18586" y="16361"/>
                    </a:cubicBezTo>
                    <a:close/>
                    <a:moveTo>
                      <a:pt x="3514" y="17672"/>
                    </a:moveTo>
                    <a:cubicBezTo>
                      <a:pt x="18082" y="17672"/>
                      <a:pt x="18082" y="17672"/>
                      <a:pt x="18082" y="17672"/>
                    </a:cubicBezTo>
                    <a:cubicBezTo>
                      <a:pt x="18586" y="17672"/>
                      <a:pt x="18586" y="18326"/>
                      <a:pt x="18586" y="18326"/>
                    </a:cubicBezTo>
                    <a:cubicBezTo>
                      <a:pt x="18586" y="19634"/>
                      <a:pt x="18586" y="20290"/>
                      <a:pt x="18586" y="20944"/>
                    </a:cubicBezTo>
                    <a:cubicBezTo>
                      <a:pt x="18586" y="21600"/>
                      <a:pt x="18586" y="21600"/>
                      <a:pt x="18082" y="21600"/>
                    </a:cubicBezTo>
                    <a:cubicBezTo>
                      <a:pt x="3514" y="21600"/>
                      <a:pt x="3514" y="21600"/>
                      <a:pt x="3514" y="21600"/>
                    </a:cubicBezTo>
                    <a:cubicBezTo>
                      <a:pt x="3012" y="21600"/>
                      <a:pt x="3012" y="21600"/>
                      <a:pt x="3012" y="20944"/>
                    </a:cubicBezTo>
                    <a:cubicBezTo>
                      <a:pt x="3012" y="20290"/>
                      <a:pt x="3012" y="19634"/>
                      <a:pt x="3012" y="18326"/>
                    </a:cubicBezTo>
                    <a:cubicBezTo>
                      <a:pt x="3012" y="18326"/>
                      <a:pt x="3012" y="17672"/>
                      <a:pt x="3514" y="17672"/>
                    </a:cubicBezTo>
                    <a:close/>
                  </a:path>
                </a:pathLst>
              </a:custGeom>
              <a:solidFill>
                <a:srgbClr val="AAD4DB"/>
              </a:solidFill>
              <a:ln w="9525" cap="flat" cmpd="sng">
                <a:noFill/>
                <a:prstDash val="solid"/>
                <a:round/>
              </a:ln>
            </p:spPr>
            <p:txBody>
              <a:bodyPr rtlCol="0" anchor="ctr"/>
              <a:lstStyle/>
              <a:p>
                <a:pPr algn="ctr"/>
                <a:endParaRPr dirty="0"/>
              </a:p>
            </p:txBody>
          </p:sp>
        </p:grpSp>
        <p:grpSp>
          <p:nvGrpSpPr>
            <p:cNvPr id="8199" name="组合">
              <a:extLst>
                <a:ext uri="{FF2B5EF4-FFF2-40B4-BE49-F238E27FC236}">
                  <a16:creationId xmlns:a16="http://schemas.microsoft.com/office/drawing/2014/main" id="{4B93BEDF-EAAA-18DE-317C-B12A7E81E967}"/>
                </a:ext>
              </a:extLst>
            </p:cNvPr>
            <p:cNvGrpSpPr>
              <a:grpSpLocks/>
            </p:cNvGrpSpPr>
            <p:nvPr/>
          </p:nvGrpSpPr>
          <p:grpSpPr>
            <a:xfrm>
              <a:off x="10978095" y="4009918"/>
              <a:ext cx="657851" cy="659032"/>
              <a:chOff x="10978095" y="4009918"/>
              <a:chExt cx="657851" cy="659032"/>
            </a:xfrm>
          </p:grpSpPr>
          <p:sp>
            <p:nvSpPr>
              <p:cNvPr id="8222" name="椭圆">
                <a:extLst>
                  <a:ext uri="{FF2B5EF4-FFF2-40B4-BE49-F238E27FC236}">
                    <a16:creationId xmlns:a16="http://schemas.microsoft.com/office/drawing/2014/main" id="{BA3528EC-E800-9DEC-F224-4BCF74B4C69A}"/>
                  </a:ext>
                </a:extLst>
              </p:cNvPr>
              <p:cNvSpPr>
                <a:spLocks/>
              </p:cNvSpPr>
              <p:nvPr/>
            </p:nvSpPr>
            <p:spPr>
              <a:xfrm>
                <a:off x="10978095" y="4009918"/>
                <a:ext cx="657851" cy="659032"/>
              </a:xfrm>
              <a:prstGeom prst="ellipse">
                <a:avLst/>
              </a:prstGeom>
              <a:solidFill>
                <a:srgbClr val="16C5CA"/>
              </a:solidFill>
              <a:ln w="9525" cap="flat" cmpd="sng">
                <a:noFill/>
                <a:prstDash val="solid"/>
                <a:round/>
              </a:ln>
            </p:spPr>
            <p:txBody>
              <a:bodyPr rtlCol="0" anchor="ctr"/>
              <a:lstStyle/>
              <a:p>
                <a:pPr algn="ctr"/>
                <a:endParaRPr dirty="0"/>
              </a:p>
            </p:txBody>
          </p:sp>
          <p:sp>
            <p:nvSpPr>
              <p:cNvPr id="8223" name="曲线">
                <a:extLst>
                  <a:ext uri="{FF2B5EF4-FFF2-40B4-BE49-F238E27FC236}">
                    <a16:creationId xmlns:a16="http://schemas.microsoft.com/office/drawing/2014/main" id="{D83CF429-1298-2374-42CC-A384B673958F}"/>
                  </a:ext>
                </a:extLst>
              </p:cNvPr>
              <p:cNvSpPr>
                <a:spLocks/>
              </p:cNvSpPr>
              <p:nvPr/>
            </p:nvSpPr>
            <p:spPr>
              <a:xfrm>
                <a:off x="11071566" y="4127052"/>
                <a:ext cx="564379" cy="541898"/>
              </a:xfrm>
              <a:custGeom>
                <a:avLst/>
                <a:gdLst>
                  <a:gd name="T1" fmla="*/ 0 w 21600"/>
                  <a:gd name="T2" fmla="*/ 0 h 21600"/>
                  <a:gd name="T3" fmla="*/ 21600 w 21600"/>
                  <a:gd name="T4" fmla="*/ 21600 h 21600"/>
                </a:gdLst>
                <a:ahLst/>
                <a:cxnLst/>
                <a:rect l="T1" t="T2" r="T3" b="T4"/>
                <a:pathLst>
                  <a:path w="21600" h="21600">
                    <a:moveTo>
                      <a:pt x="21600" y="8728"/>
                    </a:moveTo>
                    <a:cubicBezTo>
                      <a:pt x="14232" y="1109"/>
                      <a:pt x="14232" y="1109"/>
                      <a:pt x="14232" y="1109"/>
                    </a:cubicBezTo>
                    <a:cubicBezTo>
                      <a:pt x="14232" y="1109"/>
                      <a:pt x="14232" y="1109"/>
                      <a:pt x="14232" y="1109"/>
                    </a:cubicBezTo>
                    <a:cubicBezTo>
                      <a:pt x="14232" y="1033"/>
                      <a:pt x="14232" y="1033"/>
                      <a:pt x="14232" y="1033"/>
                    </a:cubicBezTo>
                    <a:cubicBezTo>
                      <a:pt x="14161" y="1109"/>
                      <a:pt x="14161" y="1109"/>
                      <a:pt x="14161" y="1109"/>
                    </a:cubicBezTo>
                    <a:cubicBezTo>
                      <a:pt x="14161" y="1109"/>
                      <a:pt x="14161" y="1109"/>
                      <a:pt x="14161" y="1109"/>
                    </a:cubicBezTo>
                    <a:cubicBezTo>
                      <a:pt x="14093" y="1183"/>
                      <a:pt x="14093" y="1183"/>
                      <a:pt x="14093" y="1183"/>
                    </a:cubicBezTo>
                    <a:cubicBezTo>
                      <a:pt x="14020" y="1257"/>
                      <a:pt x="14020" y="1257"/>
                      <a:pt x="14020" y="1257"/>
                    </a:cubicBezTo>
                    <a:cubicBezTo>
                      <a:pt x="14020" y="1329"/>
                      <a:pt x="14020" y="1329"/>
                      <a:pt x="14020" y="1329"/>
                    </a:cubicBezTo>
                    <a:cubicBezTo>
                      <a:pt x="13950" y="1329"/>
                      <a:pt x="13950" y="1329"/>
                      <a:pt x="13950" y="1329"/>
                    </a:cubicBezTo>
                    <a:cubicBezTo>
                      <a:pt x="13950" y="1329"/>
                      <a:pt x="13950" y="1329"/>
                      <a:pt x="13950" y="1329"/>
                    </a:cubicBezTo>
                    <a:cubicBezTo>
                      <a:pt x="12745" y="73"/>
                      <a:pt x="12745" y="73"/>
                      <a:pt x="12745" y="73"/>
                    </a:cubicBezTo>
                    <a:cubicBezTo>
                      <a:pt x="12745" y="73"/>
                      <a:pt x="12745" y="73"/>
                      <a:pt x="12745" y="73"/>
                    </a:cubicBezTo>
                    <a:cubicBezTo>
                      <a:pt x="12676" y="73"/>
                      <a:pt x="12676" y="73"/>
                      <a:pt x="12676" y="73"/>
                    </a:cubicBezTo>
                    <a:cubicBezTo>
                      <a:pt x="12605" y="0"/>
                      <a:pt x="12605" y="0"/>
                      <a:pt x="12605" y="0"/>
                    </a:cubicBezTo>
                    <a:cubicBezTo>
                      <a:pt x="12535" y="0"/>
                      <a:pt x="12535" y="0"/>
                      <a:pt x="12535" y="0"/>
                    </a:cubicBezTo>
                    <a:cubicBezTo>
                      <a:pt x="12464" y="0"/>
                      <a:pt x="12464" y="0"/>
                      <a:pt x="12464" y="0"/>
                    </a:cubicBezTo>
                    <a:cubicBezTo>
                      <a:pt x="12391" y="0"/>
                      <a:pt x="12391" y="0"/>
                      <a:pt x="12391" y="0"/>
                    </a:cubicBezTo>
                    <a:cubicBezTo>
                      <a:pt x="12320" y="0"/>
                      <a:pt x="12320" y="0"/>
                      <a:pt x="12320" y="0"/>
                    </a:cubicBezTo>
                    <a:cubicBezTo>
                      <a:pt x="12249" y="73"/>
                      <a:pt x="12249" y="73"/>
                      <a:pt x="12249" y="73"/>
                    </a:cubicBezTo>
                    <a:cubicBezTo>
                      <a:pt x="12109" y="73"/>
                      <a:pt x="12109" y="73"/>
                      <a:pt x="12109" y="73"/>
                    </a:cubicBezTo>
                    <a:cubicBezTo>
                      <a:pt x="12038" y="147"/>
                      <a:pt x="12038" y="147"/>
                      <a:pt x="12038" y="147"/>
                    </a:cubicBezTo>
                    <a:cubicBezTo>
                      <a:pt x="11968" y="147"/>
                      <a:pt x="11968" y="147"/>
                      <a:pt x="11968" y="147"/>
                    </a:cubicBezTo>
                    <a:cubicBezTo>
                      <a:pt x="11897" y="147"/>
                      <a:pt x="11897" y="147"/>
                      <a:pt x="11897" y="147"/>
                    </a:cubicBezTo>
                    <a:cubicBezTo>
                      <a:pt x="11826" y="221"/>
                      <a:pt x="11826" y="221"/>
                      <a:pt x="11826" y="221"/>
                    </a:cubicBezTo>
                    <a:cubicBezTo>
                      <a:pt x="11684" y="293"/>
                      <a:pt x="11684" y="293"/>
                      <a:pt x="11684" y="293"/>
                    </a:cubicBezTo>
                    <a:cubicBezTo>
                      <a:pt x="11612" y="293"/>
                      <a:pt x="11612" y="293"/>
                      <a:pt x="11612" y="293"/>
                    </a:cubicBezTo>
                    <a:cubicBezTo>
                      <a:pt x="11541" y="369"/>
                      <a:pt x="11541" y="369"/>
                      <a:pt x="11541" y="369"/>
                    </a:cubicBezTo>
                    <a:cubicBezTo>
                      <a:pt x="11472" y="443"/>
                      <a:pt x="11472" y="443"/>
                      <a:pt x="11472" y="443"/>
                    </a:cubicBezTo>
                    <a:cubicBezTo>
                      <a:pt x="11401" y="443"/>
                      <a:pt x="11401" y="443"/>
                      <a:pt x="11401" y="443"/>
                    </a:cubicBezTo>
                    <a:cubicBezTo>
                      <a:pt x="11330" y="517"/>
                      <a:pt x="11330" y="517"/>
                      <a:pt x="11330" y="517"/>
                    </a:cubicBezTo>
                    <a:cubicBezTo>
                      <a:pt x="11260" y="589"/>
                      <a:pt x="11260" y="589"/>
                      <a:pt x="11260" y="589"/>
                    </a:cubicBezTo>
                    <a:cubicBezTo>
                      <a:pt x="11189" y="663"/>
                      <a:pt x="11189" y="663"/>
                      <a:pt x="11189" y="663"/>
                    </a:cubicBezTo>
                    <a:cubicBezTo>
                      <a:pt x="11116" y="739"/>
                      <a:pt x="11116" y="739"/>
                      <a:pt x="11116" y="739"/>
                    </a:cubicBezTo>
                    <a:cubicBezTo>
                      <a:pt x="11045" y="813"/>
                      <a:pt x="11045" y="813"/>
                      <a:pt x="11045" y="813"/>
                    </a:cubicBezTo>
                    <a:cubicBezTo>
                      <a:pt x="10976" y="887"/>
                      <a:pt x="10976" y="887"/>
                      <a:pt x="10976" y="887"/>
                    </a:cubicBezTo>
                    <a:cubicBezTo>
                      <a:pt x="10976" y="959"/>
                      <a:pt x="10976" y="959"/>
                      <a:pt x="10976" y="959"/>
                    </a:cubicBezTo>
                    <a:cubicBezTo>
                      <a:pt x="10904" y="1033"/>
                      <a:pt x="10904" y="1033"/>
                      <a:pt x="10904" y="1033"/>
                    </a:cubicBezTo>
                    <a:cubicBezTo>
                      <a:pt x="10904" y="1109"/>
                      <a:pt x="10904" y="1109"/>
                      <a:pt x="10904" y="1109"/>
                    </a:cubicBezTo>
                    <a:cubicBezTo>
                      <a:pt x="10833" y="1183"/>
                      <a:pt x="10833" y="1183"/>
                      <a:pt x="10833" y="1183"/>
                    </a:cubicBezTo>
                    <a:cubicBezTo>
                      <a:pt x="10833" y="1257"/>
                      <a:pt x="10833" y="1257"/>
                      <a:pt x="10833" y="1257"/>
                    </a:cubicBezTo>
                    <a:cubicBezTo>
                      <a:pt x="10833" y="1329"/>
                      <a:pt x="10833" y="1329"/>
                      <a:pt x="10833" y="1329"/>
                    </a:cubicBezTo>
                    <a:cubicBezTo>
                      <a:pt x="10833" y="1405"/>
                      <a:pt x="10833" y="1405"/>
                      <a:pt x="10833" y="1405"/>
                    </a:cubicBezTo>
                    <a:cubicBezTo>
                      <a:pt x="10764" y="1479"/>
                      <a:pt x="10764" y="1479"/>
                      <a:pt x="10764" y="1479"/>
                    </a:cubicBezTo>
                    <a:cubicBezTo>
                      <a:pt x="10764" y="1553"/>
                      <a:pt x="10764" y="1553"/>
                      <a:pt x="10764" y="1553"/>
                    </a:cubicBezTo>
                    <a:cubicBezTo>
                      <a:pt x="10764" y="1626"/>
                      <a:pt x="10764" y="1626"/>
                      <a:pt x="10764" y="1626"/>
                    </a:cubicBezTo>
                    <a:cubicBezTo>
                      <a:pt x="10764" y="1699"/>
                      <a:pt x="10764" y="1699"/>
                      <a:pt x="10764" y="1699"/>
                    </a:cubicBezTo>
                    <a:cubicBezTo>
                      <a:pt x="10693" y="1775"/>
                      <a:pt x="10693" y="1775"/>
                      <a:pt x="10693" y="1775"/>
                    </a:cubicBezTo>
                    <a:cubicBezTo>
                      <a:pt x="10693" y="1849"/>
                      <a:pt x="10693" y="1849"/>
                      <a:pt x="10693" y="1849"/>
                    </a:cubicBezTo>
                    <a:cubicBezTo>
                      <a:pt x="10622" y="1923"/>
                      <a:pt x="10622" y="1923"/>
                      <a:pt x="10622" y="1923"/>
                    </a:cubicBezTo>
                    <a:cubicBezTo>
                      <a:pt x="10622" y="2069"/>
                      <a:pt x="10622" y="2069"/>
                      <a:pt x="10622" y="2069"/>
                    </a:cubicBezTo>
                    <a:cubicBezTo>
                      <a:pt x="10552" y="2219"/>
                      <a:pt x="10552" y="2219"/>
                      <a:pt x="10552" y="2219"/>
                    </a:cubicBezTo>
                    <a:cubicBezTo>
                      <a:pt x="10479" y="2292"/>
                      <a:pt x="10479" y="2292"/>
                      <a:pt x="10479" y="2292"/>
                    </a:cubicBezTo>
                    <a:cubicBezTo>
                      <a:pt x="10479" y="2441"/>
                      <a:pt x="10479" y="2441"/>
                      <a:pt x="10479" y="2441"/>
                    </a:cubicBezTo>
                    <a:cubicBezTo>
                      <a:pt x="10408" y="2515"/>
                      <a:pt x="10408" y="2515"/>
                      <a:pt x="10408" y="2515"/>
                    </a:cubicBezTo>
                    <a:cubicBezTo>
                      <a:pt x="10337" y="2589"/>
                      <a:pt x="10337" y="2589"/>
                      <a:pt x="10337" y="2589"/>
                    </a:cubicBezTo>
                    <a:cubicBezTo>
                      <a:pt x="10268" y="2662"/>
                      <a:pt x="10268" y="2662"/>
                      <a:pt x="10268" y="2662"/>
                    </a:cubicBezTo>
                    <a:cubicBezTo>
                      <a:pt x="10268" y="2735"/>
                      <a:pt x="10268" y="2735"/>
                      <a:pt x="10268" y="2735"/>
                    </a:cubicBezTo>
                    <a:cubicBezTo>
                      <a:pt x="10197" y="2884"/>
                      <a:pt x="10197" y="2884"/>
                      <a:pt x="10197" y="2884"/>
                    </a:cubicBezTo>
                    <a:cubicBezTo>
                      <a:pt x="10125" y="2958"/>
                      <a:pt x="10125" y="2958"/>
                      <a:pt x="10125" y="2958"/>
                    </a:cubicBezTo>
                    <a:cubicBezTo>
                      <a:pt x="10056" y="3032"/>
                      <a:pt x="10056" y="3032"/>
                      <a:pt x="10056" y="3032"/>
                    </a:cubicBezTo>
                    <a:cubicBezTo>
                      <a:pt x="9985" y="3105"/>
                      <a:pt x="9985" y="3105"/>
                      <a:pt x="9985" y="3105"/>
                    </a:cubicBezTo>
                    <a:cubicBezTo>
                      <a:pt x="9914" y="3180"/>
                      <a:pt x="9914" y="3180"/>
                      <a:pt x="9914" y="3180"/>
                    </a:cubicBezTo>
                    <a:cubicBezTo>
                      <a:pt x="9772" y="3254"/>
                      <a:pt x="9772" y="3254"/>
                      <a:pt x="9772" y="3254"/>
                    </a:cubicBezTo>
                    <a:cubicBezTo>
                      <a:pt x="9700" y="3328"/>
                      <a:pt x="9700" y="3328"/>
                      <a:pt x="9700" y="3328"/>
                    </a:cubicBezTo>
                    <a:cubicBezTo>
                      <a:pt x="9629" y="3401"/>
                      <a:pt x="9629" y="3401"/>
                      <a:pt x="9629" y="3401"/>
                    </a:cubicBezTo>
                    <a:cubicBezTo>
                      <a:pt x="2407" y="9392"/>
                      <a:pt x="2407" y="9392"/>
                      <a:pt x="2407" y="9392"/>
                    </a:cubicBezTo>
                    <a:cubicBezTo>
                      <a:pt x="2266" y="9319"/>
                      <a:pt x="2266" y="9319"/>
                      <a:pt x="2266" y="9319"/>
                    </a:cubicBezTo>
                    <a:cubicBezTo>
                      <a:pt x="2193" y="9319"/>
                      <a:pt x="2193" y="9319"/>
                      <a:pt x="2193" y="9319"/>
                    </a:cubicBezTo>
                    <a:cubicBezTo>
                      <a:pt x="2122" y="9319"/>
                      <a:pt x="2122" y="9319"/>
                      <a:pt x="2122" y="9319"/>
                    </a:cubicBezTo>
                    <a:cubicBezTo>
                      <a:pt x="2053" y="9246"/>
                      <a:pt x="2053" y="9246"/>
                      <a:pt x="2053" y="9246"/>
                    </a:cubicBezTo>
                    <a:cubicBezTo>
                      <a:pt x="1980" y="9246"/>
                      <a:pt x="1980" y="9246"/>
                      <a:pt x="1980" y="9246"/>
                    </a:cubicBezTo>
                    <a:cubicBezTo>
                      <a:pt x="1841" y="9246"/>
                      <a:pt x="1841" y="9246"/>
                      <a:pt x="1841" y="9246"/>
                    </a:cubicBezTo>
                    <a:cubicBezTo>
                      <a:pt x="1768" y="9246"/>
                      <a:pt x="1768" y="9246"/>
                      <a:pt x="1768" y="9246"/>
                    </a:cubicBezTo>
                    <a:cubicBezTo>
                      <a:pt x="1699" y="9246"/>
                      <a:pt x="1699" y="9246"/>
                      <a:pt x="1699" y="9246"/>
                    </a:cubicBezTo>
                    <a:cubicBezTo>
                      <a:pt x="1626" y="9246"/>
                      <a:pt x="1626" y="9246"/>
                      <a:pt x="1626" y="9246"/>
                    </a:cubicBezTo>
                    <a:cubicBezTo>
                      <a:pt x="1557" y="9319"/>
                      <a:pt x="1557" y="9319"/>
                      <a:pt x="1557" y="9319"/>
                    </a:cubicBezTo>
                    <a:cubicBezTo>
                      <a:pt x="1414" y="9319"/>
                      <a:pt x="1414" y="9319"/>
                      <a:pt x="1414" y="9319"/>
                    </a:cubicBezTo>
                    <a:cubicBezTo>
                      <a:pt x="1345" y="9392"/>
                      <a:pt x="1345" y="9392"/>
                      <a:pt x="1345" y="9392"/>
                    </a:cubicBezTo>
                    <a:cubicBezTo>
                      <a:pt x="1272" y="9392"/>
                      <a:pt x="1272" y="9392"/>
                      <a:pt x="1272" y="9392"/>
                    </a:cubicBezTo>
                    <a:cubicBezTo>
                      <a:pt x="1133" y="9468"/>
                      <a:pt x="1133" y="9468"/>
                      <a:pt x="1133" y="9468"/>
                    </a:cubicBezTo>
                    <a:cubicBezTo>
                      <a:pt x="1061" y="9542"/>
                      <a:pt x="1061" y="9542"/>
                      <a:pt x="1061" y="9542"/>
                    </a:cubicBezTo>
                    <a:cubicBezTo>
                      <a:pt x="991" y="9616"/>
                      <a:pt x="991" y="9616"/>
                      <a:pt x="991" y="9616"/>
                    </a:cubicBezTo>
                    <a:cubicBezTo>
                      <a:pt x="849" y="9689"/>
                      <a:pt x="849" y="9689"/>
                      <a:pt x="849" y="9689"/>
                    </a:cubicBezTo>
                    <a:cubicBezTo>
                      <a:pt x="777" y="9764"/>
                      <a:pt x="777" y="9764"/>
                      <a:pt x="777" y="9764"/>
                    </a:cubicBezTo>
                    <a:cubicBezTo>
                      <a:pt x="707" y="9912"/>
                      <a:pt x="707" y="9912"/>
                      <a:pt x="707" y="9912"/>
                    </a:cubicBezTo>
                    <a:cubicBezTo>
                      <a:pt x="637" y="10058"/>
                      <a:pt x="637" y="10058"/>
                      <a:pt x="637" y="10058"/>
                    </a:cubicBezTo>
                    <a:cubicBezTo>
                      <a:pt x="564" y="10134"/>
                      <a:pt x="564" y="10134"/>
                      <a:pt x="564" y="10134"/>
                    </a:cubicBezTo>
                    <a:cubicBezTo>
                      <a:pt x="564" y="10282"/>
                      <a:pt x="564" y="10282"/>
                      <a:pt x="564" y="10282"/>
                    </a:cubicBezTo>
                    <a:cubicBezTo>
                      <a:pt x="495" y="10428"/>
                      <a:pt x="495" y="10428"/>
                      <a:pt x="495" y="10428"/>
                    </a:cubicBezTo>
                    <a:cubicBezTo>
                      <a:pt x="495" y="10578"/>
                      <a:pt x="495" y="10578"/>
                      <a:pt x="495" y="10578"/>
                    </a:cubicBezTo>
                    <a:cubicBezTo>
                      <a:pt x="495" y="10724"/>
                      <a:pt x="495" y="10724"/>
                      <a:pt x="495" y="10724"/>
                    </a:cubicBezTo>
                    <a:cubicBezTo>
                      <a:pt x="495" y="10873"/>
                      <a:pt x="495" y="10873"/>
                      <a:pt x="495" y="10873"/>
                    </a:cubicBezTo>
                    <a:cubicBezTo>
                      <a:pt x="495" y="11021"/>
                      <a:pt x="495" y="11021"/>
                      <a:pt x="495" y="11021"/>
                    </a:cubicBezTo>
                    <a:cubicBezTo>
                      <a:pt x="495" y="11169"/>
                      <a:pt x="495" y="11169"/>
                      <a:pt x="495" y="11169"/>
                    </a:cubicBezTo>
                    <a:cubicBezTo>
                      <a:pt x="564" y="11317"/>
                      <a:pt x="564" y="11317"/>
                      <a:pt x="564" y="11317"/>
                    </a:cubicBezTo>
                    <a:cubicBezTo>
                      <a:pt x="564" y="11464"/>
                      <a:pt x="564" y="11464"/>
                      <a:pt x="564" y="11464"/>
                    </a:cubicBezTo>
                    <a:cubicBezTo>
                      <a:pt x="637" y="11613"/>
                      <a:pt x="637" y="11613"/>
                      <a:pt x="637" y="11613"/>
                    </a:cubicBezTo>
                    <a:cubicBezTo>
                      <a:pt x="777" y="11687"/>
                      <a:pt x="777" y="11687"/>
                      <a:pt x="777" y="11687"/>
                    </a:cubicBezTo>
                    <a:cubicBezTo>
                      <a:pt x="849" y="11833"/>
                      <a:pt x="849" y="11833"/>
                      <a:pt x="849" y="11833"/>
                    </a:cubicBezTo>
                    <a:cubicBezTo>
                      <a:pt x="2476" y="13462"/>
                      <a:pt x="2476" y="13462"/>
                      <a:pt x="2476" y="13462"/>
                    </a:cubicBezTo>
                    <a:cubicBezTo>
                      <a:pt x="2407" y="13462"/>
                      <a:pt x="2407" y="13462"/>
                      <a:pt x="2407" y="13462"/>
                    </a:cubicBezTo>
                    <a:cubicBezTo>
                      <a:pt x="2337" y="13389"/>
                      <a:pt x="2337" y="13389"/>
                      <a:pt x="2337" y="13389"/>
                    </a:cubicBezTo>
                    <a:cubicBezTo>
                      <a:pt x="2193" y="13389"/>
                      <a:pt x="2193" y="13389"/>
                      <a:pt x="2193" y="13389"/>
                    </a:cubicBezTo>
                    <a:cubicBezTo>
                      <a:pt x="2122" y="13315"/>
                      <a:pt x="2122" y="13315"/>
                      <a:pt x="2122" y="13315"/>
                    </a:cubicBezTo>
                    <a:cubicBezTo>
                      <a:pt x="1980" y="13315"/>
                      <a:pt x="1980" y="13315"/>
                      <a:pt x="1980" y="13315"/>
                    </a:cubicBezTo>
                    <a:cubicBezTo>
                      <a:pt x="1912" y="13315"/>
                      <a:pt x="1912" y="13315"/>
                      <a:pt x="1912" y="13315"/>
                    </a:cubicBezTo>
                    <a:cubicBezTo>
                      <a:pt x="1768" y="13315"/>
                      <a:pt x="1768" y="13315"/>
                      <a:pt x="1768" y="13315"/>
                    </a:cubicBezTo>
                    <a:cubicBezTo>
                      <a:pt x="1699" y="13315"/>
                      <a:pt x="1699" y="13315"/>
                      <a:pt x="1699" y="13315"/>
                    </a:cubicBezTo>
                    <a:cubicBezTo>
                      <a:pt x="1557" y="13315"/>
                      <a:pt x="1557" y="13315"/>
                      <a:pt x="1557" y="13315"/>
                    </a:cubicBezTo>
                    <a:cubicBezTo>
                      <a:pt x="1485" y="13315"/>
                      <a:pt x="1485" y="13315"/>
                      <a:pt x="1485" y="13315"/>
                    </a:cubicBezTo>
                    <a:cubicBezTo>
                      <a:pt x="1345" y="13315"/>
                      <a:pt x="1345" y="13315"/>
                      <a:pt x="1345" y="13315"/>
                    </a:cubicBezTo>
                    <a:cubicBezTo>
                      <a:pt x="1272" y="13315"/>
                      <a:pt x="1272" y="13315"/>
                      <a:pt x="1272" y="13315"/>
                    </a:cubicBezTo>
                    <a:cubicBezTo>
                      <a:pt x="1133" y="13389"/>
                      <a:pt x="1133" y="13389"/>
                      <a:pt x="1133" y="13389"/>
                    </a:cubicBezTo>
                    <a:cubicBezTo>
                      <a:pt x="1061" y="13462"/>
                      <a:pt x="1061" y="13462"/>
                      <a:pt x="1061" y="13462"/>
                    </a:cubicBezTo>
                    <a:cubicBezTo>
                      <a:pt x="918" y="13535"/>
                      <a:pt x="918" y="13535"/>
                      <a:pt x="918" y="13535"/>
                    </a:cubicBezTo>
                    <a:cubicBezTo>
                      <a:pt x="777" y="13610"/>
                      <a:pt x="777" y="13610"/>
                      <a:pt x="777" y="13610"/>
                    </a:cubicBezTo>
                    <a:cubicBezTo>
                      <a:pt x="637" y="13684"/>
                      <a:pt x="637" y="13684"/>
                      <a:pt x="637" y="13684"/>
                    </a:cubicBezTo>
                    <a:cubicBezTo>
                      <a:pt x="564" y="13758"/>
                      <a:pt x="564" y="13758"/>
                      <a:pt x="564" y="13758"/>
                    </a:cubicBezTo>
                    <a:cubicBezTo>
                      <a:pt x="424" y="13905"/>
                      <a:pt x="424" y="13905"/>
                      <a:pt x="424" y="13905"/>
                    </a:cubicBezTo>
                    <a:cubicBezTo>
                      <a:pt x="354" y="14054"/>
                      <a:pt x="354" y="14054"/>
                      <a:pt x="354" y="14054"/>
                    </a:cubicBezTo>
                    <a:cubicBezTo>
                      <a:pt x="210" y="14201"/>
                      <a:pt x="210" y="14201"/>
                      <a:pt x="210" y="14201"/>
                    </a:cubicBezTo>
                    <a:cubicBezTo>
                      <a:pt x="141" y="14350"/>
                      <a:pt x="141" y="14350"/>
                      <a:pt x="141" y="14350"/>
                    </a:cubicBezTo>
                    <a:cubicBezTo>
                      <a:pt x="68" y="14498"/>
                      <a:pt x="68" y="14498"/>
                      <a:pt x="68" y="14498"/>
                    </a:cubicBezTo>
                    <a:cubicBezTo>
                      <a:pt x="68" y="14646"/>
                      <a:pt x="68" y="14646"/>
                      <a:pt x="68" y="14646"/>
                    </a:cubicBezTo>
                    <a:cubicBezTo>
                      <a:pt x="0" y="14867"/>
                      <a:pt x="0" y="14867"/>
                      <a:pt x="0" y="14867"/>
                    </a:cubicBezTo>
                    <a:cubicBezTo>
                      <a:pt x="0" y="15016"/>
                      <a:pt x="0" y="15016"/>
                      <a:pt x="0" y="15016"/>
                    </a:cubicBezTo>
                    <a:cubicBezTo>
                      <a:pt x="0" y="15237"/>
                      <a:pt x="0" y="15237"/>
                      <a:pt x="0" y="15237"/>
                    </a:cubicBezTo>
                    <a:cubicBezTo>
                      <a:pt x="0" y="15386"/>
                      <a:pt x="0" y="15386"/>
                      <a:pt x="0" y="15386"/>
                    </a:cubicBezTo>
                    <a:cubicBezTo>
                      <a:pt x="0" y="15607"/>
                      <a:pt x="0" y="15607"/>
                      <a:pt x="0" y="15607"/>
                    </a:cubicBezTo>
                    <a:cubicBezTo>
                      <a:pt x="68" y="15756"/>
                      <a:pt x="68" y="15756"/>
                      <a:pt x="68" y="15756"/>
                    </a:cubicBezTo>
                    <a:cubicBezTo>
                      <a:pt x="141" y="15903"/>
                      <a:pt x="141" y="15903"/>
                      <a:pt x="141" y="15903"/>
                    </a:cubicBezTo>
                    <a:cubicBezTo>
                      <a:pt x="210" y="16052"/>
                      <a:pt x="210" y="16052"/>
                      <a:pt x="210" y="16052"/>
                    </a:cubicBezTo>
                    <a:cubicBezTo>
                      <a:pt x="281" y="16273"/>
                      <a:pt x="281" y="16273"/>
                      <a:pt x="281" y="16273"/>
                    </a:cubicBezTo>
                    <a:cubicBezTo>
                      <a:pt x="424" y="16346"/>
                      <a:pt x="424" y="16346"/>
                      <a:pt x="424" y="16346"/>
                    </a:cubicBezTo>
                    <a:cubicBezTo>
                      <a:pt x="4601" y="20712"/>
                      <a:pt x="4601" y="20712"/>
                      <a:pt x="4601" y="20712"/>
                    </a:cubicBezTo>
                    <a:cubicBezTo>
                      <a:pt x="5947" y="21304"/>
                      <a:pt x="7505" y="21600"/>
                      <a:pt x="9064" y="21600"/>
                    </a:cubicBezTo>
                    <a:cubicBezTo>
                      <a:pt x="15863" y="21600"/>
                      <a:pt x="21457" y="15830"/>
                      <a:pt x="21600" y="8728"/>
                    </a:cubicBezTo>
                    <a:close/>
                  </a:path>
                </a:pathLst>
              </a:custGeom>
              <a:solidFill>
                <a:srgbClr val="049DA3"/>
              </a:solidFill>
              <a:ln w="9525" cap="flat" cmpd="sng">
                <a:noFill/>
                <a:prstDash val="solid"/>
                <a:round/>
              </a:ln>
            </p:spPr>
            <p:txBody>
              <a:bodyPr rtlCol="0" anchor="ctr"/>
              <a:lstStyle/>
              <a:p>
                <a:pPr algn="ctr"/>
                <a:endParaRPr dirty="0"/>
              </a:p>
            </p:txBody>
          </p:sp>
          <p:sp>
            <p:nvSpPr>
              <p:cNvPr id="8224" name="曲线">
                <a:extLst>
                  <a:ext uri="{FF2B5EF4-FFF2-40B4-BE49-F238E27FC236}">
                    <a16:creationId xmlns:a16="http://schemas.microsoft.com/office/drawing/2014/main" id="{0484076A-CB3A-10FB-D311-A06158C8F59A}"/>
                  </a:ext>
                </a:extLst>
              </p:cNvPr>
              <p:cNvSpPr>
                <a:spLocks/>
              </p:cNvSpPr>
              <p:nvPr/>
            </p:nvSpPr>
            <p:spPr>
              <a:xfrm>
                <a:off x="11064467" y="4127052"/>
                <a:ext cx="481553" cy="428311"/>
              </a:xfrm>
              <a:custGeom>
                <a:avLst/>
                <a:gdLst>
                  <a:gd name="T1" fmla="*/ 0 w 21600"/>
                  <a:gd name="T2" fmla="*/ 0 h 21600"/>
                  <a:gd name="T3" fmla="*/ 21600 w 21600"/>
                  <a:gd name="T4" fmla="*/ 21600 h 21600"/>
                </a:gdLst>
                <a:ahLst/>
                <a:cxnLst/>
                <a:rect l="T1" t="T2" r="T3" b="T4"/>
                <a:pathLst>
                  <a:path w="21600" h="21600">
                    <a:moveTo>
                      <a:pt x="1493" y="12154"/>
                    </a:moveTo>
                    <a:cubicBezTo>
                      <a:pt x="2076" y="11594"/>
                      <a:pt x="2574" y="11594"/>
                      <a:pt x="3154" y="11873"/>
                    </a:cubicBezTo>
                    <a:cubicBezTo>
                      <a:pt x="11629" y="4300"/>
                      <a:pt x="11629" y="4300"/>
                      <a:pt x="11629" y="4300"/>
                    </a:cubicBezTo>
                    <a:cubicBezTo>
                      <a:pt x="12294" y="3644"/>
                      <a:pt x="12543" y="3365"/>
                      <a:pt x="12791" y="2431"/>
                    </a:cubicBezTo>
                    <a:cubicBezTo>
                      <a:pt x="13043" y="1963"/>
                      <a:pt x="12960" y="1309"/>
                      <a:pt x="13374" y="935"/>
                    </a:cubicBezTo>
                    <a:cubicBezTo>
                      <a:pt x="13872" y="466"/>
                      <a:pt x="14287" y="91"/>
                      <a:pt x="14870" y="0"/>
                    </a:cubicBezTo>
                    <a:cubicBezTo>
                      <a:pt x="15036" y="0"/>
                      <a:pt x="15367" y="91"/>
                      <a:pt x="15286" y="187"/>
                    </a:cubicBezTo>
                    <a:cubicBezTo>
                      <a:pt x="14953" y="748"/>
                      <a:pt x="14453" y="1400"/>
                      <a:pt x="14453" y="1683"/>
                    </a:cubicBezTo>
                    <a:cubicBezTo>
                      <a:pt x="14453" y="2243"/>
                      <a:pt x="15450" y="2992"/>
                      <a:pt x="15867" y="2710"/>
                    </a:cubicBezTo>
                    <a:cubicBezTo>
                      <a:pt x="16615" y="2150"/>
                      <a:pt x="16615" y="1870"/>
                      <a:pt x="16946" y="1400"/>
                    </a:cubicBezTo>
                    <a:cubicBezTo>
                      <a:pt x="17112" y="1122"/>
                      <a:pt x="17194" y="1963"/>
                      <a:pt x="17194" y="2431"/>
                    </a:cubicBezTo>
                    <a:cubicBezTo>
                      <a:pt x="17112" y="2992"/>
                      <a:pt x="17029" y="3553"/>
                      <a:pt x="16698" y="3925"/>
                    </a:cubicBezTo>
                    <a:cubicBezTo>
                      <a:pt x="16198" y="4581"/>
                      <a:pt x="15783" y="4673"/>
                      <a:pt x="14953" y="4673"/>
                    </a:cubicBezTo>
                    <a:cubicBezTo>
                      <a:pt x="14039" y="4673"/>
                      <a:pt x="13539" y="5047"/>
                      <a:pt x="12875" y="5702"/>
                    </a:cubicBezTo>
                    <a:cubicBezTo>
                      <a:pt x="4236" y="13369"/>
                      <a:pt x="4236" y="13369"/>
                      <a:pt x="4236" y="13369"/>
                    </a:cubicBezTo>
                    <a:cubicBezTo>
                      <a:pt x="4236" y="14023"/>
                      <a:pt x="4152" y="14587"/>
                      <a:pt x="3572" y="15147"/>
                    </a:cubicBezTo>
                    <a:cubicBezTo>
                      <a:pt x="2989" y="15614"/>
                      <a:pt x="1826" y="15614"/>
                      <a:pt x="1245" y="14774"/>
                    </a:cubicBezTo>
                    <a:cubicBezTo>
                      <a:pt x="663" y="14023"/>
                      <a:pt x="913" y="12716"/>
                      <a:pt x="1493" y="12154"/>
                    </a:cubicBezTo>
                    <a:close/>
                    <a:moveTo>
                      <a:pt x="1245" y="17203"/>
                    </a:moveTo>
                    <a:cubicBezTo>
                      <a:pt x="2076" y="16643"/>
                      <a:pt x="2656" y="16737"/>
                      <a:pt x="3239" y="17109"/>
                    </a:cubicBezTo>
                    <a:cubicBezTo>
                      <a:pt x="14538" y="9444"/>
                      <a:pt x="14538" y="9444"/>
                      <a:pt x="14538" y="9444"/>
                    </a:cubicBezTo>
                    <a:cubicBezTo>
                      <a:pt x="15367" y="8788"/>
                      <a:pt x="15701" y="8508"/>
                      <a:pt x="16282" y="7479"/>
                    </a:cubicBezTo>
                    <a:cubicBezTo>
                      <a:pt x="16531" y="6918"/>
                      <a:pt x="16615" y="6075"/>
                      <a:pt x="17112" y="5702"/>
                    </a:cubicBezTo>
                    <a:cubicBezTo>
                      <a:pt x="17694" y="5141"/>
                      <a:pt x="18274" y="4860"/>
                      <a:pt x="19022" y="4860"/>
                    </a:cubicBezTo>
                    <a:cubicBezTo>
                      <a:pt x="19271" y="4860"/>
                      <a:pt x="19688" y="5047"/>
                      <a:pt x="19522" y="5141"/>
                    </a:cubicBezTo>
                    <a:cubicBezTo>
                      <a:pt x="19022" y="5795"/>
                      <a:pt x="18359" y="6356"/>
                      <a:pt x="18359" y="6823"/>
                    </a:cubicBezTo>
                    <a:cubicBezTo>
                      <a:pt x="18193" y="7479"/>
                      <a:pt x="19356" y="8508"/>
                      <a:pt x="19855" y="8227"/>
                    </a:cubicBezTo>
                    <a:cubicBezTo>
                      <a:pt x="20852" y="7667"/>
                      <a:pt x="20852" y="7386"/>
                      <a:pt x="21349" y="6823"/>
                    </a:cubicBezTo>
                    <a:cubicBezTo>
                      <a:pt x="21600" y="6545"/>
                      <a:pt x="21600" y="7574"/>
                      <a:pt x="21515" y="8134"/>
                    </a:cubicBezTo>
                    <a:cubicBezTo>
                      <a:pt x="21349" y="8788"/>
                      <a:pt x="21101" y="9537"/>
                      <a:pt x="20769" y="9817"/>
                    </a:cubicBezTo>
                    <a:cubicBezTo>
                      <a:pt x="19936" y="10566"/>
                      <a:pt x="19439" y="10659"/>
                      <a:pt x="18525" y="10472"/>
                    </a:cubicBezTo>
                    <a:cubicBezTo>
                      <a:pt x="17446" y="10285"/>
                      <a:pt x="16781" y="10753"/>
                      <a:pt x="15867" y="11313"/>
                    </a:cubicBezTo>
                    <a:cubicBezTo>
                      <a:pt x="4319" y="19074"/>
                      <a:pt x="4319" y="19074"/>
                      <a:pt x="4319" y="19074"/>
                    </a:cubicBezTo>
                    <a:cubicBezTo>
                      <a:pt x="4401" y="19916"/>
                      <a:pt x="4152" y="20570"/>
                      <a:pt x="3404" y="21131"/>
                    </a:cubicBezTo>
                    <a:cubicBezTo>
                      <a:pt x="2574" y="21600"/>
                      <a:pt x="1163" y="21411"/>
                      <a:pt x="581" y="20288"/>
                    </a:cubicBezTo>
                    <a:cubicBezTo>
                      <a:pt x="0" y="19261"/>
                      <a:pt x="415" y="17766"/>
                      <a:pt x="1245" y="17203"/>
                    </a:cubicBezTo>
                    <a:close/>
                    <a:moveTo>
                      <a:pt x="1661" y="18044"/>
                    </a:moveTo>
                    <a:cubicBezTo>
                      <a:pt x="2325" y="17953"/>
                      <a:pt x="2325" y="17953"/>
                      <a:pt x="2325" y="17953"/>
                    </a:cubicBezTo>
                    <a:cubicBezTo>
                      <a:pt x="2905" y="17953"/>
                      <a:pt x="2905" y="17953"/>
                      <a:pt x="2905" y="17953"/>
                    </a:cubicBezTo>
                    <a:cubicBezTo>
                      <a:pt x="3154" y="18514"/>
                      <a:pt x="3154" y="18514"/>
                      <a:pt x="3154" y="18514"/>
                    </a:cubicBezTo>
                    <a:cubicBezTo>
                      <a:pt x="3488" y="19074"/>
                      <a:pt x="3488" y="19074"/>
                      <a:pt x="3488" y="19074"/>
                    </a:cubicBezTo>
                    <a:cubicBezTo>
                      <a:pt x="3239" y="19635"/>
                      <a:pt x="3239" y="19635"/>
                      <a:pt x="3239" y="19635"/>
                    </a:cubicBezTo>
                    <a:cubicBezTo>
                      <a:pt x="2905" y="20288"/>
                      <a:pt x="2905" y="20288"/>
                      <a:pt x="2905" y="20288"/>
                    </a:cubicBezTo>
                    <a:cubicBezTo>
                      <a:pt x="2325" y="20288"/>
                      <a:pt x="2325" y="20288"/>
                      <a:pt x="2325" y="20288"/>
                    </a:cubicBezTo>
                    <a:cubicBezTo>
                      <a:pt x="1743" y="20288"/>
                      <a:pt x="1743" y="20288"/>
                      <a:pt x="1743" y="20288"/>
                    </a:cubicBezTo>
                    <a:cubicBezTo>
                      <a:pt x="1412" y="19729"/>
                      <a:pt x="1412" y="19729"/>
                      <a:pt x="1412" y="19729"/>
                    </a:cubicBezTo>
                    <a:cubicBezTo>
                      <a:pt x="1163" y="19166"/>
                      <a:pt x="1163" y="19166"/>
                      <a:pt x="1163" y="19166"/>
                    </a:cubicBezTo>
                    <a:cubicBezTo>
                      <a:pt x="1412" y="18607"/>
                      <a:pt x="1412" y="18607"/>
                      <a:pt x="1412" y="18607"/>
                    </a:cubicBezTo>
                    <a:cubicBezTo>
                      <a:pt x="1661" y="18044"/>
                      <a:pt x="1661" y="18044"/>
                      <a:pt x="1661" y="18044"/>
                    </a:cubicBezTo>
                    <a:close/>
                    <a:moveTo>
                      <a:pt x="1910" y="12810"/>
                    </a:moveTo>
                    <a:cubicBezTo>
                      <a:pt x="2408" y="12716"/>
                      <a:pt x="2408" y="12716"/>
                      <a:pt x="2408" y="12716"/>
                    </a:cubicBezTo>
                    <a:cubicBezTo>
                      <a:pt x="2905" y="12622"/>
                      <a:pt x="2905" y="12622"/>
                      <a:pt x="2905" y="12622"/>
                    </a:cubicBezTo>
                    <a:cubicBezTo>
                      <a:pt x="3154" y="12995"/>
                      <a:pt x="3154" y="12995"/>
                      <a:pt x="3154" y="12995"/>
                    </a:cubicBezTo>
                    <a:cubicBezTo>
                      <a:pt x="3488" y="13463"/>
                      <a:pt x="3488" y="13463"/>
                      <a:pt x="3488" y="13463"/>
                    </a:cubicBezTo>
                    <a:cubicBezTo>
                      <a:pt x="3322" y="13931"/>
                      <a:pt x="3322" y="13931"/>
                      <a:pt x="3322" y="13931"/>
                    </a:cubicBezTo>
                    <a:cubicBezTo>
                      <a:pt x="3154" y="14491"/>
                      <a:pt x="3154" y="14491"/>
                      <a:pt x="3154" y="14491"/>
                    </a:cubicBezTo>
                    <a:cubicBezTo>
                      <a:pt x="2656" y="14587"/>
                      <a:pt x="2656" y="14587"/>
                      <a:pt x="2656" y="14587"/>
                    </a:cubicBezTo>
                    <a:cubicBezTo>
                      <a:pt x="2158" y="14678"/>
                      <a:pt x="2158" y="14678"/>
                      <a:pt x="2158" y="14678"/>
                    </a:cubicBezTo>
                    <a:cubicBezTo>
                      <a:pt x="1910" y="14210"/>
                      <a:pt x="1910" y="14210"/>
                      <a:pt x="1910" y="14210"/>
                    </a:cubicBezTo>
                    <a:cubicBezTo>
                      <a:pt x="1577" y="13745"/>
                      <a:pt x="1577" y="13745"/>
                      <a:pt x="1577" y="13745"/>
                    </a:cubicBezTo>
                    <a:cubicBezTo>
                      <a:pt x="1743" y="13276"/>
                      <a:pt x="1743" y="13276"/>
                      <a:pt x="1743" y="13276"/>
                    </a:cubicBezTo>
                    <a:cubicBezTo>
                      <a:pt x="1910" y="12810"/>
                      <a:pt x="1910" y="12810"/>
                      <a:pt x="1910" y="12810"/>
                    </a:cubicBezTo>
                    <a:close/>
                  </a:path>
                </a:pathLst>
              </a:custGeom>
              <a:solidFill>
                <a:srgbClr val="FFFFFF"/>
              </a:solidFill>
              <a:ln w="9525" cap="flat" cmpd="sng">
                <a:noFill/>
                <a:prstDash val="solid"/>
                <a:round/>
              </a:ln>
            </p:spPr>
            <p:txBody>
              <a:bodyPr rtlCol="0" anchor="ctr"/>
              <a:lstStyle/>
              <a:p>
                <a:pPr algn="ctr"/>
                <a:endParaRPr dirty="0"/>
              </a:p>
            </p:txBody>
          </p:sp>
        </p:grpSp>
        <p:grpSp>
          <p:nvGrpSpPr>
            <p:cNvPr id="8200" name="组合">
              <a:extLst>
                <a:ext uri="{FF2B5EF4-FFF2-40B4-BE49-F238E27FC236}">
                  <a16:creationId xmlns:a16="http://schemas.microsoft.com/office/drawing/2014/main" id="{21CD9B01-D6E4-DAB4-8A42-73A6D3C7AD6E}"/>
                </a:ext>
              </a:extLst>
            </p:cNvPr>
            <p:cNvGrpSpPr>
              <a:grpSpLocks/>
            </p:cNvGrpSpPr>
            <p:nvPr/>
          </p:nvGrpSpPr>
          <p:grpSpPr>
            <a:xfrm rot="20888528">
              <a:off x="9732110" y="4192272"/>
              <a:ext cx="679613" cy="680835"/>
              <a:chOff x="9732110" y="4192272"/>
              <a:chExt cx="679613" cy="680835"/>
            </a:xfrm>
          </p:grpSpPr>
          <p:sp>
            <p:nvSpPr>
              <p:cNvPr id="8217" name="椭圆">
                <a:extLst>
                  <a:ext uri="{FF2B5EF4-FFF2-40B4-BE49-F238E27FC236}">
                    <a16:creationId xmlns:a16="http://schemas.microsoft.com/office/drawing/2014/main" id="{AC3222BA-B639-9C7D-3430-E47B9D1A6EFF}"/>
                  </a:ext>
                </a:extLst>
              </p:cNvPr>
              <p:cNvSpPr>
                <a:spLocks/>
              </p:cNvSpPr>
              <p:nvPr/>
            </p:nvSpPr>
            <p:spPr>
              <a:xfrm>
                <a:off x="9732110" y="4192272"/>
                <a:ext cx="679613" cy="680835"/>
              </a:xfrm>
              <a:prstGeom prst="ellipse">
                <a:avLst/>
              </a:prstGeom>
              <a:solidFill>
                <a:srgbClr val="16C5CA"/>
              </a:solidFill>
              <a:ln w="9525" cap="flat" cmpd="sng">
                <a:noFill/>
                <a:prstDash val="solid"/>
                <a:round/>
              </a:ln>
            </p:spPr>
            <p:txBody>
              <a:bodyPr rtlCol="0" anchor="ctr"/>
              <a:lstStyle/>
              <a:p>
                <a:pPr algn="ctr"/>
                <a:endParaRPr dirty="0"/>
              </a:p>
            </p:txBody>
          </p:sp>
          <p:sp>
            <p:nvSpPr>
              <p:cNvPr id="8218" name="曲线">
                <a:extLst>
                  <a:ext uri="{FF2B5EF4-FFF2-40B4-BE49-F238E27FC236}">
                    <a16:creationId xmlns:a16="http://schemas.microsoft.com/office/drawing/2014/main" id="{A3020CC2-8989-2F34-B1DB-3239C94F2817}"/>
                  </a:ext>
                </a:extLst>
              </p:cNvPr>
              <p:cNvSpPr>
                <a:spLocks/>
              </p:cNvSpPr>
              <p:nvPr/>
            </p:nvSpPr>
            <p:spPr>
              <a:xfrm>
                <a:off x="9937831" y="4315949"/>
                <a:ext cx="450626" cy="557158"/>
              </a:xfrm>
              <a:custGeom>
                <a:avLst/>
                <a:gdLst>
                  <a:gd name="T1" fmla="*/ 0 w 21600"/>
                  <a:gd name="T2" fmla="*/ 0 h 21600"/>
                  <a:gd name="T3" fmla="*/ 21600 w 21600"/>
                  <a:gd name="T4" fmla="*/ 21600 h 21600"/>
                </a:gdLst>
                <a:ahLst/>
                <a:cxnLst/>
                <a:rect l="T1" t="T2" r="T3" b="T4"/>
                <a:pathLst>
                  <a:path w="21600" h="21600">
                    <a:moveTo>
                      <a:pt x="21600" y="13256"/>
                    </a:moveTo>
                    <a:cubicBezTo>
                      <a:pt x="5239" y="0"/>
                      <a:pt x="5239" y="0"/>
                      <a:pt x="5239" y="0"/>
                    </a:cubicBezTo>
                    <a:cubicBezTo>
                      <a:pt x="5239" y="0"/>
                      <a:pt x="5239" y="0"/>
                      <a:pt x="5239" y="0"/>
                    </a:cubicBezTo>
                    <a:cubicBezTo>
                      <a:pt x="5145" y="0"/>
                      <a:pt x="5145" y="0"/>
                      <a:pt x="5145" y="0"/>
                    </a:cubicBezTo>
                    <a:cubicBezTo>
                      <a:pt x="5145" y="0"/>
                      <a:pt x="5145" y="0"/>
                      <a:pt x="5145" y="0"/>
                    </a:cubicBezTo>
                    <a:cubicBezTo>
                      <a:pt x="5054" y="0"/>
                      <a:pt x="5054" y="0"/>
                      <a:pt x="5054" y="0"/>
                    </a:cubicBezTo>
                    <a:cubicBezTo>
                      <a:pt x="4963" y="0"/>
                      <a:pt x="4963" y="0"/>
                      <a:pt x="4963" y="0"/>
                    </a:cubicBezTo>
                    <a:cubicBezTo>
                      <a:pt x="4779" y="0"/>
                      <a:pt x="4779" y="0"/>
                      <a:pt x="4779" y="0"/>
                    </a:cubicBezTo>
                    <a:cubicBezTo>
                      <a:pt x="4687" y="0"/>
                      <a:pt x="4687" y="0"/>
                      <a:pt x="4687" y="0"/>
                    </a:cubicBezTo>
                    <a:cubicBezTo>
                      <a:pt x="4595" y="0"/>
                      <a:pt x="4595" y="0"/>
                      <a:pt x="4595" y="0"/>
                    </a:cubicBezTo>
                    <a:cubicBezTo>
                      <a:pt x="4501" y="0"/>
                      <a:pt x="4501" y="0"/>
                      <a:pt x="4501" y="0"/>
                    </a:cubicBezTo>
                    <a:cubicBezTo>
                      <a:pt x="4320" y="0"/>
                      <a:pt x="4320" y="0"/>
                      <a:pt x="4320" y="0"/>
                    </a:cubicBezTo>
                    <a:cubicBezTo>
                      <a:pt x="4228" y="0"/>
                      <a:pt x="4228" y="0"/>
                      <a:pt x="4228" y="0"/>
                    </a:cubicBezTo>
                    <a:cubicBezTo>
                      <a:pt x="4136" y="0"/>
                      <a:pt x="4136" y="0"/>
                      <a:pt x="4136" y="0"/>
                    </a:cubicBezTo>
                    <a:cubicBezTo>
                      <a:pt x="4042" y="0"/>
                      <a:pt x="4042" y="0"/>
                      <a:pt x="4042" y="0"/>
                    </a:cubicBezTo>
                    <a:cubicBezTo>
                      <a:pt x="3951" y="0"/>
                      <a:pt x="3951" y="0"/>
                      <a:pt x="3951" y="0"/>
                    </a:cubicBezTo>
                    <a:cubicBezTo>
                      <a:pt x="3767" y="0"/>
                      <a:pt x="3767" y="0"/>
                      <a:pt x="3767" y="0"/>
                    </a:cubicBezTo>
                    <a:cubicBezTo>
                      <a:pt x="3676" y="0"/>
                      <a:pt x="3676" y="0"/>
                      <a:pt x="3676" y="0"/>
                    </a:cubicBezTo>
                    <a:cubicBezTo>
                      <a:pt x="3584" y="0"/>
                      <a:pt x="3584" y="0"/>
                      <a:pt x="3584" y="0"/>
                    </a:cubicBezTo>
                    <a:cubicBezTo>
                      <a:pt x="3490" y="0"/>
                      <a:pt x="3490" y="0"/>
                      <a:pt x="3490" y="0"/>
                    </a:cubicBezTo>
                    <a:cubicBezTo>
                      <a:pt x="3308" y="0"/>
                      <a:pt x="3308" y="0"/>
                      <a:pt x="3308" y="0"/>
                    </a:cubicBezTo>
                    <a:cubicBezTo>
                      <a:pt x="3215" y="0"/>
                      <a:pt x="3215" y="0"/>
                      <a:pt x="3215" y="0"/>
                    </a:cubicBezTo>
                    <a:cubicBezTo>
                      <a:pt x="3125" y="0"/>
                      <a:pt x="3125" y="0"/>
                      <a:pt x="3125" y="0"/>
                    </a:cubicBezTo>
                    <a:cubicBezTo>
                      <a:pt x="3032" y="0"/>
                      <a:pt x="3032" y="0"/>
                      <a:pt x="3032" y="0"/>
                    </a:cubicBezTo>
                    <a:cubicBezTo>
                      <a:pt x="2849" y="0"/>
                      <a:pt x="2849" y="0"/>
                      <a:pt x="2849" y="0"/>
                    </a:cubicBezTo>
                    <a:cubicBezTo>
                      <a:pt x="2757" y="0"/>
                      <a:pt x="2757" y="0"/>
                      <a:pt x="2757" y="0"/>
                    </a:cubicBezTo>
                    <a:cubicBezTo>
                      <a:pt x="2663" y="0"/>
                      <a:pt x="2663" y="0"/>
                      <a:pt x="2663" y="0"/>
                    </a:cubicBezTo>
                    <a:cubicBezTo>
                      <a:pt x="2572" y="0"/>
                      <a:pt x="2572" y="0"/>
                      <a:pt x="2572" y="0"/>
                    </a:cubicBezTo>
                    <a:cubicBezTo>
                      <a:pt x="2388" y="0"/>
                      <a:pt x="2388" y="0"/>
                      <a:pt x="2388" y="0"/>
                    </a:cubicBezTo>
                    <a:cubicBezTo>
                      <a:pt x="2297" y="0"/>
                      <a:pt x="2297" y="0"/>
                      <a:pt x="2297" y="0"/>
                    </a:cubicBezTo>
                    <a:cubicBezTo>
                      <a:pt x="2204" y="0"/>
                      <a:pt x="2204" y="0"/>
                      <a:pt x="2204" y="0"/>
                    </a:cubicBezTo>
                    <a:cubicBezTo>
                      <a:pt x="2113" y="0"/>
                      <a:pt x="2113" y="0"/>
                      <a:pt x="2113" y="0"/>
                    </a:cubicBezTo>
                    <a:cubicBezTo>
                      <a:pt x="1929" y="0"/>
                      <a:pt x="1929" y="0"/>
                      <a:pt x="1929" y="0"/>
                    </a:cubicBezTo>
                    <a:cubicBezTo>
                      <a:pt x="1838" y="0"/>
                      <a:pt x="1838" y="0"/>
                      <a:pt x="1838" y="0"/>
                    </a:cubicBezTo>
                    <a:cubicBezTo>
                      <a:pt x="1746" y="0"/>
                      <a:pt x="1746" y="0"/>
                      <a:pt x="1746" y="0"/>
                    </a:cubicBezTo>
                    <a:cubicBezTo>
                      <a:pt x="1652" y="0"/>
                      <a:pt x="1652" y="0"/>
                      <a:pt x="1652" y="0"/>
                    </a:cubicBezTo>
                    <a:cubicBezTo>
                      <a:pt x="1470" y="0"/>
                      <a:pt x="1470" y="0"/>
                      <a:pt x="1470" y="0"/>
                    </a:cubicBezTo>
                    <a:cubicBezTo>
                      <a:pt x="1376" y="0"/>
                      <a:pt x="1376" y="0"/>
                      <a:pt x="1376" y="0"/>
                    </a:cubicBezTo>
                    <a:cubicBezTo>
                      <a:pt x="1376" y="0"/>
                      <a:pt x="1376" y="0"/>
                      <a:pt x="1376" y="0"/>
                    </a:cubicBezTo>
                    <a:cubicBezTo>
                      <a:pt x="1285" y="0"/>
                      <a:pt x="1285" y="0"/>
                      <a:pt x="1285" y="0"/>
                    </a:cubicBezTo>
                    <a:cubicBezTo>
                      <a:pt x="1285" y="0"/>
                      <a:pt x="1285" y="0"/>
                      <a:pt x="1285" y="0"/>
                    </a:cubicBezTo>
                    <a:cubicBezTo>
                      <a:pt x="1194" y="0"/>
                      <a:pt x="1194" y="0"/>
                      <a:pt x="1194" y="0"/>
                    </a:cubicBezTo>
                    <a:cubicBezTo>
                      <a:pt x="1194" y="74"/>
                      <a:pt x="1194" y="74"/>
                      <a:pt x="1194" y="74"/>
                    </a:cubicBezTo>
                    <a:cubicBezTo>
                      <a:pt x="1100" y="74"/>
                      <a:pt x="1100" y="74"/>
                      <a:pt x="1100" y="74"/>
                    </a:cubicBezTo>
                    <a:cubicBezTo>
                      <a:pt x="1100" y="147"/>
                      <a:pt x="1100" y="147"/>
                      <a:pt x="1100" y="147"/>
                    </a:cubicBezTo>
                    <a:cubicBezTo>
                      <a:pt x="1100" y="147"/>
                      <a:pt x="1100" y="147"/>
                      <a:pt x="1100" y="147"/>
                    </a:cubicBezTo>
                    <a:cubicBezTo>
                      <a:pt x="1100" y="1190"/>
                      <a:pt x="1100" y="1190"/>
                      <a:pt x="1100" y="1190"/>
                    </a:cubicBezTo>
                    <a:cubicBezTo>
                      <a:pt x="1100" y="1190"/>
                      <a:pt x="1100" y="1190"/>
                      <a:pt x="1100" y="1190"/>
                    </a:cubicBezTo>
                    <a:cubicBezTo>
                      <a:pt x="1100" y="1265"/>
                      <a:pt x="1100" y="1265"/>
                      <a:pt x="1100" y="1265"/>
                    </a:cubicBezTo>
                    <a:cubicBezTo>
                      <a:pt x="1194" y="1265"/>
                      <a:pt x="1194" y="1265"/>
                      <a:pt x="1194" y="1265"/>
                    </a:cubicBezTo>
                    <a:cubicBezTo>
                      <a:pt x="1194" y="1338"/>
                      <a:pt x="1194" y="1338"/>
                      <a:pt x="1194" y="1338"/>
                    </a:cubicBezTo>
                    <a:cubicBezTo>
                      <a:pt x="1562" y="1637"/>
                      <a:pt x="1562" y="1637"/>
                      <a:pt x="1562" y="1637"/>
                    </a:cubicBezTo>
                    <a:cubicBezTo>
                      <a:pt x="1285" y="1637"/>
                      <a:pt x="1285" y="1637"/>
                      <a:pt x="1285" y="1637"/>
                    </a:cubicBezTo>
                    <a:cubicBezTo>
                      <a:pt x="1285" y="1786"/>
                      <a:pt x="1285" y="1786"/>
                      <a:pt x="1285" y="1786"/>
                    </a:cubicBezTo>
                    <a:cubicBezTo>
                      <a:pt x="1285" y="1936"/>
                      <a:pt x="1285" y="1936"/>
                      <a:pt x="1285" y="1936"/>
                    </a:cubicBezTo>
                    <a:cubicBezTo>
                      <a:pt x="1194" y="2085"/>
                      <a:pt x="1194" y="2085"/>
                      <a:pt x="1194" y="2085"/>
                    </a:cubicBezTo>
                    <a:cubicBezTo>
                      <a:pt x="1194" y="2233"/>
                      <a:pt x="1194" y="2233"/>
                      <a:pt x="1194" y="2233"/>
                    </a:cubicBezTo>
                    <a:cubicBezTo>
                      <a:pt x="1194" y="2308"/>
                      <a:pt x="1194" y="2308"/>
                      <a:pt x="1194" y="2308"/>
                    </a:cubicBezTo>
                    <a:cubicBezTo>
                      <a:pt x="1100" y="2457"/>
                      <a:pt x="1100" y="2457"/>
                      <a:pt x="1100" y="2457"/>
                    </a:cubicBezTo>
                    <a:cubicBezTo>
                      <a:pt x="1100" y="2605"/>
                      <a:pt x="1100" y="2605"/>
                      <a:pt x="1100" y="2605"/>
                    </a:cubicBezTo>
                    <a:cubicBezTo>
                      <a:pt x="1011" y="2754"/>
                      <a:pt x="1011" y="2754"/>
                      <a:pt x="1011" y="2754"/>
                    </a:cubicBezTo>
                    <a:cubicBezTo>
                      <a:pt x="1011" y="2902"/>
                      <a:pt x="1011" y="2902"/>
                      <a:pt x="1011" y="2902"/>
                    </a:cubicBezTo>
                    <a:cubicBezTo>
                      <a:pt x="918" y="3052"/>
                      <a:pt x="918" y="3052"/>
                      <a:pt x="918" y="3052"/>
                    </a:cubicBezTo>
                    <a:cubicBezTo>
                      <a:pt x="918" y="3202"/>
                      <a:pt x="918" y="3202"/>
                      <a:pt x="918" y="3202"/>
                    </a:cubicBezTo>
                    <a:cubicBezTo>
                      <a:pt x="825" y="3349"/>
                      <a:pt x="825" y="3349"/>
                      <a:pt x="825" y="3349"/>
                    </a:cubicBezTo>
                    <a:cubicBezTo>
                      <a:pt x="825" y="3425"/>
                      <a:pt x="825" y="3425"/>
                      <a:pt x="825" y="3425"/>
                    </a:cubicBezTo>
                    <a:cubicBezTo>
                      <a:pt x="734" y="3573"/>
                      <a:pt x="734" y="3573"/>
                      <a:pt x="734" y="3573"/>
                    </a:cubicBezTo>
                    <a:cubicBezTo>
                      <a:pt x="734" y="3723"/>
                      <a:pt x="734" y="3723"/>
                      <a:pt x="734" y="3723"/>
                    </a:cubicBezTo>
                    <a:cubicBezTo>
                      <a:pt x="642" y="3873"/>
                      <a:pt x="642" y="3873"/>
                      <a:pt x="642" y="3873"/>
                    </a:cubicBezTo>
                    <a:cubicBezTo>
                      <a:pt x="642" y="4022"/>
                      <a:pt x="642" y="4022"/>
                      <a:pt x="642" y="4022"/>
                    </a:cubicBezTo>
                    <a:cubicBezTo>
                      <a:pt x="549" y="4094"/>
                      <a:pt x="549" y="4094"/>
                      <a:pt x="549" y="4094"/>
                    </a:cubicBezTo>
                    <a:cubicBezTo>
                      <a:pt x="549" y="4244"/>
                      <a:pt x="549" y="4244"/>
                      <a:pt x="549" y="4244"/>
                    </a:cubicBezTo>
                    <a:cubicBezTo>
                      <a:pt x="459" y="4394"/>
                      <a:pt x="459" y="4394"/>
                      <a:pt x="459" y="4394"/>
                    </a:cubicBezTo>
                    <a:cubicBezTo>
                      <a:pt x="459" y="4541"/>
                      <a:pt x="459" y="4541"/>
                      <a:pt x="459" y="4541"/>
                    </a:cubicBezTo>
                    <a:cubicBezTo>
                      <a:pt x="366" y="4692"/>
                      <a:pt x="366" y="4692"/>
                      <a:pt x="366" y="4692"/>
                    </a:cubicBezTo>
                    <a:cubicBezTo>
                      <a:pt x="366" y="4766"/>
                      <a:pt x="366" y="4766"/>
                      <a:pt x="366" y="4766"/>
                    </a:cubicBezTo>
                    <a:cubicBezTo>
                      <a:pt x="366" y="4913"/>
                      <a:pt x="366" y="4913"/>
                      <a:pt x="366" y="4913"/>
                    </a:cubicBezTo>
                    <a:cubicBezTo>
                      <a:pt x="275" y="5064"/>
                      <a:pt x="275" y="5064"/>
                      <a:pt x="275" y="5064"/>
                    </a:cubicBezTo>
                    <a:cubicBezTo>
                      <a:pt x="275" y="5212"/>
                      <a:pt x="275" y="5212"/>
                      <a:pt x="275" y="5212"/>
                    </a:cubicBezTo>
                    <a:cubicBezTo>
                      <a:pt x="275" y="5287"/>
                      <a:pt x="275" y="5287"/>
                      <a:pt x="275" y="5287"/>
                    </a:cubicBezTo>
                    <a:cubicBezTo>
                      <a:pt x="183" y="5437"/>
                      <a:pt x="183" y="5437"/>
                      <a:pt x="183" y="5437"/>
                    </a:cubicBezTo>
                    <a:cubicBezTo>
                      <a:pt x="183" y="5586"/>
                      <a:pt x="183" y="5586"/>
                      <a:pt x="183" y="5586"/>
                    </a:cubicBezTo>
                    <a:cubicBezTo>
                      <a:pt x="183" y="5733"/>
                      <a:pt x="183" y="5733"/>
                      <a:pt x="183" y="5733"/>
                    </a:cubicBezTo>
                    <a:cubicBezTo>
                      <a:pt x="183" y="5808"/>
                      <a:pt x="183" y="5808"/>
                      <a:pt x="183" y="5808"/>
                    </a:cubicBezTo>
                    <a:cubicBezTo>
                      <a:pt x="183" y="5958"/>
                      <a:pt x="183" y="5958"/>
                      <a:pt x="183" y="5958"/>
                    </a:cubicBezTo>
                    <a:cubicBezTo>
                      <a:pt x="183" y="6032"/>
                      <a:pt x="183" y="6032"/>
                      <a:pt x="183" y="6032"/>
                    </a:cubicBezTo>
                    <a:cubicBezTo>
                      <a:pt x="183" y="6181"/>
                      <a:pt x="183" y="6181"/>
                      <a:pt x="183" y="6181"/>
                    </a:cubicBezTo>
                    <a:cubicBezTo>
                      <a:pt x="183" y="6329"/>
                      <a:pt x="183" y="6329"/>
                      <a:pt x="183" y="6329"/>
                    </a:cubicBezTo>
                    <a:cubicBezTo>
                      <a:pt x="183" y="6478"/>
                      <a:pt x="183" y="6478"/>
                      <a:pt x="183" y="6478"/>
                    </a:cubicBezTo>
                    <a:cubicBezTo>
                      <a:pt x="183" y="6701"/>
                      <a:pt x="183" y="6701"/>
                      <a:pt x="183" y="6701"/>
                    </a:cubicBezTo>
                    <a:cubicBezTo>
                      <a:pt x="183" y="6925"/>
                      <a:pt x="183" y="6925"/>
                      <a:pt x="183" y="6925"/>
                    </a:cubicBezTo>
                    <a:cubicBezTo>
                      <a:pt x="183" y="7222"/>
                      <a:pt x="183" y="7222"/>
                      <a:pt x="183" y="7222"/>
                    </a:cubicBezTo>
                    <a:cubicBezTo>
                      <a:pt x="183" y="7522"/>
                      <a:pt x="183" y="7522"/>
                      <a:pt x="183" y="7522"/>
                    </a:cubicBezTo>
                    <a:cubicBezTo>
                      <a:pt x="183" y="7819"/>
                      <a:pt x="183" y="7819"/>
                      <a:pt x="183" y="7819"/>
                    </a:cubicBezTo>
                    <a:cubicBezTo>
                      <a:pt x="183" y="8118"/>
                      <a:pt x="183" y="8118"/>
                      <a:pt x="183" y="8118"/>
                    </a:cubicBezTo>
                    <a:cubicBezTo>
                      <a:pt x="183" y="8490"/>
                      <a:pt x="183" y="8490"/>
                      <a:pt x="183" y="8490"/>
                    </a:cubicBezTo>
                    <a:cubicBezTo>
                      <a:pt x="183" y="8862"/>
                      <a:pt x="183" y="8862"/>
                      <a:pt x="183" y="8862"/>
                    </a:cubicBezTo>
                    <a:cubicBezTo>
                      <a:pt x="183" y="9161"/>
                      <a:pt x="183" y="9161"/>
                      <a:pt x="183" y="9161"/>
                    </a:cubicBezTo>
                    <a:cubicBezTo>
                      <a:pt x="183" y="9533"/>
                      <a:pt x="183" y="9533"/>
                      <a:pt x="183" y="9533"/>
                    </a:cubicBezTo>
                    <a:cubicBezTo>
                      <a:pt x="183" y="9906"/>
                      <a:pt x="183" y="9906"/>
                      <a:pt x="183" y="9906"/>
                    </a:cubicBezTo>
                    <a:cubicBezTo>
                      <a:pt x="183" y="10278"/>
                      <a:pt x="183" y="10278"/>
                      <a:pt x="183" y="10278"/>
                    </a:cubicBezTo>
                    <a:cubicBezTo>
                      <a:pt x="183" y="10650"/>
                      <a:pt x="183" y="10650"/>
                      <a:pt x="183" y="10650"/>
                    </a:cubicBezTo>
                    <a:cubicBezTo>
                      <a:pt x="183" y="11021"/>
                      <a:pt x="183" y="11021"/>
                      <a:pt x="183" y="11021"/>
                    </a:cubicBezTo>
                    <a:cubicBezTo>
                      <a:pt x="183" y="11321"/>
                      <a:pt x="183" y="11321"/>
                      <a:pt x="183" y="11321"/>
                    </a:cubicBezTo>
                    <a:cubicBezTo>
                      <a:pt x="183" y="11692"/>
                      <a:pt x="183" y="11692"/>
                      <a:pt x="183" y="11692"/>
                    </a:cubicBezTo>
                    <a:cubicBezTo>
                      <a:pt x="183" y="12065"/>
                      <a:pt x="183" y="12065"/>
                      <a:pt x="183" y="12065"/>
                    </a:cubicBezTo>
                    <a:cubicBezTo>
                      <a:pt x="183" y="12363"/>
                      <a:pt x="183" y="12363"/>
                      <a:pt x="183" y="12363"/>
                    </a:cubicBezTo>
                    <a:cubicBezTo>
                      <a:pt x="183" y="12661"/>
                      <a:pt x="183" y="12661"/>
                      <a:pt x="183" y="12661"/>
                    </a:cubicBezTo>
                    <a:cubicBezTo>
                      <a:pt x="183" y="12885"/>
                      <a:pt x="183" y="12885"/>
                      <a:pt x="183" y="12885"/>
                    </a:cubicBezTo>
                    <a:cubicBezTo>
                      <a:pt x="183" y="13181"/>
                      <a:pt x="183" y="13181"/>
                      <a:pt x="183" y="13181"/>
                    </a:cubicBezTo>
                    <a:cubicBezTo>
                      <a:pt x="183" y="13406"/>
                      <a:pt x="183" y="13406"/>
                      <a:pt x="183" y="13406"/>
                    </a:cubicBezTo>
                    <a:cubicBezTo>
                      <a:pt x="183" y="13629"/>
                      <a:pt x="183" y="13629"/>
                      <a:pt x="183" y="13629"/>
                    </a:cubicBezTo>
                    <a:cubicBezTo>
                      <a:pt x="183" y="13777"/>
                      <a:pt x="183" y="13777"/>
                      <a:pt x="183" y="13777"/>
                    </a:cubicBezTo>
                    <a:cubicBezTo>
                      <a:pt x="183" y="13927"/>
                      <a:pt x="183" y="13927"/>
                      <a:pt x="183" y="13927"/>
                    </a:cubicBezTo>
                    <a:cubicBezTo>
                      <a:pt x="183" y="14001"/>
                      <a:pt x="183" y="14001"/>
                      <a:pt x="183" y="14001"/>
                    </a:cubicBezTo>
                    <a:cubicBezTo>
                      <a:pt x="183" y="14076"/>
                      <a:pt x="183" y="14076"/>
                      <a:pt x="183" y="14076"/>
                    </a:cubicBezTo>
                    <a:cubicBezTo>
                      <a:pt x="183" y="14076"/>
                      <a:pt x="183" y="14076"/>
                      <a:pt x="183" y="14076"/>
                    </a:cubicBezTo>
                    <a:cubicBezTo>
                      <a:pt x="183" y="14149"/>
                      <a:pt x="183" y="14149"/>
                      <a:pt x="183" y="14149"/>
                    </a:cubicBezTo>
                    <a:cubicBezTo>
                      <a:pt x="90" y="14226"/>
                      <a:pt x="90" y="14226"/>
                      <a:pt x="90" y="14226"/>
                    </a:cubicBezTo>
                    <a:cubicBezTo>
                      <a:pt x="90" y="14373"/>
                      <a:pt x="90" y="14373"/>
                      <a:pt x="90" y="14373"/>
                    </a:cubicBezTo>
                    <a:cubicBezTo>
                      <a:pt x="90" y="14373"/>
                      <a:pt x="90" y="14373"/>
                      <a:pt x="90" y="14373"/>
                    </a:cubicBezTo>
                    <a:cubicBezTo>
                      <a:pt x="0" y="14448"/>
                      <a:pt x="0" y="14448"/>
                      <a:pt x="0" y="14448"/>
                    </a:cubicBezTo>
                    <a:cubicBezTo>
                      <a:pt x="0" y="14524"/>
                      <a:pt x="0" y="14524"/>
                      <a:pt x="0" y="14524"/>
                    </a:cubicBezTo>
                    <a:cubicBezTo>
                      <a:pt x="0" y="14598"/>
                      <a:pt x="0" y="14598"/>
                      <a:pt x="0" y="14598"/>
                    </a:cubicBezTo>
                    <a:cubicBezTo>
                      <a:pt x="0" y="14672"/>
                      <a:pt x="0" y="14672"/>
                      <a:pt x="0" y="14672"/>
                    </a:cubicBezTo>
                    <a:cubicBezTo>
                      <a:pt x="0" y="15862"/>
                      <a:pt x="0" y="15862"/>
                      <a:pt x="0" y="15862"/>
                    </a:cubicBezTo>
                    <a:cubicBezTo>
                      <a:pt x="0" y="16012"/>
                      <a:pt x="0" y="16012"/>
                      <a:pt x="0" y="16012"/>
                    </a:cubicBezTo>
                    <a:cubicBezTo>
                      <a:pt x="0" y="16162"/>
                      <a:pt x="0" y="16162"/>
                      <a:pt x="0" y="16162"/>
                    </a:cubicBezTo>
                    <a:cubicBezTo>
                      <a:pt x="0" y="16236"/>
                      <a:pt x="0" y="16236"/>
                      <a:pt x="0" y="16236"/>
                    </a:cubicBezTo>
                    <a:cubicBezTo>
                      <a:pt x="90" y="16385"/>
                      <a:pt x="90" y="16385"/>
                      <a:pt x="90" y="16385"/>
                    </a:cubicBezTo>
                    <a:cubicBezTo>
                      <a:pt x="90" y="16460"/>
                      <a:pt x="90" y="16460"/>
                      <a:pt x="90" y="16460"/>
                    </a:cubicBezTo>
                    <a:cubicBezTo>
                      <a:pt x="183" y="16533"/>
                      <a:pt x="183" y="16533"/>
                      <a:pt x="183" y="16533"/>
                    </a:cubicBezTo>
                    <a:cubicBezTo>
                      <a:pt x="275" y="16608"/>
                      <a:pt x="275" y="16608"/>
                      <a:pt x="275" y="16608"/>
                    </a:cubicBezTo>
                    <a:cubicBezTo>
                      <a:pt x="6433" y="21600"/>
                      <a:pt x="6433" y="21600"/>
                      <a:pt x="6433" y="21600"/>
                    </a:cubicBezTo>
                    <a:cubicBezTo>
                      <a:pt x="6433" y="21600"/>
                      <a:pt x="6433" y="21600"/>
                      <a:pt x="6433" y="21600"/>
                    </a:cubicBezTo>
                    <a:cubicBezTo>
                      <a:pt x="13326" y="21600"/>
                      <a:pt x="19209" y="18172"/>
                      <a:pt x="21600" y="13256"/>
                    </a:cubicBezTo>
                    <a:close/>
                  </a:path>
                </a:pathLst>
              </a:custGeom>
              <a:solidFill>
                <a:srgbClr val="049DA3"/>
              </a:solidFill>
              <a:ln w="9525" cap="flat" cmpd="sng">
                <a:noFill/>
                <a:prstDash val="solid"/>
                <a:round/>
              </a:ln>
            </p:spPr>
            <p:txBody>
              <a:bodyPr rtlCol="0" anchor="ctr"/>
              <a:lstStyle/>
              <a:p>
                <a:pPr algn="ctr"/>
                <a:endParaRPr dirty="0"/>
              </a:p>
            </p:txBody>
          </p:sp>
          <p:sp>
            <p:nvSpPr>
              <p:cNvPr id="8219" name="曲线">
                <a:extLst>
                  <a:ext uri="{FF2B5EF4-FFF2-40B4-BE49-F238E27FC236}">
                    <a16:creationId xmlns:a16="http://schemas.microsoft.com/office/drawing/2014/main" id="{E5F28CB9-5BE7-F9CA-064D-5662626830C7}"/>
                  </a:ext>
                </a:extLst>
              </p:cNvPr>
              <p:cNvSpPr>
                <a:spLocks/>
              </p:cNvSpPr>
              <p:nvPr/>
            </p:nvSpPr>
            <p:spPr>
              <a:xfrm>
                <a:off x="9937831" y="4315949"/>
                <a:ext cx="281638" cy="433483"/>
              </a:xfrm>
              <a:custGeom>
                <a:avLst/>
                <a:gdLst>
                  <a:gd name="T1" fmla="*/ 0 w 21600"/>
                  <a:gd name="T2" fmla="*/ 0 h 21600"/>
                  <a:gd name="T3" fmla="*/ 21600 w 21600"/>
                  <a:gd name="T4" fmla="*/ 21600 h 21600"/>
                </a:gdLst>
                <a:ahLst/>
                <a:cxnLst/>
                <a:rect l="T1" t="T2" r="T3" b="T4"/>
                <a:pathLst>
                  <a:path w="21600" h="21600">
                    <a:moveTo>
                      <a:pt x="8521" y="191"/>
                    </a:moveTo>
                    <a:cubicBezTo>
                      <a:pt x="8521" y="93"/>
                      <a:pt x="8374" y="0"/>
                      <a:pt x="8079" y="0"/>
                    </a:cubicBezTo>
                    <a:cubicBezTo>
                      <a:pt x="6170" y="0"/>
                      <a:pt x="4114" y="0"/>
                      <a:pt x="2204" y="0"/>
                    </a:cubicBezTo>
                    <a:cubicBezTo>
                      <a:pt x="2204" y="0"/>
                      <a:pt x="2204" y="0"/>
                      <a:pt x="2204" y="0"/>
                    </a:cubicBezTo>
                    <a:cubicBezTo>
                      <a:pt x="2057" y="0"/>
                      <a:pt x="1762" y="93"/>
                      <a:pt x="1762" y="191"/>
                    </a:cubicBezTo>
                    <a:cubicBezTo>
                      <a:pt x="1762" y="1529"/>
                      <a:pt x="1762" y="1529"/>
                      <a:pt x="1762" y="1529"/>
                    </a:cubicBezTo>
                    <a:cubicBezTo>
                      <a:pt x="1762" y="1623"/>
                      <a:pt x="1908" y="1815"/>
                      <a:pt x="2204" y="1815"/>
                    </a:cubicBezTo>
                    <a:cubicBezTo>
                      <a:pt x="4114" y="1815"/>
                      <a:pt x="6170" y="1815"/>
                      <a:pt x="8079" y="1815"/>
                    </a:cubicBezTo>
                    <a:cubicBezTo>
                      <a:pt x="8374" y="1815"/>
                      <a:pt x="8521" y="1718"/>
                      <a:pt x="8521" y="1529"/>
                    </a:cubicBezTo>
                    <a:cubicBezTo>
                      <a:pt x="8521" y="191"/>
                      <a:pt x="8521" y="191"/>
                      <a:pt x="8521" y="191"/>
                    </a:cubicBezTo>
                    <a:close/>
                    <a:moveTo>
                      <a:pt x="12342" y="9555"/>
                    </a:moveTo>
                    <a:cubicBezTo>
                      <a:pt x="15428" y="9555"/>
                      <a:pt x="18514" y="9555"/>
                      <a:pt x="21600" y="9555"/>
                    </a:cubicBezTo>
                    <a:cubicBezTo>
                      <a:pt x="19834" y="21600"/>
                      <a:pt x="19834" y="21600"/>
                      <a:pt x="19834" y="21600"/>
                    </a:cubicBezTo>
                    <a:cubicBezTo>
                      <a:pt x="14251" y="21600"/>
                      <a:pt x="14251" y="21600"/>
                      <a:pt x="14251" y="21600"/>
                    </a:cubicBezTo>
                    <a:cubicBezTo>
                      <a:pt x="12342" y="9555"/>
                      <a:pt x="12342" y="9555"/>
                      <a:pt x="12342" y="9555"/>
                    </a:cubicBezTo>
                    <a:close/>
                    <a:moveTo>
                      <a:pt x="13223" y="10035"/>
                    </a:moveTo>
                    <a:cubicBezTo>
                      <a:pt x="13664" y="13378"/>
                      <a:pt x="13664" y="13378"/>
                      <a:pt x="13664" y="13378"/>
                    </a:cubicBezTo>
                    <a:cubicBezTo>
                      <a:pt x="20277" y="13378"/>
                      <a:pt x="20277" y="13378"/>
                      <a:pt x="20277" y="13378"/>
                    </a:cubicBezTo>
                    <a:cubicBezTo>
                      <a:pt x="20718" y="10035"/>
                      <a:pt x="20718" y="10035"/>
                      <a:pt x="20718" y="10035"/>
                    </a:cubicBezTo>
                    <a:cubicBezTo>
                      <a:pt x="18220" y="10035"/>
                      <a:pt x="15722" y="10035"/>
                      <a:pt x="13223" y="10035"/>
                    </a:cubicBezTo>
                    <a:close/>
                    <a:moveTo>
                      <a:pt x="9990" y="18062"/>
                    </a:moveTo>
                    <a:cubicBezTo>
                      <a:pt x="9990" y="18350"/>
                      <a:pt x="10284" y="18637"/>
                      <a:pt x="10284" y="18826"/>
                    </a:cubicBezTo>
                    <a:cubicBezTo>
                      <a:pt x="10284" y="20355"/>
                      <a:pt x="10284" y="20355"/>
                      <a:pt x="10284" y="20355"/>
                    </a:cubicBezTo>
                    <a:cubicBezTo>
                      <a:pt x="10284" y="21504"/>
                      <a:pt x="9402" y="21600"/>
                      <a:pt x="8669" y="21600"/>
                    </a:cubicBezTo>
                    <a:cubicBezTo>
                      <a:pt x="6463" y="21600"/>
                      <a:pt x="3819" y="21600"/>
                      <a:pt x="1616" y="21600"/>
                    </a:cubicBezTo>
                    <a:cubicBezTo>
                      <a:pt x="879" y="21600"/>
                      <a:pt x="0" y="21504"/>
                      <a:pt x="0" y="20355"/>
                    </a:cubicBezTo>
                    <a:cubicBezTo>
                      <a:pt x="0" y="18826"/>
                      <a:pt x="0" y="18826"/>
                      <a:pt x="0" y="18826"/>
                    </a:cubicBezTo>
                    <a:cubicBezTo>
                      <a:pt x="0" y="18637"/>
                      <a:pt x="291" y="18350"/>
                      <a:pt x="291" y="18062"/>
                    </a:cubicBezTo>
                    <a:cubicBezTo>
                      <a:pt x="291" y="18062"/>
                      <a:pt x="291" y="8506"/>
                      <a:pt x="291" y="7646"/>
                    </a:cubicBezTo>
                    <a:cubicBezTo>
                      <a:pt x="291" y="5925"/>
                      <a:pt x="1762" y="4108"/>
                      <a:pt x="2057" y="2102"/>
                    </a:cubicBezTo>
                    <a:cubicBezTo>
                      <a:pt x="8227" y="2102"/>
                      <a:pt x="8227" y="2102"/>
                      <a:pt x="8227" y="2102"/>
                    </a:cubicBezTo>
                    <a:cubicBezTo>
                      <a:pt x="8521" y="4014"/>
                      <a:pt x="9990" y="5830"/>
                      <a:pt x="9990" y="7646"/>
                    </a:cubicBezTo>
                    <a:cubicBezTo>
                      <a:pt x="9990" y="8506"/>
                      <a:pt x="9990" y="18062"/>
                      <a:pt x="9990" y="18062"/>
                    </a:cubicBezTo>
                    <a:close/>
                    <a:moveTo>
                      <a:pt x="9256" y="7070"/>
                    </a:moveTo>
                    <a:cubicBezTo>
                      <a:pt x="9110" y="6115"/>
                      <a:pt x="8521" y="5256"/>
                      <a:pt x="8227" y="4396"/>
                    </a:cubicBezTo>
                    <a:cubicBezTo>
                      <a:pt x="7933" y="3823"/>
                      <a:pt x="7638" y="3247"/>
                      <a:pt x="7638" y="2578"/>
                    </a:cubicBezTo>
                    <a:cubicBezTo>
                      <a:pt x="2790" y="2578"/>
                      <a:pt x="2790" y="2578"/>
                      <a:pt x="2790" y="2578"/>
                    </a:cubicBezTo>
                    <a:cubicBezTo>
                      <a:pt x="2497" y="3438"/>
                      <a:pt x="2204" y="4298"/>
                      <a:pt x="1762" y="5063"/>
                    </a:cubicBezTo>
                    <a:cubicBezTo>
                      <a:pt x="1467" y="5732"/>
                      <a:pt x="1175" y="6401"/>
                      <a:pt x="1026" y="7070"/>
                    </a:cubicBezTo>
                    <a:cubicBezTo>
                      <a:pt x="9256" y="7070"/>
                      <a:pt x="9256" y="7070"/>
                      <a:pt x="9256" y="7070"/>
                    </a:cubicBezTo>
                    <a:close/>
                  </a:path>
                </a:pathLst>
              </a:custGeom>
              <a:solidFill>
                <a:srgbClr val="FFFFFF"/>
              </a:solidFill>
              <a:ln w="9525" cap="flat" cmpd="sng">
                <a:noFill/>
                <a:prstDash val="solid"/>
                <a:round/>
              </a:ln>
            </p:spPr>
            <p:txBody>
              <a:bodyPr rtlCol="0" anchor="ctr"/>
              <a:lstStyle/>
              <a:p>
                <a:pPr algn="ctr"/>
                <a:endParaRPr dirty="0"/>
              </a:p>
            </p:txBody>
          </p:sp>
          <p:sp>
            <p:nvSpPr>
              <p:cNvPr id="8220" name="曲线">
                <a:extLst>
                  <a:ext uri="{FF2B5EF4-FFF2-40B4-BE49-F238E27FC236}">
                    <a16:creationId xmlns:a16="http://schemas.microsoft.com/office/drawing/2014/main" id="{07D881A1-16DF-0CC2-8B00-F953B6FC8D42}"/>
                  </a:ext>
                </a:extLst>
              </p:cNvPr>
              <p:cNvSpPr>
                <a:spLocks/>
              </p:cNvSpPr>
              <p:nvPr/>
            </p:nvSpPr>
            <p:spPr>
              <a:xfrm>
                <a:off x="9947627" y="4466566"/>
                <a:ext cx="115104" cy="274293"/>
              </a:xfrm>
              <a:custGeom>
                <a:avLst/>
                <a:gdLst>
                  <a:gd name="T1" fmla="*/ 0 w 21600"/>
                  <a:gd name="T2" fmla="*/ 0 h 21600"/>
                  <a:gd name="T3" fmla="*/ 21600 w 21600"/>
                  <a:gd name="T4" fmla="*/ 21600 h 21600"/>
                </a:gdLst>
                <a:ahLst/>
                <a:cxnLst/>
                <a:rect l="T1" t="T2" r="T3" b="T4"/>
                <a:pathLst>
                  <a:path w="21600" h="21600">
                    <a:moveTo>
                      <a:pt x="0" y="17974"/>
                    </a:moveTo>
                    <a:cubicBezTo>
                      <a:pt x="0" y="20390"/>
                      <a:pt x="0" y="20390"/>
                      <a:pt x="0" y="20390"/>
                    </a:cubicBezTo>
                    <a:cubicBezTo>
                      <a:pt x="0" y="21297"/>
                      <a:pt x="359" y="21600"/>
                      <a:pt x="2159" y="21600"/>
                    </a:cubicBezTo>
                    <a:cubicBezTo>
                      <a:pt x="7920" y="21600"/>
                      <a:pt x="13677" y="21600"/>
                      <a:pt x="19438" y="21600"/>
                    </a:cubicBezTo>
                    <a:cubicBezTo>
                      <a:pt x="21600" y="21600"/>
                      <a:pt x="21600" y="21297"/>
                      <a:pt x="21600" y="20390"/>
                    </a:cubicBezTo>
                    <a:cubicBezTo>
                      <a:pt x="21600" y="17974"/>
                      <a:pt x="21600" y="17974"/>
                      <a:pt x="21600" y="17974"/>
                    </a:cubicBezTo>
                    <a:cubicBezTo>
                      <a:pt x="21600" y="17823"/>
                      <a:pt x="21600" y="17672"/>
                      <a:pt x="21240" y="17672"/>
                    </a:cubicBezTo>
                    <a:cubicBezTo>
                      <a:pt x="21240" y="17370"/>
                      <a:pt x="20879" y="17066"/>
                      <a:pt x="20879" y="16915"/>
                    </a:cubicBezTo>
                    <a:cubicBezTo>
                      <a:pt x="20879" y="16613"/>
                      <a:pt x="20879" y="16311"/>
                      <a:pt x="20879" y="16160"/>
                    </a:cubicBezTo>
                    <a:cubicBezTo>
                      <a:pt x="20879" y="15407"/>
                      <a:pt x="20879" y="14800"/>
                      <a:pt x="20879" y="14196"/>
                    </a:cubicBezTo>
                    <a:cubicBezTo>
                      <a:pt x="20879" y="12233"/>
                      <a:pt x="20879" y="10422"/>
                      <a:pt x="20879" y="8458"/>
                    </a:cubicBezTo>
                    <a:cubicBezTo>
                      <a:pt x="20879" y="5739"/>
                      <a:pt x="20879" y="3019"/>
                      <a:pt x="20879" y="302"/>
                    </a:cubicBezTo>
                    <a:cubicBezTo>
                      <a:pt x="20879" y="151"/>
                      <a:pt x="20879" y="151"/>
                      <a:pt x="20879" y="0"/>
                    </a:cubicBezTo>
                    <a:cubicBezTo>
                      <a:pt x="720" y="0"/>
                      <a:pt x="720" y="0"/>
                      <a:pt x="720" y="0"/>
                    </a:cubicBezTo>
                    <a:cubicBezTo>
                      <a:pt x="720" y="151"/>
                      <a:pt x="720" y="151"/>
                      <a:pt x="720" y="302"/>
                    </a:cubicBezTo>
                    <a:cubicBezTo>
                      <a:pt x="720" y="3019"/>
                      <a:pt x="720" y="5739"/>
                      <a:pt x="720" y="8458"/>
                    </a:cubicBezTo>
                    <a:cubicBezTo>
                      <a:pt x="720" y="10422"/>
                      <a:pt x="720" y="12233"/>
                      <a:pt x="720" y="14196"/>
                    </a:cubicBezTo>
                    <a:cubicBezTo>
                      <a:pt x="720" y="14800"/>
                      <a:pt x="720" y="15407"/>
                      <a:pt x="720" y="16160"/>
                    </a:cubicBezTo>
                    <a:cubicBezTo>
                      <a:pt x="720" y="16311"/>
                      <a:pt x="720" y="16613"/>
                      <a:pt x="720" y="16915"/>
                    </a:cubicBezTo>
                    <a:cubicBezTo>
                      <a:pt x="720" y="17066"/>
                      <a:pt x="359" y="17370"/>
                      <a:pt x="359" y="17672"/>
                    </a:cubicBezTo>
                    <a:cubicBezTo>
                      <a:pt x="0" y="17672"/>
                      <a:pt x="0" y="17823"/>
                      <a:pt x="0" y="17974"/>
                    </a:cubicBezTo>
                    <a:close/>
                  </a:path>
                </a:pathLst>
              </a:custGeom>
              <a:solidFill>
                <a:srgbClr val="FFCC5C"/>
              </a:solidFill>
              <a:ln w="9525" cap="flat" cmpd="sng">
                <a:noFill/>
                <a:prstDash val="solid"/>
                <a:round/>
              </a:ln>
            </p:spPr>
            <p:txBody>
              <a:bodyPr rtlCol="0" anchor="ctr"/>
              <a:lstStyle/>
              <a:p>
                <a:pPr algn="ctr"/>
                <a:endParaRPr dirty="0"/>
              </a:p>
            </p:txBody>
          </p:sp>
          <p:sp>
            <p:nvSpPr>
              <p:cNvPr id="8221" name="曲线">
                <a:extLst>
                  <a:ext uri="{FF2B5EF4-FFF2-40B4-BE49-F238E27FC236}">
                    <a16:creationId xmlns:a16="http://schemas.microsoft.com/office/drawing/2014/main" id="{127C64D6-4F9A-DF2B-D447-21DFCB5FD98C}"/>
                  </a:ext>
                </a:extLst>
              </p:cNvPr>
              <p:cNvSpPr>
                <a:spLocks/>
              </p:cNvSpPr>
              <p:nvPr/>
            </p:nvSpPr>
            <p:spPr>
              <a:xfrm>
                <a:off x="10117837" y="4595142"/>
                <a:ext cx="82043" cy="145719"/>
              </a:xfrm>
              <a:custGeom>
                <a:avLst/>
                <a:gdLst>
                  <a:gd name="T1" fmla="*/ 0 w 21600"/>
                  <a:gd name="T2" fmla="*/ 0 h 21600"/>
                  <a:gd name="T3" fmla="*/ 21600 w 21600"/>
                  <a:gd name="T4" fmla="*/ 21600 h 21600"/>
                </a:gdLst>
                <a:ahLst/>
                <a:cxnLst/>
                <a:rect l="T1" t="T2" r="T3" b="T4"/>
                <a:pathLst>
                  <a:path w="21600" h="21600">
                    <a:moveTo>
                      <a:pt x="0" y="0"/>
                    </a:moveTo>
                    <a:lnTo>
                      <a:pt x="4191" y="21600"/>
                    </a:lnTo>
                    <a:lnTo>
                      <a:pt x="18052" y="21600"/>
                    </a:lnTo>
                    <a:lnTo>
                      <a:pt x="21600" y="0"/>
                    </a:lnTo>
                    <a:lnTo>
                      <a:pt x="0" y="0"/>
                    </a:lnTo>
                    <a:lnTo>
                      <a:pt x="0" y="0"/>
                    </a:lnTo>
                    <a:close/>
                  </a:path>
                </a:pathLst>
              </a:custGeom>
              <a:solidFill>
                <a:srgbClr val="FFCC5C"/>
              </a:solidFill>
              <a:ln w="9525" cap="flat" cmpd="sng">
                <a:noFill/>
                <a:prstDash val="solid"/>
                <a:round/>
              </a:ln>
            </p:spPr>
            <p:txBody>
              <a:bodyPr rtlCol="0" anchor="ctr"/>
              <a:lstStyle/>
              <a:p>
                <a:pPr algn="ctr"/>
                <a:endParaRPr dirty="0"/>
              </a:p>
            </p:txBody>
          </p:sp>
        </p:grpSp>
        <p:grpSp>
          <p:nvGrpSpPr>
            <p:cNvPr id="8201" name="组合">
              <a:extLst>
                <a:ext uri="{FF2B5EF4-FFF2-40B4-BE49-F238E27FC236}">
                  <a16:creationId xmlns:a16="http://schemas.microsoft.com/office/drawing/2014/main" id="{25218E5D-B5BD-0A6B-E17B-47F22589F5C9}"/>
                </a:ext>
              </a:extLst>
            </p:cNvPr>
            <p:cNvGrpSpPr>
              <a:grpSpLocks/>
            </p:cNvGrpSpPr>
            <p:nvPr/>
          </p:nvGrpSpPr>
          <p:grpSpPr>
            <a:xfrm>
              <a:off x="10335506" y="4077882"/>
              <a:ext cx="672917" cy="671709"/>
              <a:chOff x="10335506" y="4077882"/>
              <a:chExt cx="672917" cy="671709"/>
            </a:xfrm>
          </p:grpSpPr>
          <p:sp>
            <p:nvSpPr>
              <p:cNvPr id="8202" name="椭圆">
                <a:extLst>
                  <a:ext uri="{FF2B5EF4-FFF2-40B4-BE49-F238E27FC236}">
                    <a16:creationId xmlns:a16="http://schemas.microsoft.com/office/drawing/2014/main" id="{A3A0431D-1CAD-B42E-BE81-94FB00D70B49}"/>
                  </a:ext>
                </a:extLst>
              </p:cNvPr>
              <p:cNvSpPr>
                <a:spLocks/>
              </p:cNvSpPr>
              <p:nvPr/>
            </p:nvSpPr>
            <p:spPr>
              <a:xfrm>
                <a:off x="10335506" y="4077882"/>
                <a:ext cx="672917" cy="671709"/>
              </a:xfrm>
              <a:prstGeom prst="ellipse">
                <a:avLst/>
              </a:prstGeom>
              <a:solidFill>
                <a:srgbClr val="16C5CA"/>
              </a:solidFill>
              <a:ln w="9525" cap="flat" cmpd="sng">
                <a:noFill/>
                <a:prstDash val="solid"/>
                <a:round/>
              </a:ln>
            </p:spPr>
            <p:txBody>
              <a:bodyPr rtlCol="0" anchor="ctr"/>
              <a:lstStyle/>
              <a:p>
                <a:pPr algn="ctr"/>
                <a:endParaRPr dirty="0"/>
              </a:p>
            </p:txBody>
          </p:sp>
          <p:sp>
            <p:nvSpPr>
              <p:cNvPr id="8203" name="曲线">
                <a:extLst>
                  <a:ext uri="{FF2B5EF4-FFF2-40B4-BE49-F238E27FC236}">
                    <a16:creationId xmlns:a16="http://schemas.microsoft.com/office/drawing/2014/main" id="{A5DD704E-5483-DCDF-E41C-E59BDCDE2DBB}"/>
                  </a:ext>
                </a:extLst>
              </p:cNvPr>
              <p:cNvSpPr>
                <a:spLocks/>
              </p:cNvSpPr>
              <p:nvPr/>
            </p:nvSpPr>
            <p:spPr>
              <a:xfrm>
                <a:off x="10571511" y="4191649"/>
                <a:ext cx="435700" cy="557942"/>
              </a:xfrm>
              <a:custGeom>
                <a:avLst/>
                <a:gdLst>
                  <a:gd name="T1" fmla="*/ 0 w 21600"/>
                  <a:gd name="T2" fmla="*/ 0 h 21600"/>
                  <a:gd name="T3" fmla="*/ 21600 w 21600"/>
                  <a:gd name="T4" fmla="*/ 21600 h 21600"/>
                </a:gdLst>
                <a:ahLst/>
                <a:cxnLst/>
                <a:rect l="T1" t="T2" r="T3" b="T4"/>
                <a:pathLst>
                  <a:path w="21600" h="21600">
                    <a:moveTo>
                      <a:pt x="6384" y="21600"/>
                    </a:moveTo>
                    <a:cubicBezTo>
                      <a:pt x="373" y="16897"/>
                      <a:pt x="373" y="16897"/>
                      <a:pt x="373" y="16897"/>
                    </a:cubicBezTo>
                    <a:cubicBezTo>
                      <a:pt x="281" y="16824"/>
                      <a:pt x="281" y="16824"/>
                      <a:pt x="281" y="16824"/>
                    </a:cubicBezTo>
                    <a:cubicBezTo>
                      <a:pt x="186" y="16750"/>
                      <a:pt x="186" y="16750"/>
                      <a:pt x="186" y="16750"/>
                    </a:cubicBezTo>
                    <a:cubicBezTo>
                      <a:pt x="93" y="16676"/>
                      <a:pt x="93" y="16676"/>
                      <a:pt x="93" y="16676"/>
                    </a:cubicBezTo>
                    <a:cubicBezTo>
                      <a:pt x="93" y="16529"/>
                      <a:pt x="93" y="16529"/>
                      <a:pt x="93" y="16529"/>
                    </a:cubicBezTo>
                    <a:cubicBezTo>
                      <a:pt x="0" y="16457"/>
                      <a:pt x="0" y="16457"/>
                      <a:pt x="0" y="16457"/>
                    </a:cubicBezTo>
                    <a:cubicBezTo>
                      <a:pt x="0" y="16381"/>
                      <a:pt x="0" y="16381"/>
                      <a:pt x="0" y="16381"/>
                    </a:cubicBezTo>
                    <a:cubicBezTo>
                      <a:pt x="0" y="16236"/>
                      <a:pt x="0" y="16236"/>
                      <a:pt x="0" y="16236"/>
                    </a:cubicBezTo>
                    <a:cubicBezTo>
                      <a:pt x="0" y="16163"/>
                      <a:pt x="0" y="16163"/>
                      <a:pt x="0" y="16163"/>
                    </a:cubicBezTo>
                    <a:cubicBezTo>
                      <a:pt x="0" y="1027"/>
                      <a:pt x="0" y="1027"/>
                      <a:pt x="0" y="1027"/>
                    </a:cubicBezTo>
                    <a:cubicBezTo>
                      <a:pt x="0" y="955"/>
                      <a:pt x="0" y="955"/>
                      <a:pt x="0" y="955"/>
                    </a:cubicBezTo>
                    <a:cubicBezTo>
                      <a:pt x="0" y="807"/>
                      <a:pt x="0" y="807"/>
                      <a:pt x="0" y="807"/>
                    </a:cubicBezTo>
                    <a:cubicBezTo>
                      <a:pt x="0" y="733"/>
                      <a:pt x="0" y="733"/>
                      <a:pt x="0" y="733"/>
                    </a:cubicBezTo>
                    <a:cubicBezTo>
                      <a:pt x="93" y="659"/>
                      <a:pt x="93" y="659"/>
                      <a:pt x="93" y="659"/>
                    </a:cubicBezTo>
                    <a:cubicBezTo>
                      <a:pt x="93" y="514"/>
                      <a:pt x="93" y="514"/>
                      <a:pt x="93" y="514"/>
                    </a:cubicBezTo>
                    <a:cubicBezTo>
                      <a:pt x="186" y="440"/>
                      <a:pt x="186" y="440"/>
                      <a:pt x="186" y="440"/>
                    </a:cubicBezTo>
                    <a:cubicBezTo>
                      <a:pt x="281" y="367"/>
                      <a:pt x="281" y="367"/>
                      <a:pt x="281" y="367"/>
                    </a:cubicBezTo>
                    <a:cubicBezTo>
                      <a:pt x="373" y="293"/>
                      <a:pt x="373" y="293"/>
                      <a:pt x="373" y="293"/>
                    </a:cubicBezTo>
                    <a:cubicBezTo>
                      <a:pt x="468" y="218"/>
                      <a:pt x="468" y="218"/>
                      <a:pt x="468" y="218"/>
                    </a:cubicBezTo>
                    <a:cubicBezTo>
                      <a:pt x="561" y="146"/>
                      <a:pt x="561" y="146"/>
                      <a:pt x="561" y="146"/>
                    </a:cubicBezTo>
                    <a:cubicBezTo>
                      <a:pt x="657" y="73"/>
                      <a:pt x="657" y="73"/>
                      <a:pt x="657" y="73"/>
                    </a:cubicBezTo>
                    <a:cubicBezTo>
                      <a:pt x="845" y="73"/>
                      <a:pt x="845" y="73"/>
                      <a:pt x="845" y="73"/>
                    </a:cubicBezTo>
                    <a:cubicBezTo>
                      <a:pt x="938" y="0"/>
                      <a:pt x="938" y="0"/>
                      <a:pt x="938" y="0"/>
                    </a:cubicBezTo>
                    <a:cubicBezTo>
                      <a:pt x="1032" y="0"/>
                      <a:pt x="1032" y="0"/>
                      <a:pt x="1032" y="0"/>
                    </a:cubicBezTo>
                    <a:cubicBezTo>
                      <a:pt x="1220" y="0"/>
                      <a:pt x="1220" y="0"/>
                      <a:pt x="1220" y="0"/>
                    </a:cubicBezTo>
                    <a:cubicBezTo>
                      <a:pt x="1313" y="0"/>
                      <a:pt x="1313" y="0"/>
                      <a:pt x="1313" y="0"/>
                    </a:cubicBezTo>
                    <a:cubicBezTo>
                      <a:pt x="8732" y="0"/>
                      <a:pt x="8732" y="0"/>
                      <a:pt x="8732" y="0"/>
                    </a:cubicBezTo>
                    <a:cubicBezTo>
                      <a:pt x="8921" y="0"/>
                      <a:pt x="8921" y="0"/>
                      <a:pt x="8921" y="0"/>
                    </a:cubicBezTo>
                    <a:cubicBezTo>
                      <a:pt x="9013" y="0"/>
                      <a:pt x="9013" y="0"/>
                      <a:pt x="9013" y="0"/>
                    </a:cubicBezTo>
                    <a:cubicBezTo>
                      <a:pt x="9108" y="0"/>
                      <a:pt x="9108" y="0"/>
                      <a:pt x="9108" y="0"/>
                    </a:cubicBezTo>
                    <a:cubicBezTo>
                      <a:pt x="9296" y="73"/>
                      <a:pt x="9296" y="73"/>
                      <a:pt x="9296" y="73"/>
                    </a:cubicBezTo>
                    <a:cubicBezTo>
                      <a:pt x="9391" y="73"/>
                      <a:pt x="9391" y="73"/>
                      <a:pt x="9391" y="73"/>
                    </a:cubicBezTo>
                    <a:cubicBezTo>
                      <a:pt x="9484" y="146"/>
                      <a:pt x="9484" y="146"/>
                      <a:pt x="9484" y="146"/>
                    </a:cubicBezTo>
                    <a:cubicBezTo>
                      <a:pt x="9578" y="218"/>
                      <a:pt x="9578" y="218"/>
                      <a:pt x="9578" y="218"/>
                    </a:cubicBezTo>
                    <a:cubicBezTo>
                      <a:pt x="9672" y="293"/>
                      <a:pt x="9672" y="293"/>
                      <a:pt x="9672" y="293"/>
                    </a:cubicBezTo>
                    <a:cubicBezTo>
                      <a:pt x="21600" y="9623"/>
                      <a:pt x="21600" y="9623"/>
                      <a:pt x="21600" y="9623"/>
                    </a:cubicBezTo>
                    <a:cubicBezTo>
                      <a:pt x="21034" y="16016"/>
                      <a:pt x="14462" y="21084"/>
                      <a:pt x="6384" y="21600"/>
                    </a:cubicBezTo>
                    <a:close/>
                  </a:path>
                </a:pathLst>
              </a:custGeom>
              <a:solidFill>
                <a:srgbClr val="049DA3"/>
              </a:solidFill>
              <a:ln w="9525" cap="flat" cmpd="sng">
                <a:noFill/>
                <a:prstDash val="solid"/>
                <a:round/>
              </a:ln>
            </p:spPr>
            <p:txBody>
              <a:bodyPr rtlCol="0" anchor="ctr"/>
              <a:lstStyle/>
              <a:p>
                <a:pPr algn="ctr"/>
                <a:endParaRPr dirty="0"/>
              </a:p>
            </p:txBody>
          </p:sp>
          <p:sp>
            <p:nvSpPr>
              <p:cNvPr id="8204" name="曲线">
                <a:extLst>
                  <a:ext uri="{FF2B5EF4-FFF2-40B4-BE49-F238E27FC236}">
                    <a16:creationId xmlns:a16="http://schemas.microsoft.com/office/drawing/2014/main" id="{D562E52E-96AD-AAEE-C3AC-452287ACF296}"/>
                  </a:ext>
                </a:extLst>
              </p:cNvPr>
              <p:cNvSpPr>
                <a:spLocks/>
              </p:cNvSpPr>
              <p:nvPr/>
            </p:nvSpPr>
            <p:spPr>
              <a:xfrm>
                <a:off x="10571511" y="4191649"/>
                <a:ext cx="204536" cy="444174"/>
              </a:xfrm>
              <a:custGeom>
                <a:avLst/>
                <a:gdLst>
                  <a:gd name="T1" fmla="*/ 0 w 21600"/>
                  <a:gd name="T2" fmla="*/ 0 h 21600"/>
                  <a:gd name="T3" fmla="*/ 21600 w 21600"/>
                  <a:gd name="T4" fmla="*/ 21600 h 21600"/>
                </a:gdLst>
                <a:ahLst/>
                <a:cxnLst/>
                <a:rect l="T1" t="T2" r="T3" b="T4"/>
                <a:pathLst>
                  <a:path w="21600" h="21600">
                    <a:moveTo>
                      <a:pt x="2800" y="0"/>
                    </a:moveTo>
                    <a:cubicBezTo>
                      <a:pt x="18598" y="0"/>
                      <a:pt x="18598" y="0"/>
                      <a:pt x="18598" y="0"/>
                    </a:cubicBezTo>
                    <a:cubicBezTo>
                      <a:pt x="20200" y="0"/>
                      <a:pt x="21600" y="553"/>
                      <a:pt x="21600" y="1292"/>
                    </a:cubicBezTo>
                    <a:cubicBezTo>
                      <a:pt x="21600" y="20307"/>
                      <a:pt x="21600" y="20307"/>
                      <a:pt x="21600" y="20307"/>
                    </a:cubicBezTo>
                    <a:cubicBezTo>
                      <a:pt x="21600" y="21046"/>
                      <a:pt x="20200" y="21600"/>
                      <a:pt x="18598" y="21600"/>
                    </a:cubicBezTo>
                    <a:cubicBezTo>
                      <a:pt x="2800" y="21600"/>
                      <a:pt x="2800" y="21600"/>
                      <a:pt x="2800" y="21600"/>
                    </a:cubicBezTo>
                    <a:cubicBezTo>
                      <a:pt x="1198" y="21600"/>
                      <a:pt x="0" y="21046"/>
                      <a:pt x="0" y="20307"/>
                    </a:cubicBezTo>
                    <a:cubicBezTo>
                      <a:pt x="0" y="1292"/>
                      <a:pt x="0" y="1292"/>
                      <a:pt x="0" y="1292"/>
                    </a:cubicBezTo>
                    <a:cubicBezTo>
                      <a:pt x="0" y="553"/>
                      <a:pt x="1198" y="0"/>
                      <a:pt x="2800" y="0"/>
                    </a:cubicBezTo>
                    <a:close/>
                  </a:path>
                </a:pathLst>
              </a:custGeom>
              <a:solidFill>
                <a:srgbClr val="334D5C"/>
              </a:solidFill>
              <a:ln w="9525" cap="flat" cmpd="sng">
                <a:noFill/>
                <a:prstDash val="solid"/>
                <a:round/>
              </a:ln>
            </p:spPr>
            <p:txBody>
              <a:bodyPr rtlCol="0" anchor="ctr"/>
              <a:lstStyle/>
              <a:p>
                <a:pPr algn="ctr"/>
                <a:endParaRPr dirty="0"/>
              </a:p>
            </p:txBody>
          </p:sp>
          <p:sp>
            <p:nvSpPr>
              <p:cNvPr id="8205" name="曲线">
                <a:extLst>
                  <a:ext uri="{FF2B5EF4-FFF2-40B4-BE49-F238E27FC236}">
                    <a16:creationId xmlns:a16="http://schemas.microsoft.com/office/drawing/2014/main" id="{68474340-72EC-CDC3-56F0-7184022D8BEF}"/>
                  </a:ext>
                </a:extLst>
              </p:cNvPr>
              <p:cNvSpPr>
                <a:spLocks/>
              </p:cNvSpPr>
              <p:nvPr/>
            </p:nvSpPr>
            <p:spPr>
              <a:xfrm>
                <a:off x="10586035" y="4584992"/>
                <a:ext cx="79876" cy="20575"/>
              </a:xfrm>
              <a:custGeom>
                <a:avLst/>
                <a:gdLst>
                  <a:gd name="T1" fmla="*/ 0 w 21600"/>
                  <a:gd name="T2" fmla="*/ 0 h 21600"/>
                  <a:gd name="T3" fmla="*/ 21600 w 21600"/>
                  <a:gd name="T4" fmla="*/ 21600 h 21600"/>
                </a:gdLst>
                <a:ahLst/>
                <a:cxnLst/>
                <a:rect l="T1" t="T2" r="T3" b="T4"/>
                <a:pathLst>
                  <a:path w="21600" h="21600">
                    <a:moveTo>
                      <a:pt x="2056" y="0"/>
                    </a:moveTo>
                    <a:cubicBezTo>
                      <a:pt x="19540" y="0"/>
                      <a:pt x="19540" y="0"/>
                      <a:pt x="19540" y="0"/>
                    </a:cubicBezTo>
                    <a:cubicBezTo>
                      <a:pt x="20569" y="0"/>
                      <a:pt x="21600" y="1963"/>
                      <a:pt x="21600" y="5890"/>
                    </a:cubicBezTo>
                    <a:cubicBezTo>
                      <a:pt x="21600" y="13744"/>
                      <a:pt x="21600" y="13744"/>
                      <a:pt x="21600" y="13744"/>
                    </a:cubicBezTo>
                    <a:cubicBezTo>
                      <a:pt x="21600" y="17672"/>
                      <a:pt x="20569" y="21600"/>
                      <a:pt x="19540" y="21600"/>
                    </a:cubicBezTo>
                    <a:cubicBezTo>
                      <a:pt x="2056" y="21600"/>
                      <a:pt x="2056" y="21600"/>
                      <a:pt x="2056" y="21600"/>
                    </a:cubicBezTo>
                    <a:cubicBezTo>
                      <a:pt x="1027" y="21600"/>
                      <a:pt x="0" y="17672"/>
                      <a:pt x="0" y="13744"/>
                    </a:cubicBezTo>
                    <a:cubicBezTo>
                      <a:pt x="0" y="5890"/>
                      <a:pt x="0" y="5890"/>
                      <a:pt x="0" y="5890"/>
                    </a:cubicBezTo>
                    <a:cubicBezTo>
                      <a:pt x="0" y="1963"/>
                      <a:pt x="1027" y="0"/>
                      <a:pt x="2056" y="0"/>
                    </a:cubicBezTo>
                    <a:close/>
                  </a:path>
                </a:pathLst>
              </a:custGeom>
              <a:solidFill>
                <a:srgbClr val="8AD497"/>
              </a:solidFill>
              <a:ln w="9525" cap="flat" cmpd="sng">
                <a:noFill/>
                <a:prstDash val="solid"/>
                <a:round/>
              </a:ln>
            </p:spPr>
            <p:txBody>
              <a:bodyPr rtlCol="0" anchor="ctr"/>
              <a:lstStyle/>
              <a:p>
                <a:pPr algn="ctr"/>
                <a:endParaRPr dirty="0"/>
              </a:p>
            </p:txBody>
          </p:sp>
          <p:sp>
            <p:nvSpPr>
              <p:cNvPr id="8206" name="曲线">
                <a:extLst>
                  <a:ext uri="{FF2B5EF4-FFF2-40B4-BE49-F238E27FC236}">
                    <a16:creationId xmlns:a16="http://schemas.microsoft.com/office/drawing/2014/main" id="{A605B62E-165E-507D-2FCD-55DCAEF87E79}"/>
                  </a:ext>
                </a:extLst>
              </p:cNvPr>
              <p:cNvSpPr>
                <a:spLocks/>
              </p:cNvSpPr>
              <p:nvPr/>
            </p:nvSpPr>
            <p:spPr>
              <a:xfrm>
                <a:off x="10681648" y="4584992"/>
                <a:ext cx="77458" cy="20575"/>
              </a:xfrm>
              <a:custGeom>
                <a:avLst/>
                <a:gdLst>
                  <a:gd name="T1" fmla="*/ 0 w 21600"/>
                  <a:gd name="T2" fmla="*/ 0 h 21600"/>
                  <a:gd name="T3" fmla="*/ 21600 w 21600"/>
                  <a:gd name="T4" fmla="*/ 21600 h 21600"/>
                </a:gdLst>
                <a:ahLst/>
                <a:cxnLst/>
                <a:rect l="T1" t="T2" r="T3" b="T4"/>
                <a:pathLst>
                  <a:path w="21600" h="21600">
                    <a:moveTo>
                      <a:pt x="1578" y="0"/>
                    </a:moveTo>
                    <a:cubicBezTo>
                      <a:pt x="19490" y="0"/>
                      <a:pt x="19490" y="0"/>
                      <a:pt x="19490" y="0"/>
                    </a:cubicBezTo>
                    <a:cubicBezTo>
                      <a:pt x="20545" y="0"/>
                      <a:pt x="21600" y="1963"/>
                      <a:pt x="21600" y="5890"/>
                    </a:cubicBezTo>
                    <a:cubicBezTo>
                      <a:pt x="21600" y="13744"/>
                      <a:pt x="21600" y="13744"/>
                      <a:pt x="21600" y="13744"/>
                    </a:cubicBezTo>
                    <a:cubicBezTo>
                      <a:pt x="21600" y="17672"/>
                      <a:pt x="20545" y="21600"/>
                      <a:pt x="19490" y="21600"/>
                    </a:cubicBezTo>
                    <a:cubicBezTo>
                      <a:pt x="1578" y="21600"/>
                      <a:pt x="1578" y="21600"/>
                      <a:pt x="1578" y="21600"/>
                    </a:cubicBezTo>
                    <a:cubicBezTo>
                      <a:pt x="526" y="21600"/>
                      <a:pt x="0" y="17672"/>
                      <a:pt x="0" y="13744"/>
                    </a:cubicBezTo>
                    <a:cubicBezTo>
                      <a:pt x="0" y="5890"/>
                      <a:pt x="0" y="5890"/>
                      <a:pt x="0" y="5890"/>
                    </a:cubicBezTo>
                    <a:cubicBezTo>
                      <a:pt x="0" y="1963"/>
                      <a:pt x="526" y="0"/>
                      <a:pt x="1578" y="0"/>
                    </a:cubicBezTo>
                    <a:close/>
                  </a:path>
                </a:pathLst>
              </a:custGeom>
              <a:solidFill>
                <a:srgbClr val="8AD497"/>
              </a:solidFill>
              <a:ln w="9525" cap="flat" cmpd="sng">
                <a:noFill/>
                <a:prstDash val="solid"/>
                <a:round/>
              </a:ln>
            </p:spPr>
            <p:txBody>
              <a:bodyPr rtlCol="0" anchor="ctr"/>
              <a:lstStyle/>
              <a:p>
                <a:pPr algn="ctr"/>
                <a:endParaRPr dirty="0"/>
              </a:p>
            </p:txBody>
          </p:sp>
          <p:sp>
            <p:nvSpPr>
              <p:cNvPr id="8207" name="曲线">
                <a:extLst>
                  <a:ext uri="{FF2B5EF4-FFF2-40B4-BE49-F238E27FC236}">
                    <a16:creationId xmlns:a16="http://schemas.microsoft.com/office/drawing/2014/main" id="{E056B512-E37A-607E-CA69-59E47325BD99}"/>
                  </a:ext>
                </a:extLst>
              </p:cNvPr>
              <p:cNvSpPr>
                <a:spLocks/>
              </p:cNvSpPr>
              <p:nvPr/>
            </p:nvSpPr>
            <p:spPr>
              <a:xfrm>
                <a:off x="10648970" y="4545052"/>
                <a:ext cx="49621" cy="21783"/>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3599"/>
                      <a:pt x="21600" y="7199"/>
                    </a:cubicBezTo>
                    <a:cubicBezTo>
                      <a:pt x="21600" y="14400"/>
                      <a:pt x="21600" y="14400"/>
                      <a:pt x="21600" y="14400"/>
                    </a:cubicBezTo>
                    <a:cubicBezTo>
                      <a:pt x="21600" y="17999"/>
                      <a:pt x="19937" y="21600"/>
                      <a:pt x="18277" y="21600"/>
                    </a:cubicBezTo>
                    <a:cubicBezTo>
                      <a:pt x="3322" y="21600"/>
                      <a:pt x="3322" y="21600"/>
                      <a:pt x="3322" y="21600"/>
                    </a:cubicBezTo>
                    <a:cubicBezTo>
                      <a:pt x="830" y="21600"/>
                      <a:pt x="0" y="17999"/>
                      <a:pt x="0" y="14400"/>
                    </a:cubicBezTo>
                    <a:cubicBezTo>
                      <a:pt x="0" y="7199"/>
                      <a:pt x="0" y="7199"/>
                      <a:pt x="0" y="7199"/>
                    </a:cubicBezTo>
                    <a:cubicBezTo>
                      <a:pt x="0" y="3599"/>
                      <a:pt x="830"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08" name="曲线">
                <a:extLst>
                  <a:ext uri="{FF2B5EF4-FFF2-40B4-BE49-F238E27FC236}">
                    <a16:creationId xmlns:a16="http://schemas.microsoft.com/office/drawing/2014/main" id="{5CA3B49E-32F2-E71D-7A8A-910CB00898A1}"/>
                  </a:ext>
                </a:extLst>
              </p:cNvPr>
              <p:cNvSpPr>
                <a:spLocks/>
              </p:cNvSpPr>
              <p:nvPr/>
            </p:nvSpPr>
            <p:spPr>
              <a:xfrm>
                <a:off x="10709484" y="4545052"/>
                <a:ext cx="49621" cy="21783"/>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3599"/>
                      <a:pt x="21600" y="7199"/>
                    </a:cubicBezTo>
                    <a:cubicBezTo>
                      <a:pt x="21600" y="14400"/>
                      <a:pt x="21600" y="14400"/>
                      <a:pt x="21600" y="14400"/>
                    </a:cubicBezTo>
                    <a:cubicBezTo>
                      <a:pt x="21600" y="17999"/>
                      <a:pt x="19937" y="21600"/>
                      <a:pt x="18277" y="21600"/>
                    </a:cubicBezTo>
                    <a:cubicBezTo>
                      <a:pt x="3322" y="21600"/>
                      <a:pt x="3322" y="21600"/>
                      <a:pt x="3322" y="21600"/>
                    </a:cubicBezTo>
                    <a:cubicBezTo>
                      <a:pt x="1661" y="21600"/>
                      <a:pt x="0" y="17999"/>
                      <a:pt x="0" y="14400"/>
                    </a:cubicBezTo>
                    <a:cubicBezTo>
                      <a:pt x="0" y="7199"/>
                      <a:pt x="0" y="7199"/>
                      <a:pt x="0" y="7199"/>
                    </a:cubicBezTo>
                    <a:cubicBezTo>
                      <a:pt x="0" y="3599"/>
                      <a:pt x="1661"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09" name="曲线">
                <a:extLst>
                  <a:ext uri="{FF2B5EF4-FFF2-40B4-BE49-F238E27FC236}">
                    <a16:creationId xmlns:a16="http://schemas.microsoft.com/office/drawing/2014/main" id="{49075017-5D7F-0A1A-4612-C3F0E6CE63C9}"/>
                  </a:ext>
                </a:extLst>
              </p:cNvPr>
              <p:cNvSpPr>
                <a:spLocks/>
              </p:cNvSpPr>
              <p:nvPr/>
            </p:nvSpPr>
            <p:spPr>
              <a:xfrm>
                <a:off x="10586035" y="4545052"/>
                <a:ext cx="49621" cy="21783"/>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3599"/>
                      <a:pt x="21600" y="7199"/>
                    </a:cubicBezTo>
                    <a:cubicBezTo>
                      <a:pt x="21600" y="14400"/>
                      <a:pt x="21600" y="14400"/>
                      <a:pt x="21600" y="14400"/>
                    </a:cubicBezTo>
                    <a:cubicBezTo>
                      <a:pt x="21600" y="17999"/>
                      <a:pt x="19937" y="21600"/>
                      <a:pt x="18277" y="21600"/>
                    </a:cubicBezTo>
                    <a:cubicBezTo>
                      <a:pt x="3322" y="21600"/>
                      <a:pt x="3322" y="21600"/>
                      <a:pt x="3322" y="21600"/>
                    </a:cubicBezTo>
                    <a:cubicBezTo>
                      <a:pt x="1661" y="21600"/>
                      <a:pt x="0" y="17999"/>
                      <a:pt x="0" y="14400"/>
                    </a:cubicBezTo>
                    <a:cubicBezTo>
                      <a:pt x="0" y="7199"/>
                      <a:pt x="0" y="7199"/>
                      <a:pt x="0" y="7199"/>
                    </a:cubicBezTo>
                    <a:cubicBezTo>
                      <a:pt x="0" y="3599"/>
                      <a:pt x="1661"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0" name="曲线">
                <a:extLst>
                  <a:ext uri="{FF2B5EF4-FFF2-40B4-BE49-F238E27FC236}">
                    <a16:creationId xmlns:a16="http://schemas.microsoft.com/office/drawing/2014/main" id="{6E9497FA-A360-D484-6EA2-63CE88314027}"/>
                  </a:ext>
                </a:extLst>
              </p:cNvPr>
              <p:cNvSpPr>
                <a:spLocks/>
              </p:cNvSpPr>
              <p:nvPr/>
            </p:nvSpPr>
            <p:spPr>
              <a:xfrm>
                <a:off x="10648970" y="4506323"/>
                <a:ext cx="49621" cy="21783"/>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1962"/>
                      <a:pt x="21600" y="7853"/>
                    </a:cubicBezTo>
                    <a:cubicBezTo>
                      <a:pt x="21600" y="13743"/>
                      <a:pt x="21600" y="13743"/>
                      <a:pt x="21600" y="13743"/>
                    </a:cubicBezTo>
                    <a:cubicBezTo>
                      <a:pt x="21600" y="19636"/>
                      <a:pt x="19937" y="21600"/>
                      <a:pt x="18277" y="21600"/>
                    </a:cubicBezTo>
                    <a:cubicBezTo>
                      <a:pt x="3322" y="21600"/>
                      <a:pt x="3322" y="21600"/>
                      <a:pt x="3322" y="21600"/>
                    </a:cubicBezTo>
                    <a:cubicBezTo>
                      <a:pt x="830" y="21600"/>
                      <a:pt x="0" y="19636"/>
                      <a:pt x="0" y="13743"/>
                    </a:cubicBezTo>
                    <a:cubicBezTo>
                      <a:pt x="0" y="7853"/>
                      <a:pt x="0" y="7853"/>
                      <a:pt x="0" y="7853"/>
                    </a:cubicBezTo>
                    <a:cubicBezTo>
                      <a:pt x="0" y="1962"/>
                      <a:pt x="830"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1" name="曲线">
                <a:extLst>
                  <a:ext uri="{FF2B5EF4-FFF2-40B4-BE49-F238E27FC236}">
                    <a16:creationId xmlns:a16="http://schemas.microsoft.com/office/drawing/2014/main" id="{63049D6C-C9CE-D3F6-CBCB-F4F166EF3EDA}"/>
                  </a:ext>
                </a:extLst>
              </p:cNvPr>
              <p:cNvSpPr>
                <a:spLocks/>
              </p:cNvSpPr>
              <p:nvPr/>
            </p:nvSpPr>
            <p:spPr>
              <a:xfrm>
                <a:off x="10709484" y="4506323"/>
                <a:ext cx="49621" cy="21783"/>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1962"/>
                      <a:pt x="21600" y="7853"/>
                    </a:cubicBezTo>
                    <a:cubicBezTo>
                      <a:pt x="21600" y="13743"/>
                      <a:pt x="21600" y="13743"/>
                      <a:pt x="21600" y="13743"/>
                    </a:cubicBezTo>
                    <a:cubicBezTo>
                      <a:pt x="21600" y="19636"/>
                      <a:pt x="19937" y="21600"/>
                      <a:pt x="18277" y="21600"/>
                    </a:cubicBezTo>
                    <a:cubicBezTo>
                      <a:pt x="3322" y="21600"/>
                      <a:pt x="3322" y="21600"/>
                      <a:pt x="3322" y="21600"/>
                    </a:cubicBezTo>
                    <a:cubicBezTo>
                      <a:pt x="1661" y="21600"/>
                      <a:pt x="0" y="19636"/>
                      <a:pt x="0" y="13743"/>
                    </a:cubicBezTo>
                    <a:cubicBezTo>
                      <a:pt x="0" y="7853"/>
                      <a:pt x="0" y="7853"/>
                      <a:pt x="0" y="7853"/>
                    </a:cubicBezTo>
                    <a:cubicBezTo>
                      <a:pt x="0" y="1962"/>
                      <a:pt x="1661"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2" name="曲线">
                <a:extLst>
                  <a:ext uri="{FF2B5EF4-FFF2-40B4-BE49-F238E27FC236}">
                    <a16:creationId xmlns:a16="http://schemas.microsoft.com/office/drawing/2014/main" id="{5910B18E-B0A2-4206-A566-8EECF60D8F52}"/>
                  </a:ext>
                </a:extLst>
              </p:cNvPr>
              <p:cNvSpPr>
                <a:spLocks/>
              </p:cNvSpPr>
              <p:nvPr/>
            </p:nvSpPr>
            <p:spPr>
              <a:xfrm>
                <a:off x="10586035" y="4506323"/>
                <a:ext cx="49621" cy="21783"/>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1962"/>
                      <a:pt x="21600" y="7853"/>
                    </a:cubicBezTo>
                    <a:cubicBezTo>
                      <a:pt x="21600" y="13743"/>
                      <a:pt x="21600" y="13743"/>
                      <a:pt x="21600" y="13743"/>
                    </a:cubicBezTo>
                    <a:cubicBezTo>
                      <a:pt x="21600" y="19636"/>
                      <a:pt x="19937" y="21600"/>
                      <a:pt x="18277" y="21600"/>
                    </a:cubicBezTo>
                    <a:cubicBezTo>
                      <a:pt x="3322" y="21600"/>
                      <a:pt x="3322" y="21600"/>
                      <a:pt x="3322" y="21600"/>
                    </a:cubicBezTo>
                    <a:cubicBezTo>
                      <a:pt x="1661" y="21600"/>
                      <a:pt x="0" y="19636"/>
                      <a:pt x="0" y="13743"/>
                    </a:cubicBezTo>
                    <a:cubicBezTo>
                      <a:pt x="0" y="7853"/>
                      <a:pt x="0" y="7853"/>
                      <a:pt x="0" y="7853"/>
                    </a:cubicBezTo>
                    <a:cubicBezTo>
                      <a:pt x="0" y="1962"/>
                      <a:pt x="1661"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3" name="曲线">
                <a:extLst>
                  <a:ext uri="{FF2B5EF4-FFF2-40B4-BE49-F238E27FC236}">
                    <a16:creationId xmlns:a16="http://schemas.microsoft.com/office/drawing/2014/main" id="{356CD464-3123-A1A1-037E-8AE8DA50F2BF}"/>
                  </a:ext>
                </a:extLst>
              </p:cNvPr>
              <p:cNvSpPr>
                <a:spLocks/>
              </p:cNvSpPr>
              <p:nvPr/>
            </p:nvSpPr>
            <p:spPr>
              <a:xfrm>
                <a:off x="10648970" y="4466385"/>
                <a:ext cx="49621" cy="22994"/>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3600"/>
                      <a:pt x="21600" y="7199"/>
                    </a:cubicBezTo>
                    <a:cubicBezTo>
                      <a:pt x="21600" y="14399"/>
                      <a:pt x="21600" y="14399"/>
                      <a:pt x="21600" y="14399"/>
                    </a:cubicBezTo>
                    <a:cubicBezTo>
                      <a:pt x="21600" y="17997"/>
                      <a:pt x="19937" y="21600"/>
                      <a:pt x="18277" y="21600"/>
                    </a:cubicBezTo>
                    <a:cubicBezTo>
                      <a:pt x="3322" y="21600"/>
                      <a:pt x="3322" y="21600"/>
                      <a:pt x="3322" y="21600"/>
                    </a:cubicBezTo>
                    <a:cubicBezTo>
                      <a:pt x="830" y="21600"/>
                      <a:pt x="0" y="17997"/>
                      <a:pt x="0" y="14399"/>
                    </a:cubicBezTo>
                    <a:cubicBezTo>
                      <a:pt x="0" y="7199"/>
                      <a:pt x="0" y="7199"/>
                      <a:pt x="0" y="7199"/>
                    </a:cubicBezTo>
                    <a:cubicBezTo>
                      <a:pt x="0" y="3600"/>
                      <a:pt x="830"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4" name="曲线">
                <a:extLst>
                  <a:ext uri="{FF2B5EF4-FFF2-40B4-BE49-F238E27FC236}">
                    <a16:creationId xmlns:a16="http://schemas.microsoft.com/office/drawing/2014/main" id="{37D014CA-A803-BE75-7F26-BF508565AE70}"/>
                  </a:ext>
                </a:extLst>
              </p:cNvPr>
              <p:cNvSpPr>
                <a:spLocks/>
              </p:cNvSpPr>
              <p:nvPr/>
            </p:nvSpPr>
            <p:spPr>
              <a:xfrm>
                <a:off x="10709484" y="4466385"/>
                <a:ext cx="49621" cy="22994"/>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3600"/>
                      <a:pt x="21600" y="7199"/>
                    </a:cubicBezTo>
                    <a:cubicBezTo>
                      <a:pt x="21600" y="14399"/>
                      <a:pt x="21600" y="14399"/>
                      <a:pt x="21600" y="14399"/>
                    </a:cubicBezTo>
                    <a:cubicBezTo>
                      <a:pt x="21600" y="17997"/>
                      <a:pt x="19937" y="21600"/>
                      <a:pt x="18277" y="21600"/>
                    </a:cubicBezTo>
                    <a:cubicBezTo>
                      <a:pt x="3322" y="21600"/>
                      <a:pt x="3322" y="21600"/>
                      <a:pt x="3322" y="21600"/>
                    </a:cubicBezTo>
                    <a:cubicBezTo>
                      <a:pt x="1661" y="21600"/>
                      <a:pt x="0" y="17997"/>
                      <a:pt x="0" y="14399"/>
                    </a:cubicBezTo>
                    <a:cubicBezTo>
                      <a:pt x="0" y="7199"/>
                      <a:pt x="0" y="7199"/>
                      <a:pt x="0" y="7199"/>
                    </a:cubicBezTo>
                    <a:cubicBezTo>
                      <a:pt x="0" y="3600"/>
                      <a:pt x="1661"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5" name="曲线">
                <a:extLst>
                  <a:ext uri="{FF2B5EF4-FFF2-40B4-BE49-F238E27FC236}">
                    <a16:creationId xmlns:a16="http://schemas.microsoft.com/office/drawing/2014/main" id="{AB78F05A-27B3-1EDF-3F5B-13C6A0574489}"/>
                  </a:ext>
                </a:extLst>
              </p:cNvPr>
              <p:cNvSpPr>
                <a:spLocks/>
              </p:cNvSpPr>
              <p:nvPr/>
            </p:nvSpPr>
            <p:spPr>
              <a:xfrm>
                <a:off x="10586035" y="4466385"/>
                <a:ext cx="49621" cy="22994"/>
              </a:xfrm>
              <a:custGeom>
                <a:avLst/>
                <a:gdLst>
                  <a:gd name="T1" fmla="*/ 0 w 21600"/>
                  <a:gd name="T2" fmla="*/ 0 h 21600"/>
                  <a:gd name="T3" fmla="*/ 21600 w 21600"/>
                  <a:gd name="T4" fmla="*/ 21600 h 21600"/>
                </a:gdLst>
                <a:ahLst/>
                <a:cxnLst/>
                <a:rect l="T1" t="T2" r="T3" b="T4"/>
                <a:pathLst>
                  <a:path w="21600" h="21600">
                    <a:moveTo>
                      <a:pt x="3322" y="0"/>
                    </a:moveTo>
                    <a:cubicBezTo>
                      <a:pt x="18277" y="0"/>
                      <a:pt x="18277" y="0"/>
                      <a:pt x="18277" y="0"/>
                    </a:cubicBezTo>
                    <a:cubicBezTo>
                      <a:pt x="19937" y="0"/>
                      <a:pt x="21600" y="3600"/>
                      <a:pt x="21600" y="7199"/>
                    </a:cubicBezTo>
                    <a:cubicBezTo>
                      <a:pt x="21600" y="14399"/>
                      <a:pt x="21600" y="14399"/>
                      <a:pt x="21600" y="14399"/>
                    </a:cubicBezTo>
                    <a:cubicBezTo>
                      <a:pt x="21600" y="17997"/>
                      <a:pt x="19937" y="21600"/>
                      <a:pt x="18277" y="21600"/>
                    </a:cubicBezTo>
                    <a:cubicBezTo>
                      <a:pt x="3322" y="21600"/>
                      <a:pt x="3322" y="21600"/>
                      <a:pt x="3322" y="21600"/>
                    </a:cubicBezTo>
                    <a:cubicBezTo>
                      <a:pt x="1661" y="21600"/>
                      <a:pt x="0" y="17997"/>
                      <a:pt x="0" y="14399"/>
                    </a:cubicBezTo>
                    <a:cubicBezTo>
                      <a:pt x="0" y="7199"/>
                      <a:pt x="0" y="7199"/>
                      <a:pt x="0" y="7199"/>
                    </a:cubicBezTo>
                    <a:cubicBezTo>
                      <a:pt x="0" y="3600"/>
                      <a:pt x="1661" y="0"/>
                      <a:pt x="3322" y="0"/>
                    </a:cubicBezTo>
                    <a:close/>
                  </a:path>
                </a:pathLst>
              </a:custGeom>
              <a:solidFill>
                <a:srgbClr val="F1522E"/>
              </a:solidFill>
              <a:ln w="9525" cap="flat" cmpd="sng">
                <a:noFill/>
                <a:prstDash val="solid"/>
                <a:round/>
              </a:ln>
            </p:spPr>
            <p:txBody>
              <a:bodyPr rtlCol="0" anchor="ctr"/>
              <a:lstStyle/>
              <a:p>
                <a:pPr algn="ctr"/>
                <a:endParaRPr dirty="0"/>
              </a:p>
            </p:txBody>
          </p:sp>
          <p:sp>
            <p:nvSpPr>
              <p:cNvPr id="8216" name="曲线">
                <a:extLst>
                  <a:ext uri="{FF2B5EF4-FFF2-40B4-BE49-F238E27FC236}">
                    <a16:creationId xmlns:a16="http://schemas.microsoft.com/office/drawing/2014/main" id="{64328B4C-9778-3C27-54AB-AAD3C9008BC0}"/>
                  </a:ext>
                </a:extLst>
              </p:cNvPr>
              <p:cNvSpPr>
                <a:spLocks/>
              </p:cNvSpPr>
              <p:nvPr/>
            </p:nvSpPr>
            <p:spPr>
              <a:xfrm>
                <a:off x="10593297" y="4218275"/>
                <a:ext cx="157334" cy="204536"/>
              </a:xfrm>
              <a:custGeom>
                <a:avLst/>
                <a:gdLst>
                  <a:gd name="T1" fmla="*/ 0 w 21600"/>
                  <a:gd name="T2" fmla="*/ 0 h 21600"/>
                  <a:gd name="T3" fmla="*/ 21600 w 21600"/>
                  <a:gd name="T4" fmla="*/ 21600 h 21600"/>
                </a:gdLst>
                <a:ahLst/>
                <a:cxnLst/>
                <a:rect l="T1" t="T2" r="T3" b="T4"/>
                <a:pathLst>
                  <a:path w="21600" h="21600">
                    <a:moveTo>
                      <a:pt x="2340" y="0"/>
                    </a:moveTo>
                    <a:cubicBezTo>
                      <a:pt x="1038" y="0"/>
                      <a:pt x="0" y="597"/>
                      <a:pt x="0" y="1599"/>
                    </a:cubicBezTo>
                    <a:cubicBezTo>
                      <a:pt x="0" y="19799"/>
                      <a:pt x="0" y="19799"/>
                      <a:pt x="0" y="19799"/>
                    </a:cubicBezTo>
                    <a:cubicBezTo>
                      <a:pt x="0" y="20798"/>
                      <a:pt x="1038" y="21599"/>
                      <a:pt x="2340" y="21599"/>
                    </a:cubicBezTo>
                    <a:cubicBezTo>
                      <a:pt x="19517" y="21599"/>
                      <a:pt x="19517" y="21599"/>
                      <a:pt x="19517" y="21599"/>
                    </a:cubicBezTo>
                    <a:cubicBezTo>
                      <a:pt x="20559" y="21599"/>
                      <a:pt x="21600" y="20798"/>
                      <a:pt x="21600" y="19799"/>
                    </a:cubicBezTo>
                    <a:cubicBezTo>
                      <a:pt x="21600" y="1599"/>
                      <a:pt x="21600" y="1599"/>
                      <a:pt x="21600" y="1599"/>
                    </a:cubicBezTo>
                    <a:cubicBezTo>
                      <a:pt x="21600" y="597"/>
                      <a:pt x="20559" y="0"/>
                      <a:pt x="19517" y="0"/>
                    </a:cubicBezTo>
                    <a:cubicBezTo>
                      <a:pt x="2340" y="0"/>
                      <a:pt x="2340" y="0"/>
                      <a:pt x="2340" y="0"/>
                    </a:cubicBezTo>
                    <a:close/>
                  </a:path>
                </a:pathLst>
              </a:custGeom>
              <a:solidFill>
                <a:srgbClr val="FFFFFF"/>
              </a:solidFill>
              <a:ln w="9525" cap="flat" cmpd="sng">
                <a:noFill/>
                <a:prstDash val="solid"/>
                <a:round/>
              </a:ln>
            </p:spPr>
            <p:txBody>
              <a:bodyPr rtlCol="0" anchor="ctr"/>
              <a:lstStyle/>
              <a:p>
                <a:pPr algn="ctr"/>
                <a:endParaRPr dirty="0"/>
              </a:p>
            </p:txBody>
          </p:sp>
        </p:grpSp>
      </p:grpSp>
    </p:spTree>
    <p:extLst>
      <p:ext uri="{BB962C8B-B14F-4D97-AF65-F5344CB8AC3E}">
        <p14:creationId xmlns:p14="http://schemas.microsoft.com/office/powerpoint/2010/main" val="20452834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（三）网店商品数据分析</a:t>
            </a:r>
          </a:p>
        </p:txBody>
      </p:sp>
      <p:pic>
        <p:nvPicPr>
          <p:cNvPr id="5" name="图片 4" descr="图形用户界面, 图表, 应用程序&#10;&#10;描述已自动生成">
            <a:extLst>
              <a:ext uri="{FF2B5EF4-FFF2-40B4-BE49-F238E27FC236}">
                <a16:creationId xmlns:a16="http://schemas.microsoft.com/office/drawing/2014/main" id="{1D92659C-FCAD-4206-1F7C-703A56702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884" y="2168886"/>
            <a:ext cx="5567954" cy="3448411"/>
          </a:xfrm>
          <a:prstGeom prst="rect">
            <a:avLst/>
          </a:prstGeom>
          <a:ln>
            <a:solidFill>
              <a:schemeClr val="tx1"/>
            </a:solidFill>
          </a:ln>
        </p:spPr>
      </p:pic>
      <p:pic>
        <p:nvPicPr>
          <p:cNvPr id="6" name="图片 5" descr="图形用户界面, 应用程序&#10;&#10;描述已自动生成">
            <a:extLst>
              <a:ext uri="{FF2B5EF4-FFF2-40B4-BE49-F238E27FC236}">
                <a16:creationId xmlns:a16="http://schemas.microsoft.com/office/drawing/2014/main" id="{5C5418B1-69BF-FA22-AAB0-859035E90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703" y="2168885"/>
            <a:ext cx="5791044" cy="3448411"/>
          </a:xfrm>
          <a:prstGeom prst="rect">
            <a:avLst/>
          </a:prstGeom>
          <a:ln>
            <a:solidFill>
              <a:schemeClr val="tx1"/>
            </a:solidFill>
          </a:ln>
        </p:spPr>
      </p:pic>
      <p:sp>
        <p:nvSpPr>
          <p:cNvPr id="8" name="文本框 7">
            <a:extLst>
              <a:ext uri="{FF2B5EF4-FFF2-40B4-BE49-F238E27FC236}">
                <a16:creationId xmlns:a16="http://schemas.microsoft.com/office/drawing/2014/main" id="{A670741B-3050-D091-256C-B792D05779DE}"/>
              </a:ext>
            </a:extLst>
          </p:cNvPr>
          <p:cNvSpPr txBox="1"/>
          <p:nvPr/>
        </p:nvSpPr>
        <p:spPr>
          <a:xfrm>
            <a:off x="405884" y="5698032"/>
            <a:ext cx="5567954" cy="369332"/>
          </a:xfrm>
          <a:prstGeom prst="rect">
            <a:avLst/>
          </a:prstGeom>
          <a:noFill/>
        </p:spPr>
        <p:txBody>
          <a:bodyPr wrap="square">
            <a:spAutoFit/>
          </a:bodyPr>
          <a:lstStyle/>
          <a:p>
            <a:pPr algn="ctr"/>
            <a:r>
              <a:rPr lang="zh-CN" altLang="en-US" dirty="0"/>
              <a:t>宏观监控</a:t>
            </a:r>
          </a:p>
        </p:txBody>
      </p:sp>
      <p:sp>
        <p:nvSpPr>
          <p:cNvPr id="10" name="文本框 9">
            <a:extLst>
              <a:ext uri="{FF2B5EF4-FFF2-40B4-BE49-F238E27FC236}">
                <a16:creationId xmlns:a16="http://schemas.microsoft.com/office/drawing/2014/main" id="{D94351E2-86BA-C77E-9BFE-4A1E59F083A5}"/>
              </a:ext>
            </a:extLst>
          </p:cNvPr>
          <p:cNvSpPr txBox="1"/>
          <p:nvPr/>
        </p:nvSpPr>
        <p:spPr>
          <a:xfrm>
            <a:off x="6066704" y="5698093"/>
            <a:ext cx="5791044" cy="369332"/>
          </a:xfrm>
          <a:prstGeom prst="rect">
            <a:avLst/>
          </a:prstGeom>
          <a:noFill/>
        </p:spPr>
        <p:txBody>
          <a:bodyPr wrap="square">
            <a:spAutoFit/>
          </a:bodyPr>
          <a:lstStyle/>
          <a:p>
            <a:pPr algn="ctr"/>
            <a:r>
              <a:rPr lang="zh-CN" altLang="en-US" dirty="0"/>
              <a:t>商品诊断</a:t>
            </a:r>
          </a:p>
        </p:txBody>
      </p:sp>
    </p:spTree>
    <p:extLst>
      <p:ext uri="{BB962C8B-B14F-4D97-AF65-F5344CB8AC3E}">
        <p14:creationId xmlns:p14="http://schemas.microsoft.com/office/powerpoint/2010/main" val="9510684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（四）网店交易数据分析</a:t>
            </a:r>
          </a:p>
        </p:txBody>
      </p:sp>
      <p:sp>
        <p:nvSpPr>
          <p:cNvPr id="8" name="文本框 7">
            <a:extLst>
              <a:ext uri="{FF2B5EF4-FFF2-40B4-BE49-F238E27FC236}">
                <a16:creationId xmlns:a16="http://schemas.microsoft.com/office/drawing/2014/main" id="{A670741B-3050-D091-256C-B792D05779DE}"/>
              </a:ext>
            </a:extLst>
          </p:cNvPr>
          <p:cNvSpPr txBox="1"/>
          <p:nvPr/>
        </p:nvSpPr>
        <p:spPr>
          <a:xfrm>
            <a:off x="913606" y="2253476"/>
            <a:ext cx="4419600" cy="2951898"/>
          </a:xfrm>
          <a:prstGeom prst="rect">
            <a:avLst/>
          </a:prstGeom>
          <a:noFill/>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在生意参谋“交易”页面左侧的导航栏中选择“交易概况”选项，在打开的页面中可以查看交易总览和交易趋势数据。在“交易总览”栏中，商家可以了解任意天数的访客数、下单买家数、客单价、支付转化率等数据，还可以在“交易趋势”栏中查看与同行的对比情况。</a:t>
            </a:r>
          </a:p>
        </p:txBody>
      </p:sp>
      <p:pic>
        <p:nvPicPr>
          <p:cNvPr id="3" name="图片 2" descr="图表, 漏斗图&#10;&#10;描述已自动生成">
            <a:extLst>
              <a:ext uri="{FF2B5EF4-FFF2-40B4-BE49-F238E27FC236}">
                <a16:creationId xmlns:a16="http://schemas.microsoft.com/office/drawing/2014/main" id="{A1D64AD2-5B84-25B1-8017-DB2E4985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06" y="1728114"/>
            <a:ext cx="5685536" cy="4082415"/>
          </a:xfrm>
          <a:prstGeom prst="rect">
            <a:avLst/>
          </a:prstGeom>
          <a:ln>
            <a:solidFill>
              <a:schemeClr val="tx1"/>
            </a:solidFill>
          </a:ln>
        </p:spPr>
      </p:pic>
      <p:sp>
        <p:nvSpPr>
          <p:cNvPr id="9" name="文本框 8">
            <a:extLst>
              <a:ext uri="{FF2B5EF4-FFF2-40B4-BE49-F238E27FC236}">
                <a16:creationId xmlns:a16="http://schemas.microsoft.com/office/drawing/2014/main" id="{83D87850-94CD-F6AB-1A99-7F26628AB0DD}"/>
              </a:ext>
            </a:extLst>
          </p:cNvPr>
          <p:cNvSpPr txBox="1"/>
          <p:nvPr/>
        </p:nvSpPr>
        <p:spPr>
          <a:xfrm>
            <a:off x="913606" y="1847708"/>
            <a:ext cx="6105236"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1．交易概况</a:t>
            </a:r>
          </a:p>
        </p:txBody>
      </p:sp>
    </p:spTree>
    <p:extLst>
      <p:ext uri="{BB962C8B-B14F-4D97-AF65-F5344CB8AC3E}">
        <p14:creationId xmlns:p14="http://schemas.microsoft.com/office/powerpoint/2010/main" val="14900969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2" name="文本框 4">
            <a:extLst>
              <a:ext uri="{FF2B5EF4-FFF2-40B4-BE49-F238E27FC236}">
                <a16:creationId xmlns:a16="http://schemas.microsoft.com/office/drawing/2014/main" id="{AE97B109-69D9-7856-D8F2-44BE3C8F01EE}"/>
              </a:ext>
            </a:extLst>
          </p:cNvPr>
          <p:cNvSpPr txBox="1"/>
          <p:nvPr/>
        </p:nvSpPr>
        <p:spPr>
          <a:xfrm>
            <a:off x="685006" y="1269206"/>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（四）网店交易数据分析</a:t>
            </a:r>
          </a:p>
        </p:txBody>
      </p:sp>
      <p:sp>
        <p:nvSpPr>
          <p:cNvPr id="9" name="文本框 8">
            <a:extLst>
              <a:ext uri="{FF2B5EF4-FFF2-40B4-BE49-F238E27FC236}">
                <a16:creationId xmlns:a16="http://schemas.microsoft.com/office/drawing/2014/main" id="{83D87850-94CD-F6AB-1A99-7F26628AB0DD}"/>
              </a:ext>
            </a:extLst>
          </p:cNvPr>
          <p:cNvSpPr txBox="1"/>
          <p:nvPr/>
        </p:nvSpPr>
        <p:spPr>
          <a:xfrm>
            <a:off x="913606" y="1847708"/>
            <a:ext cx="6105236"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．交易构成</a:t>
            </a:r>
          </a:p>
        </p:txBody>
      </p:sp>
      <p:pic>
        <p:nvPicPr>
          <p:cNvPr id="4" name="图片 3" descr="表格&#10;&#10;描述已自动生成">
            <a:extLst>
              <a:ext uri="{FF2B5EF4-FFF2-40B4-BE49-F238E27FC236}">
                <a16:creationId xmlns:a16="http://schemas.microsoft.com/office/drawing/2014/main" id="{AC76397D-2B05-FEE7-8EB1-FEC24C7B9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18" y="2488022"/>
            <a:ext cx="3962400" cy="3066972"/>
          </a:xfrm>
          <a:prstGeom prst="rect">
            <a:avLst/>
          </a:prstGeom>
          <a:ln>
            <a:solidFill>
              <a:schemeClr val="tx1"/>
            </a:solidFill>
          </a:ln>
        </p:spPr>
      </p:pic>
      <p:sp>
        <p:nvSpPr>
          <p:cNvPr id="6" name="文本框 5">
            <a:extLst>
              <a:ext uri="{FF2B5EF4-FFF2-40B4-BE49-F238E27FC236}">
                <a16:creationId xmlns:a16="http://schemas.microsoft.com/office/drawing/2014/main" id="{E1D8271E-CB00-3B59-D69C-CDB1D3480BB4}"/>
              </a:ext>
            </a:extLst>
          </p:cNvPr>
          <p:cNvSpPr txBox="1"/>
          <p:nvPr/>
        </p:nvSpPr>
        <p:spPr>
          <a:xfrm>
            <a:off x="95919" y="5641310"/>
            <a:ext cx="3962400" cy="369332"/>
          </a:xfrm>
          <a:prstGeom prst="rect">
            <a:avLst/>
          </a:prstGeom>
          <a:noFill/>
        </p:spPr>
        <p:txBody>
          <a:bodyPr wrap="square">
            <a:spAutoFit/>
          </a:bodyPr>
          <a:lstStyle/>
          <a:p>
            <a:pPr algn="ctr"/>
            <a:r>
              <a:rPr lang="zh-CN" altLang="en-US" dirty="0"/>
              <a:t>资金回流构成</a:t>
            </a:r>
          </a:p>
        </p:txBody>
      </p:sp>
      <p:pic>
        <p:nvPicPr>
          <p:cNvPr id="7" name="图片 6" descr="图形用户界面, 表格&#10;&#10;描述已自动生成">
            <a:extLst>
              <a:ext uri="{FF2B5EF4-FFF2-40B4-BE49-F238E27FC236}">
                <a16:creationId xmlns:a16="http://schemas.microsoft.com/office/drawing/2014/main" id="{49F11C72-0039-9DB3-24FA-4FA6F18C9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367" y="2477314"/>
            <a:ext cx="4228119" cy="3077680"/>
          </a:xfrm>
          <a:prstGeom prst="rect">
            <a:avLst/>
          </a:prstGeom>
          <a:ln>
            <a:solidFill>
              <a:schemeClr val="tx1"/>
            </a:solidFill>
          </a:ln>
        </p:spPr>
      </p:pic>
      <p:sp>
        <p:nvSpPr>
          <p:cNvPr id="11" name="文本框 10">
            <a:extLst>
              <a:ext uri="{FF2B5EF4-FFF2-40B4-BE49-F238E27FC236}">
                <a16:creationId xmlns:a16="http://schemas.microsoft.com/office/drawing/2014/main" id="{6F6F4ADF-3A9B-F239-4D3F-B196F8F83DAB}"/>
              </a:ext>
            </a:extLst>
          </p:cNvPr>
          <p:cNvSpPr txBox="1"/>
          <p:nvPr/>
        </p:nvSpPr>
        <p:spPr>
          <a:xfrm>
            <a:off x="4098366" y="5641310"/>
            <a:ext cx="4228119" cy="369332"/>
          </a:xfrm>
          <a:prstGeom prst="rect">
            <a:avLst/>
          </a:prstGeom>
          <a:noFill/>
        </p:spPr>
        <p:txBody>
          <a:bodyPr wrap="square">
            <a:spAutoFit/>
          </a:bodyPr>
          <a:lstStyle/>
          <a:p>
            <a:pPr algn="ctr"/>
            <a:r>
              <a:rPr lang="zh-CN" altLang="en-US" dirty="0"/>
              <a:t>终端构成和类目构成</a:t>
            </a:r>
          </a:p>
        </p:txBody>
      </p:sp>
      <p:pic>
        <p:nvPicPr>
          <p:cNvPr id="12" name="图片 11" descr="图形用户界面&#10;&#10;低可信度描述已自动生成">
            <a:extLst>
              <a:ext uri="{FF2B5EF4-FFF2-40B4-BE49-F238E27FC236}">
                <a16:creationId xmlns:a16="http://schemas.microsoft.com/office/drawing/2014/main" id="{61DE0BD0-6CB7-A365-3F99-434F286C6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5710" y="2466605"/>
            <a:ext cx="3759296" cy="3077681"/>
          </a:xfrm>
          <a:prstGeom prst="rect">
            <a:avLst/>
          </a:prstGeom>
          <a:ln>
            <a:solidFill>
              <a:schemeClr val="tx1"/>
            </a:solidFill>
          </a:ln>
        </p:spPr>
      </p:pic>
      <p:sp>
        <p:nvSpPr>
          <p:cNvPr id="14" name="文本框 13">
            <a:extLst>
              <a:ext uri="{FF2B5EF4-FFF2-40B4-BE49-F238E27FC236}">
                <a16:creationId xmlns:a16="http://schemas.microsoft.com/office/drawing/2014/main" id="{30EAB975-750F-39C2-484E-439101FF033F}"/>
              </a:ext>
            </a:extLst>
          </p:cNvPr>
          <p:cNvSpPr txBox="1"/>
          <p:nvPr/>
        </p:nvSpPr>
        <p:spPr>
          <a:xfrm>
            <a:off x="8351091" y="5641310"/>
            <a:ext cx="3759297" cy="369332"/>
          </a:xfrm>
          <a:prstGeom prst="rect">
            <a:avLst/>
          </a:prstGeom>
          <a:noFill/>
        </p:spPr>
        <p:txBody>
          <a:bodyPr wrap="square">
            <a:spAutoFit/>
          </a:bodyPr>
          <a:lstStyle/>
          <a:p>
            <a:pPr algn="ctr"/>
            <a:r>
              <a:rPr lang="zh-CN" altLang="en-US" dirty="0"/>
              <a:t>品牌构成和价格带构成</a:t>
            </a:r>
          </a:p>
        </p:txBody>
      </p:sp>
    </p:spTree>
    <p:extLst>
      <p:ext uri="{BB962C8B-B14F-4D97-AF65-F5344CB8AC3E}">
        <p14:creationId xmlns:p14="http://schemas.microsoft.com/office/powerpoint/2010/main" val="73140714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二、网店数据分析方法</a:t>
            </a:r>
          </a:p>
        </p:txBody>
      </p:sp>
      <p:sp>
        <p:nvSpPr>
          <p:cNvPr id="3" name="文本框 4">
            <a:extLst>
              <a:ext uri="{FF2B5EF4-FFF2-40B4-BE49-F238E27FC236}">
                <a16:creationId xmlns:a16="http://schemas.microsoft.com/office/drawing/2014/main" id="{AE97B109-69D9-7856-D8F2-44BE3C8F01EE}"/>
              </a:ext>
            </a:extLst>
          </p:cNvPr>
          <p:cNvSpPr txBox="1"/>
          <p:nvPr/>
        </p:nvSpPr>
        <p:spPr>
          <a:xfrm>
            <a:off x="831237" y="1296330"/>
            <a:ext cx="10363201" cy="45890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just">
              <a:lnSpc>
                <a:spcPct val="150000"/>
              </a:lnSpc>
            </a:pPr>
            <a:r>
              <a:rPr lang="zh-CN" altLang="en-US" b="1" dirty="0">
                <a:latin typeface="微软雅黑" panose="020B0503020204020204" pitchFamily="34" charset="-122"/>
                <a:ea typeface="微软雅黑" panose="020B0503020204020204" pitchFamily="34" charset="-122"/>
              </a:rPr>
              <a:t>（四）网店交易数据分析</a:t>
            </a:r>
          </a:p>
        </p:txBody>
      </p:sp>
      <p:sp>
        <p:nvSpPr>
          <p:cNvPr id="4" name="文本框 4">
            <a:extLst>
              <a:ext uri="{FF2B5EF4-FFF2-40B4-BE49-F238E27FC236}">
                <a16:creationId xmlns:a16="http://schemas.microsoft.com/office/drawing/2014/main" id="{F36547DF-3328-3B92-4BAE-711B9EB8AB4C}"/>
              </a:ext>
            </a:extLst>
          </p:cNvPr>
          <p:cNvSpPr txBox="1"/>
          <p:nvPr/>
        </p:nvSpPr>
        <p:spPr>
          <a:xfrm>
            <a:off x="1059837" y="1874832"/>
            <a:ext cx="6105236" cy="369332"/>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交易明细</a:t>
            </a:r>
          </a:p>
        </p:txBody>
      </p:sp>
      <p:sp>
        <p:nvSpPr>
          <p:cNvPr id="5" name="文本框 6">
            <a:extLst>
              <a:ext uri="{FF2B5EF4-FFF2-40B4-BE49-F238E27FC236}">
                <a16:creationId xmlns:a16="http://schemas.microsoft.com/office/drawing/2014/main" id="{AD22268D-32E6-8F41-1D56-C7B014B3F263}"/>
              </a:ext>
            </a:extLst>
          </p:cNvPr>
          <p:cNvSpPr txBox="1"/>
          <p:nvPr/>
        </p:nvSpPr>
        <p:spPr>
          <a:xfrm>
            <a:off x="1026715" y="2364096"/>
            <a:ext cx="10363201" cy="1705403"/>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150000"/>
              </a:lnSpc>
            </a:pPr>
            <a:r>
              <a:rPr lang="zh-CN" altLang="en-US" dirty="0"/>
              <a:t>交易明细可以帮助卖家全面掌控店铺财务数据，了解店铺财务健康指数和资金流动情况。在生意参谋“交易”页面左侧的导航栏中选择“交易明细”选项，在打开的页面中可以查看不同日期的订单情况，卖家可以根据需要单击“配置”超链接，对商品的成本、运费等进行配置。单击订单后的“详情”超链接可以分析商品的财务状况，包括店铺的营业利润、资产负债、资金流动等。</a:t>
            </a:r>
          </a:p>
        </p:txBody>
      </p:sp>
      <p:pic>
        <p:nvPicPr>
          <p:cNvPr id="6" name="图片 5" descr="图形用户界面, 应用程序, 表格&#10;&#10;描述已自动生成">
            <a:extLst>
              <a:ext uri="{FF2B5EF4-FFF2-40B4-BE49-F238E27FC236}">
                <a16:creationId xmlns:a16="http://schemas.microsoft.com/office/drawing/2014/main" id="{B2321E77-1E39-97E3-9214-D82B816624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7" r="2248" b="52661"/>
          <a:stretch/>
        </p:blipFill>
        <p:spPr bwMode="auto">
          <a:xfrm>
            <a:off x="2165947" y="4294324"/>
            <a:ext cx="8150979" cy="22098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89384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576568" y="2000247"/>
            <a:ext cx="8212800" cy="62412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ts val="2800"/>
              </a:lnSpc>
              <a:buFont typeface="Wingdings" panose="05000000000000000000" pitchFamily="2" charset="2"/>
              <a:buChar char="l"/>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能够使用生意参谋分析网店流量、访客特征等。</a:t>
            </a:r>
          </a:p>
        </p:txBody>
      </p:sp>
      <p:grpSp>
        <p:nvGrpSpPr>
          <p:cNvPr id="8" name="组合 7"/>
          <p:cNvGrpSpPr/>
          <p:nvPr/>
        </p:nvGrpSpPr>
        <p:grpSpPr>
          <a:xfrm>
            <a:off x="2" y="0"/>
            <a:ext cx="12190413" cy="1384910"/>
            <a:chOff x="2" y="0"/>
            <a:chExt cx="12192000" cy="2333298"/>
          </a:xfrm>
        </p:grpSpPr>
        <p:sp>
          <p:nvSpPr>
            <p:cNvPr id="61" name="矩形 60"/>
            <p:cNvSpPr/>
            <p:nvPr/>
          </p:nvSpPr>
          <p:spPr>
            <a:xfrm>
              <a:off x="2"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2" y="0"/>
              <a:ext cx="12191998" cy="2333298"/>
              <a:chOff x="2118360" y="0"/>
              <a:chExt cx="7955281" cy="6858001"/>
            </a:xfrm>
          </p:grpSpPr>
          <p:sp>
            <p:nvSpPr>
              <p:cNvPr id="62" name="等腰三角形 61"/>
              <p:cNvSpPr/>
              <p:nvPr/>
            </p:nvSpPr>
            <p:spPr>
              <a:xfrm flipV="1">
                <a:off x="2118360" y="0"/>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a:off x="3444240" y="2286004"/>
                <a:ext cx="5303520" cy="4571997"/>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矩形 37"/>
          <p:cNvSpPr/>
          <p:nvPr/>
        </p:nvSpPr>
        <p:spPr>
          <a:xfrm>
            <a:off x="761206" y="539886"/>
            <a:ext cx="5990812" cy="79860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34" charset="-122"/>
                <a:ea typeface="微软雅黑" panose="020B0503020204020204" pitchFamily="34" charset="-122"/>
              </a:rPr>
              <a:t>实训 使用生意参谋分析网店数据</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541994" y="3436919"/>
            <a:ext cx="8294849" cy="13203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ts val="28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对于淘宝商家而言，经营网店就是经营数据，不能实时了解和掌握数据，网店就很难取得成功。淘宝商家的数据分析能力直接影响网店的经营效果，淘宝商家的数据分析能力越强，把握市场动向的能力就越强。因此，商家应分析网店流量数据、网店访客特征等。</a:t>
            </a:r>
          </a:p>
        </p:txBody>
      </p:sp>
      <p:grpSp>
        <p:nvGrpSpPr>
          <p:cNvPr id="27" name="组合 26"/>
          <p:cNvGrpSpPr/>
          <p:nvPr/>
        </p:nvGrpSpPr>
        <p:grpSpPr>
          <a:xfrm>
            <a:off x="1775577" y="1437647"/>
            <a:ext cx="766418" cy="623969"/>
            <a:chOff x="3721100" y="3419475"/>
            <a:chExt cx="858838" cy="682626"/>
          </a:xfrm>
          <a:solidFill>
            <a:srgbClr val="C60418"/>
          </a:solidFill>
        </p:grpSpPr>
        <p:sp>
          <p:nvSpPr>
            <p:cNvPr id="28" name="Freeform 19"/>
            <p:cNvSpPr>
              <a:spLocks/>
            </p:cNvSpPr>
            <p:nvPr/>
          </p:nvSpPr>
          <p:spPr bwMode="auto">
            <a:xfrm>
              <a:off x="4254500" y="3419475"/>
              <a:ext cx="325438" cy="495300"/>
            </a:xfrm>
            <a:custGeom>
              <a:avLst/>
              <a:gdLst>
                <a:gd name="T0" fmla="*/ 48 w 87"/>
                <a:gd name="T1" fmla="*/ 132 h 132"/>
                <a:gd name="T2" fmla="*/ 34 w 87"/>
                <a:gd name="T3" fmla="*/ 125 h 132"/>
                <a:gd name="T4" fmla="*/ 28 w 87"/>
                <a:gd name="T5" fmla="*/ 102 h 132"/>
                <a:gd name="T6" fmla="*/ 47 w 87"/>
                <a:gd name="T7" fmla="*/ 75 h 132"/>
                <a:gd name="T8" fmla="*/ 70 w 87"/>
                <a:gd name="T9" fmla="*/ 44 h 132"/>
                <a:gd name="T10" fmla="*/ 64 w 87"/>
                <a:gd name="T11" fmla="*/ 17 h 132"/>
                <a:gd name="T12" fmla="*/ 38 w 87"/>
                <a:gd name="T13" fmla="*/ 13 h 132"/>
                <a:gd name="T14" fmla="*/ 5 w 87"/>
                <a:gd name="T15" fmla="*/ 35 h 132"/>
                <a:gd name="T16" fmla="*/ 0 w 87"/>
                <a:gd name="T17" fmla="*/ 30 h 132"/>
                <a:gd name="T18" fmla="*/ 31 w 87"/>
                <a:gd name="T19" fmla="*/ 6 h 132"/>
                <a:gd name="T20" fmla="*/ 69 w 87"/>
                <a:gd name="T21" fmla="*/ 12 h 132"/>
                <a:gd name="T22" fmla="*/ 76 w 87"/>
                <a:gd name="T23" fmla="*/ 47 h 132"/>
                <a:gd name="T24" fmla="*/ 52 w 87"/>
                <a:gd name="T25" fmla="*/ 80 h 132"/>
                <a:gd name="T26" fmla="*/ 35 w 87"/>
                <a:gd name="T27" fmla="*/ 104 h 132"/>
                <a:gd name="T28" fmla="*/ 38 w 87"/>
                <a:gd name="T29" fmla="*/ 120 h 132"/>
                <a:gd name="T30" fmla="*/ 55 w 87"/>
                <a:gd name="T31" fmla="*/ 123 h 132"/>
                <a:gd name="T32" fmla="*/ 82 w 87"/>
                <a:gd name="T33" fmla="*/ 103 h 132"/>
                <a:gd name="T34" fmla="*/ 87 w 87"/>
                <a:gd name="T35" fmla="*/ 108 h 132"/>
                <a:gd name="T36" fmla="*/ 58 w 87"/>
                <a:gd name="T37" fmla="*/ 130 h 132"/>
                <a:gd name="T38" fmla="*/ 48 w 87"/>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2">
                  <a:moveTo>
                    <a:pt x="48" y="132"/>
                  </a:moveTo>
                  <a:cubicBezTo>
                    <a:pt x="43" y="132"/>
                    <a:pt x="38" y="130"/>
                    <a:pt x="34" y="125"/>
                  </a:cubicBezTo>
                  <a:cubicBezTo>
                    <a:pt x="27" y="119"/>
                    <a:pt x="25" y="111"/>
                    <a:pt x="28" y="102"/>
                  </a:cubicBezTo>
                  <a:cubicBezTo>
                    <a:pt x="31" y="94"/>
                    <a:pt x="37" y="85"/>
                    <a:pt x="47" y="75"/>
                  </a:cubicBezTo>
                  <a:cubicBezTo>
                    <a:pt x="59" y="64"/>
                    <a:pt x="66" y="54"/>
                    <a:pt x="70" y="44"/>
                  </a:cubicBezTo>
                  <a:cubicBezTo>
                    <a:pt x="74" y="34"/>
                    <a:pt x="72" y="25"/>
                    <a:pt x="64" y="17"/>
                  </a:cubicBezTo>
                  <a:cubicBezTo>
                    <a:pt x="55" y="8"/>
                    <a:pt x="50" y="7"/>
                    <a:pt x="38" y="13"/>
                  </a:cubicBezTo>
                  <a:cubicBezTo>
                    <a:pt x="28" y="17"/>
                    <a:pt x="14" y="27"/>
                    <a:pt x="5" y="35"/>
                  </a:cubicBezTo>
                  <a:cubicBezTo>
                    <a:pt x="0" y="30"/>
                    <a:pt x="0" y="30"/>
                    <a:pt x="0" y="30"/>
                  </a:cubicBezTo>
                  <a:cubicBezTo>
                    <a:pt x="9" y="22"/>
                    <a:pt x="20" y="12"/>
                    <a:pt x="31" y="6"/>
                  </a:cubicBezTo>
                  <a:cubicBezTo>
                    <a:pt x="45" y="0"/>
                    <a:pt x="58" y="1"/>
                    <a:pt x="69" y="12"/>
                  </a:cubicBezTo>
                  <a:cubicBezTo>
                    <a:pt x="79" y="22"/>
                    <a:pt x="81" y="34"/>
                    <a:pt x="76" y="47"/>
                  </a:cubicBezTo>
                  <a:cubicBezTo>
                    <a:pt x="72" y="57"/>
                    <a:pt x="65" y="68"/>
                    <a:pt x="52" y="80"/>
                  </a:cubicBezTo>
                  <a:cubicBezTo>
                    <a:pt x="43" y="89"/>
                    <a:pt x="37" y="97"/>
                    <a:pt x="35" y="104"/>
                  </a:cubicBezTo>
                  <a:cubicBezTo>
                    <a:pt x="33" y="111"/>
                    <a:pt x="34" y="116"/>
                    <a:pt x="38" y="120"/>
                  </a:cubicBezTo>
                  <a:cubicBezTo>
                    <a:pt x="43" y="125"/>
                    <a:pt x="48" y="126"/>
                    <a:pt x="55" y="123"/>
                  </a:cubicBezTo>
                  <a:cubicBezTo>
                    <a:pt x="63" y="120"/>
                    <a:pt x="71" y="114"/>
                    <a:pt x="82" y="103"/>
                  </a:cubicBezTo>
                  <a:cubicBezTo>
                    <a:pt x="87" y="108"/>
                    <a:pt x="87" y="108"/>
                    <a:pt x="87" y="108"/>
                  </a:cubicBezTo>
                  <a:cubicBezTo>
                    <a:pt x="76" y="119"/>
                    <a:pt x="66" y="127"/>
                    <a:pt x="58" y="130"/>
                  </a:cubicBezTo>
                  <a:cubicBezTo>
                    <a:pt x="54" y="131"/>
                    <a:pt x="51" y="132"/>
                    <a:pt x="48"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
            <p:cNvSpPr>
              <a:spLocks/>
            </p:cNvSpPr>
            <p:nvPr/>
          </p:nvSpPr>
          <p:spPr bwMode="auto">
            <a:xfrm>
              <a:off x="3721100" y="3652838"/>
              <a:ext cx="454025" cy="449263"/>
            </a:xfrm>
            <a:custGeom>
              <a:avLst/>
              <a:gdLst>
                <a:gd name="T0" fmla="*/ 37 w 121"/>
                <a:gd name="T1" fmla="*/ 0 h 120"/>
                <a:gd name="T2" fmla="*/ 24 w 121"/>
                <a:gd name="T3" fmla="*/ 13 h 120"/>
                <a:gd name="T4" fmla="*/ 24 w 121"/>
                <a:gd name="T5" fmla="*/ 97 h 120"/>
                <a:gd name="T6" fmla="*/ 108 w 121"/>
                <a:gd name="T7" fmla="*/ 97 h 120"/>
                <a:gd name="T8" fmla="*/ 121 w 121"/>
                <a:gd name="T9" fmla="*/ 84 h 120"/>
                <a:gd name="T10" fmla="*/ 37 w 121"/>
                <a:gd name="T11" fmla="*/ 0 h 120"/>
              </a:gdLst>
              <a:ahLst/>
              <a:cxnLst>
                <a:cxn ang="0">
                  <a:pos x="T0" y="T1"/>
                </a:cxn>
                <a:cxn ang="0">
                  <a:pos x="T2" y="T3"/>
                </a:cxn>
                <a:cxn ang="0">
                  <a:pos x="T4" y="T5"/>
                </a:cxn>
                <a:cxn ang="0">
                  <a:pos x="T6" y="T7"/>
                </a:cxn>
                <a:cxn ang="0">
                  <a:pos x="T8" y="T9"/>
                </a:cxn>
                <a:cxn ang="0">
                  <a:pos x="T10" y="T11"/>
                </a:cxn>
              </a:cxnLst>
              <a:rect l="0" t="0" r="r" b="b"/>
              <a:pathLst>
                <a:path w="121" h="120">
                  <a:moveTo>
                    <a:pt x="37" y="0"/>
                  </a:moveTo>
                  <a:cubicBezTo>
                    <a:pt x="24" y="13"/>
                    <a:pt x="24" y="13"/>
                    <a:pt x="24" y="13"/>
                  </a:cubicBezTo>
                  <a:cubicBezTo>
                    <a:pt x="0" y="36"/>
                    <a:pt x="0" y="74"/>
                    <a:pt x="24" y="97"/>
                  </a:cubicBezTo>
                  <a:cubicBezTo>
                    <a:pt x="47" y="120"/>
                    <a:pt x="84" y="120"/>
                    <a:pt x="108" y="97"/>
                  </a:cubicBezTo>
                  <a:cubicBezTo>
                    <a:pt x="121" y="84"/>
                    <a:pt x="121" y="84"/>
                    <a:pt x="121" y="84"/>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
            <p:cNvSpPr>
              <a:spLocks/>
            </p:cNvSpPr>
            <p:nvPr/>
          </p:nvSpPr>
          <p:spPr bwMode="auto">
            <a:xfrm>
              <a:off x="3894138" y="3494088"/>
              <a:ext cx="330200" cy="263525"/>
            </a:xfrm>
            <a:custGeom>
              <a:avLst/>
              <a:gdLst>
                <a:gd name="T0" fmla="*/ 49 w 88"/>
                <a:gd name="T1" fmla="*/ 42 h 70"/>
                <a:gd name="T2" fmla="*/ 59 w 88"/>
                <a:gd name="T3" fmla="*/ 32 h 70"/>
                <a:gd name="T4" fmla="*/ 77 w 88"/>
                <a:gd name="T5" fmla="*/ 29 h 70"/>
                <a:gd name="T6" fmla="*/ 88 w 88"/>
                <a:gd name="T7" fmla="*/ 18 h 70"/>
                <a:gd name="T8" fmla="*/ 10 w 88"/>
                <a:gd name="T9" fmla="*/ 23 h 70"/>
                <a:gd name="T10" fmla="*/ 0 w 88"/>
                <a:gd name="T11" fmla="*/ 33 h 70"/>
                <a:gd name="T12" fmla="*/ 36 w 88"/>
                <a:gd name="T13" fmla="*/ 70 h 70"/>
                <a:gd name="T14" fmla="*/ 46 w 88"/>
                <a:gd name="T15" fmla="*/ 60 h 70"/>
                <a:gd name="T16" fmla="*/ 49 w 88"/>
                <a:gd name="T1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0">
                  <a:moveTo>
                    <a:pt x="49" y="42"/>
                  </a:moveTo>
                  <a:cubicBezTo>
                    <a:pt x="59" y="32"/>
                    <a:pt x="59" y="32"/>
                    <a:pt x="59" y="32"/>
                  </a:cubicBezTo>
                  <a:cubicBezTo>
                    <a:pt x="64" y="27"/>
                    <a:pt x="71" y="26"/>
                    <a:pt x="77" y="29"/>
                  </a:cubicBezTo>
                  <a:cubicBezTo>
                    <a:pt x="88" y="18"/>
                    <a:pt x="88" y="18"/>
                    <a:pt x="88" y="18"/>
                  </a:cubicBezTo>
                  <a:cubicBezTo>
                    <a:pt x="64" y="0"/>
                    <a:pt x="31" y="2"/>
                    <a:pt x="10" y="23"/>
                  </a:cubicBezTo>
                  <a:cubicBezTo>
                    <a:pt x="0" y="33"/>
                    <a:pt x="0" y="33"/>
                    <a:pt x="0" y="33"/>
                  </a:cubicBezTo>
                  <a:cubicBezTo>
                    <a:pt x="36" y="70"/>
                    <a:pt x="36" y="70"/>
                    <a:pt x="36" y="70"/>
                  </a:cubicBezTo>
                  <a:cubicBezTo>
                    <a:pt x="46" y="60"/>
                    <a:pt x="46" y="60"/>
                    <a:pt x="46" y="60"/>
                  </a:cubicBezTo>
                  <a:cubicBezTo>
                    <a:pt x="44" y="54"/>
                    <a:pt x="44" y="47"/>
                    <a:pt x="4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
            <p:cNvSpPr>
              <a:spLocks/>
            </p:cNvSpPr>
            <p:nvPr/>
          </p:nvSpPr>
          <p:spPr bwMode="auto">
            <a:xfrm>
              <a:off x="4054475" y="3603625"/>
              <a:ext cx="277813" cy="330200"/>
            </a:xfrm>
            <a:custGeom>
              <a:avLst/>
              <a:gdLst>
                <a:gd name="T0" fmla="*/ 51 w 74"/>
                <a:gd name="T1" fmla="*/ 0 h 88"/>
                <a:gd name="T2" fmla="*/ 40 w 74"/>
                <a:gd name="T3" fmla="*/ 11 h 88"/>
                <a:gd name="T4" fmla="*/ 37 w 74"/>
                <a:gd name="T5" fmla="*/ 27 h 88"/>
                <a:gd name="T6" fmla="*/ 27 w 74"/>
                <a:gd name="T7" fmla="*/ 37 h 88"/>
                <a:gd name="T8" fmla="*/ 10 w 74"/>
                <a:gd name="T9" fmla="*/ 41 h 88"/>
                <a:gd name="T10" fmla="*/ 0 w 74"/>
                <a:gd name="T11" fmla="*/ 51 h 88"/>
                <a:gd name="T12" fmla="*/ 37 w 74"/>
                <a:gd name="T13" fmla="*/ 88 h 88"/>
                <a:gd name="T14" fmla="*/ 47 w 74"/>
                <a:gd name="T15" fmla="*/ 78 h 88"/>
                <a:gd name="T16" fmla="*/ 51 w 74"/>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8">
                  <a:moveTo>
                    <a:pt x="51" y="0"/>
                  </a:moveTo>
                  <a:cubicBezTo>
                    <a:pt x="40" y="11"/>
                    <a:pt x="40" y="11"/>
                    <a:pt x="40" y="11"/>
                  </a:cubicBezTo>
                  <a:cubicBezTo>
                    <a:pt x="42" y="17"/>
                    <a:pt x="41" y="23"/>
                    <a:pt x="37" y="27"/>
                  </a:cubicBezTo>
                  <a:cubicBezTo>
                    <a:pt x="27" y="37"/>
                    <a:pt x="27" y="37"/>
                    <a:pt x="27" y="37"/>
                  </a:cubicBezTo>
                  <a:cubicBezTo>
                    <a:pt x="22" y="42"/>
                    <a:pt x="16" y="43"/>
                    <a:pt x="10" y="41"/>
                  </a:cubicBezTo>
                  <a:cubicBezTo>
                    <a:pt x="0" y="51"/>
                    <a:pt x="0" y="51"/>
                    <a:pt x="0" y="51"/>
                  </a:cubicBezTo>
                  <a:cubicBezTo>
                    <a:pt x="37" y="88"/>
                    <a:pt x="37" y="88"/>
                    <a:pt x="37" y="88"/>
                  </a:cubicBezTo>
                  <a:cubicBezTo>
                    <a:pt x="47" y="78"/>
                    <a:pt x="47" y="78"/>
                    <a:pt x="47" y="78"/>
                  </a:cubicBezTo>
                  <a:cubicBezTo>
                    <a:pt x="74" y="51"/>
                    <a:pt x="74" y="29"/>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p:cNvSpPr>
            <p:nvPr/>
          </p:nvSpPr>
          <p:spPr bwMode="auto">
            <a:xfrm>
              <a:off x="4078288" y="3629025"/>
              <a:ext cx="111125" cy="98425"/>
            </a:xfrm>
            <a:custGeom>
              <a:avLst/>
              <a:gdLst>
                <a:gd name="T0" fmla="*/ 28 w 30"/>
                <a:gd name="T1" fmla="*/ 14 h 26"/>
                <a:gd name="T2" fmla="*/ 14 w 30"/>
                <a:gd name="T3" fmla="*/ 24 h 26"/>
                <a:gd name="T4" fmla="*/ 10 w 30"/>
                <a:gd name="T5" fmla="*/ 26 h 26"/>
                <a:gd name="T6" fmla="*/ 5 w 30"/>
                <a:gd name="T7" fmla="*/ 24 h 26"/>
                <a:gd name="T8" fmla="*/ 3 w 30"/>
                <a:gd name="T9" fmla="*/ 21 h 26"/>
                <a:gd name="T10" fmla="*/ 3 w 30"/>
                <a:gd name="T11" fmla="*/ 12 h 26"/>
                <a:gd name="T12" fmla="*/ 13 w 30"/>
                <a:gd name="T13" fmla="*/ 2 h 26"/>
                <a:gd name="T14" fmla="*/ 17 w 30"/>
                <a:gd name="T15" fmla="*/ 0 h 26"/>
                <a:gd name="T16" fmla="*/ 22 w 30"/>
                <a:gd name="T17" fmla="*/ 2 h 26"/>
                <a:gd name="T18" fmla="*/ 24 w 30"/>
                <a:gd name="T19" fmla="*/ 5 h 26"/>
                <a:gd name="T20" fmla="*/ 26 w 30"/>
                <a:gd name="T21" fmla="*/ 10 h 26"/>
                <a:gd name="T22" fmla="*/ 28 w 30"/>
                <a:gd name="T2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6">
                  <a:moveTo>
                    <a:pt x="28" y="14"/>
                  </a:moveTo>
                  <a:cubicBezTo>
                    <a:pt x="14" y="24"/>
                    <a:pt x="14" y="24"/>
                    <a:pt x="14" y="24"/>
                  </a:cubicBezTo>
                  <a:cubicBezTo>
                    <a:pt x="13" y="25"/>
                    <a:pt x="12" y="26"/>
                    <a:pt x="10" y="26"/>
                  </a:cubicBezTo>
                  <a:cubicBezTo>
                    <a:pt x="8" y="26"/>
                    <a:pt x="7" y="25"/>
                    <a:pt x="5" y="24"/>
                  </a:cubicBezTo>
                  <a:cubicBezTo>
                    <a:pt x="3" y="21"/>
                    <a:pt x="3" y="21"/>
                    <a:pt x="3" y="21"/>
                  </a:cubicBezTo>
                  <a:cubicBezTo>
                    <a:pt x="0" y="19"/>
                    <a:pt x="0" y="15"/>
                    <a:pt x="3" y="12"/>
                  </a:cubicBezTo>
                  <a:cubicBezTo>
                    <a:pt x="13" y="2"/>
                    <a:pt x="13" y="2"/>
                    <a:pt x="13" y="2"/>
                  </a:cubicBezTo>
                  <a:cubicBezTo>
                    <a:pt x="14" y="1"/>
                    <a:pt x="16" y="0"/>
                    <a:pt x="17" y="0"/>
                  </a:cubicBezTo>
                  <a:cubicBezTo>
                    <a:pt x="19" y="0"/>
                    <a:pt x="21" y="1"/>
                    <a:pt x="22" y="2"/>
                  </a:cubicBezTo>
                  <a:cubicBezTo>
                    <a:pt x="24" y="5"/>
                    <a:pt x="24" y="5"/>
                    <a:pt x="24" y="5"/>
                  </a:cubicBezTo>
                  <a:cubicBezTo>
                    <a:pt x="26" y="6"/>
                    <a:pt x="26" y="8"/>
                    <a:pt x="26" y="10"/>
                  </a:cubicBezTo>
                  <a:cubicBezTo>
                    <a:pt x="26" y="11"/>
                    <a:pt x="30" y="13"/>
                    <a:pt x="2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矩形 34"/>
          <p:cNvSpPr/>
          <p:nvPr/>
        </p:nvSpPr>
        <p:spPr>
          <a:xfrm>
            <a:off x="1248435" y="6615764"/>
            <a:ext cx="10914229" cy="72000"/>
          </a:xfrm>
          <a:prstGeom prst="rect">
            <a:avLst/>
          </a:prstGeom>
          <a:solidFill>
            <a:srgbClr val="FF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22" y="6705600"/>
            <a:ext cx="10914229" cy="7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4"/>
          <p:cNvSpPr/>
          <p:nvPr/>
        </p:nvSpPr>
        <p:spPr>
          <a:xfrm>
            <a:off x="1056346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21"/>
          <p:cNvGrpSpPr/>
          <p:nvPr/>
        </p:nvGrpSpPr>
        <p:grpSpPr>
          <a:xfrm>
            <a:off x="6620823" y="387387"/>
            <a:ext cx="999526" cy="999656"/>
            <a:chOff x="4529124" y="2743206"/>
            <a:chExt cx="760650" cy="760650"/>
          </a:xfrm>
        </p:grpSpPr>
        <p:sp>
          <p:nvSpPr>
            <p:cNvPr id="42" name="Oval 5"/>
            <p:cNvSpPr/>
            <p:nvPr/>
          </p:nvSpPr>
          <p:spPr>
            <a:xfrm>
              <a:off x="4529124" y="2743206"/>
              <a:ext cx="760650" cy="7606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18"/>
            <p:cNvGrpSpPr/>
            <p:nvPr/>
          </p:nvGrpSpPr>
          <p:grpSpPr>
            <a:xfrm>
              <a:off x="4786314" y="2928958"/>
              <a:ext cx="251543" cy="366676"/>
              <a:chOff x="3500430" y="4071948"/>
              <a:chExt cx="251543" cy="366676"/>
            </a:xfrm>
            <a:solidFill>
              <a:schemeClr val="accent1"/>
            </a:solidFill>
          </p:grpSpPr>
          <p:sp>
            <p:nvSpPr>
              <p:cNvPr id="44" name="AutoShape 113"/>
              <p:cNvSpPr>
                <a:spLocks/>
              </p:cNvSpPr>
              <p:nvPr/>
            </p:nvSpPr>
            <p:spPr bwMode="auto">
              <a:xfrm>
                <a:off x="3500430" y="4071948"/>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5" name="AutoShape 114"/>
              <p:cNvSpPr>
                <a:spLocks/>
              </p:cNvSpPr>
              <p:nvPr/>
            </p:nvSpPr>
            <p:spPr bwMode="auto">
              <a:xfrm>
                <a:off x="3557371" y="4129515"/>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A5779E"/>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grpSp>
      </p:grpSp>
      <p:sp>
        <p:nvSpPr>
          <p:cNvPr id="47" name="Oval 3"/>
          <p:cNvSpPr/>
          <p:nvPr/>
        </p:nvSpPr>
        <p:spPr>
          <a:xfrm>
            <a:off x="9249253" y="387387"/>
            <a:ext cx="999526" cy="999656"/>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2"/>
          <p:cNvSpPr/>
          <p:nvPr/>
        </p:nvSpPr>
        <p:spPr>
          <a:xfrm>
            <a:off x="793503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组合 53"/>
          <p:cNvGrpSpPr/>
          <p:nvPr/>
        </p:nvGrpSpPr>
        <p:grpSpPr>
          <a:xfrm>
            <a:off x="8164530" y="616908"/>
            <a:ext cx="563271" cy="563344"/>
            <a:chOff x="1539875" y="3062288"/>
            <a:chExt cx="811213" cy="811213"/>
          </a:xfrm>
          <a:solidFill>
            <a:srgbClr val="C60418"/>
          </a:solidFill>
        </p:grpSpPr>
        <p:sp>
          <p:nvSpPr>
            <p:cNvPr id="55"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6"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7"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8"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9"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60" name="组合 59"/>
          <p:cNvGrpSpPr/>
          <p:nvPr/>
        </p:nvGrpSpPr>
        <p:grpSpPr>
          <a:xfrm>
            <a:off x="10789368" y="646291"/>
            <a:ext cx="547725" cy="481849"/>
            <a:chOff x="568325" y="503238"/>
            <a:chExt cx="989013" cy="869950"/>
          </a:xfrm>
          <a:solidFill>
            <a:srgbClr val="C60418"/>
          </a:solidFill>
        </p:grpSpPr>
        <p:sp>
          <p:nvSpPr>
            <p:cNvPr id="65" name="Oval 27"/>
            <p:cNvSpPr>
              <a:spLocks noChangeArrowheads="1"/>
            </p:cNvSpPr>
            <p:nvPr/>
          </p:nvSpPr>
          <p:spPr bwMode="auto">
            <a:xfrm>
              <a:off x="654050" y="560388"/>
              <a:ext cx="171450" cy="1587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8"/>
            <p:cNvSpPr>
              <a:spLocks/>
            </p:cNvSpPr>
            <p:nvPr/>
          </p:nvSpPr>
          <p:spPr bwMode="auto">
            <a:xfrm>
              <a:off x="568325" y="755650"/>
              <a:ext cx="271462" cy="523875"/>
            </a:xfrm>
            <a:custGeom>
              <a:avLst/>
              <a:gdLst>
                <a:gd name="T0" fmla="*/ 14 w 38"/>
                <a:gd name="T1" fmla="*/ 0 h 73"/>
                <a:gd name="T2" fmla="*/ 6 w 38"/>
                <a:gd name="T3" fmla="*/ 11 h 73"/>
                <a:gd name="T4" fmla="*/ 20 w 38"/>
                <a:gd name="T5" fmla="*/ 20 h 73"/>
                <a:gd name="T6" fmla="*/ 25 w 38"/>
                <a:gd name="T7" fmla="*/ 34 h 73"/>
                <a:gd name="T8" fmla="*/ 0 w 38"/>
                <a:gd name="T9" fmla="*/ 61 h 73"/>
                <a:gd name="T10" fmla="*/ 19 w 38"/>
                <a:gd name="T11" fmla="*/ 73 h 73"/>
                <a:gd name="T12" fmla="*/ 34 w 38"/>
                <a:gd name="T13" fmla="*/ 39 h 73"/>
                <a:gd name="T14" fmla="*/ 33 w 38"/>
                <a:gd name="T15" fmla="*/ 15 h 73"/>
                <a:gd name="T16" fmla="*/ 14 w 3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3">
                  <a:moveTo>
                    <a:pt x="14" y="0"/>
                  </a:moveTo>
                  <a:cubicBezTo>
                    <a:pt x="6" y="11"/>
                    <a:pt x="6" y="11"/>
                    <a:pt x="6" y="11"/>
                  </a:cubicBezTo>
                  <a:cubicBezTo>
                    <a:pt x="20" y="20"/>
                    <a:pt x="20" y="20"/>
                    <a:pt x="20" y="20"/>
                  </a:cubicBezTo>
                  <a:cubicBezTo>
                    <a:pt x="20" y="20"/>
                    <a:pt x="30" y="25"/>
                    <a:pt x="25" y="34"/>
                  </a:cubicBezTo>
                  <a:cubicBezTo>
                    <a:pt x="21" y="43"/>
                    <a:pt x="0" y="61"/>
                    <a:pt x="0" y="61"/>
                  </a:cubicBezTo>
                  <a:cubicBezTo>
                    <a:pt x="19" y="73"/>
                    <a:pt x="19" y="73"/>
                    <a:pt x="19" y="73"/>
                  </a:cubicBezTo>
                  <a:cubicBezTo>
                    <a:pt x="32" y="45"/>
                    <a:pt x="31" y="49"/>
                    <a:pt x="34" y="39"/>
                  </a:cubicBezTo>
                  <a:cubicBezTo>
                    <a:pt x="37" y="29"/>
                    <a:pt x="38" y="21"/>
                    <a:pt x="33" y="15"/>
                  </a:cubicBezTo>
                  <a:cubicBezTo>
                    <a:pt x="25" y="8"/>
                    <a:pt x="25" y="7"/>
                    <a:pt x="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9"/>
            <p:cNvSpPr>
              <a:spLocks/>
            </p:cNvSpPr>
            <p:nvPr/>
          </p:nvSpPr>
          <p:spPr bwMode="auto">
            <a:xfrm>
              <a:off x="782638" y="503238"/>
              <a:ext cx="774700" cy="869950"/>
            </a:xfrm>
            <a:custGeom>
              <a:avLst/>
              <a:gdLst>
                <a:gd name="T0" fmla="*/ 104 w 108"/>
                <a:gd name="T1" fmla="*/ 31 h 121"/>
                <a:gd name="T2" fmla="*/ 31 w 108"/>
                <a:gd name="T3" fmla="*/ 20 h 121"/>
                <a:gd name="T4" fmla="*/ 36 w 108"/>
                <a:gd name="T5" fmla="*/ 11 h 121"/>
                <a:gd name="T6" fmla="*/ 19 w 108"/>
                <a:gd name="T7" fmla="*/ 6 h 121"/>
                <a:gd name="T8" fmla="*/ 0 w 108"/>
                <a:gd name="T9" fmla="*/ 39 h 121"/>
                <a:gd name="T10" fmla="*/ 11 w 108"/>
                <a:gd name="T11" fmla="*/ 46 h 121"/>
                <a:gd name="T12" fmla="*/ 20 w 108"/>
                <a:gd name="T13" fmla="*/ 36 h 121"/>
                <a:gd name="T14" fmla="*/ 28 w 108"/>
                <a:gd name="T15" fmla="*/ 32 h 121"/>
                <a:gd name="T16" fmla="*/ 15 w 108"/>
                <a:gd name="T17" fmla="*/ 52 h 121"/>
                <a:gd name="T18" fmla="*/ 22 w 108"/>
                <a:gd name="T19" fmla="*/ 58 h 121"/>
                <a:gd name="T20" fmla="*/ 32 w 108"/>
                <a:gd name="T21" fmla="*/ 48 h 121"/>
                <a:gd name="T22" fmla="*/ 39 w 108"/>
                <a:gd name="T23" fmla="*/ 48 h 121"/>
                <a:gd name="T24" fmla="*/ 39 w 108"/>
                <a:gd name="T25" fmla="*/ 58 h 121"/>
                <a:gd name="T26" fmla="*/ 15 w 108"/>
                <a:gd name="T27" fmla="*/ 58 h 121"/>
                <a:gd name="T28" fmla="*/ 15 w 108"/>
                <a:gd name="T29" fmla="*/ 67 h 121"/>
                <a:gd name="T30" fmla="*/ 39 w 108"/>
                <a:gd name="T31" fmla="*/ 67 h 121"/>
                <a:gd name="T32" fmla="*/ 39 w 108"/>
                <a:gd name="T33" fmla="*/ 87 h 121"/>
                <a:gd name="T34" fmla="*/ 38 w 108"/>
                <a:gd name="T35" fmla="*/ 87 h 121"/>
                <a:gd name="T36" fmla="*/ 29 w 108"/>
                <a:gd name="T37" fmla="*/ 84 h 121"/>
                <a:gd name="T38" fmla="*/ 29 w 108"/>
                <a:gd name="T39" fmla="*/ 71 h 121"/>
                <a:gd name="T40" fmla="*/ 12 w 108"/>
                <a:gd name="T41" fmla="*/ 71 h 121"/>
                <a:gd name="T42" fmla="*/ 12 w 108"/>
                <a:gd name="T43" fmla="*/ 72 h 121"/>
                <a:gd name="T44" fmla="*/ 29 w 108"/>
                <a:gd name="T45" fmla="*/ 98 h 121"/>
                <a:gd name="T46" fmla="*/ 70 w 108"/>
                <a:gd name="T47" fmla="*/ 87 h 121"/>
                <a:gd name="T48" fmla="*/ 72 w 108"/>
                <a:gd name="T49" fmla="*/ 96 h 121"/>
                <a:gd name="T50" fmla="*/ 86 w 108"/>
                <a:gd name="T51" fmla="*/ 91 h 121"/>
                <a:gd name="T52" fmla="*/ 76 w 108"/>
                <a:gd name="T53" fmla="*/ 68 h 121"/>
                <a:gd name="T54" fmla="*/ 65 w 108"/>
                <a:gd name="T55" fmla="*/ 72 h 121"/>
                <a:gd name="T56" fmla="*/ 68 w 108"/>
                <a:gd name="T57" fmla="*/ 79 h 121"/>
                <a:gd name="T58" fmla="*/ 58 w 108"/>
                <a:gd name="T59" fmla="*/ 84 h 121"/>
                <a:gd name="T60" fmla="*/ 58 w 108"/>
                <a:gd name="T61" fmla="*/ 67 h 121"/>
                <a:gd name="T62" fmla="*/ 81 w 108"/>
                <a:gd name="T63" fmla="*/ 67 h 121"/>
                <a:gd name="T64" fmla="*/ 81 w 108"/>
                <a:gd name="T65" fmla="*/ 58 h 121"/>
                <a:gd name="T66" fmla="*/ 58 w 108"/>
                <a:gd name="T67" fmla="*/ 58 h 121"/>
                <a:gd name="T68" fmla="*/ 58 w 108"/>
                <a:gd name="T69" fmla="*/ 48 h 121"/>
                <a:gd name="T70" fmla="*/ 81 w 108"/>
                <a:gd name="T71" fmla="*/ 48 h 121"/>
                <a:gd name="T72" fmla="*/ 81 w 108"/>
                <a:gd name="T73" fmla="*/ 39 h 121"/>
                <a:gd name="T74" fmla="*/ 40 w 108"/>
                <a:gd name="T75" fmla="*/ 39 h 121"/>
                <a:gd name="T76" fmla="*/ 46 w 108"/>
                <a:gd name="T77" fmla="*/ 30 h 121"/>
                <a:gd name="T78" fmla="*/ 39 w 108"/>
                <a:gd name="T79" fmla="*/ 28 h 121"/>
                <a:gd name="T80" fmla="*/ 87 w 108"/>
                <a:gd name="T81" fmla="*/ 37 h 121"/>
                <a:gd name="T82" fmla="*/ 87 w 108"/>
                <a:gd name="T83" fmla="*/ 85 h 121"/>
                <a:gd name="T84" fmla="*/ 70 w 108"/>
                <a:gd name="T85" fmla="*/ 101 h 121"/>
                <a:gd name="T86" fmla="*/ 59 w 108"/>
                <a:gd name="T87" fmla="*/ 98 h 121"/>
                <a:gd name="T88" fmla="*/ 57 w 108"/>
                <a:gd name="T89" fmla="*/ 108 h 121"/>
                <a:gd name="T90" fmla="*/ 105 w 108"/>
                <a:gd name="T91" fmla="*/ 87 h 121"/>
                <a:gd name="T92" fmla="*/ 104 w 108"/>
                <a:gd name="T9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21">
                  <a:moveTo>
                    <a:pt x="104" y="31"/>
                  </a:moveTo>
                  <a:cubicBezTo>
                    <a:pt x="104" y="31"/>
                    <a:pt x="100" y="0"/>
                    <a:pt x="31" y="20"/>
                  </a:cubicBezTo>
                  <a:cubicBezTo>
                    <a:pt x="34" y="14"/>
                    <a:pt x="36" y="11"/>
                    <a:pt x="36" y="11"/>
                  </a:cubicBezTo>
                  <a:cubicBezTo>
                    <a:pt x="19" y="6"/>
                    <a:pt x="19" y="6"/>
                    <a:pt x="19" y="6"/>
                  </a:cubicBezTo>
                  <a:cubicBezTo>
                    <a:pt x="19" y="6"/>
                    <a:pt x="12" y="29"/>
                    <a:pt x="0" y="39"/>
                  </a:cubicBezTo>
                  <a:cubicBezTo>
                    <a:pt x="0" y="39"/>
                    <a:pt x="11" y="46"/>
                    <a:pt x="11" y="46"/>
                  </a:cubicBezTo>
                  <a:cubicBezTo>
                    <a:pt x="15" y="43"/>
                    <a:pt x="18" y="39"/>
                    <a:pt x="20" y="36"/>
                  </a:cubicBezTo>
                  <a:cubicBezTo>
                    <a:pt x="23" y="35"/>
                    <a:pt x="26" y="33"/>
                    <a:pt x="28" y="32"/>
                  </a:cubicBezTo>
                  <a:cubicBezTo>
                    <a:pt x="25" y="38"/>
                    <a:pt x="20" y="47"/>
                    <a:pt x="15" y="52"/>
                  </a:cubicBezTo>
                  <a:cubicBezTo>
                    <a:pt x="22" y="58"/>
                    <a:pt x="22" y="58"/>
                    <a:pt x="22" y="58"/>
                  </a:cubicBezTo>
                  <a:cubicBezTo>
                    <a:pt x="22" y="58"/>
                    <a:pt x="27" y="54"/>
                    <a:pt x="32" y="48"/>
                  </a:cubicBezTo>
                  <a:cubicBezTo>
                    <a:pt x="39" y="48"/>
                    <a:pt x="39" y="48"/>
                    <a:pt x="39" y="48"/>
                  </a:cubicBezTo>
                  <a:cubicBezTo>
                    <a:pt x="39" y="58"/>
                    <a:pt x="39" y="58"/>
                    <a:pt x="39" y="58"/>
                  </a:cubicBezTo>
                  <a:cubicBezTo>
                    <a:pt x="15" y="58"/>
                    <a:pt x="15" y="58"/>
                    <a:pt x="15" y="58"/>
                  </a:cubicBezTo>
                  <a:cubicBezTo>
                    <a:pt x="15" y="67"/>
                    <a:pt x="15" y="67"/>
                    <a:pt x="15" y="67"/>
                  </a:cubicBezTo>
                  <a:cubicBezTo>
                    <a:pt x="39" y="67"/>
                    <a:pt x="39" y="67"/>
                    <a:pt x="39" y="67"/>
                  </a:cubicBezTo>
                  <a:cubicBezTo>
                    <a:pt x="39" y="87"/>
                    <a:pt x="39" y="87"/>
                    <a:pt x="39" y="87"/>
                  </a:cubicBezTo>
                  <a:cubicBezTo>
                    <a:pt x="38" y="87"/>
                    <a:pt x="38" y="87"/>
                    <a:pt x="38" y="87"/>
                  </a:cubicBezTo>
                  <a:cubicBezTo>
                    <a:pt x="35" y="87"/>
                    <a:pt x="31" y="86"/>
                    <a:pt x="29" y="84"/>
                  </a:cubicBezTo>
                  <a:cubicBezTo>
                    <a:pt x="27" y="81"/>
                    <a:pt x="29" y="75"/>
                    <a:pt x="29" y="71"/>
                  </a:cubicBezTo>
                  <a:cubicBezTo>
                    <a:pt x="12" y="71"/>
                    <a:pt x="12" y="71"/>
                    <a:pt x="12" y="71"/>
                  </a:cubicBezTo>
                  <a:cubicBezTo>
                    <a:pt x="12" y="72"/>
                    <a:pt x="12" y="72"/>
                    <a:pt x="12" y="72"/>
                  </a:cubicBezTo>
                  <a:cubicBezTo>
                    <a:pt x="12" y="72"/>
                    <a:pt x="6" y="99"/>
                    <a:pt x="29" y="98"/>
                  </a:cubicBezTo>
                  <a:cubicBezTo>
                    <a:pt x="51" y="99"/>
                    <a:pt x="64" y="92"/>
                    <a:pt x="70" y="87"/>
                  </a:cubicBezTo>
                  <a:cubicBezTo>
                    <a:pt x="72" y="96"/>
                    <a:pt x="72" y="96"/>
                    <a:pt x="72" y="96"/>
                  </a:cubicBezTo>
                  <a:cubicBezTo>
                    <a:pt x="86" y="91"/>
                    <a:pt x="86" y="91"/>
                    <a:pt x="86" y="91"/>
                  </a:cubicBezTo>
                  <a:cubicBezTo>
                    <a:pt x="76" y="68"/>
                    <a:pt x="76" y="68"/>
                    <a:pt x="76" y="68"/>
                  </a:cubicBezTo>
                  <a:cubicBezTo>
                    <a:pt x="65" y="72"/>
                    <a:pt x="65" y="72"/>
                    <a:pt x="65" y="72"/>
                  </a:cubicBezTo>
                  <a:cubicBezTo>
                    <a:pt x="68" y="79"/>
                    <a:pt x="68" y="79"/>
                    <a:pt x="68" y="79"/>
                  </a:cubicBezTo>
                  <a:cubicBezTo>
                    <a:pt x="65" y="82"/>
                    <a:pt x="61" y="83"/>
                    <a:pt x="58" y="84"/>
                  </a:cubicBezTo>
                  <a:cubicBezTo>
                    <a:pt x="58" y="67"/>
                    <a:pt x="58" y="67"/>
                    <a:pt x="58" y="67"/>
                  </a:cubicBezTo>
                  <a:cubicBezTo>
                    <a:pt x="81" y="67"/>
                    <a:pt x="81" y="67"/>
                    <a:pt x="81" y="67"/>
                  </a:cubicBezTo>
                  <a:cubicBezTo>
                    <a:pt x="81" y="58"/>
                    <a:pt x="81" y="58"/>
                    <a:pt x="81" y="58"/>
                  </a:cubicBezTo>
                  <a:cubicBezTo>
                    <a:pt x="58" y="58"/>
                    <a:pt x="58" y="58"/>
                    <a:pt x="58" y="58"/>
                  </a:cubicBezTo>
                  <a:cubicBezTo>
                    <a:pt x="58" y="48"/>
                    <a:pt x="58" y="48"/>
                    <a:pt x="58" y="48"/>
                  </a:cubicBezTo>
                  <a:cubicBezTo>
                    <a:pt x="81" y="48"/>
                    <a:pt x="81" y="48"/>
                    <a:pt x="81" y="48"/>
                  </a:cubicBezTo>
                  <a:cubicBezTo>
                    <a:pt x="81" y="39"/>
                    <a:pt x="81" y="39"/>
                    <a:pt x="81" y="39"/>
                  </a:cubicBezTo>
                  <a:cubicBezTo>
                    <a:pt x="40" y="39"/>
                    <a:pt x="40" y="39"/>
                    <a:pt x="40" y="39"/>
                  </a:cubicBezTo>
                  <a:cubicBezTo>
                    <a:pt x="43" y="36"/>
                    <a:pt x="45" y="33"/>
                    <a:pt x="46" y="30"/>
                  </a:cubicBezTo>
                  <a:cubicBezTo>
                    <a:pt x="39" y="28"/>
                    <a:pt x="39" y="28"/>
                    <a:pt x="39" y="28"/>
                  </a:cubicBezTo>
                  <a:cubicBezTo>
                    <a:pt x="70" y="17"/>
                    <a:pt x="87" y="19"/>
                    <a:pt x="87" y="37"/>
                  </a:cubicBezTo>
                  <a:cubicBezTo>
                    <a:pt x="87" y="85"/>
                    <a:pt x="87" y="85"/>
                    <a:pt x="87" y="85"/>
                  </a:cubicBezTo>
                  <a:cubicBezTo>
                    <a:pt x="87" y="85"/>
                    <a:pt x="89" y="102"/>
                    <a:pt x="70" y="101"/>
                  </a:cubicBezTo>
                  <a:cubicBezTo>
                    <a:pt x="59" y="98"/>
                    <a:pt x="59" y="98"/>
                    <a:pt x="59" y="98"/>
                  </a:cubicBezTo>
                  <a:cubicBezTo>
                    <a:pt x="57" y="108"/>
                    <a:pt x="57" y="108"/>
                    <a:pt x="57" y="108"/>
                  </a:cubicBezTo>
                  <a:cubicBezTo>
                    <a:pt x="57" y="108"/>
                    <a:pt x="101" y="121"/>
                    <a:pt x="105" y="87"/>
                  </a:cubicBezTo>
                  <a:cubicBezTo>
                    <a:pt x="108" y="53"/>
                    <a:pt x="104" y="31"/>
                    <a:pt x="104"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68" name="组合 67"/>
          <p:cNvGrpSpPr/>
          <p:nvPr/>
        </p:nvGrpSpPr>
        <p:grpSpPr>
          <a:xfrm>
            <a:off x="9461095" y="608608"/>
            <a:ext cx="603788" cy="571645"/>
            <a:chOff x="4787900" y="539750"/>
            <a:chExt cx="803275" cy="760413"/>
          </a:xfrm>
          <a:solidFill>
            <a:schemeClr val="tx1">
              <a:lumMod val="65000"/>
              <a:lumOff val="35000"/>
            </a:schemeClr>
          </a:solidFill>
        </p:grpSpPr>
        <p:sp>
          <p:nvSpPr>
            <p:cNvPr id="69"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2730262" y="1524000"/>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实训目标</a:t>
            </a:r>
          </a:p>
        </p:txBody>
      </p:sp>
      <p:pic>
        <p:nvPicPr>
          <p:cNvPr id="2" name="图片">
            <a:extLst>
              <a:ext uri="{FF2B5EF4-FFF2-40B4-BE49-F238E27FC236}">
                <a16:creationId xmlns:a16="http://schemas.microsoft.com/office/drawing/2014/main" id="{08CA639E-F6AB-3943-A098-BBA23836C952}"/>
              </a:ext>
            </a:extLst>
          </p:cNvPr>
          <p:cNvPicPr>
            <a:picLocks noChangeAspect="1"/>
          </p:cNvPicPr>
          <p:nvPr/>
        </p:nvPicPr>
        <p:blipFill>
          <a:blip r:embed="rId3" cstate="print"/>
          <a:stretch>
            <a:fillRect/>
          </a:stretch>
        </p:blipFill>
        <p:spPr>
          <a:xfrm rot="20787591">
            <a:off x="341924" y="4810069"/>
            <a:ext cx="967807" cy="967807"/>
          </a:xfrm>
          <a:prstGeom prst="rect">
            <a:avLst/>
          </a:prstGeom>
          <a:noFill/>
          <a:ln w="9525" cap="flat" cmpd="sng">
            <a:noFill/>
            <a:prstDash val="solid"/>
            <a:miter/>
          </a:ln>
        </p:spPr>
      </p:pic>
      <p:pic>
        <p:nvPicPr>
          <p:cNvPr id="3" name="图片">
            <a:extLst>
              <a:ext uri="{FF2B5EF4-FFF2-40B4-BE49-F238E27FC236}">
                <a16:creationId xmlns:a16="http://schemas.microsoft.com/office/drawing/2014/main" id="{3A94A0CF-0F7D-6EAC-1E92-E54D2E0299F1}"/>
              </a:ext>
            </a:extLst>
          </p:cNvPr>
          <p:cNvPicPr>
            <a:picLocks noChangeAspect="1"/>
          </p:cNvPicPr>
          <p:nvPr/>
        </p:nvPicPr>
        <p:blipFill>
          <a:blip r:embed="rId4" cstate="print"/>
          <a:stretch>
            <a:fillRect/>
          </a:stretch>
        </p:blipFill>
        <p:spPr>
          <a:xfrm rot="816839">
            <a:off x="1043016" y="5634498"/>
            <a:ext cx="933828" cy="933825"/>
          </a:xfrm>
          <a:prstGeom prst="rect">
            <a:avLst/>
          </a:prstGeom>
          <a:noFill/>
          <a:ln w="9525" cap="flat" cmpd="sng">
            <a:noFill/>
            <a:prstDash val="solid"/>
            <a:miter/>
          </a:ln>
        </p:spPr>
      </p:pic>
      <p:pic>
        <p:nvPicPr>
          <p:cNvPr id="4" name="图片">
            <a:extLst>
              <a:ext uri="{FF2B5EF4-FFF2-40B4-BE49-F238E27FC236}">
                <a16:creationId xmlns:a16="http://schemas.microsoft.com/office/drawing/2014/main" id="{9EB7A401-0A37-8688-6AAB-B5AC052B4DB2}"/>
              </a:ext>
            </a:extLst>
          </p:cNvPr>
          <p:cNvPicPr>
            <a:picLocks noChangeAspect="1"/>
          </p:cNvPicPr>
          <p:nvPr/>
        </p:nvPicPr>
        <p:blipFill>
          <a:blip r:embed="rId5" cstate="print"/>
          <a:stretch>
            <a:fillRect/>
          </a:stretch>
        </p:blipFill>
        <p:spPr>
          <a:xfrm rot="540217">
            <a:off x="119327" y="5760326"/>
            <a:ext cx="919900" cy="919900"/>
          </a:xfrm>
          <a:prstGeom prst="rect">
            <a:avLst/>
          </a:prstGeom>
          <a:noFill/>
          <a:ln w="9525" cap="flat" cmpd="sng">
            <a:noFill/>
            <a:prstDash val="solid"/>
            <a:miter/>
          </a:ln>
        </p:spPr>
      </p:pic>
      <p:sp>
        <p:nvSpPr>
          <p:cNvPr id="5" name="矩形 4">
            <a:extLst>
              <a:ext uri="{FF2B5EF4-FFF2-40B4-BE49-F238E27FC236}">
                <a16:creationId xmlns:a16="http://schemas.microsoft.com/office/drawing/2014/main" id="{59408F6C-64B1-3B74-F710-1919B7CD974E}"/>
              </a:ext>
            </a:extLst>
          </p:cNvPr>
          <p:cNvSpPr/>
          <p:nvPr/>
        </p:nvSpPr>
        <p:spPr>
          <a:xfrm>
            <a:off x="2746770" y="2733756"/>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实训分析</a:t>
            </a:r>
          </a:p>
        </p:txBody>
      </p:sp>
    </p:spTree>
    <p:extLst>
      <p:ext uri="{BB962C8B-B14F-4D97-AF65-F5344CB8AC3E}">
        <p14:creationId xmlns:p14="http://schemas.microsoft.com/office/powerpoint/2010/main" val="380291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0"/>
            <a:ext cx="12190413" cy="1384910"/>
            <a:chOff x="2" y="0"/>
            <a:chExt cx="12192000" cy="2333298"/>
          </a:xfrm>
        </p:grpSpPr>
        <p:sp>
          <p:nvSpPr>
            <p:cNvPr id="61" name="矩形 60"/>
            <p:cNvSpPr/>
            <p:nvPr/>
          </p:nvSpPr>
          <p:spPr>
            <a:xfrm>
              <a:off x="2"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2" y="0"/>
              <a:ext cx="12191998" cy="2333298"/>
              <a:chOff x="2118360" y="0"/>
              <a:chExt cx="7955281" cy="6858001"/>
            </a:xfrm>
          </p:grpSpPr>
          <p:sp>
            <p:nvSpPr>
              <p:cNvPr id="62" name="等腰三角形 61"/>
              <p:cNvSpPr/>
              <p:nvPr/>
            </p:nvSpPr>
            <p:spPr>
              <a:xfrm flipV="1">
                <a:off x="2118360" y="0"/>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a:off x="3444240" y="2286004"/>
                <a:ext cx="5303520" cy="4571997"/>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矩形 37"/>
          <p:cNvSpPr/>
          <p:nvPr/>
        </p:nvSpPr>
        <p:spPr>
          <a:xfrm>
            <a:off x="761206" y="539886"/>
            <a:ext cx="5990812" cy="79860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34" charset="-122"/>
                <a:ea typeface="微软雅黑" panose="020B0503020204020204" pitchFamily="34" charset="-122"/>
              </a:rPr>
              <a:t>实训 使用生意参谋分析网店数据</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465903" y="2013301"/>
            <a:ext cx="9104721" cy="92327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ts val="28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根据所学数据分析知识，使用生意参谋分析自己网店的流量数据以及访客特征，并将对应数据填入表</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7-1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和表</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7-2</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中。</a:t>
            </a:r>
          </a:p>
        </p:txBody>
      </p:sp>
      <p:sp>
        <p:nvSpPr>
          <p:cNvPr id="35" name="矩形 34"/>
          <p:cNvSpPr/>
          <p:nvPr/>
        </p:nvSpPr>
        <p:spPr>
          <a:xfrm>
            <a:off x="1248435" y="6615764"/>
            <a:ext cx="10914229" cy="72000"/>
          </a:xfrm>
          <a:prstGeom prst="rect">
            <a:avLst/>
          </a:prstGeom>
          <a:solidFill>
            <a:srgbClr val="FF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22" y="6705600"/>
            <a:ext cx="10914229" cy="7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4"/>
          <p:cNvSpPr/>
          <p:nvPr/>
        </p:nvSpPr>
        <p:spPr>
          <a:xfrm>
            <a:off x="1056346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21"/>
          <p:cNvGrpSpPr/>
          <p:nvPr/>
        </p:nvGrpSpPr>
        <p:grpSpPr>
          <a:xfrm>
            <a:off x="6620823" y="387387"/>
            <a:ext cx="999526" cy="999656"/>
            <a:chOff x="4529124" y="2743206"/>
            <a:chExt cx="760650" cy="760650"/>
          </a:xfrm>
        </p:grpSpPr>
        <p:sp>
          <p:nvSpPr>
            <p:cNvPr id="42" name="Oval 5"/>
            <p:cNvSpPr/>
            <p:nvPr/>
          </p:nvSpPr>
          <p:spPr>
            <a:xfrm>
              <a:off x="4529124" y="2743206"/>
              <a:ext cx="760650" cy="7606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18"/>
            <p:cNvGrpSpPr/>
            <p:nvPr/>
          </p:nvGrpSpPr>
          <p:grpSpPr>
            <a:xfrm>
              <a:off x="4786314" y="2928958"/>
              <a:ext cx="251543" cy="366676"/>
              <a:chOff x="3500430" y="4071948"/>
              <a:chExt cx="251543" cy="366676"/>
            </a:xfrm>
            <a:solidFill>
              <a:schemeClr val="accent1"/>
            </a:solidFill>
          </p:grpSpPr>
          <p:sp>
            <p:nvSpPr>
              <p:cNvPr id="44" name="AutoShape 113"/>
              <p:cNvSpPr>
                <a:spLocks/>
              </p:cNvSpPr>
              <p:nvPr/>
            </p:nvSpPr>
            <p:spPr bwMode="auto">
              <a:xfrm>
                <a:off x="3500430" y="4071948"/>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5" name="AutoShape 114"/>
              <p:cNvSpPr>
                <a:spLocks/>
              </p:cNvSpPr>
              <p:nvPr/>
            </p:nvSpPr>
            <p:spPr bwMode="auto">
              <a:xfrm>
                <a:off x="3557371" y="4129515"/>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A5779E"/>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grpSp>
      </p:grpSp>
      <p:sp>
        <p:nvSpPr>
          <p:cNvPr id="47" name="Oval 3"/>
          <p:cNvSpPr/>
          <p:nvPr/>
        </p:nvSpPr>
        <p:spPr>
          <a:xfrm>
            <a:off x="9249253" y="387387"/>
            <a:ext cx="999526" cy="999656"/>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2"/>
          <p:cNvSpPr/>
          <p:nvPr/>
        </p:nvSpPr>
        <p:spPr>
          <a:xfrm>
            <a:off x="793503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组合 53"/>
          <p:cNvGrpSpPr/>
          <p:nvPr/>
        </p:nvGrpSpPr>
        <p:grpSpPr>
          <a:xfrm>
            <a:off x="8164530" y="616908"/>
            <a:ext cx="563271" cy="563344"/>
            <a:chOff x="1539875" y="3062288"/>
            <a:chExt cx="811213" cy="811213"/>
          </a:xfrm>
          <a:solidFill>
            <a:srgbClr val="C60418"/>
          </a:solidFill>
        </p:grpSpPr>
        <p:sp>
          <p:nvSpPr>
            <p:cNvPr id="55"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6"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7"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8"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9"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60" name="组合 59"/>
          <p:cNvGrpSpPr/>
          <p:nvPr/>
        </p:nvGrpSpPr>
        <p:grpSpPr>
          <a:xfrm>
            <a:off x="10789368" y="646291"/>
            <a:ext cx="547725" cy="481849"/>
            <a:chOff x="568325" y="503238"/>
            <a:chExt cx="989013" cy="869950"/>
          </a:xfrm>
          <a:solidFill>
            <a:srgbClr val="C60418"/>
          </a:solidFill>
        </p:grpSpPr>
        <p:sp>
          <p:nvSpPr>
            <p:cNvPr id="65" name="Oval 27"/>
            <p:cNvSpPr>
              <a:spLocks noChangeArrowheads="1"/>
            </p:cNvSpPr>
            <p:nvPr/>
          </p:nvSpPr>
          <p:spPr bwMode="auto">
            <a:xfrm>
              <a:off x="654050" y="560388"/>
              <a:ext cx="171450" cy="1587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8"/>
            <p:cNvSpPr>
              <a:spLocks/>
            </p:cNvSpPr>
            <p:nvPr/>
          </p:nvSpPr>
          <p:spPr bwMode="auto">
            <a:xfrm>
              <a:off x="568325" y="755650"/>
              <a:ext cx="271462" cy="523875"/>
            </a:xfrm>
            <a:custGeom>
              <a:avLst/>
              <a:gdLst>
                <a:gd name="T0" fmla="*/ 14 w 38"/>
                <a:gd name="T1" fmla="*/ 0 h 73"/>
                <a:gd name="T2" fmla="*/ 6 w 38"/>
                <a:gd name="T3" fmla="*/ 11 h 73"/>
                <a:gd name="T4" fmla="*/ 20 w 38"/>
                <a:gd name="T5" fmla="*/ 20 h 73"/>
                <a:gd name="T6" fmla="*/ 25 w 38"/>
                <a:gd name="T7" fmla="*/ 34 h 73"/>
                <a:gd name="T8" fmla="*/ 0 w 38"/>
                <a:gd name="T9" fmla="*/ 61 h 73"/>
                <a:gd name="T10" fmla="*/ 19 w 38"/>
                <a:gd name="T11" fmla="*/ 73 h 73"/>
                <a:gd name="T12" fmla="*/ 34 w 38"/>
                <a:gd name="T13" fmla="*/ 39 h 73"/>
                <a:gd name="T14" fmla="*/ 33 w 38"/>
                <a:gd name="T15" fmla="*/ 15 h 73"/>
                <a:gd name="T16" fmla="*/ 14 w 3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3">
                  <a:moveTo>
                    <a:pt x="14" y="0"/>
                  </a:moveTo>
                  <a:cubicBezTo>
                    <a:pt x="6" y="11"/>
                    <a:pt x="6" y="11"/>
                    <a:pt x="6" y="11"/>
                  </a:cubicBezTo>
                  <a:cubicBezTo>
                    <a:pt x="20" y="20"/>
                    <a:pt x="20" y="20"/>
                    <a:pt x="20" y="20"/>
                  </a:cubicBezTo>
                  <a:cubicBezTo>
                    <a:pt x="20" y="20"/>
                    <a:pt x="30" y="25"/>
                    <a:pt x="25" y="34"/>
                  </a:cubicBezTo>
                  <a:cubicBezTo>
                    <a:pt x="21" y="43"/>
                    <a:pt x="0" y="61"/>
                    <a:pt x="0" y="61"/>
                  </a:cubicBezTo>
                  <a:cubicBezTo>
                    <a:pt x="19" y="73"/>
                    <a:pt x="19" y="73"/>
                    <a:pt x="19" y="73"/>
                  </a:cubicBezTo>
                  <a:cubicBezTo>
                    <a:pt x="32" y="45"/>
                    <a:pt x="31" y="49"/>
                    <a:pt x="34" y="39"/>
                  </a:cubicBezTo>
                  <a:cubicBezTo>
                    <a:pt x="37" y="29"/>
                    <a:pt x="38" y="21"/>
                    <a:pt x="33" y="15"/>
                  </a:cubicBezTo>
                  <a:cubicBezTo>
                    <a:pt x="25" y="8"/>
                    <a:pt x="25" y="7"/>
                    <a:pt x="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9"/>
            <p:cNvSpPr>
              <a:spLocks/>
            </p:cNvSpPr>
            <p:nvPr/>
          </p:nvSpPr>
          <p:spPr bwMode="auto">
            <a:xfrm>
              <a:off x="782638" y="503238"/>
              <a:ext cx="774700" cy="869950"/>
            </a:xfrm>
            <a:custGeom>
              <a:avLst/>
              <a:gdLst>
                <a:gd name="T0" fmla="*/ 104 w 108"/>
                <a:gd name="T1" fmla="*/ 31 h 121"/>
                <a:gd name="T2" fmla="*/ 31 w 108"/>
                <a:gd name="T3" fmla="*/ 20 h 121"/>
                <a:gd name="T4" fmla="*/ 36 w 108"/>
                <a:gd name="T5" fmla="*/ 11 h 121"/>
                <a:gd name="T6" fmla="*/ 19 w 108"/>
                <a:gd name="T7" fmla="*/ 6 h 121"/>
                <a:gd name="T8" fmla="*/ 0 w 108"/>
                <a:gd name="T9" fmla="*/ 39 h 121"/>
                <a:gd name="T10" fmla="*/ 11 w 108"/>
                <a:gd name="T11" fmla="*/ 46 h 121"/>
                <a:gd name="T12" fmla="*/ 20 w 108"/>
                <a:gd name="T13" fmla="*/ 36 h 121"/>
                <a:gd name="T14" fmla="*/ 28 w 108"/>
                <a:gd name="T15" fmla="*/ 32 h 121"/>
                <a:gd name="T16" fmla="*/ 15 w 108"/>
                <a:gd name="T17" fmla="*/ 52 h 121"/>
                <a:gd name="T18" fmla="*/ 22 w 108"/>
                <a:gd name="T19" fmla="*/ 58 h 121"/>
                <a:gd name="T20" fmla="*/ 32 w 108"/>
                <a:gd name="T21" fmla="*/ 48 h 121"/>
                <a:gd name="T22" fmla="*/ 39 w 108"/>
                <a:gd name="T23" fmla="*/ 48 h 121"/>
                <a:gd name="T24" fmla="*/ 39 w 108"/>
                <a:gd name="T25" fmla="*/ 58 h 121"/>
                <a:gd name="T26" fmla="*/ 15 w 108"/>
                <a:gd name="T27" fmla="*/ 58 h 121"/>
                <a:gd name="T28" fmla="*/ 15 w 108"/>
                <a:gd name="T29" fmla="*/ 67 h 121"/>
                <a:gd name="T30" fmla="*/ 39 w 108"/>
                <a:gd name="T31" fmla="*/ 67 h 121"/>
                <a:gd name="T32" fmla="*/ 39 w 108"/>
                <a:gd name="T33" fmla="*/ 87 h 121"/>
                <a:gd name="T34" fmla="*/ 38 w 108"/>
                <a:gd name="T35" fmla="*/ 87 h 121"/>
                <a:gd name="T36" fmla="*/ 29 w 108"/>
                <a:gd name="T37" fmla="*/ 84 h 121"/>
                <a:gd name="T38" fmla="*/ 29 w 108"/>
                <a:gd name="T39" fmla="*/ 71 h 121"/>
                <a:gd name="T40" fmla="*/ 12 w 108"/>
                <a:gd name="T41" fmla="*/ 71 h 121"/>
                <a:gd name="T42" fmla="*/ 12 w 108"/>
                <a:gd name="T43" fmla="*/ 72 h 121"/>
                <a:gd name="T44" fmla="*/ 29 w 108"/>
                <a:gd name="T45" fmla="*/ 98 h 121"/>
                <a:gd name="T46" fmla="*/ 70 w 108"/>
                <a:gd name="T47" fmla="*/ 87 h 121"/>
                <a:gd name="T48" fmla="*/ 72 w 108"/>
                <a:gd name="T49" fmla="*/ 96 h 121"/>
                <a:gd name="T50" fmla="*/ 86 w 108"/>
                <a:gd name="T51" fmla="*/ 91 h 121"/>
                <a:gd name="T52" fmla="*/ 76 w 108"/>
                <a:gd name="T53" fmla="*/ 68 h 121"/>
                <a:gd name="T54" fmla="*/ 65 w 108"/>
                <a:gd name="T55" fmla="*/ 72 h 121"/>
                <a:gd name="T56" fmla="*/ 68 w 108"/>
                <a:gd name="T57" fmla="*/ 79 h 121"/>
                <a:gd name="T58" fmla="*/ 58 w 108"/>
                <a:gd name="T59" fmla="*/ 84 h 121"/>
                <a:gd name="T60" fmla="*/ 58 w 108"/>
                <a:gd name="T61" fmla="*/ 67 h 121"/>
                <a:gd name="T62" fmla="*/ 81 w 108"/>
                <a:gd name="T63" fmla="*/ 67 h 121"/>
                <a:gd name="T64" fmla="*/ 81 w 108"/>
                <a:gd name="T65" fmla="*/ 58 h 121"/>
                <a:gd name="T66" fmla="*/ 58 w 108"/>
                <a:gd name="T67" fmla="*/ 58 h 121"/>
                <a:gd name="T68" fmla="*/ 58 w 108"/>
                <a:gd name="T69" fmla="*/ 48 h 121"/>
                <a:gd name="T70" fmla="*/ 81 w 108"/>
                <a:gd name="T71" fmla="*/ 48 h 121"/>
                <a:gd name="T72" fmla="*/ 81 w 108"/>
                <a:gd name="T73" fmla="*/ 39 h 121"/>
                <a:gd name="T74" fmla="*/ 40 w 108"/>
                <a:gd name="T75" fmla="*/ 39 h 121"/>
                <a:gd name="T76" fmla="*/ 46 w 108"/>
                <a:gd name="T77" fmla="*/ 30 h 121"/>
                <a:gd name="T78" fmla="*/ 39 w 108"/>
                <a:gd name="T79" fmla="*/ 28 h 121"/>
                <a:gd name="T80" fmla="*/ 87 w 108"/>
                <a:gd name="T81" fmla="*/ 37 h 121"/>
                <a:gd name="T82" fmla="*/ 87 w 108"/>
                <a:gd name="T83" fmla="*/ 85 h 121"/>
                <a:gd name="T84" fmla="*/ 70 w 108"/>
                <a:gd name="T85" fmla="*/ 101 h 121"/>
                <a:gd name="T86" fmla="*/ 59 w 108"/>
                <a:gd name="T87" fmla="*/ 98 h 121"/>
                <a:gd name="T88" fmla="*/ 57 w 108"/>
                <a:gd name="T89" fmla="*/ 108 h 121"/>
                <a:gd name="T90" fmla="*/ 105 w 108"/>
                <a:gd name="T91" fmla="*/ 87 h 121"/>
                <a:gd name="T92" fmla="*/ 104 w 108"/>
                <a:gd name="T9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21">
                  <a:moveTo>
                    <a:pt x="104" y="31"/>
                  </a:moveTo>
                  <a:cubicBezTo>
                    <a:pt x="104" y="31"/>
                    <a:pt x="100" y="0"/>
                    <a:pt x="31" y="20"/>
                  </a:cubicBezTo>
                  <a:cubicBezTo>
                    <a:pt x="34" y="14"/>
                    <a:pt x="36" y="11"/>
                    <a:pt x="36" y="11"/>
                  </a:cubicBezTo>
                  <a:cubicBezTo>
                    <a:pt x="19" y="6"/>
                    <a:pt x="19" y="6"/>
                    <a:pt x="19" y="6"/>
                  </a:cubicBezTo>
                  <a:cubicBezTo>
                    <a:pt x="19" y="6"/>
                    <a:pt x="12" y="29"/>
                    <a:pt x="0" y="39"/>
                  </a:cubicBezTo>
                  <a:cubicBezTo>
                    <a:pt x="0" y="39"/>
                    <a:pt x="11" y="46"/>
                    <a:pt x="11" y="46"/>
                  </a:cubicBezTo>
                  <a:cubicBezTo>
                    <a:pt x="15" y="43"/>
                    <a:pt x="18" y="39"/>
                    <a:pt x="20" y="36"/>
                  </a:cubicBezTo>
                  <a:cubicBezTo>
                    <a:pt x="23" y="35"/>
                    <a:pt x="26" y="33"/>
                    <a:pt x="28" y="32"/>
                  </a:cubicBezTo>
                  <a:cubicBezTo>
                    <a:pt x="25" y="38"/>
                    <a:pt x="20" y="47"/>
                    <a:pt x="15" y="52"/>
                  </a:cubicBezTo>
                  <a:cubicBezTo>
                    <a:pt x="22" y="58"/>
                    <a:pt x="22" y="58"/>
                    <a:pt x="22" y="58"/>
                  </a:cubicBezTo>
                  <a:cubicBezTo>
                    <a:pt x="22" y="58"/>
                    <a:pt x="27" y="54"/>
                    <a:pt x="32" y="48"/>
                  </a:cubicBezTo>
                  <a:cubicBezTo>
                    <a:pt x="39" y="48"/>
                    <a:pt x="39" y="48"/>
                    <a:pt x="39" y="48"/>
                  </a:cubicBezTo>
                  <a:cubicBezTo>
                    <a:pt x="39" y="58"/>
                    <a:pt x="39" y="58"/>
                    <a:pt x="39" y="58"/>
                  </a:cubicBezTo>
                  <a:cubicBezTo>
                    <a:pt x="15" y="58"/>
                    <a:pt x="15" y="58"/>
                    <a:pt x="15" y="58"/>
                  </a:cubicBezTo>
                  <a:cubicBezTo>
                    <a:pt x="15" y="67"/>
                    <a:pt x="15" y="67"/>
                    <a:pt x="15" y="67"/>
                  </a:cubicBezTo>
                  <a:cubicBezTo>
                    <a:pt x="39" y="67"/>
                    <a:pt x="39" y="67"/>
                    <a:pt x="39" y="67"/>
                  </a:cubicBezTo>
                  <a:cubicBezTo>
                    <a:pt x="39" y="87"/>
                    <a:pt x="39" y="87"/>
                    <a:pt x="39" y="87"/>
                  </a:cubicBezTo>
                  <a:cubicBezTo>
                    <a:pt x="38" y="87"/>
                    <a:pt x="38" y="87"/>
                    <a:pt x="38" y="87"/>
                  </a:cubicBezTo>
                  <a:cubicBezTo>
                    <a:pt x="35" y="87"/>
                    <a:pt x="31" y="86"/>
                    <a:pt x="29" y="84"/>
                  </a:cubicBezTo>
                  <a:cubicBezTo>
                    <a:pt x="27" y="81"/>
                    <a:pt x="29" y="75"/>
                    <a:pt x="29" y="71"/>
                  </a:cubicBezTo>
                  <a:cubicBezTo>
                    <a:pt x="12" y="71"/>
                    <a:pt x="12" y="71"/>
                    <a:pt x="12" y="71"/>
                  </a:cubicBezTo>
                  <a:cubicBezTo>
                    <a:pt x="12" y="72"/>
                    <a:pt x="12" y="72"/>
                    <a:pt x="12" y="72"/>
                  </a:cubicBezTo>
                  <a:cubicBezTo>
                    <a:pt x="12" y="72"/>
                    <a:pt x="6" y="99"/>
                    <a:pt x="29" y="98"/>
                  </a:cubicBezTo>
                  <a:cubicBezTo>
                    <a:pt x="51" y="99"/>
                    <a:pt x="64" y="92"/>
                    <a:pt x="70" y="87"/>
                  </a:cubicBezTo>
                  <a:cubicBezTo>
                    <a:pt x="72" y="96"/>
                    <a:pt x="72" y="96"/>
                    <a:pt x="72" y="96"/>
                  </a:cubicBezTo>
                  <a:cubicBezTo>
                    <a:pt x="86" y="91"/>
                    <a:pt x="86" y="91"/>
                    <a:pt x="86" y="91"/>
                  </a:cubicBezTo>
                  <a:cubicBezTo>
                    <a:pt x="76" y="68"/>
                    <a:pt x="76" y="68"/>
                    <a:pt x="76" y="68"/>
                  </a:cubicBezTo>
                  <a:cubicBezTo>
                    <a:pt x="65" y="72"/>
                    <a:pt x="65" y="72"/>
                    <a:pt x="65" y="72"/>
                  </a:cubicBezTo>
                  <a:cubicBezTo>
                    <a:pt x="68" y="79"/>
                    <a:pt x="68" y="79"/>
                    <a:pt x="68" y="79"/>
                  </a:cubicBezTo>
                  <a:cubicBezTo>
                    <a:pt x="65" y="82"/>
                    <a:pt x="61" y="83"/>
                    <a:pt x="58" y="84"/>
                  </a:cubicBezTo>
                  <a:cubicBezTo>
                    <a:pt x="58" y="67"/>
                    <a:pt x="58" y="67"/>
                    <a:pt x="58" y="67"/>
                  </a:cubicBezTo>
                  <a:cubicBezTo>
                    <a:pt x="81" y="67"/>
                    <a:pt x="81" y="67"/>
                    <a:pt x="81" y="67"/>
                  </a:cubicBezTo>
                  <a:cubicBezTo>
                    <a:pt x="81" y="58"/>
                    <a:pt x="81" y="58"/>
                    <a:pt x="81" y="58"/>
                  </a:cubicBezTo>
                  <a:cubicBezTo>
                    <a:pt x="58" y="58"/>
                    <a:pt x="58" y="58"/>
                    <a:pt x="58" y="58"/>
                  </a:cubicBezTo>
                  <a:cubicBezTo>
                    <a:pt x="58" y="48"/>
                    <a:pt x="58" y="48"/>
                    <a:pt x="58" y="48"/>
                  </a:cubicBezTo>
                  <a:cubicBezTo>
                    <a:pt x="81" y="48"/>
                    <a:pt x="81" y="48"/>
                    <a:pt x="81" y="48"/>
                  </a:cubicBezTo>
                  <a:cubicBezTo>
                    <a:pt x="81" y="39"/>
                    <a:pt x="81" y="39"/>
                    <a:pt x="81" y="39"/>
                  </a:cubicBezTo>
                  <a:cubicBezTo>
                    <a:pt x="40" y="39"/>
                    <a:pt x="40" y="39"/>
                    <a:pt x="40" y="39"/>
                  </a:cubicBezTo>
                  <a:cubicBezTo>
                    <a:pt x="43" y="36"/>
                    <a:pt x="45" y="33"/>
                    <a:pt x="46" y="30"/>
                  </a:cubicBezTo>
                  <a:cubicBezTo>
                    <a:pt x="39" y="28"/>
                    <a:pt x="39" y="28"/>
                    <a:pt x="39" y="28"/>
                  </a:cubicBezTo>
                  <a:cubicBezTo>
                    <a:pt x="70" y="17"/>
                    <a:pt x="87" y="19"/>
                    <a:pt x="87" y="37"/>
                  </a:cubicBezTo>
                  <a:cubicBezTo>
                    <a:pt x="87" y="85"/>
                    <a:pt x="87" y="85"/>
                    <a:pt x="87" y="85"/>
                  </a:cubicBezTo>
                  <a:cubicBezTo>
                    <a:pt x="87" y="85"/>
                    <a:pt x="89" y="102"/>
                    <a:pt x="70" y="101"/>
                  </a:cubicBezTo>
                  <a:cubicBezTo>
                    <a:pt x="59" y="98"/>
                    <a:pt x="59" y="98"/>
                    <a:pt x="59" y="98"/>
                  </a:cubicBezTo>
                  <a:cubicBezTo>
                    <a:pt x="57" y="108"/>
                    <a:pt x="57" y="108"/>
                    <a:pt x="57" y="108"/>
                  </a:cubicBezTo>
                  <a:cubicBezTo>
                    <a:pt x="57" y="108"/>
                    <a:pt x="101" y="121"/>
                    <a:pt x="105" y="87"/>
                  </a:cubicBezTo>
                  <a:cubicBezTo>
                    <a:pt x="108" y="53"/>
                    <a:pt x="104" y="31"/>
                    <a:pt x="104"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68" name="组合 67"/>
          <p:cNvGrpSpPr/>
          <p:nvPr/>
        </p:nvGrpSpPr>
        <p:grpSpPr>
          <a:xfrm>
            <a:off x="9461095" y="608608"/>
            <a:ext cx="603788" cy="571645"/>
            <a:chOff x="4787900" y="539750"/>
            <a:chExt cx="803275" cy="760413"/>
          </a:xfrm>
          <a:solidFill>
            <a:schemeClr val="tx1">
              <a:lumMod val="65000"/>
              <a:lumOff val="35000"/>
            </a:schemeClr>
          </a:solidFill>
        </p:grpSpPr>
        <p:sp>
          <p:nvSpPr>
            <p:cNvPr id="69"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矩形 4">
            <a:extLst>
              <a:ext uri="{FF2B5EF4-FFF2-40B4-BE49-F238E27FC236}">
                <a16:creationId xmlns:a16="http://schemas.microsoft.com/office/drawing/2014/main" id="{59408F6C-64B1-3B74-F710-1919B7CD974E}"/>
              </a:ext>
            </a:extLst>
          </p:cNvPr>
          <p:cNvSpPr/>
          <p:nvPr/>
        </p:nvSpPr>
        <p:spPr>
          <a:xfrm>
            <a:off x="1448521" y="1502697"/>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实训分析</a:t>
            </a:r>
          </a:p>
        </p:txBody>
      </p:sp>
      <p:graphicFrame>
        <p:nvGraphicFramePr>
          <p:cNvPr id="6" name="表格 5">
            <a:extLst>
              <a:ext uri="{FF2B5EF4-FFF2-40B4-BE49-F238E27FC236}">
                <a16:creationId xmlns:a16="http://schemas.microsoft.com/office/drawing/2014/main" id="{B02F538A-871B-313C-5A5B-E128F52A356B}"/>
              </a:ext>
            </a:extLst>
          </p:cNvPr>
          <p:cNvGraphicFramePr>
            <a:graphicFrameLocks noGrp="1"/>
          </p:cNvGraphicFramePr>
          <p:nvPr>
            <p:extLst>
              <p:ext uri="{D42A27DB-BD31-4B8C-83A1-F6EECF244321}">
                <p14:modId xmlns:p14="http://schemas.microsoft.com/office/powerpoint/2010/main" val="4135191355"/>
              </p:ext>
            </p:extLst>
          </p:nvPr>
        </p:nvGraphicFramePr>
        <p:xfrm>
          <a:off x="1465905" y="3269555"/>
          <a:ext cx="9104719" cy="1172476"/>
        </p:xfrm>
        <a:graphic>
          <a:graphicData uri="http://schemas.openxmlformats.org/drawingml/2006/table">
            <a:tbl>
              <a:tblPr firstRow="1" firstCol="1" bandRow="1">
                <a:tableStyleId>{5940675A-B579-460E-94D1-54222C63F5DA}</a:tableStyleId>
              </a:tblPr>
              <a:tblGrid>
                <a:gridCol w="2276179">
                  <a:extLst>
                    <a:ext uri="{9D8B030D-6E8A-4147-A177-3AD203B41FA5}">
                      <a16:colId xmlns:a16="http://schemas.microsoft.com/office/drawing/2014/main" val="2296883901"/>
                    </a:ext>
                  </a:extLst>
                </a:gridCol>
                <a:gridCol w="2074243">
                  <a:extLst>
                    <a:ext uri="{9D8B030D-6E8A-4147-A177-3AD203B41FA5}">
                      <a16:colId xmlns:a16="http://schemas.microsoft.com/office/drawing/2014/main" val="3795722287"/>
                    </a:ext>
                  </a:extLst>
                </a:gridCol>
                <a:gridCol w="2178504">
                  <a:extLst>
                    <a:ext uri="{9D8B030D-6E8A-4147-A177-3AD203B41FA5}">
                      <a16:colId xmlns:a16="http://schemas.microsoft.com/office/drawing/2014/main" val="3971208001"/>
                    </a:ext>
                  </a:extLst>
                </a:gridCol>
                <a:gridCol w="2575793">
                  <a:extLst>
                    <a:ext uri="{9D8B030D-6E8A-4147-A177-3AD203B41FA5}">
                      <a16:colId xmlns:a16="http://schemas.microsoft.com/office/drawing/2014/main" val="2107606553"/>
                    </a:ext>
                  </a:extLst>
                </a:gridCol>
              </a:tblGrid>
              <a:tr h="293119">
                <a:tc>
                  <a:txBody>
                    <a:bodyPr/>
                    <a:lstStyle/>
                    <a:p>
                      <a:pPr algn="ctr"/>
                      <a:r>
                        <a:rPr lang="zh-CN" sz="1800" b="1" kern="100" dirty="0">
                          <a:effectLst/>
                        </a:rPr>
                        <a:t>访客数</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zh-CN" sz="1800" b="1" kern="100" dirty="0">
                          <a:effectLst/>
                        </a:rPr>
                        <a:t>跳出率</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zh-CN" sz="1800" b="1" kern="100" dirty="0">
                          <a:effectLst/>
                        </a:rPr>
                        <a:t>转化率</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zh-CN" sz="1800" b="1" kern="100" dirty="0">
                          <a:effectLst/>
                        </a:rPr>
                        <a:t>流量来源（占比）</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707483697"/>
                  </a:ext>
                </a:extLst>
              </a:tr>
              <a:tr h="293119">
                <a:tc>
                  <a:txBody>
                    <a:bodyPr/>
                    <a:lstStyle/>
                    <a:p>
                      <a:pPr algn="ctr"/>
                      <a:r>
                        <a:rPr lang="en-US" sz="1800" kern="100" dirty="0">
                          <a:effectLst/>
                        </a:rPr>
                        <a:t>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97614358"/>
                  </a:ext>
                </a:extLst>
              </a:tr>
              <a:tr h="293119">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66772277"/>
                  </a:ext>
                </a:extLst>
              </a:tr>
              <a:tr h="293119">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dirty="0">
                          <a:effectLst/>
                        </a:rPr>
                        <a:t>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10470326"/>
                  </a:ext>
                </a:extLst>
              </a:tr>
            </a:tbl>
          </a:graphicData>
        </a:graphic>
      </p:graphicFrame>
      <p:graphicFrame>
        <p:nvGraphicFramePr>
          <p:cNvPr id="7" name="表格 6">
            <a:extLst>
              <a:ext uri="{FF2B5EF4-FFF2-40B4-BE49-F238E27FC236}">
                <a16:creationId xmlns:a16="http://schemas.microsoft.com/office/drawing/2014/main" id="{35AEB3DE-B1D5-512A-A303-C961FFCCB9B4}"/>
              </a:ext>
            </a:extLst>
          </p:cNvPr>
          <p:cNvGraphicFramePr>
            <a:graphicFrameLocks noGrp="1"/>
          </p:cNvGraphicFramePr>
          <p:nvPr>
            <p:extLst>
              <p:ext uri="{D42A27DB-BD31-4B8C-83A1-F6EECF244321}">
                <p14:modId xmlns:p14="http://schemas.microsoft.com/office/powerpoint/2010/main" val="2449466026"/>
              </p:ext>
            </p:extLst>
          </p:nvPr>
        </p:nvGraphicFramePr>
        <p:xfrm>
          <a:off x="1465903" y="5024508"/>
          <a:ext cx="9165007" cy="1300092"/>
        </p:xfrm>
        <a:graphic>
          <a:graphicData uri="http://schemas.openxmlformats.org/drawingml/2006/table">
            <a:tbl>
              <a:tblPr firstRow="1" firstCol="1" bandRow="1">
                <a:tableStyleId>{5940675A-B579-460E-94D1-54222C63F5DA}</a:tableStyleId>
              </a:tblPr>
              <a:tblGrid>
                <a:gridCol w="1561012">
                  <a:extLst>
                    <a:ext uri="{9D8B030D-6E8A-4147-A177-3AD203B41FA5}">
                      <a16:colId xmlns:a16="http://schemas.microsoft.com/office/drawing/2014/main" val="3604826529"/>
                    </a:ext>
                  </a:extLst>
                </a:gridCol>
                <a:gridCol w="1565431">
                  <a:extLst>
                    <a:ext uri="{9D8B030D-6E8A-4147-A177-3AD203B41FA5}">
                      <a16:colId xmlns:a16="http://schemas.microsoft.com/office/drawing/2014/main" val="3778111647"/>
                    </a:ext>
                  </a:extLst>
                </a:gridCol>
                <a:gridCol w="1566536">
                  <a:extLst>
                    <a:ext uri="{9D8B030D-6E8A-4147-A177-3AD203B41FA5}">
                      <a16:colId xmlns:a16="http://schemas.microsoft.com/office/drawing/2014/main" val="990465162"/>
                    </a:ext>
                  </a:extLst>
                </a:gridCol>
                <a:gridCol w="2036054">
                  <a:extLst>
                    <a:ext uri="{9D8B030D-6E8A-4147-A177-3AD203B41FA5}">
                      <a16:colId xmlns:a16="http://schemas.microsoft.com/office/drawing/2014/main" val="779307245"/>
                    </a:ext>
                  </a:extLst>
                </a:gridCol>
                <a:gridCol w="2435974">
                  <a:extLst>
                    <a:ext uri="{9D8B030D-6E8A-4147-A177-3AD203B41FA5}">
                      <a16:colId xmlns:a16="http://schemas.microsoft.com/office/drawing/2014/main" val="2565180103"/>
                    </a:ext>
                  </a:extLst>
                </a:gridCol>
              </a:tblGrid>
              <a:tr h="325023">
                <a:tc>
                  <a:txBody>
                    <a:bodyPr/>
                    <a:lstStyle/>
                    <a:p>
                      <a:pPr algn="ctr"/>
                      <a:r>
                        <a:rPr lang="zh-CN" sz="1800" b="1" kern="100" dirty="0">
                          <a:effectLst/>
                        </a:rPr>
                        <a:t>地域分布</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zh-CN" sz="1800" b="1" kern="100" dirty="0">
                          <a:effectLst/>
                        </a:rPr>
                        <a:t>性别</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zh-CN" sz="1800" b="1" kern="100" dirty="0">
                          <a:effectLst/>
                        </a:rPr>
                        <a:t>行为分布</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zh-CN" sz="1800" b="1" kern="100" dirty="0">
                          <a:effectLst/>
                        </a:rPr>
                        <a:t>消费层级</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bg1">
                        <a:lumMod val="85000"/>
                      </a:schemeClr>
                    </a:solidFill>
                  </a:tcPr>
                </a:tc>
                <a:tc>
                  <a:txBody>
                    <a:bodyPr/>
                    <a:lstStyle/>
                    <a:p>
                      <a:pPr algn="ctr"/>
                      <a:r>
                        <a:rPr lang="zh-CN" sz="1800" b="1" kern="100" dirty="0">
                          <a:effectLst/>
                        </a:rPr>
                        <a:t>新老客（占比）</a:t>
                      </a:r>
                      <a:endParaRPr 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660413320"/>
                  </a:ext>
                </a:extLst>
              </a:tr>
              <a:tr h="325023">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61735767"/>
                  </a:ext>
                </a:extLst>
              </a:tr>
              <a:tr h="325023">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09159469"/>
                  </a:ext>
                </a:extLst>
              </a:tr>
              <a:tr h="325023">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7769781"/>
                  </a:ext>
                </a:extLst>
              </a:tr>
            </a:tbl>
          </a:graphicData>
        </a:graphic>
      </p:graphicFrame>
      <p:sp>
        <p:nvSpPr>
          <p:cNvPr id="10" name="文本框 9">
            <a:extLst>
              <a:ext uri="{FF2B5EF4-FFF2-40B4-BE49-F238E27FC236}">
                <a16:creationId xmlns:a16="http://schemas.microsoft.com/office/drawing/2014/main" id="{CBF7B42D-A560-B9FD-3306-7B4AA6AD0EB5}"/>
              </a:ext>
            </a:extLst>
          </p:cNvPr>
          <p:cNvSpPr txBox="1"/>
          <p:nvPr/>
        </p:nvSpPr>
        <p:spPr>
          <a:xfrm>
            <a:off x="1465903" y="2819400"/>
            <a:ext cx="9104721" cy="369332"/>
          </a:xfrm>
          <a:prstGeom prst="rect">
            <a:avLst/>
          </a:prstGeom>
          <a:noFill/>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表7-1　网店流量数据</a:t>
            </a:r>
          </a:p>
        </p:txBody>
      </p:sp>
      <p:sp>
        <p:nvSpPr>
          <p:cNvPr id="11" name="文本框 10">
            <a:extLst>
              <a:ext uri="{FF2B5EF4-FFF2-40B4-BE49-F238E27FC236}">
                <a16:creationId xmlns:a16="http://schemas.microsoft.com/office/drawing/2014/main" id="{64CC669B-BBCB-79D3-4A92-B250E8C38584}"/>
              </a:ext>
            </a:extLst>
          </p:cNvPr>
          <p:cNvSpPr txBox="1"/>
          <p:nvPr/>
        </p:nvSpPr>
        <p:spPr>
          <a:xfrm>
            <a:off x="1447006" y="4589836"/>
            <a:ext cx="9104721" cy="369332"/>
          </a:xfrm>
          <a:prstGeom prst="rect">
            <a:avLst/>
          </a:prstGeom>
          <a:noFill/>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表</a:t>
            </a:r>
            <a:r>
              <a:rPr lang="en-US" altLang="zh-CN" dirty="0">
                <a:latin typeface="微软雅黑" panose="020B0503020204020204" pitchFamily="34" charset="-122"/>
                <a:ea typeface="微软雅黑" panose="020B0503020204020204" pitchFamily="34" charset="-122"/>
              </a:rPr>
              <a:t>7-2</a:t>
            </a:r>
            <a:r>
              <a:rPr lang="zh-CN" altLang="en-US" dirty="0">
                <a:latin typeface="微软雅黑" panose="020B0503020204020204" pitchFamily="34" charset="-122"/>
                <a:ea typeface="微软雅黑" panose="020B0503020204020204" pitchFamily="34" charset="-122"/>
              </a:rPr>
              <a:t>　网店访客特征</a:t>
            </a:r>
          </a:p>
        </p:txBody>
      </p:sp>
    </p:spTree>
    <p:extLst>
      <p:ext uri="{BB962C8B-B14F-4D97-AF65-F5344CB8AC3E}">
        <p14:creationId xmlns:p14="http://schemas.microsoft.com/office/powerpoint/2010/main" val="183545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90006" y="446567"/>
            <a:ext cx="2971800" cy="533400"/>
          </a:xfrm>
        </p:spPr>
        <p:txBody>
          <a:bodyPr vert="horz" lIns="91440" tIns="45720" rIns="91440" bIns="45720" rtlCol="0" anchor="ctr">
            <a:normAutofit fontScale="90000"/>
          </a:bodyPr>
          <a:lstStyle/>
          <a:p>
            <a:pPr algn="l"/>
            <a:r>
              <a:rPr lang="zh-CN" altLang="en-US" sz="3200" b="1" dirty="0">
                <a:solidFill>
                  <a:schemeClr val="bg1"/>
                </a:solidFill>
                <a:latin typeface="微软雅黑" panose="020B0503020204020204" pitchFamily="34" charset="-122"/>
                <a:ea typeface="微软雅黑" panose="020B0503020204020204" pitchFamily="34" charset="-122"/>
                <a:cs typeface="Arial" pitchFamily="34" charset="0"/>
              </a:rPr>
              <a:t>   知识导图</a:t>
            </a:r>
          </a:p>
        </p:txBody>
      </p:sp>
      <p:grpSp>
        <p:nvGrpSpPr>
          <p:cNvPr id="2" name="组合 1">
            <a:extLst>
              <a:ext uri="{FF2B5EF4-FFF2-40B4-BE49-F238E27FC236}">
                <a16:creationId xmlns:a16="http://schemas.microsoft.com/office/drawing/2014/main" id="{CD40D6AD-4454-20F2-8CBA-E86821EDE054}"/>
              </a:ext>
            </a:extLst>
          </p:cNvPr>
          <p:cNvGrpSpPr/>
          <p:nvPr/>
        </p:nvGrpSpPr>
        <p:grpSpPr>
          <a:xfrm rot="21189419">
            <a:off x="398271" y="1574355"/>
            <a:ext cx="1455221" cy="1822933"/>
            <a:chOff x="10541283" y="1103145"/>
            <a:chExt cx="1222262" cy="1556794"/>
          </a:xfrm>
        </p:grpSpPr>
        <p:pic>
          <p:nvPicPr>
            <p:cNvPr id="7" name="图片 6">
              <a:extLst>
                <a:ext uri="{FF2B5EF4-FFF2-40B4-BE49-F238E27FC236}">
                  <a16:creationId xmlns:a16="http://schemas.microsoft.com/office/drawing/2014/main" id="{5624A9E0-8DCC-3CA6-3F8D-0E11408883AD}"/>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775" t="12201" r="15768" b="9292"/>
            <a:stretch/>
          </p:blipFill>
          <p:spPr>
            <a:xfrm rot="20719651">
              <a:off x="11222152" y="1211383"/>
              <a:ext cx="541393" cy="504056"/>
            </a:xfrm>
            <a:prstGeom prst="rect">
              <a:avLst/>
            </a:prstGeom>
          </p:spPr>
        </p:pic>
        <p:pic>
          <p:nvPicPr>
            <p:cNvPr id="8" name="图片 7">
              <a:extLst>
                <a:ext uri="{FF2B5EF4-FFF2-40B4-BE49-F238E27FC236}">
                  <a16:creationId xmlns:a16="http://schemas.microsoft.com/office/drawing/2014/main" id="{A9EDD5C0-78B8-AE7A-3235-30E268B06536}"/>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84" r="12708"/>
            <a:stretch/>
          </p:blipFill>
          <p:spPr>
            <a:xfrm rot="21032544">
              <a:off x="10756390" y="1502256"/>
              <a:ext cx="512878" cy="484531"/>
            </a:xfrm>
            <a:prstGeom prst="rect">
              <a:avLst/>
            </a:prstGeom>
          </p:spPr>
        </p:pic>
        <p:grpSp>
          <p:nvGrpSpPr>
            <p:cNvPr id="9" name="组合 8">
              <a:extLst>
                <a:ext uri="{FF2B5EF4-FFF2-40B4-BE49-F238E27FC236}">
                  <a16:creationId xmlns:a16="http://schemas.microsoft.com/office/drawing/2014/main" id="{D81793EE-42B0-AE2C-8399-5BE883E574C7}"/>
                </a:ext>
              </a:extLst>
            </p:cNvPr>
            <p:cNvGrpSpPr/>
            <p:nvPr userDrawn="1"/>
          </p:nvGrpSpPr>
          <p:grpSpPr>
            <a:xfrm>
              <a:off x="10541283" y="1758207"/>
              <a:ext cx="1012602" cy="901732"/>
              <a:chOff x="9712325" y="2736851"/>
              <a:chExt cx="652463" cy="581025"/>
            </a:xfrm>
            <a:solidFill>
              <a:schemeClr val="bg1">
                <a:lumMod val="65000"/>
                <a:lumOff val="35000"/>
              </a:schemeClr>
            </a:solidFill>
          </p:grpSpPr>
          <p:sp>
            <p:nvSpPr>
              <p:cNvPr id="12" name="Freeform 531">
                <a:extLst>
                  <a:ext uri="{FF2B5EF4-FFF2-40B4-BE49-F238E27FC236}">
                    <a16:creationId xmlns:a16="http://schemas.microsoft.com/office/drawing/2014/main" id="{CB1AE506-3676-97AA-A22C-0495C9A08902}"/>
                  </a:ext>
                </a:extLst>
              </p:cNvPr>
              <p:cNvSpPr>
                <a:spLocks noEditPoints="1"/>
              </p:cNvSpPr>
              <p:nvPr/>
            </p:nvSpPr>
            <p:spPr bwMode="auto">
              <a:xfrm>
                <a:off x="9712325" y="2736851"/>
                <a:ext cx="557213" cy="484188"/>
              </a:xfrm>
              <a:custGeom>
                <a:avLst/>
                <a:gdLst>
                  <a:gd name="T0" fmla="*/ 21 w 46"/>
                  <a:gd name="T1" fmla="*/ 36 h 40"/>
                  <a:gd name="T2" fmla="*/ 21 w 46"/>
                  <a:gd name="T3" fmla="*/ 34 h 40"/>
                  <a:gd name="T4" fmla="*/ 22 w 46"/>
                  <a:gd name="T5" fmla="*/ 33 h 40"/>
                  <a:gd name="T6" fmla="*/ 25 w 46"/>
                  <a:gd name="T7" fmla="*/ 33 h 40"/>
                  <a:gd name="T8" fmla="*/ 29 w 46"/>
                  <a:gd name="T9" fmla="*/ 28 h 40"/>
                  <a:gd name="T10" fmla="*/ 29 w 46"/>
                  <a:gd name="T11" fmla="*/ 15 h 40"/>
                  <a:gd name="T12" fmla="*/ 32 w 46"/>
                  <a:gd name="T13" fmla="*/ 15 h 40"/>
                  <a:gd name="T14" fmla="*/ 32 w 46"/>
                  <a:gd name="T15" fmla="*/ 25 h 40"/>
                  <a:gd name="T16" fmla="*/ 34 w 46"/>
                  <a:gd name="T17" fmla="*/ 23 h 40"/>
                  <a:gd name="T18" fmla="*/ 34 w 46"/>
                  <a:gd name="T19" fmla="*/ 15 h 40"/>
                  <a:gd name="T20" fmla="*/ 37 w 46"/>
                  <a:gd name="T21" fmla="*/ 15 h 40"/>
                  <a:gd name="T22" fmla="*/ 37 w 46"/>
                  <a:gd name="T23" fmla="*/ 20 h 40"/>
                  <a:gd name="T24" fmla="*/ 39 w 46"/>
                  <a:gd name="T25" fmla="*/ 18 h 40"/>
                  <a:gd name="T26" fmla="*/ 39 w 46"/>
                  <a:gd name="T27" fmla="*/ 15 h 40"/>
                  <a:gd name="T28" fmla="*/ 42 w 46"/>
                  <a:gd name="T29" fmla="*/ 15 h 40"/>
                  <a:gd name="T30" fmla="*/ 42 w 46"/>
                  <a:gd name="T31" fmla="*/ 15 h 40"/>
                  <a:gd name="T32" fmla="*/ 46 w 46"/>
                  <a:gd name="T33" fmla="*/ 11 h 40"/>
                  <a:gd name="T34" fmla="*/ 17 w 46"/>
                  <a:gd name="T35" fmla="*/ 11 h 40"/>
                  <a:gd name="T36" fmla="*/ 14 w 46"/>
                  <a:gd name="T37" fmla="*/ 9 h 40"/>
                  <a:gd name="T38" fmla="*/ 12 w 46"/>
                  <a:gd name="T39" fmla="*/ 2 h 40"/>
                  <a:gd name="T40" fmla="*/ 10 w 46"/>
                  <a:gd name="T41" fmla="*/ 0 h 40"/>
                  <a:gd name="T42" fmla="*/ 1 w 46"/>
                  <a:gd name="T43" fmla="*/ 0 h 40"/>
                  <a:gd name="T44" fmla="*/ 2 w 46"/>
                  <a:gd name="T45" fmla="*/ 4 h 40"/>
                  <a:gd name="T46" fmla="*/ 9 w 46"/>
                  <a:gd name="T47" fmla="*/ 4 h 40"/>
                  <a:gd name="T48" fmla="*/ 11 w 46"/>
                  <a:gd name="T49" fmla="*/ 5 h 40"/>
                  <a:gd name="T50" fmla="*/ 18 w 46"/>
                  <a:gd name="T51" fmla="*/ 36 h 40"/>
                  <a:gd name="T52" fmla="*/ 18 w 46"/>
                  <a:gd name="T53" fmla="*/ 39 h 40"/>
                  <a:gd name="T54" fmla="*/ 17 w 46"/>
                  <a:gd name="T55" fmla="*/ 40 h 40"/>
                  <a:gd name="T56" fmla="*/ 21 w 46"/>
                  <a:gd name="T57" fmla="*/ 36 h 40"/>
                  <a:gd name="T58" fmla="*/ 21 w 46"/>
                  <a:gd name="T59" fmla="*/ 36 h 40"/>
                  <a:gd name="T60" fmla="*/ 25 w 46"/>
                  <a:gd name="T61" fmla="*/ 15 h 40"/>
                  <a:gd name="T62" fmla="*/ 27 w 46"/>
                  <a:gd name="T63" fmla="*/ 15 h 40"/>
                  <a:gd name="T64" fmla="*/ 27 w 46"/>
                  <a:gd name="T65" fmla="*/ 29 h 40"/>
                  <a:gd name="T66" fmla="*/ 25 w 46"/>
                  <a:gd name="T67" fmla="*/ 29 h 40"/>
                  <a:gd name="T68" fmla="*/ 25 w 46"/>
                  <a:gd name="T69" fmla="*/ 15 h 40"/>
                  <a:gd name="T70" fmla="*/ 20 w 46"/>
                  <a:gd name="T71" fmla="*/ 29 h 40"/>
                  <a:gd name="T72" fmla="*/ 20 w 46"/>
                  <a:gd name="T73" fmla="*/ 15 h 40"/>
                  <a:gd name="T74" fmla="*/ 22 w 46"/>
                  <a:gd name="T75" fmla="*/ 15 h 40"/>
                  <a:gd name="T76" fmla="*/ 22 w 46"/>
                  <a:gd name="T77" fmla="*/ 29 h 40"/>
                  <a:gd name="T78" fmla="*/ 20 w 46"/>
                  <a:gd name="T7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40">
                    <a:moveTo>
                      <a:pt x="21" y="36"/>
                    </a:moveTo>
                    <a:cubicBezTo>
                      <a:pt x="21" y="35"/>
                      <a:pt x="21" y="35"/>
                      <a:pt x="21" y="34"/>
                    </a:cubicBezTo>
                    <a:cubicBezTo>
                      <a:pt x="20" y="33"/>
                      <a:pt x="20" y="33"/>
                      <a:pt x="22" y="33"/>
                    </a:cubicBezTo>
                    <a:cubicBezTo>
                      <a:pt x="23" y="33"/>
                      <a:pt x="24" y="33"/>
                      <a:pt x="25" y="33"/>
                    </a:cubicBezTo>
                    <a:cubicBezTo>
                      <a:pt x="29" y="28"/>
                      <a:pt x="29" y="28"/>
                      <a:pt x="29" y="28"/>
                    </a:cubicBezTo>
                    <a:cubicBezTo>
                      <a:pt x="29" y="15"/>
                      <a:pt x="29" y="15"/>
                      <a:pt x="29" y="15"/>
                    </a:cubicBezTo>
                    <a:cubicBezTo>
                      <a:pt x="29" y="13"/>
                      <a:pt x="32" y="13"/>
                      <a:pt x="32" y="15"/>
                    </a:cubicBezTo>
                    <a:cubicBezTo>
                      <a:pt x="32" y="25"/>
                      <a:pt x="32" y="25"/>
                      <a:pt x="32" y="25"/>
                    </a:cubicBezTo>
                    <a:cubicBezTo>
                      <a:pt x="34" y="23"/>
                      <a:pt x="34" y="23"/>
                      <a:pt x="34" y="23"/>
                    </a:cubicBezTo>
                    <a:cubicBezTo>
                      <a:pt x="34" y="15"/>
                      <a:pt x="34" y="15"/>
                      <a:pt x="34" y="15"/>
                    </a:cubicBezTo>
                    <a:cubicBezTo>
                      <a:pt x="34" y="13"/>
                      <a:pt x="37" y="13"/>
                      <a:pt x="37" y="15"/>
                    </a:cubicBezTo>
                    <a:cubicBezTo>
                      <a:pt x="37" y="20"/>
                      <a:pt x="37" y="20"/>
                      <a:pt x="37" y="20"/>
                    </a:cubicBezTo>
                    <a:cubicBezTo>
                      <a:pt x="39" y="18"/>
                      <a:pt x="39" y="18"/>
                      <a:pt x="39" y="18"/>
                    </a:cubicBezTo>
                    <a:cubicBezTo>
                      <a:pt x="39" y="15"/>
                      <a:pt x="39" y="15"/>
                      <a:pt x="39" y="15"/>
                    </a:cubicBezTo>
                    <a:cubicBezTo>
                      <a:pt x="39" y="13"/>
                      <a:pt x="42" y="13"/>
                      <a:pt x="42" y="15"/>
                    </a:cubicBezTo>
                    <a:cubicBezTo>
                      <a:pt x="42" y="15"/>
                      <a:pt x="42" y="15"/>
                      <a:pt x="42" y="15"/>
                    </a:cubicBezTo>
                    <a:cubicBezTo>
                      <a:pt x="46" y="11"/>
                      <a:pt x="46" y="11"/>
                      <a:pt x="46" y="11"/>
                    </a:cubicBezTo>
                    <a:cubicBezTo>
                      <a:pt x="36" y="11"/>
                      <a:pt x="27" y="11"/>
                      <a:pt x="17" y="11"/>
                    </a:cubicBezTo>
                    <a:cubicBezTo>
                      <a:pt x="15" y="11"/>
                      <a:pt x="15" y="10"/>
                      <a:pt x="14" y="9"/>
                    </a:cubicBezTo>
                    <a:cubicBezTo>
                      <a:pt x="14" y="6"/>
                      <a:pt x="13" y="4"/>
                      <a:pt x="12" y="2"/>
                    </a:cubicBezTo>
                    <a:cubicBezTo>
                      <a:pt x="12" y="0"/>
                      <a:pt x="12" y="0"/>
                      <a:pt x="10" y="0"/>
                    </a:cubicBezTo>
                    <a:cubicBezTo>
                      <a:pt x="7" y="0"/>
                      <a:pt x="4" y="0"/>
                      <a:pt x="1" y="0"/>
                    </a:cubicBezTo>
                    <a:cubicBezTo>
                      <a:pt x="0" y="0"/>
                      <a:pt x="0" y="4"/>
                      <a:pt x="2" y="4"/>
                    </a:cubicBezTo>
                    <a:cubicBezTo>
                      <a:pt x="4" y="4"/>
                      <a:pt x="6" y="4"/>
                      <a:pt x="9" y="4"/>
                    </a:cubicBezTo>
                    <a:cubicBezTo>
                      <a:pt x="10" y="4"/>
                      <a:pt x="10" y="4"/>
                      <a:pt x="11" y="5"/>
                    </a:cubicBezTo>
                    <a:cubicBezTo>
                      <a:pt x="13" y="16"/>
                      <a:pt x="16" y="25"/>
                      <a:pt x="18" y="36"/>
                    </a:cubicBezTo>
                    <a:cubicBezTo>
                      <a:pt x="19" y="38"/>
                      <a:pt x="19" y="38"/>
                      <a:pt x="18" y="39"/>
                    </a:cubicBezTo>
                    <a:cubicBezTo>
                      <a:pt x="17" y="39"/>
                      <a:pt x="17" y="40"/>
                      <a:pt x="17" y="40"/>
                    </a:cubicBezTo>
                    <a:cubicBezTo>
                      <a:pt x="21" y="36"/>
                      <a:pt x="21" y="36"/>
                      <a:pt x="21" y="36"/>
                    </a:cubicBezTo>
                    <a:cubicBezTo>
                      <a:pt x="21" y="36"/>
                      <a:pt x="21" y="36"/>
                      <a:pt x="21" y="36"/>
                    </a:cubicBezTo>
                    <a:close/>
                    <a:moveTo>
                      <a:pt x="25" y="15"/>
                    </a:moveTo>
                    <a:cubicBezTo>
                      <a:pt x="25" y="13"/>
                      <a:pt x="27" y="13"/>
                      <a:pt x="27" y="15"/>
                    </a:cubicBezTo>
                    <a:cubicBezTo>
                      <a:pt x="27" y="29"/>
                      <a:pt x="27" y="29"/>
                      <a:pt x="27" y="29"/>
                    </a:cubicBezTo>
                    <a:cubicBezTo>
                      <a:pt x="27" y="30"/>
                      <a:pt x="25" y="30"/>
                      <a:pt x="25" y="29"/>
                    </a:cubicBezTo>
                    <a:lnTo>
                      <a:pt x="25" y="15"/>
                    </a:lnTo>
                    <a:close/>
                    <a:moveTo>
                      <a:pt x="20" y="29"/>
                    </a:moveTo>
                    <a:cubicBezTo>
                      <a:pt x="20" y="15"/>
                      <a:pt x="20" y="15"/>
                      <a:pt x="20" y="15"/>
                    </a:cubicBezTo>
                    <a:cubicBezTo>
                      <a:pt x="20" y="13"/>
                      <a:pt x="22" y="13"/>
                      <a:pt x="22" y="15"/>
                    </a:cubicBezTo>
                    <a:cubicBezTo>
                      <a:pt x="22" y="29"/>
                      <a:pt x="22" y="29"/>
                      <a:pt x="22" y="29"/>
                    </a:cubicBezTo>
                    <a:cubicBezTo>
                      <a:pt x="22" y="30"/>
                      <a:pt x="20" y="30"/>
                      <a:pt x="20" y="29"/>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32">
                <a:extLst>
                  <a:ext uri="{FF2B5EF4-FFF2-40B4-BE49-F238E27FC236}">
                    <a16:creationId xmlns:a16="http://schemas.microsoft.com/office/drawing/2014/main" id="{F021C5F1-EF9C-1E53-2790-7F2A2B1B3AFC}"/>
                  </a:ext>
                </a:extLst>
              </p:cNvPr>
              <p:cNvSpPr>
                <a:spLocks noEditPoints="1"/>
              </p:cNvSpPr>
              <p:nvPr/>
            </p:nvSpPr>
            <p:spPr bwMode="auto">
              <a:xfrm>
                <a:off x="9906000" y="2870201"/>
                <a:ext cx="458788" cy="447675"/>
              </a:xfrm>
              <a:custGeom>
                <a:avLst/>
                <a:gdLst>
                  <a:gd name="T0" fmla="*/ 26 w 38"/>
                  <a:gd name="T1" fmla="*/ 18 h 37"/>
                  <a:gd name="T2" fmla="*/ 23 w 38"/>
                  <a:gd name="T3" fmla="*/ 18 h 37"/>
                  <a:gd name="T4" fmla="*/ 23 w 38"/>
                  <a:gd name="T5" fmla="*/ 7 h 37"/>
                  <a:gd name="T6" fmla="*/ 21 w 38"/>
                  <a:gd name="T7" fmla="*/ 9 h 37"/>
                  <a:gd name="T8" fmla="*/ 21 w 38"/>
                  <a:gd name="T9" fmla="*/ 18 h 37"/>
                  <a:gd name="T10" fmla="*/ 18 w 38"/>
                  <a:gd name="T11" fmla="*/ 18 h 37"/>
                  <a:gd name="T12" fmla="*/ 18 w 38"/>
                  <a:gd name="T13" fmla="*/ 12 h 37"/>
                  <a:gd name="T14" fmla="*/ 16 w 38"/>
                  <a:gd name="T15" fmla="*/ 14 h 37"/>
                  <a:gd name="T16" fmla="*/ 16 w 38"/>
                  <a:gd name="T17" fmla="*/ 18 h 37"/>
                  <a:gd name="T18" fmla="*/ 13 w 38"/>
                  <a:gd name="T19" fmla="*/ 18 h 37"/>
                  <a:gd name="T20" fmla="*/ 13 w 38"/>
                  <a:gd name="T21" fmla="*/ 17 h 37"/>
                  <a:gd name="T22" fmla="*/ 9 w 38"/>
                  <a:gd name="T23" fmla="*/ 22 h 37"/>
                  <a:gd name="T24" fmla="*/ 30 w 38"/>
                  <a:gd name="T25" fmla="*/ 22 h 37"/>
                  <a:gd name="T26" fmla="*/ 33 w 38"/>
                  <a:gd name="T27" fmla="*/ 20 h 37"/>
                  <a:gd name="T28" fmla="*/ 37 w 38"/>
                  <a:gd name="T29" fmla="*/ 2 h 37"/>
                  <a:gd name="T30" fmla="*/ 36 w 38"/>
                  <a:gd name="T31" fmla="*/ 0 h 37"/>
                  <a:gd name="T32" fmla="*/ 30 w 38"/>
                  <a:gd name="T33" fmla="*/ 0 h 37"/>
                  <a:gd name="T34" fmla="*/ 26 w 38"/>
                  <a:gd name="T35" fmla="*/ 4 h 37"/>
                  <a:gd name="T36" fmla="*/ 26 w 38"/>
                  <a:gd name="T37" fmla="*/ 18 h 37"/>
                  <a:gd name="T38" fmla="*/ 31 w 38"/>
                  <a:gd name="T39" fmla="*/ 4 h 37"/>
                  <a:gd name="T40" fmla="*/ 31 w 38"/>
                  <a:gd name="T41" fmla="*/ 18 h 37"/>
                  <a:gd name="T42" fmla="*/ 28 w 38"/>
                  <a:gd name="T43" fmla="*/ 18 h 37"/>
                  <a:gd name="T44" fmla="*/ 28 w 38"/>
                  <a:gd name="T45" fmla="*/ 4 h 37"/>
                  <a:gd name="T46" fmla="*/ 31 w 38"/>
                  <a:gd name="T47" fmla="*/ 4 h 37"/>
                  <a:gd name="T48" fmla="*/ 6 w 38"/>
                  <a:gd name="T49" fmla="*/ 37 h 37"/>
                  <a:gd name="T50" fmla="*/ 10 w 38"/>
                  <a:gd name="T51" fmla="*/ 35 h 37"/>
                  <a:gd name="T52" fmla="*/ 13 w 38"/>
                  <a:gd name="T53" fmla="*/ 33 h 37"/>
                  <a:gd name="T54" fmla="*/ 22 w 38"/>
                  <a:gd name="T55" fmla="*/ 33 h 37"/>
                  <a:gd name="T56" fmla="*/ 24 w 38"/>
                  <a:gd name="T57" fmla="*/ 35 h 37"/>
                  <a:gd name="T58" fmla="*/ 29 w 38"/>
                  <a:gd name="T59" fmla="*/ 37 h 37"/>
                  <a:gd name="T60" fmla="*/ 34 w 38"/>
                  <a:gd name="T61" fmla="*/ 32 h 37"/>
                  <a:gd name="T62" fmla="*/ 29 w 38"/>
                  <a:gd name="T63" fmla="*/ 26 h 37"/>
                  <a:gd name="T64" fmla="*/ 24 w 38"/>
                  <a:gd name="T65" fmla="*/ 29 h 37"/>
                  <a:gd name="T66" fmla="*/ 22 w 38"/>
                  <a:gd name="T67" fmla="*/ 31 h 37"/>
                  <a:gd name="T68" fmla="*/ 13 w 38"/>
                  <a:gd name="T69" fmla="*/ 31 h 37"/>
                  <a:gd name="T70" fmla="*/ 10 w 38"/>
                  <a:gd name="T71" fmla="*/ 29 h 37"/>
                  <a:gd name="T72" fmla="*/ 7 w 38"/>
                  <a:gd name="T73" fmla="*/ 27 h 37"/>
                  <a:gd name="T74" fmla="*/ 5 w 38"/>
                  <a:gd name="T75" fmla="*/ 25 h 37"/>
                  <a:gd name="T76" fmla="*/ 1 w 38"/>
                  <a:gd name="T77" fmla="*/ 29 h 37"/>
                  <a:gd name="T78" fmla="*/ 0 w 38"/>
                  <a:gd name="T79" fmla="*/ 32 h 37"/>
                  <a:gd name="T80" fmla="*/ 6 w 38"/>
                  <a:gd name="T81" fmla="*/ 37 h 37"/>
                  <a:gd name="T82" fmla="*/ 29 w 38"/>
                  <a:gd name="T83" fmla="*/ 29 h 37"/>
                  <a:gd name="T84" fmla="*/ 31 w 38"/>
                  <a:gd name="T85" fmla="*/ 32 h 37"/>
                  <a:gd name="T86" fmla="*/ 29 w 38"/>
                  <a:gd name="T87" fmla="*/ 34 h 37"/>
                  <a:gd name="T88" fmla="*/ 26 w 38"/>
                  <a:gd name="T89" fmla="*/ 32 h 37"/>
                  <a:gd name="T90" fmla="*/ 29 w 38"/>
                  <a:gd name="T91" fmla="*/ 29 h 37"/>
                  <a:gd name="T92" fmla="*/ 6 w 38"/>
                  <a:gd name="T93" fmla="*/ 29 h 37"/>
                  <a:gd name="T94" fmla="*/ 8 w 38"/>
                  <a:gd name="T95" fmla="*/ 32 h 37"/>
                  <a:gd name="T96" fmla="*/ 6 w 38"/>
                  <a:gd name="T97" fmla="*/ 34 h 37"/>
                  <a:gd name="T98" fmla="*/ 3 w 38"/>
                  <a:gd name="T99" fmla="*/ 32 h 37"/>
                  <a:gd name="T100" fmla="*/ 6 w 38"/>
                  <a:gd name="T101"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37">
                    <a:moveTo>
                      <a:pt x="26" y="18"/>
                    </a:moveTo>
                    <a:cubicBezTo>
                      <a:pt x="26" y="19"/>
                      <a:pt x="23" y="19"/>
                      <a:pt x="23" y="18"/>
                    </a:cubicBezTo>
                    <a:cubicBezTo>
                      <a:pt x="23" y="7"/>
                      <a:pt x="23" y="7"/>
                      <a:pt x="23" y="7"/>
                    </a:cubicBezTo>
                    <a:cubicBezTo>
                      <a:pt x="21" y="9"/>
                      <a:pt x="21" y="9"/>
                      <a:pt x="21" y="9"/>
                    </a:cubicBezTo>
                    <a:cubicBezTo>
                      <a:pt x="21" y="18"/>
                      <a:pt x="21" y="18"/>
                      <a:pt x="21" y="18"/>
                    </a:cubicBezTo>
                    <a:cubicBezTo>
                      <a:pt x="21" y="19"/>
                      <a:pt x="18" y="19"/>
                      <a:pt x="18" y="18"/>
                    </a:cubicBezTo>
                    <a:cubicBezTo>
                      <a:pt x="18" y="12"/>
                      <a:pt x="18" y="12"/>
                      <a:pt x="18" y="12"/>
                    </a:cubicBezTo>
                    <a:cubicBezTo>
                      <a:pt x="16" y="14"/>
                      <a:pt x="16" y="14"/>
                      <a:pt x="16" y="14"/>
                    </a:cubicBezTo>
                    <a:cubicBezTo>
                      <a:pt x="16" y="18"/>
                      <a:pt x="16" y="18"/>
                      <a:pt x="16" y="18"/>
                    </a:cubicBezTo>
                    <a:cubicBezTo>
                      <a:pt x="16" y="19"/>
                      <a:pt x="13" y="19"/>
                      <a:pt x="13" y="18"/>
                    </a:cubicBezTo>
                    <a:cubicBezTo>
                      <a:pt x="13" y="17"/>
                      <a:pt x="13" y="17"/>
                      <a:pt x="13" y="17"/>
                    </a:cubicBezTo>
                    <a:cubicBezTo>
                      <a:pt x="9" y="22"/>
                      <a:pt x="9" y="22"/>
                      <a:pt x="9" y="22"/>
                    </a:cubicBezTo>
                    <a:cubicBezTo>
                      <a:pt x="16" y="22"/>
                      <a:pt x="23" y="22"/>
                      <a:pt x="30" y="22"/>
                    </a:cubicBezTo>
                    <a:cubicBezTo>
                      <a:pt x="32" y="22"/>
                      <a:pt x="33" y="21"/>
                      <a:pt x="33" y="20"/>
                    </a:cubicBezTo>
                    <a:cubicBezTo>
                      <a:pt x="35" y="14"/>
                      <a:pt x="36" y="8"/>
                      <a:pt x="37" y="2"/>
                    </a:cubicBezTo>
                    <a:cubicBezTo>
                      <a:pt x="38" y="0"/>
                      <a:pt x="38" y="0"/>
                      <a:pt x="36" y="0"/>
                    </a:cubicBezTo>
                    <a:cubicBezTo>
                      <a:pt x="34" y="0"/>
                      <a:pt x="32" y="0"/>
                      <a:pt x="30" y="0"/>
                    </a:cubicBezTo>
                    <a:cubicBezTo>
                      <a:pt x="26" y="4"/>
                      <a:pt x="26" y="4"/>
                      <a:pt x="26" y="4"/>
                    </a:cubicBezTo>
                    <a:lnTo>
                      <a:pt x="26" y="18"/>
                    </a:lnTo>
                    <a:close/>
                    <a:moveTo>
                      <a:pt x="31" y="4"/>
                    </a:moveTo>
                    <a:cubicBezTo>
                      <a:pt x="31" y="18"/>
                      <a:pt x="31" y="18"/>
                      <a:pt x="31" y="18"/>
                    </a:cubicBezTo>
                    <a:cubicBezTo>
                      <a:pt x="31" y="19"/>
                      <a:pt x="28" y="19"/>
                      <a:pt x="28" y="18"/>
                    </a:cubicBezTo>
                    <a:cubicBezTo>
                      <a:pt x="28" y="4"/>
                      <a:pt x="28" y="4"/>
                      <a:pt x="28" y="4"/>
                    </a:cubicBezTo>
                    <a:cubicBezTo>
                      <a:pt x="28" y="2"/>
                      <a:pt x="31" y="2"/>
                      <a:pt x="31" y="4"/>
                    </a:cubicBezTo>
                    <a:close/>
                    <a:moveTo>
                      <a:pt x="6" y="37"/>
                    </a:moveTo>
                    <a:cubicBezTo>
                      <a:pt x="8" y="37"/>
                      <a:pt x="9" y="36"/>
                      <a:pt x="10" y="35"/>
                    </a:cubicBezTo>
                    <a:cubicBezTo>
                      <a:pt x="11" y="34"/>
                      <a:pt x="11" y="33"/>
                      <a:pt x="13" y="33"/>
                    </a:cubicBezTo>
                    <a:cubicBezTo>
                      <a:pt x="16" y="33"/>
                      <a:pt x="19" y="33"/>
                      <a:pt x="22" y="33"/>
                    </a:cubicBezTo>
                    <a:cubicBezTo>
                      <a:pt x="23" y="33"/>
                      <a:pt x="23" y="34"/>
                      <a:pt x="24" y="35"/>
                    </a:cubicBezTo>
                    <a:cubicBezTo>
                      <a:pt x="25" y="36"/>
                      <a:pt x="27" y="37"/>
                      <a:pt x="29" y="37"/>
                    </a:cubicBezTo>
                    <a:cubicBezTo>
                      <a:pt x="32" y="37"/>
                      <a:pt x="34" y="35"/>
                      <a:pt x="34" y="32"/>
                    </a:cubicBezTo>
                    <a:cubicBezTo>
                      <a:pt x="34" y="29"/>
                      <a:pt x="32" y="26"/>
                      <a:pt x="29" y="26"/>
                    </a:cubicBezTo>
                    <a:cubicBezTo>
                      <a:pt x="27" y="26"/>
                      <a:pt x="25" y="27"/>
                      <a:pt x="24" y="29"/>
                    </a:cubicBezTo>
                    <a:cubicBezTo>
                      <a:pt x="23" y="30"/>
                      <a:pt x="23" y="31"/>
                      <a:pt x="22" y="31"/>
                    </a:cubicBezTo>
                    <a:cubicBezTo>
                      <a:pt x="19" y="31"/>
                      <a:pt x="16" y="31"/>
                      <a:pt x="13" y="31"/>
                    </a:cubicBezTo>
                    <a:cubicBezTo>
                      <a:pt x="11" y="31"/>
                      <a:pt x="11" y="30"/>
                      <a:pt x="10" y="29"/>
                    </a:cubicBezTo>
                    <a:cubicBezTo>
                      <a:pt x="9" y="28"/>
                      <a:pt x="8" y="27"/>
                      <a:pt x="7" y="27"/>
                    </a:cubicBezTo>
                    <a:cubicBezTo>
                      <a:pt x="6" y="26"/>
                      <a:pt x="5" y="26"/>
                      <a:pt x="5" y="25"/>
                    </a:cubicBezTo>
                    <a:cubicBezTo>
                      <a:pt x="1" y="29"/>
                      <a:pt x="1" y="29"/>
                      <a:pt x="1" y="29"/>
                    </a:cubicBezTo>
                    <a:cubicBezTo>
                      <a:pt x="0" y="30"/>
                      <a:pt x="0" y="31"/>
                      <a:pt x="0" y="32"/>
                    </a:cubicBezTo>
                    <a:cubicBezTo>
                      <a:pt x="0" y="35"/>
                      <a:pt x="2" y="37"/>
                      <a:pt x="6" y="37"/>
                    </a:cubicBezTo>
                    <a:close/>
                    <a:moveTo>
                      <a:pt x="29" y="29"/>
                    </a:moveTo>
                    <a:cubicBezTo>
                      <a:pt x="30" y="29"/>
                      <a:pt x="31" y="31"/>
                      <a:pt x="31" y="32"/>
                    </a:cubicBezTo>
                    <a:cubicBezTo>
                      <a:pt x="31" y="33"/>
                      <a:pt x="30" y="34"/>
                      <a:pt x="29" y="34"/>
                    </a:cubicBezTo>
                    <a:cubicBezTo>
                      <a:pt x="28" y="34"/>
                      <a:pt x="26" y="33"/>
                      <a:pt x="26" y="32"/>
                    </a:cubicBezTo>
                    <a:cubicBezTo>
                      <a:pt x="26" y="31"/>
                      <a:pt x="28" y="29"/>
                      <a:pt x="29" y="29"/>
                    </a:cubicBezTo>
                    <a:close/>
                    <a:moveTo>
                      <a:pt x="6" y="29"/>
                    </a:moveTo>
                    <a:cubicBezTo>
                      <a:pt x="7" y="29"/>
                      <a:pt x="8" y="31"/>
                      <a:pt x="8" y="32"/>
                    </a:cubicBezTo>
                    <a:cubicBezTo>
                      <a:pt x="8" y="33"/>
                      <a:pt x="7" y="34"/>
                      <a:pt x="6" y="34"/>
                    </a:cubicBezTo>
                    <a:cubicBezTo>
                      <a:pt x="4" y="34"/>
                      <a:pt x="3" y="33"/>
                      <a:pt x="3" y="32"/>
                    </a:cubicBezTo>
                    <a:cubicBezTo>
                      <a:pt x="3" y="31"/>
                      <a:pt x="4" y="29"/>
                      <a:pt x="6" y="29"/>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0" name="图片 9">
              <a:extLst>
                <a:ext uri="{FF2B5EF4-FFF2-40B4-BE49-F238E27FC236}">
                  <a16:creationId xmlns:a16="http://schemas.microsoft.com/office/drawing/2014/main" id="{4DDFAE97-027D-06D3-C845-23538CA46C4D}"/>
                </a:ext>
              </a:extLst>
            </p:cNvPr>
            <p:cNvPicPr>
              <a:picLocks noChangeAspect="1"/>
            </p:cNvPicPr>
            <p:nvPr userDrawn="1"/>
          </p:nvPicPr>
          <p:blipFill>
            <a:blip r:embed="rId4" cstate="print">
              <a:clrChange>
                <a:clrFrom>
                  <a:srgbClr val="F9FFFF"/>
                </a:clrFrom>
                <a:clrTo>
                  <a:srgbClr val="F9FFFF">
                    <a:alpha val="0"/>
                  </a:srgbClr>
                </a:clrTo>
              </a:clrChange>
              <a:extLst>
                <a:ext uri="{28A0092B-C50C-407E-A947-70E740481C1C}">
                  <a14:useLocalDpi xmlns:a14="http://schemas.microsoft.com/office/drawing/2010/main" val="0"/>
                </a:ext>
              </a:extLst>
            </a:blip>
            <a:stretch>
              <a:fillRect/>
            </a:stretch>
          </p:blipFill>
          <p:spPr>
            <a:xfrm rot="849809">
              <a:off x="11312555" y="1724963"/>
              <a:ext cx="360589" cy="360589"/>
            </a:xfrm>
            <a:prstGeom prst="rect">
              <a:avLst/>
            </a:prstGeom>
          </p:spPr>
        </p:pic>
        <p:pic>
          <p:nvPicPr>
            <p:cNvPr id="11" name="图片 10">
              <a:extLst>
                <a:ext uri="{FF2B5EF4-FFF2-40B4-BE49-F238E27FC236}">
                  <a16:creationId xmlns:a16="http://schemas.microsoft.com/office/drawing/2014/main" id="{07BE3E5E-1761-FBAE-A058-0B859D4767F0}"/>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97609">
              <a:off x="10770475" y="1103145"/>
              <a:ext cx="496283" cy="496283"/>
            </a:xfrm>
            <a:prstGeom prst="rect">
              <a:avLst/>
            </a:prstGeom>
          </p:spPr>
        </p:pic>
      </p:grpSp>
      <p:pic>
        <p:nvPicPr>
          <p:cNvPr id="3" name="图片 2">
            <a:extLst>
              <a:ext uri="{FF2B5EF4-FFF2-40B4-BE49-F238E27FC236}">
                <a16:creationId xmlns:a16="http://schemas.microsoft.com/office/drawing/2014/main" id="{1F8E5C77-10D9-F030-8A54-C800856C0B1F}"/>
              </a:ext>
            </a:extLst>
          </p:cNvPr>
          <p:cNvPicPr>
            <a:picLocks noChangeAspect="1"/>
          </p:cNvPicPr>
          <p:nvPr/>
        </p:nvPicPr>
        <p:blipFill>
          <a:blip r:embed="rId6"/>
          <a:stretch>
            <a:fillRect/>
          </a:stretch>
        </p:blipFill>
        <p:spPr>
          <a:xfrm>
            <a:off x="2066264" y="2364937"/>
            <a:ext cx="9095494" cy="2682875"/>
          </a:xfrm>
          <a:prstGeom prst="rect">
            <a:avLst/>
          </a:prstGeom>
        </p:spPr>
      </p:pic>
    </p:spTree>
    <p:extLst>
      <p:ext uri="{BB962C8B-B14F-4D97-AF65-F5344CB8AC3E}">
        <p14:creationId xmlns:p14="http://schemas.microsoft.com/office/powerpoint/2010/main" val="36887712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461767" y="2196489"/>
            <a:ext cx="8474324" cy="8346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l"/>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熟悉数据分析的重要指标。</a:t>
            </a:r>
          </a:p>
          <a:p>
            <a:pPr marL="342900" indent="-342900">
              <a:lnSpc>
                <a:spcPct val="150000"/>
              </a:lnSpc>
              <a:buFont typeface="Wingdings" panose="05000000000000000000" pitchFamily="2" charset="2"/>
              <a:buChar char="l"/>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掌握数据分析的重要工具。</a:t>
            </a:r>
          </a:p>
        </p:txBody>
      </p:sp>
      <p:grpSp>
        <p:nvGrpSpPr>
          <p:cNvPr id="8" name="组合 7"/>
          <p:cNvGrpSpPr/>
          <p:nvPr/>
        </p:nvGrpSpPr>
        <p:grpSpPr>
          <a:xfrm>
            <a:off x="2" y="0"/>
            <a:ext cx="12190413" cy="1384910"/>
            <a:chOff x="2" y="0"/>
            <a:chExt cx="12192000" cy="2333298"/>
          </a:xfrm>
        </p:grpSpPr>
        <p:sp>
          <p:nvSpPr>
            <p:cNvPr id="61" name="矩形 60"/>
            <p:cNvSpPr/>
            <p:nvPr/>
          </p:nvSpPr>
          <p:spPr>
            <a:xfrm>
              <a:off x="2"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2" y="0"/>
              <a:ext cx="12191998" cy="2333298"/>
              <a:chOff x="2118360" y="0"/>
              <a:chExt cx="7955281" cy="6858001"/>
            </a:xfrm>
          </p:grpSpPr>
          <p:sp>
            <p:nvSpPr>
              <p:cNvPr id="62" name="等腰三角形 61"/>
              <p:cNvSpPr/>
              <p:nvPr/>
            </p:nvSpPr>
            <p:spPr>
              <a:xfrm flipV="1">
                <a:off x="2118360" y="0"/>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a:off x="3444240" y="2286004"/>
                <a:ext cx="5303520" cy="4571997"/>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矩形 37"/>
          <p:cNvSpPr/>
          <p:nvPr/>
        </p:nvSpPr>
        <p:spPr>
          <a:xfrm>
            <a:off x="1005554" y="539886"/>
            <a:ext cx="4784852" cy="79860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34" charset="-122"/>
                <a:ea typeface="微软雅黑" panose="020B0503020204020204" pitchFamily="34" charset="-122"/>
              </a:rPr>
              <a:t>任务一  常用的数据分析工具</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634115" y="3668254"/>
            <a:ext cx="8306552" cy="145670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数据化运营是在运营的基础上，以数据驱动决策，运营的各个环节都需要以数据为基础。数据是客观存在的，能够真实反映运营状况。商家可以通过数据了解产品、用户、渠道等，从而有针对性地优化运营策略，促使网店更好地发展。</a:t>
            </a:r>
          </a:p>
        </p:txBody>
      </p:sp>
      <p:grpSp>
        <p:nvGrpSpPr>
          <p:cNvPr id="27" name="组合 26"/>
          <p:cNvGrpSpPr/>
          <p:nvPr/>
        </p:nvGrpSpPr>
        <p:grpSpPr>
          <a:xfrm>
            <a:off x="1675606" y="1437647"/>
            <a:ext cx="766418" cy="623969"/>
            <a:chOff x="3721100" y="3419475"/>
            <a:chExt cx="858838" cy="682626"/>
          </a:xfrm>
          <a:solidFill>
            <a:srgbClr val="C60418"/>
          </a:solidFill>
        </p:grpSpPr>
        <p:sp>
          <p:nvSpPr>
            <p:cNvPr id="28" name="Freeform 19"/>
            <p:cNvSpPr>
              <a:spLocks/>
            </p:cNvSpPr>
            <p:nvPr/>
          </p:nvSpPr>
          <p:spPr bwMode="auto">
            <a:xfrm>
              <a:off x="4254500" y="3419475"/>
              <a:ext cx="325438" cy="495300"/>
            </a:xfrm>
            <a:custGeom>
              <a:avLst/>
              <a:gdLst>
                <a:gd name="T0" fmla="*/ 48 w 87"/>
                <a:gd name="T1" fmla="*/ 132 h 132"/>
                <a:gd name="T2" fmla="*/ 34 w 87"/>
                <a:gd name="T3" fmla="*/ 125 h 132"/>
                <a:gd name="T4" fmla="*/ 28 w 87"/>
                <a:gd name="T5" fmla="*/ 102 h 132"/>
                <a:gd name="T6" fmla="*/ 47 w 87"/>
                <a:gd name="T7" fmla="*/ 75 h 132"/>
                <a:gd name="T8" fmla="*/ 70 w 87"/>
                <a:gd name="T9" fmla="*/ 44 h 132"/>
                <a:gd name="T10" fmla="*/ 64 w 87"/>
                <a:gd name="T11" fmla="*/ 17 h 132"/>
                <a:gd name="T12" fmla="*/ 38 w 87"/>
                <a:gd name="T13" fmla="*/ 13 h 132"/>
                <a:gd name="T14" fmla="*/ 5 w 87"/>
                <a:gd name="T15" fmla="*/ 35 h 132"/>
                <a:gd name="T16" fmla="*/ 0 w 87"/>
                <a:gd name="T17" fmla="*/ 30 h 132"/>
                <a:gd name="T18" fmla="*/ 31 w 87"/>
                <a:gd name="T19" fmla="*/ 6 h 132"/>
                <a:gd name="T20" fmla="*/ 69 w 87"/>
                <a:gd name="T21" fmla="*/ 12 h 132"/>
                <a:gd name="T22" fmla="*/ 76 w 87"/>
                <a:gd name="T23" fmla="*/ 47 h 132"/>
                <a:gd name="T24" fmla="*/ 52 w 87"/>
                <a:gd name="T25" fmla="*/ 80 h 132"/>
                <a:gd name="T26" fmla="*/ 35 w 87"/>
                <a:gd name="T27" fmla="*/ 104 h 132"/>
                <a:gd name="T28" fmla="*/ 38 w 87"/>
                <a:gd name="T29" fmla="*/ 120 h 132"/>
                <a:gd name="T30" fmla="*/ 55 w 87"/>
                <a:gd name="T31" fmla="*/ 123 h 132"/>
                <a:gd name="T32" fmla="*/ 82 w 87"/>
                <a:gd name="T33" fmla="*/ 103 h 132"/>
                <a:gd name="T34" fmla="*/ 87 w 87"/>
                <a:gd name="T35" fmla="*/ 108 h 132"/>
                <a:gd name="T36" fmla="*/ 58 w 87"/>
                <a:gd name="T37" fmla="*/ 130 h 132"/>
                <a:gd name="T38" fmla="*/ 48 w 87"/>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2">
                  <a:moveTo>
                    <a:pt x="48" y="132"/>
                  </a:moveTo>
                  <a:cubicBezTo>
                    <a:pt x="43" y="132"/>
                    <a:pt x="38" y="130"/>
                    <a:pt x="34" y="125"/>
                  </a:cubicBezTo>
                  <a:cubicBezTo>
                    <a:pt x="27" y="119"/>
                    <a:pt x="25" y="111"/>
                    <a:pt x="28" y="102"/>
                  </a:cubicBezTo>
                  <a:cubicBezTo>
                    <a:pt x="31" y="94"/>
                    <a:pt x="37" y="85"/>
                    <a:pt x="47" y="75"/>
                  </a:cubicBezTo>
                  <a:cubicBezTo>
                    <a:pt x="59" y="64"/>
                    <a:pt x="66" y="54"/>
                    <a:pt x="70" y="44"/>
                  </a:cubicBezTo>
                  <a:cubicBezTo>
                    <a:pt x="74" y="34"/>
                    <a:pt x="72" y="25"/>
                    <a:pt x="64" y="17"/>
                  </a:cubicBezTo>
                  <a:cubicBezTo>
                    <a:pt x="55" y="8"/>
                    <a:pt x="50" y="7"/>
                    <a:pt x="38" y="13"/>
                  </a:cubicBezTo>
                  <a:cubicBezTo>
                    <a:pt x="28" y="17"/>
                    <a:pt x="14" y="27"/>
                    <a:pt x="5" y="35"/>
                  </a:cubicBezTo>
                  <a:cubicBezTo>
                    <a:pt x="0" y="30"/>
                    <a:pt x="0" y="30"/>
                    <a:pt x="0" y="30"/>
                  </a:cubicBezTo>
                  <a:cubicBezTo>
                    <a:pt x="9" y="22"/>
                    <a:pt x="20" y="12"/>
                    <a:pt x="31" y="6"/>
                  </a:cubicBezTo>
                  <a:cubicBezTo>
                    <a:pt x="45" y="0"/>
                    <a:pt x="58" y="1"/>
                    <a:pt x="69" y="12"/>
                  </a:cubicBezTo>
                  <a:cubicBezTo>
                    <a:pt x="79" y="22"/>
                    <a:pt x="81" y="34"/>
                    <a:pt x="76" y="47"/>
                  </a:cubicBezTo>
                  <a:cubicBezTo>
                    <a:pt x="72" y="57"/>
                    <a:pt x="65" y="68"/>
                    <a:pt x="52" y="80"/>
                  </a:cubicBezTo>
                  <a:cubicBezTo>
                    <a:pt x="43" y="89"/>
                    <a:pt x="37" y="97"/>
                    <a:pt x="35" y="104"/>
                  </a:cubicBezTo>
                  <a:cubicBezTo>
                    <a:pt x="33" y="111"/>
                    <a:pt x="34" y="116"/>
                    <a:pt x="38" y="120"/>
                  </a:cubicBezTo>
                  <a:cubicBezTo>
                    <a:pt x="43" y="125"/>
                    <a:pt x="48" y="126"/>
                    <a:pt x="55" y="123"/>
                  </a:cubicBezTo>
                  <a:cubicBezTo>
                    <a:pt x="63" y="120"/>
                    <a:pt x="71" y="114"/>
                    <a:pt x="82" y="103"/>
                  </a:cubicBezTo>
                  <a:cubicBezTo>
                    <a:pt x="87" y="108"/>
                    <a:pt x="87" y="108"/>
                    <a:pt x="87" y="108"/>
                  </a:cubicBezTo>
                  <a:cubicBezTo>
                    <a:pt x="76" y="119"/>
                    <a:pt x="66" y="127"/>
                    <a:pt x="58" y="130"/>
                  </a:cubicBezTo>
                  <a:cubicBezTo>
                    <a:pt x="54" y="131"/>
                    <a:pt x="51" y="132"/>
                    <a:pt x="48"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
            <p:cNvSpPr>
              <a:spLocks/>
            </p:cNvSpPr>
            <p:nvPr/>
          </p:nvSpPr>
          <p:spPr bwMode="auto">
            <a:xfrm>
              <a:off x="3721100" y="3652838"/>
              <a:ext cx="454025" cy="449263"/>
            </a:xfrm>
            <a:custGeom>
              <a:avLst/>
              <a:gdLst>
                <a:gd name="T0" fmla="*/ 37 w 121"/>
                <a:gd name="T1" fmla="*/ 0 h 120"/>
                <a:gd name="T2" fmla="*/ 24 w 121"/>
                <a:gd name="T3" fmla="*/ 13 h 120"/>
                <a:gd name="T4" fmla="*/ 24 w 121"/>
                <a:gd name="T5" fmla="*/ 97 h 120"/>
                <a:gd name="T6" fmla="*/ 108 w 121"/>
                <a:gd name="T7" fmla="*/ 97 h 120"/>
                <a:gd name="T8" fmla="*/ 121 w 121"/>
                <a:gd name="T9" fmla="*/ 84 h 120"/>
                <a:gd name="T10" fmla="*/ 37 w 121"/>
                <a:gd name="T11" fmla="*/ 0 h 120"/>
              </a:gdLst>
              <a:ahLst/>
              <a:cxnLst>
                <a:cxn ang="0">
                  <a:pos x="T0" y="T1"/>
                </a:cxn>
                <a:cxn ang="0">
                  <a:pos x="T2" y="T3"/>
                </a:cxn>
                <a:cxn ang="0">
                  <a:pos x="T4" y="T5"/>
                </a:cxn>
                <a:cxn ang="0">
                  <a:pos x="T6" y="T7"/>
                </a:cxn>
                <a:cxn ang="0">
                  <a:pos x="T8" y="T9"/>
                </a:cxn>
                <a:cxn ang="0">
                  <a:pos x="T10" y="T11"/>
                </a:cxn>
              </a:cxnLst>
              <a:rect l="0" t="0" r="r" b="b"/>
              <a:pathLst>
                <a:path w="121" h="120">
                  <a:moveTo>
                    <a:pt x="37" y="0"/>
                  </a:moveTo>
                  <a:cubicBezTo>
                    <a:pt x="24" y="13"/>
                    <a:pt x="24" y="13"/>
                    <a:pt x="24" y="13"/>
                  </a:cubicBezTo>
                  <a:cubicBezTo>
                    <a:pt x="0" y="36"/>
                    <a:pt x="0" y="74"/>
                    <a:pt x="24" y="97"/>
                  </a:cubicBezTo>
                  <a:cubicBezTo>
                    <a:pt x="47" y="120"/>
                    <a:pt x="84" y="120"/>
                    <a:pt x="108" y="97"/>
                  </a:cubicBezTo>
                  <a:cubicBezTo>
                    <a:pt x="121" y="84"/>
                    <a:pt x="121" y="84"/>
                    <a:pt x="121" y="84"/>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
            <p:cNvSpPr>
              <a:spLocks/>
            </p:cNvSpPr>
            <p:nvPr/>
          </p:nvSpPr>
          <p:spPr bwMode="auto">
            <a:xfrm>
              <a:off x="3894138" y="3494088"/>
              <a:ext cx="330200" cy="263525"/>
            </a:xfrm>
            <a:custGeom>
              <a:avLst/>
              <a:gdLst>
                <a:gd name="T0" fmla="*/ 49 w 88"/>
                <a:gd name="T1" fmla="*/ 42 h 70"/>
                <a:gd name="T2" fmla="*/ 59 w 88"/>
                <a:gd name="T3" fmla="*/ 32 h 70"/>
                <a:gd name="T4" fmla="*/ 77 w 88"/>
                <a:gd name="T5" fmla="*/ 29 h 70"/>
                <a:gd name="T6" fmla="*/ 88 w 88"/>
                <a:gd name="T7" fmla="*/ 18 h 70"/>
                <a:gd name="T8" fmla="*/ 10 w 88"/>
                <a:gd name="T9" fmla="*/ 23 h 70"/>
                <a:gd name="T10" fmla="*/ 0 w 88"/>
                <a:gd name="T11" fmla="*/ 33 h 70"/>
                <a:gd name="T12" fmla="*/ 36 w 88"/>
                <a:gd name="T13" fmla="*/ 70 h 70"/>
                <a:gd name="T14" fmla="*/ 46 w 88"/>
                <a:gd name="T15" fmla="*/ 60 h 70"/>
                <a:gd name="T16" fmla="*/ 49 w 88"/>
                <a:gd name="T1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0">
                  <a:moveTo>
                    <a:pt x="49" y="42"/>
                  </a:moveTo>
                  <a:cubicBezTo>
                    <a:pt x="59" y="32"/>
                    <a:pt x="59" y="32"/>
                    <a:pt x="59" y="32"/>
                  </a:cubicBezTo>
                  <a:cubicBezTo>
                    <a:pt x="64" y="27"/>
                    <a:pt x="71" y="26"/>
                    <a:pt x="77" y="29"/>
                  </a:cubicBezTo>
                  <a:cubicBezTo>
                    <a:pt x="88" y="18"/>
                    <a:pt x="88" y="18"/>
                    <a:pt x="88" y="18"/>
                  </a:cubicBezTo>
                  <a:cubicBezTo>
                    <a:pt x="64" y="0"/>
                    <a:pt x="31" y="2"/>
                    <a:pt x="10" y="23"/>
                  </a:cubicBezTo>
                  <a:cubicBezTo>
                    <a:pt x="0" y="33"/>
                    <a:pt x="0" y="33"/>
                    <a:pt x="0" y="33"/>
                  </a:cubicBezTo>
                  <a:cubicBezTo>
                    <a:pt x="36" y="70"/>
                    <a:pt x="36" y="70"/>
                    <a:pt x="36" y="70"/>
                  </a:cubicBezTo>
                  <a:cubicBezTo>
                    <a:pt x="46" y="60"/>
                    <a:pt x="46" y="60"/>
                    <a:pt x="46" y="60"/>
                  </a:cubicBezTo>
                  <a:cubicBezTo>
                    <a:pt x="44" y="54"/>
                    <a:pt x="44" y="47"/>
                    <a:pt x="4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
            <p:cNvSpPr>
              <a:spLocks/>
            </p:cNvSpPr>
            <p:nvPr/>
          </p:nvSpPr>
          <p:spPr bwMode="auto">
            <a:xfrm>
              <a:off x="4054475" y="3603625"/>
              <a:ext cx="277813" cy="330200"/>
            </a:xfrm>
            <a:custGeom>
              <a:avLst/>
              <a:gdLst>
                <a:gd name="T0" fmla="*/ 51 w 74"/>
                <a:gd name="T1" fmla="*/ 0 h 88"/>
                <a:gd name="T2" fmla="*/ 40 w 74"/>
                <a:gd name="T3" fmla="*/ 11 h 88"/>
                <a:gd name="T4" fmla="*/ 37 w 74"/>
                <a:gd name="T5" fmla="*/ 27 h 88"/>
                <a:gd name="T6" fmla="*/ 27 w 74"/>
                <a:gd name="T7" fmla="*/ 37 h 88"/>
                <a:gd name="T8" fmla="*/ 10 w 74"/>
                <a:gd name="T9" fmla="*/ 41 h 88"/>
                <a:gd name="T10" fmla="*/ 0 w 74"/>
                <a:gd name="T11" fmla="*/ 51 h 88"/>
                <a:gd name="T12" fmla="*/ 37 w 74"/>
                <a:gd name="T13" fmla="*/ 88 h 88"/>
                <a:gd name="T14" fmla="*/ 47 w 74"/>
                <a:gd name="T15" fmla="*/ 78 h 88"/>
                <a:gd name="T16" fmla="*/ 51 w 74"/>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8">
                  <a:moveTo>
                    <a:pt x="51" y="0"/>
                  </a:moveTo>
                  <a:cubicBezTo>
                    <a:pt x="40" y="11"/>
                    <a:pt x="40" y="11"/>
                    <a:pt x="40" y="11"/>
                  </a:cubicBezTo>
                  <a:cubicBezTo>
                    <a:pt x="42" y="17"/>
                    <a:pt x="41" y="23"/>
                    <a:pt x="37" y="27"/>
                  </a:cubicBezTo>
                  <a:cubicBezTo>
                    <a:pt x="27" y="37"/>
                    <a:pt x="27" y="37"/>
                    <a:pt x="27" y="37"/>
                  </a:cubicBezTo>
                  <a:cubicBezTo>
                    <a:pt x="22" y="42"/>
                    <a:pt x="16" y="43"/>
                    <a:pt x="10" y="41"/>
                  </a:cubicBezTo>
                  <a:cubicBezTo>
                    <a:pt x="0" y="51"/>
                    <a:pt x="0" y="51"/>
                    <a:pt x="0" y="51"/>
                  </a:cubicBezTo>
                  <a:cubicBezTo>
                    <a:pt x="37" y="88"/>
                    <a:pt x="37" y="88"/>
                    <a:pt x="37" y="88"/>
                  </a:cubicBezTo>
                  <a:cubicBezTo>
                    <a:pt x="47" y="78"/>
                    <a:pt x="47" y="78"/>
                    <a:pt x="47" y="78"/>
                  </a:cubicBezTo>
                  <a:cubicBezTo>
                    <a:pt x="74" y="51"/>
                    <a:pt x="74" y="29"/>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p:cNvSpPr>
            <p:nvPr/>
          </p:nvSpPr>
          <p:spPr bwMode="auto">
            <a:xfrm>
              <a:off x="4078288" y="3629025"/>
              <a:ext cx="111125" cy="98425"/>
            </a:xfrm>
            <a:custGeom>
              <a:avLst/>
              <a:gdLst>
                <a:gd name="T0" fmla="*/ 28 w 30"/>
                <a:gd name="T1" fmla="*/ 14 h 26"/>
                <a:gd name="T2" fmla="*/ 14 w 30"/>
                <a:gd name="T3" fmla="*/ 24 h 26"/>
                <a:gd name="T4" fmla="*/ 10 w 30"/>
                <a:gd name="T5" fmla="*/ 26 h 26"/>
                <a:gd name="T6" fmla="*/ 5 w 30"/>
                <a:gd name="T7" fmla="*/ 24 h 26"/>
                <a:gd name="T8" fmla="*/ 3 w 30"/>
                <a:gd name="T9" fmla="*/ 21 h 26"/>
                <a:gd name="T10" fmla="*/ 3 w 30"/>
                <a:gd name="T11" fmla="*/ 12 h 26"/>
                <a:gd name="T12" fmla="*/ 13 w 30"/>
                <a:gd name="T13" fmla="*/ 2 h 26"/>
                <a:gd name="T14" fmla="*/ 17 w 30"/>
                <a:gd name="T15" fmla="*/ 0 h 26"/>
                <a:gd name="T16" fmla="*/ 22 w 30"/>
                <a:gd name="T17" fmla="*/ 2 h 26"/>
                <a:gd name="T18" fmla="*/ 24 w 30"/>
                <a:gd name="T19" fmla="*/ 5 h 26"/>
                <a:gd name="T20" fmla="*/ 26 w 30"/>
                <a:gd name="T21" fmla="*/ 10 h 26"/>
                <a:gd name="T22" fmla="*/ 28 w 30"/>
                <a:gd name="T2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6">
                  <a:moveTo>
                    <a:pt x="28" y="14"/>
                  </a:moveTo>
                  <a:cubicBezTo>
                    <a:pt x="14" y="24"/>
                    <a:pt x="14" y="24"/>
                    <a:pt x="14" y="24"/>
                  </a:cubicBezTo>
                  <a:cubicBezTo>
                    <a:pt x="13" y="25"/>
                    <a:pt x="12" y="26"/>
                    <a:pt x="10" y="26"/>
                  </a:cubicBezTo>
                  <a:cubicBezTo>
                    <a:pt x="8" y="26"/>
                    <a:pt x="7" y="25"/>
                    <a:pt x="5" y="24"/>
                  </a:cubicBezTo>
                  <a:cubicBezTo>
                    <a:pt x="3" y="21"/>
                    <a:pt x="3" y="21"/>
                    <a:pt x="3" y="21"/>
                  </a:cubicBezTo>
                  <a:cubicBezTo>
                    <a:pt x="0" y="19"/>
                    <a:pt x="0" y="15"/>
                    <a:pt x="3" y="12"/>
                  </a:cubicBezTo>
                  <a:cubicBezTo>
                    <a:pt x="13" y="2"/>
                    <a:pt x="13" y="2"/>
                    <a:pt x="13" y="2"/>
                  </a:cubicBezTo>
                  <a:cubicBezTo>
                    <a:pt x="14" y="1"/>
                    <a:pt x="16" y="0"/>
                    <a:pt x="17" y="0"/>
                  </a:cubicBezTo>
                  <a:cubicBezTo>
                    <a:pt x="19" y="0"/>
                    <a:pt x="21" y="1"/>
                    <a:pt x="22" y="2"/>
                  </a:cubicBezTo>
                  <a:cubicBezTo>
                    <a:pt x="24" y="5"/>
                    <a:pt x="24" y="5"/>
                    <a:pt x="24" y="5"/>
                  </a:cubicBezTo>
                  <a:cubicBezTo>
                    <a:pt x="26" y="6"/>
                    <a:pt x="26" y="8"/>
                    <a:pt x="26" y="10"/>
                  </a:cubicBezTo>
                  <a:cubicBezTo>
                    <a:pt x="26" y="11"/>
                    <a:pt x="30" y="13"/>
                    <a:pt x="2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矩形 34"/>
          <p:cNvSpPr/>
          <p:nvPr/>
        </p:nvSpPr>
        <p:spPr>
          <a:xfrm>
            <a:off x="1248435" y="6615764"/>
            <a:ext cx="10914229" cy="72000"/>
          </a:xfrm>
          <a:prstGeom prst="rect">
            <a:avLst/>
          </a:prstGeom>
          <a:solidFill>
            <a:srgbClr val="FF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22" y="6705600"/>
            <a:ext cx="10914229" cy="7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4"/>
          <p:cNvSpPr/>
          <p:nvPr/>
        </p:nvSpPr>
        <p:spPr>
          <a:xfrm>
            <a:off x="1056346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21"/>
          <p:cNvGrpSpPr/>
          <p:nvPr/>
        </p:nvGrpSpPr>
        <p:grpSpPr>
          <a:xfrm>
            <a:off x="6620823" y="387387"/>
            <a:ext cx="999526" cy="999656"/>
            <a:chOff x="4529124" y="2743206"/>
            <a:chExt cx="760650" cy="760650"/>
          </a:xfrm>
        </p:grpSpPr>
        <p:sp>
          <p:nvSpPr>
            <p:cNvPr id="42" name="Oval 5"/>
            <p:cNvSpPr/>
            <p:nvPr/>
          </p:nvSpPr>
          <p:spPr>
            <a:xfrm>
              <a:off x="4529124" y="2743206"/>
              <a:ext cx="760650" cy="7606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18"/>
            <p:cNvGrpSpPr/>
            <p:nvPr/>
          </p:nvGrpSpPr>
          <p:grpSpPr>
            <a:xfrm>
              <a:off x="4786314" y="2928958"/>
              <a:ext cx="251543" cy="366676"/>
              <a:chOff x="3500430" y="4071948"/>
              <a:chExt cx="251543" cy="366676"/>
            </a:xfrm>
            <a:solidFill>
              <a:schemeClr val="accent1"/>
            </a:solidFill>
          </p:grpSpPr>
          <p:sp>
            <p:nvSpPr>
              <p:cNvPr id="44" name="AutoShape 113"/>
              <p:cNvSpPr>
                <a:spLocks/>
              </p:cNvSpPr>
              <p:nvPr/>
            </p:nvSpPr>
            <p:spPr bwMode="auto">
              <a:xfrm>
                <a:off x="3500430" y="4071948"/>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45" name="AutoShape 114"/>
              <p:cNvSpPr>
                <a:spLocks/>
              </p:cNvSpPr>
              <p:nvPr/>
            </p:nvSpPr>
            <p:spPr bwMode="auto">
              <a:xfrm>
                <a:off x="3557371" y="4129515"/>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A5779E"/>
              </a:solidFill>
              <a:ln w="12700" cap="flat" cmpd="sng">
                <a:solidFill>
                  <a:schemeClr val="tx1">
                    <a:lumMod val="50000"/>
                    <a:lumOff val="50000"/>
                  </a:scheme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grpSp>
      </p:grpSp>
      <p:sp>
        <p:nvSpPr>
          <p:cNvPr id="47" name="Oval 3"/>
          <p:cNvSpPr/>
          <p:nvPr/>
        </p:nvSpPr>
        <p:spPr>
          <a:xfrm>
            <a:off x="9249253" y="387387"/>
            <a:ext cx="999526" cy="999656"/>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2"/>
          <p:cNvSpPr/>
          <p:nvPr/>
        </p:nvSpPr>
        <p:spPr>
          <a:xfrm>
            <a:off x="7935038" y="387387"/>
            <a:ext cx="999526" cy="999656"/>
          </a:xfrm>
          <a:prstGeom prst="ellipse">
            <a:avLst/>
          </a:prstGeom>
          <a:solidFill>
            <a:schemeClr val="bg1"/>
          </a:solidFill>
          <a:ln>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组合 53"/>
          <p:cNvGrpSpPr/>
          <p:nvPr/>
        </p:nvGrpSpPr>
        <p:grpSpPr>
          <a:xfrm>
            <a:off x="8164530" y="616908"/>
            <a:ext cx="563271" cy="563344"/>
            <a:chOff x="1539875" y="3062288"/>
            <a:chExt cx="811213" cy="811213"/>
          </a:xfrm>
          <a:solidFill>
            <a:srgbClr val="C60418"/>
          </a:solidFill>
        </p:grpSpPr>
        <p:sp>
          <p:nvSpPr>
            <p:cNvPr id="55"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6"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7"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8"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59"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60" name="组合 59"/>
          <p:cNvGrpSpPr/>
          <p:nvPr/>
        </p:nvGrpSpPr>
        <p:grpSpPr>
          <a:xfrm>
            <a:off x="10789368" y="646291"/>
            <a:ext cx="547725" cy="481849"/>
            <a:chOff x="568325" y="503238"/>
            <a:chExt cx="989013" cy="869950"/>
          </a:xfrm>
          <a:solidFill>
            <a:srgbClr val="C60418"/>
          </a:solidFill>
        </p:grpSpPr>
        <p:sp>
          <p:nvSpPr>
            <p:cNvPr id="65" name="Oval 27"/>
            <p:cNvSpPr>
              <a:spLocks noChangeArrowheads="1"/>
            </p:cNvSpPr>
            <p:nvPr/>
          </p:nvSpPr>
          <p:spPr bwMode="auto">
            <a:xfrm>
              <a:off x="654050" y="560388"/>
              <a:ext cx="171450" cy="1587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8"/>
            <p:cNvSpPr>
              <a:spLocks/>
            </p:cNvSpPr>
            <p:nvPr/>
          </p:nvSpPr>
          <p:spPr bwMode="auto">
            <a:xfrm>
              <a:off x="568325" y="755650"/>
              <a:ext cx="271462" cy="523875"/>
            </a:xfrm>
            <a:custGeom>
              <a:avLst/>
              <a:gdLst>
                <a:gd name="T0" fmla="*/ 14 w 38"/>
                <a:gd name="T1" fmla="*/ 0 h 73"/>
                <a:gd name="T2" fmla="*/ 6 w 38"/>
                <a:gd name="T3" fmla="*/ 11 h 73"/>
                <a:gd name="T4" fmla="*/ 20 w 38"/>
                <a:gd name="T5" fmla="*/ 20 h 73"/>
                <a:gd name="T6" fmla="*/ 25 w 38"/>
                <a:gd name="T7" fmla="*/ 34 h 73"/>
                <a:gd name="T8" fmla="*/ 0 w 38"/>
                <a:gd name="T9" fmla="*/ 61 h 73"/>
                <a:gd name="T10" fmla="*/ 19 w 38"/>
                <a:gd name="T11" fmla="*/ 73 h 73"/>
                <a:gd name="T12" fmla="*/ 34 w 38"/>
                <a:gd name="T13" fmla="*/ 39 h 73"/>
                <a:gd name="T14" fmla="*/ 33 w 38"/>
                <a:gd name="T15" fmla="*/ 15 h 73"/>
                <a:gd name="T16" fmla="*/ 14 w 3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3">
                  <a:moveTo>
                    <a:pt x="14" y="0"/>
                  </a:moveTo>
                  <a:cubicBezTo>
                    <a:pt x="6" y="11"/>
                    <a:pt x="6" y="11"/>
                    <a:pt x="6" y="11"/>
                  </a:cubicBezTo>
                  <a:cubicBezTo>
                    <a:pt x="20" y="20"/>
                    <a:pt x="20" y="20"/>
                    <a:pt x="20" y="20"/>
                  </a:cubicBezTo>
                  <a:cubicBezTo>
                    <a:pt x="20" y="20"/>
                    <a:pt x="30" y="25"/>
                    <a:pt x="25" y="34"/>
                  </a:cubicBezTo>
                  <a:cubicBezTo>
                    <a:pt x="21" y="43"/>
                    <a:pt x="0" y="61"/>
                    <a:pt x="0" y="61"/>
                  </a:cubicBezTo>
                  <a:cubicBezTo>
                    <a:pt x="19" y="73"/>
                    <a:pt x="19" y="73"/>
                    <a:pt x="19" y="73"/>
                  </a:cubicBezTo>
                  <a:cubicBezTo>
                    <a:pt x="32" y="45"/>
                    <a:pt x="31" y="49"/>
                    <a:pt x="34" y="39"/>
                  </a:cubicBezTo>
                  <a:cubicBezTo>
                    <a:pt x="37" y="29"/>
                    <a:pt x="38" y="21"/>
                    <a:pt x="33" y="15"/>
                  </a:cubicBezTo>
                  <a:cubicBezTo>
                    <a:pt x="25" y="8"/>
                    <a:pt x="25" y="7"/>
                    <a:pt x="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9"/>
            <p:cNvSpPr>
              <a:spLocks/>
            </p:cNvSpPr>
            <p:nvPr/>
          </p:nvSpPr>
          <p:spPr bwMode="auto">
            <a:xfrm>
              <a:off x="782638" y="503238"/>
              <a:ext cx="774700" cy="869950"/>
            </a:xfrm>
            <a:custGeom>
              <a:avLst/>
              <a:gdLst>
                <a:gd name="T0" fmla="*/ 104 w 108"/>
                <a:gd name="T1" fmla="*/ 31 h 121"/>
                <a:gd name="T2" fmla="*/ 31 w 108"/>
                <a:gd name="T3" fmla="*/ 20 h 121"/>
                <a:gd name="T4" fmla="*/ 36 w 108"/>
                <a:gd name="T5" fmla="*/ 11 h 121"/>
                <a:gd name="T6" fmla="*/ 19 w 108"/>
                <a:gd name="T7" fmla="*/ 6 h 121"/>
                <a:gd name="T8" fmla="*/ 0 w 108"/>
                <a:gd name="T9" fmla="*/ 39 h 121"/>
                <a:gd name="T10" fmla="*/ 11 w 108"/>
                <a:gd name="T11" fmla="*/ 46 h 121"/>
                <a:gd name="T12" fmla="*/ 20 w 108"/>
                <a:gd name="T13" fmla="*/ 36 h 121"/>
                <a:gd name="T14" fmla="*/ 28 w 108"/>
                <a:gd name="T15" fmla="*/ 32 h 121"/>
                <a:gd name="T16" fmla="*/ 15 w 108"/>
                <a:gd name="T17" fmla="*/ 52 h 121"/>
                <a:gd name="T18" fmla="*/ 22 w 108"/>
                <a:gd name="T19" fmla="*/ 58 h 121"/>
                <a:gd name="T20" fmla="*/ 32 w 108"/>
                <a:gd name="T21" fmla="*/ 48 h 121"/>
                <a:gd name="T22" fmla="*/ 39 w 108"/>
                <a:gd name="T23" fmla="*/ 48 h 121"/>
                <a:gd name="T24" fmla="*/ 39 w 108"/>
                <a:gd name="T25" fmla="*/ 58 h 121"/>
                <a:gd name="T26" fmla="*/ 15 w 108"/>
                <a:gd name="T27" fmla="*/ 58 h 121"/>
                <a:gd name="T28" fmla="*/ 15 w 108"/>
                <a:gd name="T29" fmla="*/ 67 h 121"/>
                <a:gd name="T30" fmla="*/ 39 w 108"/>
                <a:gd name="T31" fmla="*/ 67 h 121"/>
                <a:gd name="T32" fmla="*/ 39 w 108"/>
                <a:gd name="T33" fmla="*/ 87 h 121"/>
                <a:gd name="T34" fmla="*/ 38 w 108"/>
                <a:gd name="T35" fmla="*/ 87 h 121"/>
                <a:gd name="T36" fmla="*/ 29 w 108"/>
                <a:gd name="T37" fmla="*/ 84 h 121"/>
                <a:gd name="T38" fmla="*/ 29 w 108"/>
                <a:gd name="T39" fmla="*/ 71 h 121"/>
                <a:gd name="T40" fmla="*/ 12 w 108"/>
                <a:gd name="T41" fmla="*/ 71 h 121"/>
                <a:gd name="T42" fmla="*/ 12 w 108"/>
                <a:gd name="T43" fmla="*/ 72 h 121"/>
                <a:gd name="T44" fmla="*/ 29 w 108"/>
                <a:gd name="T45" fmla="*/ 98 h 121"/>
                <a:gd name="T46" fmla="*/ 70 w 108"/>
                <a:gd name="T47" fmla="*/ 87 h 121"/>
                <a:gd name="T48" fmla="*/ 72 w 108"/>
                <a:gd name="T49" fmla="*/ 96 h 121"/>
                <a:gd name="T50" fmla="*/ 86 w 108"/>
                <a:gd name="T51" fmla="*/ 91 h 121"/>
                <a:gd name="T52" fmla="*/ 76 w 108"/>
                <a:gd name="T53" fmla="*/ 68 h 121"/>
                <a:gd name="T54" fmla="*/ 65 w 108"/>
                <a:gd name="T55" fmla="*/ 72 h 121"/>
                <a:gd name="T56" fmla="*/ 68 w 108"/>
                <a:gd name="T57" fmla="*/ 79 h 121"/>
                <a:gd name="T58" fmla="*/ 58 w 108"/>
                <a:gd name="T59" fmla="*/ 84 h 121"/>
                <a:gd name="T60" fmla="*/ 58 w 108"/>
                <a:gd name="T61" fmla="*/ 67 h 121"/>
                <a:gd name="T62" fmla="*/ 81 w 108"/>
                <a:gd name="T63" fmla="*/ 67 h 121"/>
                <a:gd name="T64" fmla="*/ 81 w 108"/>
                <a:gd name="T65" fmla="*/ 58 h 121"/>
                <a:gd name="T66" fmla="*/ 58 w 108"/>
                <a:gd name="T67" fmla="*/ 58 h 121"/>
                <a:gd name="T68" fmla="*/ 58 w 108"/>
                <a:gd name="T69" fmla="*/ 48 h 121"/>
                <a:gd name="T70" fmla="*/ 81 w 108"/>
                <a:gd name="T71" fmla="*/ 48 h 121"/>
                <a:gd name="T72" fmla="*/ 81 w 108"/>
                <a:gd name="T73" fmla="*/ 39 h 121"/>
                <a:gd name="T74" fmla="*/ 40 w 108"/>
                <a:gd name="T75" fmla="*/ 39 h 121"/>
                <a:gd name="T76" fmla="*/ 46 w 108"/>
                <a:gd name="T77" fmla="*/ 30 h 121"/>
                <a:gd name="T78" fmla="*/ 39 w 108"/>
                <a:gd name="T79" fmla="*/ 28 h 121"/>
                <a:gd name="T80" fmla="*/ 87 w 108"/>
                <a:gd name="T81" fmla="*/ 37 h 121"/>
                <a:gd name="T82" fmla="*/ 87 w 108"/>
                <a:gd name="T83" fmla="*/ 85 h 121"/>
                <a:gd name="T84" fmla="*/ 70 w 108"/>
                <a:gd name="T85" fmla="*/ 101 h 121"/>
                <a:gd name="T86" fmla="*/ 59 w 108"/>
                <a:gd name="T87" fmla="*/ 98 h 121"/>
                <a:gd name="T88" fmla="*/ 57 w 108"/>
                <a:gd name="T89" fmla="*/ 108 h 121"/>
                <a:gd name="T90" fmla="*/ 105 w 108"/>
                <a:gd name="T91" fmla="*/ 87 h 121"/>
                <a:gd name="T92" fmla="*/ 104 w 108"/>
                <a:gd name="T9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21">
                  <a:moveTo>
                    <a:pt x="104" y="31"/>
                  </a:moveTo>
                  <a:cubicBezTo>
                    <a:pt x="104" y="31"/>
                    <a:pt x="100" y="0"/>
                    <a:pt x="31" y="20"/>
                  </a:cubicBezTo>
                  <a:cubicBezTo>
                    <a:pt x="34" y="14"/>
                    <a:pt x="36" y="11"/>
                    <a:pt x="36" y="11"/>
                  </a:cubicBezTo>
                  <a:cubicBezTo>
                    <a:pt x="19" y="6"/>
                    <a:pt x="19" y="6"/>
                    <a:pt x="19" y="6"/>
                  </a:cubicBezTo>
                  <a:cubicBezTo>
                    <a:pt x="19" y="6"/>
                    <a:pt x="12" y="29"/>
                    <a:pt x="0" y="39"/>
                  </a:cubicBezTo>
                  <a:cubicBezTo>
                    <a:pt x="0" y="39"/>
                    <a:pt x="11" y="46"/>
                    <a:pt x="11" y="46"/>
                  </a:cubicBezTo>
                  <a:cubicBezTo>
                    <a:pt x="15" y="43"/>
                    <a:pt x="18" y="39"/>
                    <a:pt x="20" y="36"/>
                  </a:cubicBezTo>
                  <a:cubicBezTo>
                    <a:pt x="23" y="35"/>
                    <a:pt x="26" y="33"/>
                    <a:pt x="28" y="32"/>
                  </a:cubicBezTo>
                  <a:cubicBezTo>
                    <a:pt x="25" y="38"/>
                    <a:pt x="20" y="47"/>
                    <a:pt x="15" y="52"/>
                  </a:cubicBezTo>
                  <a:cubicBezTo>
                    <a:pt x="22" y="58"/>
                    <a:pt x="22" y="58"/>
                    <a:pt x="22" y="58"/>
                  </a:cubicBezTo>
                  <a:cubicBezTo>
                    <a:pt x="22" y="58"/>
                    <a:pt x="27" y="54"/>
                    <a:pt x="32" y="48"/>
                  </a:cubicBezTo>
                  <a:cubicBezTo>
                    <a:pt x="39" y="48"/>
                    <a:pt x="39" y="48"/>
                    <a:pt x="39" y="48"/>
                  </a:cubicBezTo>
                  <a:cubicBezTo>
                    <a:pt x="39" y="58"/>
                    <a:pt x="39" y="58"/>
                    <a:pt x="39" y="58"/>
                  </a:cubicBezTo>
                  <a:cubicBezTo>
                    <a:pt x="15" y="58"/>
                    <a:pt x="15" y="58"/>
                    <a:pt x="15" y="58"/>
                  </a:cubicBezTo>
                  <a:cubicBezTo>
                    <a:pt x="15" y="67"/>
                    <a:pt x="15" y="67"/>
                    <a:pt x="15" y="67"/>
                  </a:cubicBezTo>
                  <a:cubicBezTo>
                    <a:pt x="39" y="67"/>
                    <a:pt x="39" y="67"/>
                    <a:pt x="39" y="67"/>
                  </a:cubicBezTo>
                  <a:cubicBezTo>
                    <a:pt x="39" y="87"/>
                    <a:pt x="39" y="87"/>
                    <a:pt x="39" y="87"/>
                  </a:cubicBezTo>
                  <a:cubicBezTo>
                    <a:pt x="38" y="87"/>
                    <a:pt x="38" y="87"/>
                    <a:pt x="38" y="87"/>
                  </a:cubicBezTo>
                  <a:cubicBezTo>
                    <a:pt x="35" y="87"/>
                    <a:pt x="31" y="86"/>
                    <a:pt x="29" y="84"/>
                  </a:cubicBezTo>
                  <a:cubicBezTo>
                    <a:pt x="27" y="81"/>
                    <a:pt x="29" y="75"/>
                    <a:pt x="29" y="71"/>
                  </a:cubicBezTo>
                  <a:cubicBezTo>
                    <a:pt x="12" y="71"/>
                    <a:pt x="12" y="71"/>
                    <a:pt x="12" y="71"/>
                  </a:cubicBezTo>
                  <a:cubicBezTo>
                    <a:pt x="12" y="72"/>
                    <a:pt x="12" y="72"/>
                    <a:pt x="12" y="72"/>
                  </a:cubicBezTo>
                  <a:cubicBezTo>
                    <a:pt x="12" y="72"/>
                    <a:pt x="6" y="99"/>
                    <a:pt x="29" y="98"/>
                  </a:cubicBezTo>
                  <a:cubicBezTo>
                    <a:pt x="51" y="99"/>
                    <a:pt x="64" y="92"/>
                    <a:pt x="70" y="87"/>
                  </a:cubicBezTo>
                  <a:cubicBezTo>
                    <a:pt x="72" y="96"/>
                    <a:pt x="72" y="96"/>
                    <a:pt x="72" y="96"/>
                  </a:cubicBezTo>
                  <a:cubicBezTo>
                    <a:pt x="86" y="91"/>
                    <a:pt x="86" y="91"/>
                    <a:pt x="86" y="91"/>
                  </a:cubicBezTo>
                  <a:cubicBezTo>
                    <a:pt x="76" y="68"/>
                    <a:pt x="76" y="68"/>
                    <a:pt x="76" y="68"/>
                  </a:cubicBezTo>
                  <a:cubicBezTo>
                    <a:pt x="65" y="72"/>
                    <a:pt x="65" y="72"/>
                    <a:pt x="65" y="72"/>
                  </a:cubicBezTo>
                  <a:cubicBezTo>
                    <a:pt x="68" y="79"/>
                    <a:pt x="68" y="79"/>
                    <a:pt x="68" y="79"/>
                  </a:cubicBezTo>
                  <a:cubicBezTo>
                    <a:pt x="65" y="82"/>
                    <a:pt x="61" y="83"/>
                    <a:pt x="58" y="84"/>
                  </a:cubicBezTo>
                  <a:cubicBezTo>
                    <a:pt x="58" y="67"/>
                    <a:pt x="58" y="67"/>
                    <a:pt x="58" y="67"/>
                  </a:cubicBezTo>
                  <a:cubicBezTo>
                    <a:pt x="81" y="67"/>
                    <a:pt x="81" y="67"/>
                    <a:pt x="81" y="67"/>
                  </a:cubicBezTo>
                  <a:cubicBezTo>
                    <a:pt x="81" y="58"/>
                    <a:pt x="81" y="58"/>
                    <a:pt x="81" y="58"/>
                  </a:cubicBezTo>
                  <a:cubicBezTo>
                    <a:pt x="58" y="58"/>
                    <a:pt x="58" y="58"/>
                    <a:pt x="58" y="58"/>
                  </a:cubicBezTo>
                  <a:cubicBezTo>
                    <a:pt x="58" y="48"/>
                    <a:pt x="58" y="48"/>
                    <a:pt x="58" y="48"/>
                  </a:cubicBezTo>
                  <a:cubicBezTo>
                    <a:pt x="81" y="48"/>
                    <a:pt x="81" y="48"/>
                    <a:pt x="81" y="48"/>
                  </a:cubicBezTo>
                  <a:cubicBezTo>
                    <a:pt x="81" y="39"/>
                    <a:pt x="81" y="39"/>
                    <a:pt x="81" y="39"/>
                  </a:cubicBezTo>
                  <a:cubicBezTo>
                    <a:pt x="40" y="39"/>
                    <a:pt x="40" y="39"/>
                    <a:pt x="40" y="39"/>
                  </a:cubicBezTo>
                  <a:cubicBezTo>
                    <a:pt x="43" y="36"/>
                    <a:pt x="45" y="33"/>
                    <a:pt x="46" y="30"/>
                  </a:cubicBezTo>
                  <a:cubicBezTo>
                    <a:pt x="39" y="28"/>
                    <a:pt x="39" y="28"/>
                    <a:pt x="39" y="28"/>
                  </a:cubicBezTo>
                  <a:cubicBezTo>
                    <a:pt x="70" y="17"/>
                    <a:pt x="87" y="19"/>
                    <a:pt x="87" y="37"/>
                  </a:cubicBezTo>
                  <a:cubicBezTo>
                    <a:pt x="87" y="85"/>
                    <a:pt x="87" y="85"/>
                    <a:pt x="87" y="85"/>
                  </a:cubicBezTo>
                  <a:cubicBezTo>
                    <a:pt x="87" y="85"/>
                    <a:pt x="89" y="102"/>
                    <a:pt x="70" y="101"/>
                  </a:cubicBezTo>
                  <a:cubicBezTo>
                    <a:pt x="59" y="98"/>
                    <a:pt x="59" y="98"/>
                    <a:pt x="59" y="98"/>
                  </a:cubicBezTo>
                  <a:cubicBezTo>
                    <a:pt x="57" y="108"/>
                    <a:pt x="57" y="108"/>
                    <a:pt x="57" y="108"/>
                  </a:cubicBezTo>
                  <a:cubicBezTo>
                    <a:pt x="57" y="108"/>
                    <a:pt x="101" y="121"/>
                    <a:pt x="105" y="87"/>
                  </a:cubicBezTo>
                  <a:cubicBezTo>
                    <a:pt x="108" y="53"/>
                    <a:pt x="104" y="31"/>
                    <a:pt x="104"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68" name="组合 67"/>
          <p:cNvGrpSpPr/>
          <p:nvPr/>
        </p:nvGrpSpPr>
        <p:grpSpPr>
          <a:xfrm>
            <a:off x="9461095" y="608608"/>
            <a:ext cx="603788" cy="571645"/>
            <a:chOff x="4787900" y="539750"/>
            <a:chExt cx="803275" cy="760413"/>
          </a:xfrm>
          <a:solidFill>
            <a:schemeClr val="tx1">
              <a:lumMod val="65000"/>
              <a:lumOff val="35000"/>
            </a:schemeClr>
          </a:solidFill>
        </p:grpSpPr>
        <p:sp>
          <p:nvSpPr>
            <p:cNvPr id="69"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2630291" y="1590756"/>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任务目标</a:t>
            </a:r>
          </a:p>
        </p:txBody>
      </p:sp>
      <p:pic>
        <p:nvPicPr>
          <p:cNvPr id="2" name="图片">
            <a:extLst>
              <a:ext uri="{FF2B5EF4-FFF2-40B4-BE49-F238E27FC236}">
                <a16:creationId xmlns:a16="http://schemas.microsoft.com/office/drawing/2014/main" id="{08CA639E-F6AB-3943-A098-BBA23836C952}"/>
              </a:ext>
            </a:extLst>
          </p:cNvPr>
          <p:cNvPicPr>
            <a:picLocks noChangeAspect="1"/>
          </p:cNvPicPr>
          <p:nvPr/>
        </p:nvPicPr>
        <p:blipFill>
          <a:blip r:embed="rId3" cstate="print"/>
          <a:stretch>
            <a:fillRect/>
          </a:stretch>
        </p:blipFill>
        <p:spPr>
          <a:xfrm rot="20787591">
            <a:off x="341924" y="4810069"/>
            <a:ext cx="967807" cy="967807"/>
          </a:xfrm>
          <a:prstGeom prst="rect">
            <a:avLst/>
          </a:prstGeom>
          <a:noFill/>
          <a:ln w="9525" cap="flat" cmpd="sng">
            <a:noFill/>
            <a:prstDash val="solid"/>
            <a:miter/>
          </a:ln>
        </p:spPr>
      </p:pic>
      <p:pic>
        <p:nvPicPr>
          <p:cNvPr id="3" name="图片">
            <a:extLst>
              <a:ext uri="{FF2B5EF4-FFF2-40B4-BE49-F238E27FC236}">
                <a16:creationId xmlns:a16="http://schemas.microsoft.com/office/drawing/2014/main" id="{3A94A0CF-0F7D-6EAC-1E92-E54D2E0299F1}"/>
              </a:ext>
            </a:extLst>
          </p:cNvPr>
          <p:cNvPicPr>
            <a:picLocks noChangeAspect="1"/>
          </p:cNvPicPr>
          <p:nvPr/>
        </p:nvPicPr>
        <p:blipFill>
          <a:blip r:embed="rId4" cstate="print"/>
          <a:stretch>
            <a:fillRect/>
          </a:stretch>
        </p:blipFill>
        <p:spPr>
          <a:xfrm rot="816839">
            <a:off x="1043016" y="5634498"/>
            <a:ext cx="933828" cy="933825"/>
          </a:xfrm>
          <a:prstGeom prst="rect">
            <a:avLst/>
          </a:prstGeom>
          <a:noFill/>
          <a:ln w="9525" cap="flat" cmpd="sng">
            <a:noFill/>
            <a:prstDash val="solid"/>
            <a:miter/>
          </a:ln>
        </p:spPr>
      </p:pic>
      <p:pic>
        <p:nvPicPr>
          <p:cNvPr id="4" name="图片">
            <a:extLst>
              <a:ext uri="{FF2B5EF4-FFF2-40B4-BE49-F238E27FC236}">
                <a16:creationId xmlns:a16="http://schemas.microsoft.com/office/drawing/2014/main" id="{9EB7A401-0A37-8688-6AAB-B5AC052B4DB2}"/>
              </a:ext>
            </a:extLst>
          </p:cNvPr>
          <p:cNvPicPr>
            <a:picLocks noChangeAspect="1"/>
          </p:cNvPicPr>
          <p:nvPr/>
        </p:nvPicPr>
        <p:blipFill>
          <a:blip r:embed="rId5" cstate="print"/>
          <a:stretch>
            <a:fillRect/>
          </a:stretch>
        </p:blipFill>
        <p:spPr>
          <a:xfrm rot="540217">
            <a:off x="119327" y="5760326"/>
            <a:ext cx="919900" cy="919900"/>
          </a:xfrm>
          <a:prstGeom prst="rect">
            <a:avLst/>
          </a:prstGeom>
          <a:noFill/>
          <a:ln w="9525" cap="flat" cmpd="sng">
            <a:noFill/>
            <a:prstDash val="solid"/>
            <a:miter/>
          </a:ln>
        </p:spPr>
      </p:pic>
      <p:sp>
        <p:nvSpPr>
          <p:cNvPr id="5" name="矩形 4">
            <a:extLst>
              <a:ext uri="{FF2B5EF4-FFF2-40B4-BE49-F238E27FC236}">
                <a16:creationId xmlns:a16="http://schemas.microsoft.com/office/drawing/2014/main" id="{59408F6C-64B1-3B74-F710-1919B7CD974E}"/>
              </a:ext>
            </a:extLst>
          </p:cNvPr>
          <p:cNvSpPr/>
          <p:nvPr/>
        </p:nvSpPr>
        <p:spPr>
          <a:xfrm>
            <a:off x="2634115" y="3219251"/>
            <a:ext cx="4542549" cy="542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任务分析</a:t>
            </a:r>
          </a:p>
        </p:txBody>
      </p:sp>
    </p:spTree>
    <p:extLst>
      <p:ext uri="{BB962C8B-B14F-4D97-AF65-F5344CB8AC3E}">
        <p14:creationId xmlns:p14="http://schemas.microsoft.com/office/powerpoint/2010/main" val="30922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一、数据分析的重要指标</a:t>
            </a:r>
          </a:p>
        </p:txBody>
      </p:sp>
      <p:sp>
        <p:nvSpPr>
          <p:cNvPr id="2" name="MH_Other_1">
            <a:extLst>
              <a:ext uri="{FF2B5EF4-FFF2-40B4-BE49-F238E27FC236}">
                <a16:creationId xmlns:a16="http://schemas.microsoft.com/office/drawing/2014/main" id="{A294F5B7-9D73-EF76-C11B-2107D4261B24}"/>
              </a:ext>
            </a:extLst>
          </p:cNvPr>
          <p:cNvSpPr/>
          <p:nvPr/>
        </p:nvSpPr>
        <p:spPr>
          <a:xfrm>
            <a:off x="966787" y="1742679"/>
            <a:ext cx="757238"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MH_Other_2">
            <a:extLst>
              <a:ext uri="{FF2B5EF4-FFF2-40B4-BE49-F238E27FC236}">
                <a16:creationId xmlns:a16="http://schemas.microsoft.com/office/drawing/2014/main" id="{3E9C6C2B-B668-8784-D791-B8C7B61D8471}"/>
              </a:ext>
            </a:extLst>
          </p:cNvPr>
          <p:cNvSpPr/>
          <p:nvPr/>
        </p:nvSpPr>
        <p:spPr>
          <a:xfrm>
            <a:off x="1071562" y="1850629"/>
            <a:ext cx="547688" cy="566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a:solidFill>
                  <a:srgbClr val="FFFFFF"/>
                </a:solidFill>
              </a:rPr>
              <a:t>01</a:t>
            </a:r>
            <a:endParaRPr lang="zh-CN" altLang="en-US" sz="2400">
              <a:solidFill>
                <a:srgbClr val="FFFFFF"/>
              </a:solidFill>
            </a:endParaRPr>
          </a:p>
        </p:txBody>
      </p:sp>
      <p:sp>
        <p:nvSpPr>
          <p:cNvPr id="5" name="MH_SubTitle_1">
            <a:extLst>
              <a:ext uri="{FF2B5EF4-FFF2-40B4-BE49-F238E27FC236}">
                <a16:creationId xmlns:a16="http://schemas.microsoft.com/office/drawing/2014/main" id="{F109AA6F-E42D-1A7E-DD96-6875CEC71B71}"/>
              </a:ext>
            </a:extLst>
          </p:cNvPr>
          <p:cNvSpPr txBox="1">
            <a:spLocks noChangeArrowheads="1"/>
          </p:cNvSpPr>
          <p:nvPr/>
        </p:nvSpPr>
        <p:spPr bwMode="auto">
          <a:xfrm>
            <a:off x="1866901" y="1666479"/>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支付金额</a:t>
            </a:r>
          </a:p>
        </p:txBody>
      </p:sp>
      <p:sp>
        <p:nvSpPr>
          <p:cNvPr id="6" name="MH_Other_3">
            <a:extLst>
              <a:ext uri="{FF2B5EF4-FFF2-40B4-BE49-F238E27FC236}">
                <a16:creationId xmlns:a16="http://schemas.microsoft.com/office/drawing/2014/main" id="{43477614-E3B5-C5AA-93CD-9F6B3B9A9DDA}"/>
              </a:ext>
            </a:extLst>
          </p:cNvPr>
          <p:cNvSpPr/>
          <p:nvPr/>
        </p:nvSpPr>
        <p:spPr>
          <a:xfrm>
            <a:off x="4591051" y="1742679"/>
            <a:ext cx="757237"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 name="MH_Text_1">
            <a:extLst>
              <a:ext uri="{FF2B5EF4-FFF2-40B4-BE49-F238E27FC236}">
                <a16:creationId xmlns:a16="http://schemas.microsoft.com/office/drawing/2014/main" id="{F6F4C176-4830-D4FC-48AB-E73D4735A9BA}"/>
              </a:ext>
            </a:extLst>
          </p:cNvPr>
          <p:cNvSpPr txBox="1"/>
          <p:nvPr/>
        </p:nvSpPr>
        <p:spPr>
          <a:xfrm>
            <a:off x="1866901" y="2055416"/>
            <a:ext cx="2346325" cy="917575"/>
          </a:xfrm>
          <a:prstGeom prst="rect">
            <a:avLst/>
          </a:prstGeom>
          <a:noFill/>
        </p:spPr>
        <p:txBody>
          <a:bodyPr lIns="0" tIns="0" rIns="0" bIns="0">
            <a:normAutofit fontScale="925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支付金额是指买家拍下商品后通过支付宝支付给商家的金额，未剔除事后退款金额。</a:t>
            </a:r>
          </a:p>
        </p:txBody>
      </p:sp>
      <p:sp>
        <p:nvSpPr>
          <p:cNvPr id="8" name="MH_Other_4">
            <a:extLst>
              <a:ext uri="{FF2B5EF4-FFF2-40B4-BE49-F238E27FC236}">
                <a16:creationId xmlns:a16="http://schemas.microsoft.com/office/drawing/2014/main" id="{B954B6CC-C144-331A-3F19-60BAA2A15ED9}"/>
              </a:ext>
            </a:extLst>
          </p:cNvPr>
          <p:cNvSpPr/>
          <p:nvPr/>
        </p:nvSpPr>
        <p:spPr>
          <a:xfrm>
            <a:off x="4695826" y="1850629"/>
            <a:ext cx="547687" cy="566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a:solidFill>
                  <a:srgbClr val="FFFFFF"/>
                </a:solidFill>
              </a:rPr>
              <a:t>02</a:t>
            </a:r>
            <a:endParaRPr lang="zh-CN" altLang="en-US" sz="2400">
              <a:solidFill>
                <a:srgbClr val="FFFFFF"/>
              </a:solidFill>
            </a:endParaRPr>
          </a:p>
        </p:txBody>
      </p:sp>
      <p:sp>
        <p:nvSpPr>
          <p:cNvPr id="9" name="MH_SubTitle_2">
            <a:extLst>
              <a:ext uri="{FF2B5EF4-FFF2-40B4-BE49-F238E27FC236}">
                <a16:creationId xmlns:a16="http://schemas.microsoft.com/office/drawing/2014/main" id="{26C08216-80D1-D11B-D03C-A6D5ABDCF902}"/>
              </a:ext>
            </a:extLst>
          </p:cNvPr>
          <p:cNvSpPr txBox="1">
            <a:spLocks noChangeArrowheads="1"/>
          </p:cNvSpPr>
          <p:nvPr/>
        </p:nvSpPr>
        <p:spPr bwMode="auto">
          <a:xfrm>
            <a:off x="5491163" y="1666479"/>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访客数</a:t>
            </a:r>
          </a:p>
        </p:txBody>
      </p:sp>
      <p:sp>
        <p:nvSpPr>
          <p:cNvPr id="10" name="MH_Other_5">
            <a:extLst>
              <a:ext uri="{FF2B5EF4-FFF2-40B4-BE49-F238E27FC236}">
                <a16:creationId xmlns:a16="http://schemas.microsoft.com/office/drawing/2014/main" id="{7AB045F0-BAB4-BC23-4395-04F7F07076B1}"/>
              </a:ext>
            </a:extLst>
          </p:cNvPr>
          <p:cNvSpPr/>
          <p:nvPr/>
        </p:nvSpPr>
        <p:spPr>
          <a:xfrm>
            <a:off x="7979569" y="1742679"/>
            <a:ext cx="757238"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1" name="MH_Text_2">
            <a:extLst>
              <a:ext uri="{FF2B5EF4-FFF2-40B4-BE49-F238E27FC236}">
                <a16:creationId xmlns:a16="http://schemas.microsoft.com/office/drawing/2014/main" id="{72C9C370-A7D2-B260-6603-07140DFF62A6}"/>
              </a:ext>
            </a:extLst>
          </p:cNvPr>
          <p:cNvSpPr txBox="1"/>
          <p:nvPr/>
        </p:nvSpPr>
        <p:spPr>
          <a:xfrm>
            <a:off x="5491163" y="2055416"/>
            <a:ext cx="2346325" cy="917575"/>
          </a:xfrm>
          <a:prstGeom prst="rect">
            <a:avLst/>
          </a:prstGeom>
          <a:noFill/>
        </p:spPr>
        <p:txBody>
          <a:bodyPr lIns="0" tIns="0" rIns="0" bIns="0">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访客数是指访问网店内各类页面的去重人数。</a:t>
            </a:r>
          </a:p>
        </p:txBody>
      </p:sp>
      <p:sp>
        <p:nvSpPr>
          <p:cNvPr id="12" name="MH_Other_6">
            <a:extLst>
              <a:ext uri="{FF2B5EF4-FFF2-40B4-BE49-F238E27FC236}">
                <a16:creationId xmlns:a16="http://schemas.microsoft.com/office/drawing/2014/main" id="{49318046-5EA3-B810-5517-DA9A6E440085}"/>
              </a:ext>
            </a:extLst>
          </p:cNvPr>
          <p:cNvSpPr/>
          <p:nvPr/>
        </p:nvSpPr>
        <p:spPr>
          <a:xfrm>
            <a:off x="8084344" y="1850629"/>
            <a:ext cx="547688" cy="5667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a:solidFill>
                  <a:srgbClr val="FFFFFF"/>
                </a:solidFill>
              </a:rPr>
              <a:t>03</a:t>
            </a:r>
            <a:endParaRPr lang="zh-CN" altLang="en-US" sz="2400">
              <a:solidFill>
                <a:srgbClr val="FFFFFF"/>
              </a:solidFill>
            </a:endParaRPr>
          </a:p>
        </p:txBody>
      </p:sp>
      <p:sp>
        <p:nvSpPr>
          <p:cNvPr id="13" name="MH_SubTitle_3">
            <a:extLst>
              <a:ext uri="{FF2B5EF4-FFF2-40B4-BE49-F238E27FC236}">
                <a16:creationId xmlns:a16="http://schemas.microsoft.com/office/drawing/2014/main" id="{69D79B8A-B39C-9C56-1ED0-669723065BB0}"/>
              </a:ext>
            </a:extLst>
          </p:cNvPr>
          <p:cNvSpPr txBox="1">
            <a:spLocks noChangeArrowheads="1"/>
          </p:cNvSpPr>
          <p:nvPr/>
        </p:nvSpPr>
        <p:spPr bwMode="auto">
          <a:xfrm>
            <a:off x="8879683" y="1666479"/>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支付子订单数</a:t>
            </a:r>
          </a:p>
        </p:txBody>
      </p:sp>
      <p:sp>
        <p:nvSpPr>
          <p:cNvPr id="14" name="MH_Text_3">
            <a:extLst>
              <a:ext uri="{FF2B5EF4-FFF2-40B4-BE49-F238E27FC236}">
                <a16:creationId xmlns:a16="http://schemas.microsoft.com/office/drawing/2014/main" id="{B2645D4E-CBD2-5928-380D-DAA5C15C3823}"/>
              </a:ext>
            </a:extLst>
          </p:cNvPr>
          <p:cNvSpPr txBox="1"/>
          <p:nvPr/>
        </p:nvSpPr>
        <p:spPr>
          <a:xfrm>
            <a:off x="8879683" y="2055416"/>
            <a:ext cx="2346325" cy="917575"/>
          </a:xfrm>
          <a:prstGeom prst="rect">
            <a:avLst/>
          </a:prstGeom>
          <a:noFill/>
        </p:spPr>
        <p:txBody>
          <a:bodyPr lIns="0" tIns="0" rIns="0" bIns="0">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支付子订单数也被称为支付笔数。</a:t>
            </a:r>
          </a:p>
        </p:txBody>
      </p:sp>
      <p:sp>
        <p:nvSpPr>
          <p:cNvPr id="15" name="MH_Other_1">
            <a:extLst>
              <a:ext uri="{FF2B5EF4-FFF2-40B4-BE49-F238E27FC236}">
                <a16:creationId xmlns:a16="http://schemas.microsoft.com/office/drawing/2014/main" id="{2B50119E-49BF-4038-7DD8-99431D2D1479}"/>
              </a:ext>
            </a:extLst>
          </p:cNvPr>
          <p:cNvSpPr/>
          <p:nvPr/>
        </p:nvSpPr>
        <p:spPr>
          <a:xfrm>
            <a:off x="966787" y="3387331"/>
            <a:ext cx="757238"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6" name="MH_Other_2">
            <a:extLst>
              <a:ext uri="{FF2B5EF4-FFF2-40B4-BE49-F238E27FC236}">
                <a16:creationId xmlns:a16="http://schemas.microsoft.com/office/drawing/2014/main" id="{B65685B8-1889-50BB-1C9D-BD6D017D4100}"/>
              </a:ext>
            </a:extLst>
          </p:cNvPr>
          <p:cNvSpPr/>
          <p:nvPr/>
        </p:nvSpPr>
        <p:spPr>
          <a:xfrm>
            <a:off x="1071562" y="3495281"/>
            <a:ext cx="547688" cy="566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dirty="0">
                <a:solidFill>
                  <a:srgbClr val="FFFFFF"/>
                </a:solidFill>
              </a:rPr>
              <a:t>04</a:t>
            </a:r>
            <a:endParaRPr lang="zh-CN" altLang="en-US" sz="2400" dirty="0">
              <a:solidFill>
                <a:srgbClr val="FFFFFF"/>
              </a:solidFill>
            </a:endParaRPr>
          </a:p>
        </p:txBody>
      </p:sp>
      <p:sp>
        <p:nvSpPr>
          <p:cNvPr id="17" name="MH_SubTitle_1">
            <a:extLst>
              <a:ext uri="{FF2B5EF4-FFF2-40B4-BE49-F238E27FC236}">
                <a16:creationId xmlns:a16="http://schemas.microsoft.com/office/drawing/2014/main" id="{0FFE3EC9-F6C0-1E17-3B05-AC29366CF3ED}"/>
              </a:ext>
            </a:extLst>
          </p:cNvPr>
          <p:cNvSpPr txBox="1">
            <a:spLocks noChangeArrowheads="1"/>
          </p:cNvSpPr>
          <p:nvPr/>
        </p:nvSpPr>
        <p:spPr bwMode="auto">
          <a:xfrm>
            <a:off x="1866901" y="3311131"/>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支付转化率</a:t>
            </a:r>
          </a:p>
        </p:txBody>
      </p:sp>
      <p:sp>
        <p:nvSpPr>
          <p:cNvPr id="18" name="MH_Other_3">
            <a:extLst>
              <a:ext uri="{FF2B5EF4-FFF2-40B4-BE49-F238E27FC236}">
                <a16:creationId xmlns:a16="http://schemas.microsoft.com/office/drawing/2014/main" id="{BFF29673-2033-4095-DF08-BED7485ECDF9}"/>
              </a:ext>
            </a:extLst>
          </p:cNvPr>
          <p:cNvSpPr/>
          <p:nvPr/>
        </p:nvSpPr>
        <p:spPr>
          <a:xfrm>
            <a:off x="4591051" y="3387331"/>
            <a:ext cx="757237"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9" name="MH_Text_1">
            <a:extLst>
              <a:ext uri="{FF2B5EF4-FFF2-40B4-BE49-F238E27FC236}">
                <a16:creationId xmlns:a16="http://schemas.microsoft.com/office/drawing/2014/main" id="{CD321C05-1ED8-437A-9BFD-6C2BC5EBBD5D}"/>
              </a:ext>
            </a:extLst>
          </p:cNvPr>
          <p:cNvSpPr txBox="1"/>
          <p:nvPr/>
        </p:nvSpPr>
        <p:spPr>
          <a:xfrm>
            <a:off x="1866901" y="3700068"/>
            <a:ext cx="2346325" cy="917575"/>
          </a:xfrm>
          <a:prstGeom prst="rect">
            <a:avLst/>
          </a:prstGeom>
          <a:noFill/>
        </p:spPr>
        <p:txBody>
          <a:bodyPr lIns="0" tIns="0" rIns="0" bIns="0">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支付转化率</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支付买家数</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访客数，即一定时期内游客转化为支付买家的比例。</a:t>
            </a:r>
          </a:p>
        </p:txBody>
      </p:sp>
      <p:sp>
        <p:nvSpPr>
          <p:cNvPr id="20" name="MH_Other_4">
            <a:extLst>
              <a:ext uri="{FF2B5EF4-FFF2-40B4-BE49-F238E27FC236}">
                <a16:creationId xmlns:a16="http://schemas.microsoft.com/office/drawing/2014/main" id="{8BEC24CF-C547-052F-A630-D3B0AA69018B}"/>
              </a:ext>
            </a:extLst>
          </p:cNvPr>
          <p:cNvSpPr/>
          <p:nvPr/>
        </p:nvSpPr>
        <p:spPr>
          <a:xfrm>
            <a:off x="4695826" y="3495281"/>
            <a:ext cx="547687" cy="5667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dirty="0">
                <a:solidFill>
                  <a:srgbClr val="FFFFFF"/>
                </a:solidFill>
              </a:rPr>
              <a:t>05</a:t>
            </a:r>
            <a:endParaRPr lang="zh-CN" altLang="en-US" sz="2400" dirty="0">
              <a:solidFill>
                <a:srgbClr val="FFFFFF"/>
              </a:solidFill>
            </a:endParaRPr>
          </a:p>
        </p:txBody>
      </p:sp>
      <p:sp>
        <p:nvSpPr>
          <p:cNvPr id="21" name="MH_SubTitle_2">
            <a:extLst>
              <a:ext uri="{FF2B5EF4-FFF2-40B4-BE49-F238E27FC236}">
                <a16:creationId xmlns:a16="http://schemas.microsoft.com/office/drawing/2014/main" id="{26532F5F-2AF3-9408-5A8C-7F2FC320B246}"/>
              </a:ext>
            </a:extLst>
          </p:cNvPr>
          <p:cNvSpPr txBox="1">
            <a:spLocks noChangeArrowheads="1"/>
          </p:cNvSpPr>
          <p:nvPr/>
        </p:nvSpPr>
        <p:spPr bwMode="auto">
          <a:xfrm>
            <a:off x="5491163" y="3311131"/>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客单价</a:t>
            </a:r>
          </a:p>
        </p:txBody>
      </p:sp>
      <p:sp>
        <p:nvSpPr>
          <p:cNvPr id="8198" name="MH_Other_5">
            <a:extLst>
              <a:ext uri="{FF2B5EF4-FFF2-40B4-BE49-F238E27FC236}">
                <a16:creationId xmlns:a16="http://schemas.microsoft.com/office/drawing/2014/main" id="{9A86438F-A285-9348-F753-9887AD19AEC7}"/>
              </a:ext>
            </a:extLst>
          </p:cNvPr>
          <p:cNvSpPr/>
          <p:nvPr/>
        </p:nvSpPr>
        <p:spPr>
          <a:xfrm>
            <a:off x="7979569" y="3387331"/>
            <a:ext cx="757238"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199" name="MH_Text_2">
            <a:extLst>
              <a:ext uri="{FF2B5EF4-FFF2-40B4-BE49-F238E27FC236}">
                <a16:creationId xmlns:a16="http://schemas.microsoft.com/office/drawing/2014/main" id="{7A1CBBBE-1B78-254B-0A65-DB1A091AA1B1}"/>
              </a:ext>
            </a:extLst>
          </p:cNvPr>
          <p:cNvSpPr txBox="1"/>
          <p:nvPr/>
        </p:nvSpPr>
        <p:spPr>
          <a:xfrm>
            <a:off x="5491163" y="3700068"/>
            <a:ext cx="2346325" cy="917575"/>
          </a:xfrm>
          <a:prstGeom prst="rect">
            <a:avLst/>
          </a:prstGeom>
          <a:noFill/>
        </p:spPr>
        <p:txBody>
          <a:bodyPr lIns="0" tIns="0" rIns="0" bIns="0">
            <a:normAutofit fontScale="925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客单价</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销售总金额</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支付买家数，即一定时期内每个支付买家平均的消费金额。</a:t>
            </a:r>
          </a:p>
        </p:txBody>
      </p:sp>
      <p:sp>
        <p:nvSpPr>
          <p:cNvPr id="8200" name="MH_Other_6">
            <a:extLst>
              <a:ext uri="{FF2B5EF4-FFF2-40B4-BE49-F238E27FC236}">
                <a16:creationId xmlns:a16="http://schemas.microsoft.com/office/drawing/2014/main" id="{2AFFD3D0-293B-8EC9-B336-AA01050A56EA}"/>
              </a:ext>
            </a:extLst>
          </p:cNvPr>
          <p:cNvSpPr/>
          <p:nvPr/>
        </p:nvSpPr>
        <p:spPr>
          <a:xfrm>
            <a:off x="8084344" y="3495281"/>
            <a:ext cx="547688" cy="566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dirty="0">
                <a:solidFill>
                  <a:srgbClr val="FFFFFF"/>
                </a:solidFill>
              </a:rPr>
              <a:t>06</a:t>
            </a:r>
            <a:endParaRPr lang="zh-CN" altLang="en-US" sz="2400" dirty="0">
              <a:solidFill>
                <a:srgbClr val="FFFFFF"/>
              </a:solidFill>
            </a:endParaRPr>
          </a:p>
        </p:txBody>
      </p:sp>
      <p:sp>
        <p:nvSpPr>
          <p:cNvPr id="8201" name="MH_SubTitle_3">
            <a:extLst>
              <a:ext uri="{FF2B5EF4-FFF2-40B4-BE49-F238E27FC236}">
                <a16:creationId xmlns:a16="http://schemas.microsoft.com/office/drawing/2014/main" id="{25146778-817A-1327-3730-5F78D10B3A6C}"/>
              </a:ext>
            </a:extLst>
          </p:cNvPr>
          <p:cNvSpPr txBox="1">
            <a:spLocks noChangeArrowheads="1"/>
          </p:cNvSpPr>
          <p:nvPr/>
        </p:nvSpPr>
        <p:spPr bwMode="auto">
          <a:xfrm>
            <a:off x="8879683" y="3311131"/>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跳失率</a:t>
            </a:r>
          </a:p>
        </p:txBody>
      </p:sp>
      <p:sp>
        <p:nvSpPr>
          <p:cNvPr id="8202" name="MH_Text_3">
            <a:extLst>
              <a:ext uri="{FF2B5EF4-FFF2-40B4-BE49-F238E27FC236}">
                <a16:creationId xmlns:a16="http://schemas.microsoft.com/office/drawing/2014/main" id="{6FF7266C-22AE-1309-D96F-90D2D286F5F4}"/>
              </a:ext>
            </a:extLst>
          </p:cNvPr>
          <p:cNvSpPr txBox="1"/>
          <p:nvPr/>
        </p:nvSpPr>
        <p:spPr>
          <a:xfrm>
            <a:off x="8879683" y="3700068"/>
            <a:ext cx="2346325" cy="917575"/>
          </a:xfrm>
          <a:prstGeom prst="rect">
            <a:avLst/>
          </a:prstGeom>
          <a:noFill/>
        </p:spPr>
        <p:txBody>
          <a:bodyPr lIns="0" tIns="0" rIns="0" bIns="0">
            <a:normAutofit/>
          </a:bodyPr>
          <a:lstStyle>
            <a:defPPr>
              <a:defRPr lang="en-US"/>
            </a:defPPr>
            <a:lvl1pPr fontAlgn="auto">
              <a:lnSpc>
                <a:spcPct val="110000"/>
              </a:lnSpc>
              <a:spcBef>
                <a:spcPts val="0"/>
              </a:spcBef>
              <a:spcAft>
                <a:spcPts val="0"/>
              </a:spcAft>
              <a:defRPr sz="1600">
                <a:solidFill>
                  <a:schemeClr val="tx1">
                    <a:lumMod val="50000"/>
                    <a:lumOff val="50000"/>
                  </a:schemeClr>
                </a:solidFill>
                <a:latin typeface="+mn-lt"/>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zh-CN" altLang="en-US" dirty="0"/>
              <a:t>跳失率</a:t>
            </a:r>
            <a:r>
              <a:rPr lang="en-US" altLang="zh-CN" dirty="0"/>
              <a:t>=</a:t>
            </a:r>
            <a:r>
              <a:rPr lang="zh-CN" altLang="en-US" dirty="0"/>
              <a:t>买家只浏览一个页面就离开的访问次数</a:t>
            </a:r>
            <a:r>
              <a:rPr lang="en-US" altLang="zh-CN" dirty="0"/>
              <a:t>/</a:t>
            </a:r>
            <a:r>
              <a:rPr lang="zh-CN" altLang="en-US" dirty="0"/>
              <a:t>该页面的全部访问次数</a:t>
            </a:r>
          </a:p>
        </p:txBody>
      </p:sp>
      <p:sp>
        <p:nvSpPr>
          <p:cNvPr id="8203" name="MH_Other_1">
            <a:extLst>
              <a:ext uri="{FF2B5EF4-FFF2-40B4-BE49-F238E27FC236}">
                <a16:creationId xmlns:a16="http://schemas.microsoft.com/office/drawing/2014/main" id="{C3B77ECD-3B64-8E62-2B9A-39FEA8253D97}"/>
              </a:ext>
            </a:extLst>
          </p:cNvPr>
          <p:cNvSpPr/>
          <p:nvPr/>
        </p:nvSpPr>
        <p:spPr>
          <a:xfrm>
            <a:off x="965993" y="5070115"/>
            <a:ext cx="757238"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204" name="MH_Other_2">
            <a:extLst>
              <a:ext uri="{FF2B5EF4-FFF2-40B4-BE49-F238E27FC236}">
                <a16:creationId xmlns:a16="http://schemas.microsoft.com/office/drawing/2014/main" id="{BA5BDE09-382B-4881-E05C-1E9236BC16E7}"/>
              </a:ext>
            </a:extLst>
          </p:cNvPr>
          <p:cNvSpPr/>
          <p:nvPr/>
        </p:nvSpPr>
        <p:spPr>
          <a:xfrm>
            <a:off x="1070768" y="5178065"/>
            <a:ext cx="547688" cy="56673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dirty="0">
                <a:solidFill>
                  <a:srgbClr val="FFFFFF"/>
                </a:solidFill>
              </a:rPr>
              <a:t>07</a:t>
            </a:r>
            <a:endParaRPr lang="zh-CN" altLang="en-US" sz="2400" dirty="0">
              <a:solidFill>
                <a:srgbClr val="FFFFFF"/>
              </a:solidFill>
            </a:endParaRPr>
          </a:p>
        </p:txBody>
      </p:sp>
      <p:sp>
        <p:nvSpPr>
          <p:cNvPr id="8205" name="MH_SubTitle_1">
            <a:extLst>
              <a:ext uri="{FF2B5EF4-FFF2-40B4-BE49-F238E27FC236}">
                <a16:creationId xmlns:a16="http://schemas.microsoft.com/office/drawing/2014/main" id="{50A6B2D2-76FA-1A5E-0386-289341550847}"/>
              </a:ext>
            </a:extLst>
          </p:cNvPr>
          <p:cNvSpPr txBox="1">
            <a:spLocks noChangeArrowheads="1"/>
          </p:cNvSpPr>
          <p:nvPr/>
        </p:nvSpPr>
        <p:spPr bwMode="auto">
          <a:xfrm>
            <a:off x="1866107" y="4993915"/>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浏览量</a:t>
            </a:r>
          </a:p>
        </p:txBody>
      </p:sp>
      <p:sp>
        <p:nvSpPr>
          <p:cNvPr id="8206" name="MH_Other_3">
            <a:extLst>
              <a:ext uri="{FF2B5EF4-FFF2-40B4-BE49-F238E27FC236}">
                <a16:creationId xmlns:a16="http://schemas.microsoft.com/office/drawing/2014/main" id="{0D218BDD-4D24-6A21-E4C2-E7B7215C3F3A}"/>
              </a:ext>
            </a:extLst>
          </p:cNvPr>
          <p:cNvSpPr/>
          <p:nvPr/>
        </p:nvSpPr>
        <p:spPr>
          <a:xfrm>
            <a:off x="4590257" y="5070115"/>
            <a:ext cx="757237"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207" name="MH_Text_1">
            <a:extLst>
              <a:ext uri="{FF2B5EF4-FFF2-40B4-BE49-F238E27FC236}">
                <a16:creationId xmlns:a16="http://schemas.microsoft.com/office/drawing/2014/main" id="{776C6CA4-BBEB-EF25-FD37-F4A683630151}"/>
              </a:ext>
            </a:extLst>
          </p:cNvPr>
          <p:cNvSpPr txBox="1"/>
          <p:nvPr/>
        </p:nvSpPr>
        <p:spPr>
          <a:xfrm>
            <a:off x="1866107" y="5382852"/>
            <a:ext cx="2346325" cy="917575"/>
          </a:xfrm>
          <a:prstGeom prst="rect">
            <a:avLst/>
          </a:prstGeom>
          <a:noFill/>
        </p:spPr>
        <p:txBody>
          <a:bodyPr lIns="0" tIns="0" rIns="0" bIns="0">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浏览量即页面访问量或点击量，若买家多次访问同一页面，则浏览量累计。</a:t>
            </a:r>
          </a:p>
        </p:txBody>
      </p:sp>
      <p:sp>
        <p:nvSpPr>
          <p:cNvPr id="8208" name="MH_Other_4">
            <a:extLst>
              <a:ext uri="{FF2B5EF4-FFF2-40B4-BE49-F238E27FC236}">
                <a16:creationId xmlns:a16="http://schemas.microsoft.com/office/drawing/2014/main" id="{E6E06D72-AB16-AF9B-1649-520A444C80D4}"/>
              </a:ext>
            </a:extLst>
          </p:cNvPr>
          <p:cNvSpPr/>
          <p:nvPr/>
        </p:nvSpPr>
        <p:spPr>
          <a:xfrm>
            <a:off x="4695032" y="5178065"/>
            <a:ext cx="547687" cy="566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dirty="0">
                <a:solidFill>
                  <a:srgbClr val="FFFFFF"/>
                </a:solidFill>
              </a:rPr>
              <a:t>08</a:t>
            </a:r>
            <a:endParaRPr lang="zh-CN" altLang="en-US" sz="2400" dirty="0">
              <a:solidFill>
                <a:srgbClr val="FFFFFF"/>
              </a:solidFill>
            </a:endParaRPr>
          </a:p>
        </p:txBody>
      </p:sp>
      <p:sp>
        <p:nvSpPr>
          <p:cNvPr id="8209" name="MH_SubTitle_2">
            <a:extLst>
              <a:ext uri="{FF2B5EF4-FFF2-40B4-BE49-F238E27FC236}">
                <a16:creationId xmlns:a16="http://schemas.microsoft.com/office/drawing/2014/main" id="{CEC15AE7-9C1E-7DC1-0B42-298AA990F3D1}"/>
              </a:ext>
            </a:extLst>
          </p:cNvPr>
          <p:cNvSpPr txBox="1">
            <a:spLocks noChangeArrowheads="1"/>
          </p:cNvSpPr>
          <p:nvPr/>
        </p:nvSpPr>
        <p:spPr bwMode="auto">
          <a:xfrm>
            <a:off x="5490369" y="4993915"/>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人均浏览量</a:t>
            </a:r>
          </a:p>
        </p:txBody>
      </p:sp>
      <p:sp>
        <p:nvSpPr>
          <p:cNvPr id="8210" name="MH_Other_5">
            <a:extLst>
              <a:ext uri="{FF2B5EF4-FFF2-40B4-BE49-F238E27FC236}">
                <a16:creationId xmlns:a16="http://schemas.microsoft.com/office/drawing/2014/main" id="{421C9385-326E-D001-3662-0D251F6C3104}"/>
              </a:ext>
            </a:extLst>
          </p:cNvPr>
          <p:cNvSpPr/>
          <p:nvPr/>
        </p:nvSpPr>
        <p:spPr>
          <a:xfrm>
            <a:off x="7978775" y="5070115"/>
            <a:ext cx="757238"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211" name="MH_Text_2">
            <a:extLst>
              <a:ext uri="{FF2B5EF4-FFF2-40B4-BE49-F238E27FC236}">
                <a16:creationId xmlns:a16="http://schemas.microsoft.com/office/drawing/2014/main" id="{DDC92E49-E931-4E69-1CA1-637F3C0BF8EA}"/>
              </a:ext>
            </a:extLst>
          </p:cNvPr>
          <p:cNvSpPr txBox="1"/>
          <p:nvPr/>
        </p:nvSpPr>
        <p:spPr>
          <a:xfrm>
            <a:off x="5490369" y="5382852"/>
            <a:ext cx="2346325" cy="917575"/>
          </a:xfrm>
          <a:prstGeom prst="rect">
            <a:avLst/>
          </a:prstGeom>
          <a:noFill/>
        </p:spPr>
        <p:txBody>
          <a:bodyPr lIns="0" tIns="0" rIns="0" bIns="0">
            <a:normAutofit fontScale="925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人均浏览量</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浏览量</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访客数，累计多天的人均浏览量为每天人均浏览量的日均值。</a:t>
            </a:r>
          </a:p>
        </p:txBody>
      </p:sp>
      <p:sp>
        <p:nvSpPr>
          <p:cNvPr id="8212" name="MH_Other_6">
            <a:extLst>
              <a:ext uri="{FF2B5EF4-FFF2-40B4-BE49-F238E27FC236}">
                <a16:creationId xmlns:a16="http://schemas.microsoft.com/office/drawing/2014/main" id="{CB32E651-7E6D-13F4-09B3-E1064366EAB4}"/>
              </a:ext>
            </a:extLst>
          </p:cNvPr>
          <p:cNvSpPr/>
          <p:nvPr/>
        </p:nvSpPr>
        <p:spPr>
          <a:xfrm>
            <a:off x="8083550" y="5178065"/>
            <a:ext cx="547688" cy="5667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2400" dirty="0">
                <a:solidFill>
                  <a:srgbClr val="FFFFFF"/>
                </a:solidFill>
              </a:rPr>
              <a:t>09</a:t>
            </a:r>
            <a:endParaRPr lang="zh-CN" altLang="en-US" sz="2400" dirty="0">
              <a:solidFill>
                <a:srgbClr val="FFFFFF"/>
              </a:solidFill>
            </a:endParaRPr>
          </a:p>
        </p:txBody>
      </p:sp>
      <p:sp>
        <p:nvSpPr>
          <p:cNvPr id="8213" name="MH_SubTitle_3">
            <a:extLst>
              <a:ext uri="{FF2B5EF4-FFF2-40B4-BE49-F238E27FC236}">
                <a16:creationId xmlns:a16="http://schemas.microsoft.com/office/drawing/2014/main" id="{9ABB8D32-02E6-70F5-A1AC-8498DA0032C4}"/>
              </a:ext>
            </a:extLst>
          </p:cNvPr>
          <p:cNvSpPr txBox="1">
            <a:spLocks noChangeArrowheads="1"/>
          </p:cNvSpPr>
          <p:nvPr/>
        </p:nvSpPr>
        <p:spPr bwMode="auto">
          <a:xfrm>
            <a:off x="8878889" y="4993915"/>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r>
              <a:rPr lang="zh-CN" altLang="en-US" sz="2000" b="1" dirty="0">
                <a:latin typeface="+mn-lt"/>
                <a:ea typeface="+mn-ea"/>
              </a:rPr>
              <a:t>平均停留时长</a:t>
            </a:r>
          </a:p>
        </p:txBody>
      </p:sp>
      <p:sp>
        <p:nvSpPr>
          <p:cNvPr id="8214" name="MH_Text_3">
            <a:extLst>
              <a:ext uri="{FF2B5EF4-FFF2-40B4-BE49-F238E27FC236}">
                <a16:creationId xmlns:a16="http://schemas.microsoft.com/office/drawing/2014/main" id="{E8B8BA9F-C696-6209-9A7A-91F22A003EAA}"/>
              </a:ext>
            </a:extLst>
          </p:cNvPr>
          <p:cNvSpPr txBox="1"/>
          <p:nvPr/>
        </p:nvSpPr>
        <p:spPr>
          <a:xfrm>
            <a:off x="8878889" y="5382852"/>
            <a:ext cx="2346325" cy="917575"/>
          </a:xfrm>
          <a:prstGeom prst="rect">
            <a:avLst/>
          </a:prstGeom>
          <a:noFill/>
        </p:spPr>
        <p:txBody>
          <a:bodyPr lIns="0" tIns="0" rIns="0" bIns="0">
            <a:norm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fontAlgn="auto">
              <a:lnSpc>
                <a:spcPct val="110000"/>
              </a:lnSpc>
              <a:spcBef>
                <a:spcPts val="0"/>
              </a:spcBef>
              <a:spcAft>
                <a:spcPts val="0"/>
              </a:spcAft>
              <a:defRPr/>
            </a:pPr>
            <a:r>
              <a:rPr lang="zh-CN" altLang="en-US" sz="1600" dirty="0">
                <a:solidFill>
                  <a:schemeClr val="tx1">
                    <a:lumMod val="50000"/>
                    <a:lumOff val="50000"/>
                  </a:schemeClr>
                </a:solidFill>
                <a:latin typeface="+mn-lt"/>
              </a:rPr>
              <a:t>平均停留时长</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来访网店或页面的所有访客总的停留时长</a:t>
            </a:r>
            <a:r>
              <a:rPr lang="en-US" altLang="zh-CN" sz="1600" dirty="0">
                <a:solidFill>
                  <a:schemeClr val="tx1">
                    <a:lumMod val="50000"/>
                    <a:lumOff val="50000"/>
                  </a:schemeClr>
                </a:solidFill>
                <a:latin typeface="+mn-lt"/>
              </a:rPr>
              <a:t>/</a:t>
            </a:r>
            <a:r>
              <a:rPr lang="zh-CN" altLang="en-US" sz="1600" dirty="0">
                <a:solidFill>
                  <a:schemeClr val="tx1">
                    <a:lumMod val="50000"/>
                    <a:lumOff val="50000"/>
                  </a:schemeClr>
                </a:solidFill>
                <a:latin typeface="+mn-lt"/>
              </a:rPr>
              <a:t>访客数。</a:t>
            </a:r>
          </a:p>
        </p:txBody>
      </p:sp>
    </p:spTree>
    <p:extLst>
      <p:ext uri="{BB962C8B-B14F-4D97-AF65-F5344CB8AC3E}">
        <p14:creationId xmlns:p14="http://schemas.microsoft.com/office/powerpoint/2010/main" val="32923273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22" name="文本框 21">
            <a:extLst>
              <a:ext uri="{FF2B5EF4-FFF2-40B4-BE49-F238E27FC236}">
                <a16:creationId xmlns:a16="http://schemas.microsoft.com/office/drawing/2014/main" id="{5D114156-BB32-9899-F9C1-ECE460C36618}"/>
              </a:ext>
            </a:extLst>
          </p:cNvPr>
          <p:cNvSpPr txBox="1"/>
          <p:nvPr/>
        </p:nvSpPr>
        <p:spPr>
          <a:xfrm>
            <a:off x="951706" y="1943615"/>
            <a:ext cx="10210800" cy="1843903"/>
          </a:xfrm>
          <a:prstGeom prst="rect">
            <a:avLst/>
          </a:prstGeom>
          <a:noFill/>
        </p:spPr>
        <p:txBody>
          <a:bodyPr wrap="square">
            <a:spAutoFit/>
          </a:bodyPr>
          <a:lstStyle/>
          <a:p>
            <a:pPr algn="just">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生意参谋</a:t>
            </a:r>
            <a:r>
              <a:rPr lang="zh-CN" altLang="en-US" dirty="0">
                <a:latin typeface="微软雅黑" panose="020B0503020204020204" pitchFamily="34" charset="-122"/>
                <a:ea typeface="微软雅黑" panose="020B0503020204020204" pitchFamily="34" charset="-122"/>
              </a:rPr>
              <a:t>是阿里巴巴集团官方打造的首个商家统一数据产品平台，面向全体商家提供一站式、个性化、可定制的商务决策依据，集成了海量数据及网店经营思路。生意参谋不仅可以为商家提供流量、商品、交易等网店经营全链路的数据披露、分析、诊断、解读、优化、预测等功能，还可以指导商家进行数据化运营。</a:t>
            </a:r>
          </a:p>
        </p:txBody>
      </p:sp>
    </p:spTree>
    <p:extLst>
      <p:ext uri="{BB962C8B-B14F-4D97-AF65-F5344CB8AC3E}">
        <p14:creationId xmlns:p14="http://schemas.microsoft.com/office/powerpoint/2010/main" val="15895142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447923"/>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．网店实时概况</a:t>
            </a:r>
          </a:p>
        </p:txBody>
      </p:sp>
      <p:sp>
        <p:nvSpPr>
          <p:cNvPr id="5" name="文本框 4">
            <a:extLst>
              <a:ext uri="{FF2B5EF4-FFF2-40B4-BE49-F238E27FC236}">
                <a16:creationId xmlns:a16="http://schemas.microsoft.com/office/drawing/2014/main" id="{550A36F2-96B5-7BB4-3CD6-5487AB7F2274}"/>
              </a:ext>
            </a:extLst>
          </p:cNvPr>
          <p:cNvSpPr txBox="1"/>
          <p:nvPr/>
        </p:nvSpPr>
        <p:spPr>
          <a:xfrm>
            <a:off x="1066006" y="2057400"/>
            <a:ext cx="9601200"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登录生意参谋后，默认显示首页，全面展示网店经营全链路的各项核心数据，包括网店的实时概况数据、销售数据、支付转化率数据、访客数据、流量数据、推广数据、退款数据等。</a:t>
            </a:r>
          </a:p>
        </p:txBody>
      </p:sp>
      <p:pic>
        <p:nvPicPr>
          <p:cNvPr id="6" name="图片 5" descr="图形用户界面, 文本, 应用程序&#10;&#10;描述已自动生成">
            <a:extLst>
              <a:ext uri="{FF2B5EF4-FFF2-40B4-BE49-F238E27FC236}">
                <a16:creationId xmlns:a16="http://schemas.microsoft.com/office/drawing/2014/main" id="{20D53852-F2F9-66CB-A2EE-B01B0778F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906" y="3141173"/>
            <a:ext cx="5867400" cy="3522135"/>
          </a:xfrm>
          <a:prstGeom prst="rect">
            <a:avLst/>
          </a:prstGeom>
          <a:ln>
            <a:solidFill>
              <a:schemeClr val="tx1"/>
            </a:solidFill>
          </a:ln>
        </p:spPr>
      </p:pic>
    </p:spTree>
    <p:extLst>
      <p:ext uri="{BB962C8B-B14F-4D97-AF65-F5344CB8AC3E}">
        <p14:creationId xmlns:p14="http://schemas.microsoft.com/office/powerpoint/2010/main" val="13178900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447923"/>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．实时直播</a:t>
            </a:r>
          </a:p>
        </p:txBody>
      </p:sp>
      <p:sp>
        <p:nvSpPr>
          <p:cNvPr id="5" name="文本框 4">
            <a:extLst>
              <a:ext uri="{FF2B5EF4-FFF2-40B4-BE49-F238E27FC236}">
                <a16:creationId xmlns:a16="http://schemas.microsoft.com/office/drawing/2014/main" id="{550A36F2-96B5-7BB4-3CD6-5487AB7F2274}"/>
              </a:ext>
            </a:extLst>
          </p:cNvPr>
          <p:cNvSpPr txBox="1"/>
          <p:nvPr/>
        </p:nvSpPr>
        <p:spPr>
          <a:xfrm>
            <a:off x="1066006" y="2057400"/>
            <a:ext cx="10134600" cy="874407"/>
          </a:xfrm>
          <a:prstGeom prst="rect">
            <a:avLst/>
          </a:prstGeom>
          <a:noFill/>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在实时直播板块中，会将网店的实时概况、实时来源、实时榜单、实时访客等数据汇总显示，单击左侧导航栏相应的超链接即可显示对应的数据信息。</a:t>
            </a:r>
          </a:p>
        </p:txBody>
      </p:sp>
      <p:pic>
        <p:nvPicPr>
          <p:cNvPr id="2" name="图片 1">
            <a:extLst>
              <a:ext uri="{FF2B5EF4-FFF2-40B4-BE49-F238E27FC236}">
                <a16:creationId xmlns:a16="http://schemas.microsoft.com/office/drawing/2014/main" id="{98BF1FF3-2C54-7F7D-DFFD-128818600A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62" t="7077" r="12714"/>
          <a:stretch/>
        </p:blipFill>
        <p:spPr bwMode="auto">
          <a:xfrm>
            <a:off x="3456781" y="3230880"/>
            <a:ext cx="5276850" cy="324612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34726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6206" y="381000"/>
            <a:ext cx="3962400" cy="609600"/>
          </a:xfrm>
        </p:spPr>
        <p:txBody>
          <a:bodyPr vert="horz" lIns="91440" tIns="45720" rIns="91440" bIns="45720" rtlCol="0" anchor="ctr">
            <a:normAutofit fontScale="90000"/>
          </a:bodyPr>
          <a:lstStyle/>
          <a:p>
            <a:pPr algn="l"/>
            <a:r>
              <a:rPr lang="zh-CN" altLang="en-US" sz="2800" b="1" dirty="0">
                <a:solidFill>
                  <a:schemeClr val="bg1"/>
                </a:solidFill>
                <a:latin typeface="微软雅黑" panose="020B0503020204020204" pitchFamily="34" charset="-122"/>
                <a:ea typeface="微软雅黑" panose="020B0503020204020204" pitchFamily="34" charset="-122"/>
                <a:cs typeface="Arial" pitchFamily="34" charset="0"/>
              </a:rPr>
              <a:t>二、数据分析的重要工具</a:t>
            </a:r>
          </a:p>
        </p:txBody>
      </p:sp>
      <p:sp>
        <p:nvSpPr>
          <p:cNvPr id="3" name="文本框 2">
            <a:extLst>
              <a:ext uri="{FF2B5EF4-FFF2-40B4-BE49-F238E27FC236}">
                <a16:creationId xmlns:a16="http://schemas.microsoft.com/office/drawing/2014/main" id="{37A98DA9-AAA3-697D-7E30-D3E72DADC442}"/>
              </a:ext>
            </a:extLst>
          </p:cNvPr>
          <p:cNvSpPr txBox="1"/>
          <p:nvPr/>
        </p:nvSpPr>
        <p:spPr>
          <a:xfrm>
            <a:off x="913606" y="1447923"/>
            <a:ext cx="3352800" cy="400110"/>
          </a:xfrm>
          <a:prstGeom prst="rect">
            <a:avLst/>
          </a:prstGeom>
          <a:noFill/>
        </p:spPr>
        <p:txBody>
          <a:bodyPr wrap="square">
            <a:spAutoFit/>
          </a:bodyPr>
          <a:lstStyle/>
          <a:p>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．经营分析</a:t>
            </a:r>
          </a:p>
        </p:txBody>
      </p:sp>
      <p:sp>
        <p:nvSpPr>
          <p:cNvPr id="5" name="文本框 4">
            <a:extLst>
              <a:ext uri="{FF2B5EF4-FFF2-40B4-BE49-F238E27FC236}">
                <a16:creationId xmlns:a16="http://schemas.microsoft.com/office/drawing/2014/main" id="{550A36F2-96B5-7BB4-3CD6-5487AB7F2274}"/>
              </a:ext>
            </a:extLst>
          </p:cNvPr>
          <p:cNvSpPr txBox="1"/>
          <p:nvPr/>
        </p:nvSpPr>
        <p:spPr>
          <a:xfrm>
            <a:off x="1085831" y="1828800"/>
            <a:ext cx="10134600" cy="458908"/>
          </a:xfrm>
          <a:prstGeom prst="rect">
            <a:avLst/>
          </a:prstGeom>
          <a:noFill/>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生意参谋的经营分析功能涉及流量、品类、交易、内容、服务、营销、物流、财务等全方位的数据。</a:t>
            </a:r>
          </a:p>
        </p:txBody>
      </p:sp>
      <p:sp>
        <p:nvSpPr>
          <p:cNvPr id="8" name="MH_Other_1">
            <a:extLst>
              <a:ext uri="{FF2B5EF4-FFF2-40B4-BE49-F238E27FC236}">
                <a16:creationId xmlns:a16="http://schemas.microsoft.com/office/drawing/2014/main" id="{D8E0F285-539B-03FC-D786-2FC89EE0FEEC}"/>
              </a:ext>
            </a:extLst>
          </p:cNvPr>
          <p:cNvSpPr/>
          <p:nvPr>
            <p:custDataLst>
              <p:tags r:id="rId1"/>
            </p:custDataLst>
          </p:nvPr>
        </p:nvSpPr>
        <p:spPr>
          <a:xfrm>
            <a:off x="1721783" y="2684202"/>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9" name="MH_SubTitle_1">
            <a:extLst>
              <a:ext uri="{FF2B5EF4-FFF2-40B4-BE49-F238E27FC236}">
                <a16:creationId xmlns:a16="http://schemas.microsoft.com/office/drawing/2014/main" id="{CD656D2B-E701-045E-9ADB-8D067A733733}"/>
              </a:ext>
            </a:extLst>
          </p:cNvPr>
          <p:cNvSpPr/>
          <p:nvPr>
            <p:custDataLst>
              <p:tags r:id="rId2"/>
            </p:custDataLst>
          </p:nvPr>
        </p:nvSpPr>
        <p:spPr>
          <a:xfrm rot="588792">
            <a:off x="1298371" y="3604885"/>
            <a:ext cx="1449404" cy="722326"/>
          </a:xfrm>
          <a:prstGeom prst="roundRect">
            <a:avLst>
              <a:gd name="adj" fmla="val 11293"/>
            </a:avLst>
          </a:prstGeom>
          <a:solidFill>
            <a:schemeClr val="accent1"/>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流量纵横</a:t>
            </a:r>
          </a:p>
        </p:txBody>
      </p:sp>
      <p:sp>
        <p:nvSpPr>
          <p:cNvPr id="10" name="MH_Other_2">
            <a:extLst>
              <a:ext uri="{FF2B5EF4-FFF2-40B4-BE49-F238E27FC236}">
                <a16:creationId xmlns:a16="http://schemas.microsoft.com/office/drawing/2014/main" id="{D94E535A-2675-70BA-754A-097D767D5837}"/>
              </a:ext>
            </a:extLst>
          </p:cNvPr>
          <p:cNvSpPr/>
          <p:nvPr>
            <p:custDataLst>
              <p:tags r:id="rId3"/>
            </p:custDataLst>
          </p:nvPr>
        </p:nvSpPr>
        <p:spPr>
          <a:xfrm>
            <a:off x="2045634" y="2449251"/>
            <a:ext cx="362351" cy="362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a:solidFill>
                  <a:srgbClr val="FFFFFF"/>
                </a:solidFill>
              </a:rPr>
              <a:t>01</a:t>
            </a:r>
            <a:endParaRPr lang="zh-CN" altLang="en-US">
              <a:solidFill>
                <a:srgbClr val="FFFFFF"/>
              </a:solidFill>
            </a:endParaRPr>
          </a:p>
        </p:txBody>
      </p:sp>
      <p:sp>
        <p:nvSpPr>
          <p:cNvPr id="11" name="MH_Other_3">
            <a:extLst>
              <a:ext uri="{FF2B5EF4-FFF2-40B4-BE49-F238E27FC236}">
                <a16:creationId xmlns:a16="http://schemas.microsoft.com/office/drawing/2014/main" id="{F0292513-7821-8157-250B-38543C158E57}"/>
              </a:ext>
            </a:extLst>
          </p:cNvPr>
          <p:cNvSpPr/>
          <p:nvPr>
            <p:custDataLst>
              <p:tags r:id="rId4"/>
            </p:custDataLst>
          </p:nvPr>
        </p:nvSpPr>
        <p:spPr>
          <a:xfrm>
            <a:off x="4005877" y="2684202"/>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12" name="MH_SubTitle_2">
            <a:extLst>
              <a:ext uri="{FF2B5EF4-FFF2-40B4-BE49-F238E27FC236}">
                <a16:creationId xmlns:a16="http://schemas.microsoft.com/office/drawing/2014/main" id="{70B40E06-F5A4-DBA2-55CD-2CBDD8442133}"/>
              </a:ext>
            </a:extLst>
          </p:cNvPr>
          <p:cNvSpPr/>
          <p:nvPr>
            <p:custDataLst>
              <p:tags r:id="rId5"/>
            </p:custDataLst>
          </p:nvPr>
        </p:nvSpPr>
        <p:spPr>
          <a:xfrm rot="588792">
            <a:off x="3582465" y="3604885"/>
            <a:ext cx="1449404" cy="722326"/>
          </a:xfrm>
          <a:prstGeom prst="roundRect">
            <a:avLst>
              <a:gd name="adj" fmla="val 11293"/>
            </a:avLst>
          </a:prstGeom>
          <a:solidFill>
            <a:schemeClr val="accent3"/>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品类罗盘</a:t>
            </a:r>
          </a:p>
        </p:txBody>
      </p:sp>
      <p:sp>
        <p:nvSpPr>
          <p:cNvPr id="13" name="MH_Other_4">
            <a:extLst>
              <a:ext uri="{FF2B5EF4-FFF2-40B4-BE49-F238E27FC236}">
                <a16:creationId xmlns:a16="http://schemas.microsoft.com/office/drawing/2014/main" id="{70BF2C95-8E88-A736-18E8-BD398CDF09BC}"/>
              </a:ext>
            </a:extLst>
          </p:cNvPr>
          <p:cNvSpPr/>
          <p:nvPr>
            <p:custDataLst>
              <p:tags r:id="rId6"/>
            </p:custDataLst>
          </p:nvPr>
        </p:nvSpPr>
        <p:spPr>
          <a:xfrm>
            <a:off x="4329728" y="2449251"/>
            <a:ext cx="362351" cy="362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a:solidFill>
                  <a:srgbClr val="FFFFFF"/>
                </a:solidFill>
              </a:rPr>
              <a:t>02</a:t>
            </a:r>
            <a:endParaRPr lang="zh-CN" altLang="en-US">
              <a:solidFill>
                <a:srgbClr val="FFFFFF"/>
              </a:solidFill>
            </a:endParaRPr>
          </a:p>
        </p:txBody>
      </p:sp>
      <p:sp>
        <p:nvSpPr>
          <p:cNvPr id="14" name="MH_Other_5">
            <a:extLst>
              <a:ext uri="{FF2B5EF4-FFF2-40B4-BE49-F238E27FC236}">
                <a16:creationId xmlns:a16="http://schemas.microsoft.com/office/drawing/2014/main" id="{39BC20FA-8600-2750-5EC0-4628EC01BCB6}"/>
              </a:ext>
            </a:extLst>
          </p:cNvPr>
          <p:cNvSpPr/>
          <p:nvPr>
            <p:custDataLst>
              <p:tags r:id="rId7"/>
            </p:custDataLst>
          </p:nvPr>
        </p:nvSpPr>
        <p:spPr>
          <a:xfrm>
            <a:off x="6291877" y="2684202"/>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65C3E7"/>
              </a:solidFill>
            </a:endParaRPr>
          </a:p>
        </p:txBody>
      </p:sp>
      <p:sp>
        <p:nvSpPr>
          <p:cNvPr id="15" name="MH_SubTitle_3">
            <a:extLst>
              <a:ext uri="{FF2B5EF4-FFF2-40B4-BE49-F238E27FC236}">
                <a16:creationId xmlns:a16="http://schemas.microsoft.com/office/drawing/2014/main" id="{1D96EF46-F926-C109-D596-5CAE5C6FD996}"/>
              </a:ext>
            </a:extLst>
          </p:cNvPr>
          <p:cNvSpPr/>
          <p:nvPr>
            <p:custDataLst>
              <p:tags r:id="rId8"/>
            </p:custDataLst>
          </p:nvPr>
        </p:nvSpPr>
        <p:spPr>
          <a:xfrm rot="588792">
            <a:off x="5868465" y="3604885"/>
            <a:ext cx="1449404" cy="722326"/>
          </a:xfrm>
          <a:prstGeom prst="roundRect">
            <a:avLst>
              <a:gd name="adj" fmla="val 11293"/>
            </a:avLst>
          </a:prstGeom>
          <a:solidFill>
            <a:schemeClr val="accent4"/>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交易分析</a:t>
            </a:r>
          </a:p>
        </p:txBody>
      </p:sp>
      <p:sp>
        <p:nvSpPr>
          <p:cNvPr id="16" name="MH_Other_6">
            <a:extLst>
              <a:ext uri="{FF2B5EF4-FFF2-40B4-BE49-F238E27FC236}">
                <a16:creationId xmlns:a16="http://schemas.microsoft.com/office/drawing/2014/main" id="{8DAF4DF8-1259-41B9-7A27-30CB545BC4DB}"/>
              </a:ext>
            </a:extLst>
          </p:cNvPr>
          <p:cNvSpPr/>
          <p:nvPr>
            <p:custDataLst>
              <p:tags r:id="rId9"/>
            </p:custDataLst>
          </p:nvPr>
        </p:nvSpPr>
        <p:spPr>
          <a:xfrm>
            <a:off x="6615728" y="2449251"/>
            <a:ext cx="362351" cy="3623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a:solidFill>
                  <a:srgbClr val="FFFFFF"/>
                </a:solidFill>
              </a:rPr>
              <a:t>03</a:t>
            </a:r>
            <a:endParaRPr lang="zh-CN" altLang="en-US">
              <a:solidFill>
                <a:srgbClr val="FFFFFF"/>
              </a:solidFill>
            </a:endParaRPr>
          </a:p>
        </p:txBody>
      </p:sp>
      <p:sp>
        <p:nvSpPr>
          <p:cNvPr id="17" name="MH_Other_7">
            <a:extLst>
              <a:ext uri="{FF2B5EF4-FFF2-40B4-BE49-F238E27FC236}">
                <a16:creationId xmlns:a16="http://schemas.microsoft.com/office/drawing/2014/main" id="{974567C6-DA4F-985B-D285-A83C6CD8D849}"/>
              </a:ext>
            </a:extLst>
          </p:cNvPr>
          <p:cNvSpPr/>
          <p:nvPr>
            <p:custDataLst>
              <p:tags r:id="rId10"/>
            </p:custDataLst>
          </p:nvPr>
        </p:nvSpPr>
        <p:spPr>
          <a:xfrm>
            <a:off x="2710409" y="4751127"/>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18" name="MH_SubTitle_4">
            <a:extLst>
              <a:ext uri="{FF2B5EF4-FFF2-40B4-BE49-F238E27FC236}">
                <a16:creationId xmlns:a16="http://schemas.microsoft.com/office/drawing/2014/main" id="{65A0136D-D36F-549F-4022-6A94BDA5DCBD}"/>
              </a:ext>
            </a:extLst>
          </p:cNvPr>
          <p:cNvSpPr/>
          <p:nvPr>
            <p:custDataLst>
              <p:tags r:id="rId11"/>
            </p:custDataLst>
          </p:nvPr>
        </p:nvSpPr>
        <p:spPr>
          <a:xfrm rot="588792">
            <a:off x="2286963" y="5671807"/>
            <a:ext cx="1449404" cy="721138"/>
          </a:xfrm>
          <a:prstGeom prst="roundRect">
            <a:avLst>
              <a:gd name="adj" fmla="val 11293"/>
            </a:avLst>
          </a:prstGeom>
          <a:solidFill>
            <a:schemeClr val="accent2"/>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服务洞察</a:t>
            </a:r>
          </a:p>
        </p:txBody>
      </p:sp>
      <p:sp>
        <p:nvSpPr>
          <p:cNvPr id="19" name="MH_Other_8">
            <a:extLst>
              <a:ext uri="{FF2B5EF4-FFF2-40B4-BE49-F238E27FC236}">
                <a16:creationId xmlns:a16="http://schemas.microsoft.com/office/drawing/2014/main" id="{881D4DEF-E75C-9F83-45E4-73ED83422A99}"/>
              </a:ext>
            </a:extLst>
          </p:cNvPr>
          <p:cNvSpPr/>
          <p:nvPr>
            <p:custDataLst>
              <p:tags r:id="rId12"/>
            </p:custDataLst>
          </p:nvPr>
        </p:nvSpPr>
        <p:spPr>
          <a:xfrm>
            <a:off x="3034259" y="4516176"/>
            <a:ext cx="362351" cy="362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dirty="0">
                <a:solidFill>
                  <a:srgbClr val="FFFFFF"/>
                </a:solidFill>
              </a:rPr>
              <a:t>05</a:t>
            </a:r>
            <a:endParaRPr lang="zh-CN" altLang="en-US" dirty="0">
              <a:solidFill>
                <a:srgbClr val="FFFFFF"/>
              </a:solidFill>
            </a:endParaRPr>
          </a:p>
        </p:txBody>
      </p:sp>
      <p:sp>
        <p:nvSpPr>
          <p:cNvPr id="20" name="MH_Other_9">
            <a:extLst>
              <a:ext uri="{FF2B5EF4-FFF2-40B4-BE49-F238E27FC236}">
                <a16:creationId xmlns:a16="http://schemas.microsoft.com/office/drawing/2014/main" id="{7A4129B4-AEDD-F334-3D98-0CA3226E28C4}"/>
              </a:ext>
            </a:extLst>
          </p:cNvPr>
          <p:cNvSpPr/>
          <p:nvPr>
            <p:custDataLst>
              <p:tags r:id="rId13"/>
            </p:custDataLst>
          </p:nvPr>
        </p:nvSpPr>
        <p:spPr>
          <a:xfrm>
            <a:off x="4996409" y="4751127"/>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21" name="MH_SubTitle_5">
            <a:extLst>
              <a:ext uri="{FF2B5EF4-FFF2-40B4-BE49-F238E27FC236}">
                <a16:creationId xmlns:a16="http://schemas.microsoft.com/office/drawing/2014/main" id="{E93D193A-11EC-E43A-367B-6F3F6985ECD5}"/>
              </a:ext>
            </a:extLst>
          </p:cNvPr>
          <p:cNvSpPr/>
          <p:nvPr>
            <p:custDataLst>
              <p:tags r:id="rId14"/>
            </p:custDataLst>
          </p:nvPr>
        </p:nvSpPr>
        <p:spPr>
          <a:xfrm rot="588792">
            <a:off x="4572963" y="5671807"/>
            <a:ext cx="1449404" cy="721138"/>
          </a:xfrm>
          <a:prstGeom prst="roundRect">
            <a:avLst>
              <a:gd name="adj" fmla="val 11293"/>
            </a:avLst>
          </a:prstGeom>
          <a:solidFill>
            <a:srgbClr val="00B05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营销分析</a:t>
            </a:r>
          </a:p>
        </p:txBody>
      </p:sp>
      <p:sp>
        <p:nvSpPr>
          <p:cNvPr id="22" name="MH_Other_10">
            <a:extLst>
              <a:ext uri="{FF2B5EF4-FFF2-40B4-BE49-F238E27FC236}">
                <a16:creationId xmlns:a16="http://schemas.microsoft.com/office/drawing/2014/main" id="{DBAA28F5-E45B-11AE-BE77-3E6E91CC6CA7}"/>
              </a:ext>
            </a:extLst>
          </p:cNvPr>
          <p:cNvSpPr/>
          <p:nvPr>
            <p:custDataLst>
              <p:tags r:id="rId15"/>
            </p:custDataLst>
          </p:nvPr>
        </p:nvSpPr>
        <p:spPr>
          <a:xfrm>
            <a:off x="5320259" y="4516176"/>
            <a:ext cx="362351" cy="3623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dirty="0">
                <a:solidFill>
                  <a:srgbClr val="FFFFFF"/>
                </a:solidFill>
              </a:rPr>
              <a:t>06</a:t>
            </a:r>
            <a:endParaRPr lang="zh-CN" altLang="en-US" dirty="0">
              <a:solidFill>
                <a:srgbClr val="FFFFFF"/>
              </a:solidFill>
            </a:endParaRPr>
          </a:p>
        </p:txBody>
      </p:sp>
      <p:sp>
        <p:nvSpPr>
          <p:cNvPr id="23" name="MH_Other_9">
            <a:extLst>
              <a:ext uri="{FF2B5EF4-FFF2-40B4-BE49-F238E27FC236}">
                <a16:creationId xmlns:a16="http://schemas.microsoft.com/office/drawing/2014/main" id="{19D5F642-6CAF-1013-2D00-8943D92938BF}"/>
              </a:ext>
            </a:extLst>
          </p:cNvPr>
          <p:cNvSpPr/>
          <p:nvPr>
            <p:custDataLst>
              <p:tags r:id="rId16"/>
            </p:custDataLst>
          </p:nvPr>
        </p:nvSpPr>
        <p:spPr>
          <a:xfrm>
            <a:off x="8577809" y="2673171"/>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24" name="MH_SubTitle_5">
            <a:extLst>
              <a:ext uri="{FF2B5EF4-FFF2-40B4-BE49-F238E27FC236}">
                <a16:creationId xmlns:a16="http://schemas.microsoft.com/office/drawing/2014/main" id="{D5F3F06A-A525-1616-1B2D-788F318422A0}"/>
              </a:ext>
            </a:extLst>
          </p:cNvPr>
          <p:cNvSpPr/>
          <p:nvPr>
            <p:custDataLst>
              <p:tags r:id="rId17"/>
            </p:custDataLst>
          </p:nvPr>
        </p:nvSpPr>
        <p:spPr>
          <a:xfrm rot="588792">
            <a:off x="8154363" y="3593851"/>
            <a:ext cx="1449404" cy="721138"/>
          </a:xfrm>
          <a:prstGeom prst="roundRect">
            <a:avLst>
              <a:gd name="adj" fmla="val 11293"/>
            </a:avLst>
          </a:prstGeom>
          <a:solidFill>
            <a:srgbClr val="FFC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内容分析</a:t>
            </a:r>
          </a:p>
        </p:txBody>
      </p:sp>
      <p:sp>
        <p:nvSpPr>
          <p:cNvPr id="25" name="MH_Other_10">
            <a:extLst>
              <a:ext uri="{FF2B5EF4-FFF2-40B4-BE49-F238E27FC236}">
                <a16:creationId xmlns:a16="http://schemas.microsoft.com/office/drawing/2014/main" id="{45FE6B4F-3327-B5F0-18CA-EA14951EC7A5}"/>
              </a:ext>
            </a:extLst>
          </p:cNvPr>
          <p:cNvSpPr/>
          <p:nvPr>
            <p:custDataLst>
              <p:tags r:id="rId18"/>
            </p:custDataLst>
          </p:nvPr>
        </p:nvSpPr>
        <p:spPr>
          <a:xfrm>
            <a:off x="8901659" y="2438220"/>
            <a:ext cx="362351" cy="3623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dirty="0">
                <a:solidFill>
                  <a:srgbClr val="FFFFFF"/>
                </a:solidFill>
              </a:rPr>
              <a:t>04</a:t>
            </a:r>
            <a:endParaRPr lang="zh-CN" altLang="en-US" dirty="0">
              <a:solidFill>
                <a:srgbClr val="FFFFFF"/>
              </a:solidFill>
            </a:endParaRPr>
          </a:p>
        </p:txBody>
      </p:sp>
      <p:sp>
        <p:nvSpPr>
          <p:cNvPr id="26" name="MH_Other_9">
            <a:extLst>
              <a:ext uri="{FF2B5EF4-FFF2-40B4-BE49-F238E27FC236}">
                <a16:creationId xmlns:a16="http://schemas.microsoft.com/office/drawing/2014/main" id="{A5E07D37-9A41-5834-B3CA-CD263DBBAEB0}"/>
              </a:ext>
            </a:extLst>
          </p:cNvPr>
          <p:cNvSpPr/>
          <p:nvPr>
            <p:custDataLst>
              <p:tags r:id="rId19"/>
            </p:custDataLst>
          </p:nvPr>
        </p:nvSpPr>
        <p:spPr>
          <a:xfrm>
            <a:off x="7358609" y="4754468"/>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27" name="MH_SubTitle_5">
            <a:extLst>
              <a:ext uri="{FF2B5EF4-FFF2-40B4-BE49-F238E27FC236}">
                <a16:creationId xmlns:a16="http://schemas.microsoft.com/office/drawing/2014/main" id="{1AA8D2EB-E2DC-2710-1E4A-C60B37BC6FF0}"/>
              </a:ext>
            </a:extLst>
          </p:cNvPr>
          <p:cNvSpPr/>
          <p:nvPr>
            <p:custDataLst>
              <p:tags r:id="rId20"/>
            </p:custDataLst>
          </p:nvPr>
        </p:nvSpPr>
        <p:spPr>
          <a:xfrm rot="588792">
            <a:off x="6935163" y="5675148"/>
            <a:ext cx="1449404" cy="721138"/>
          </a:xfrm>
          <a:prstGeom prst="roundRect">
            <a:avLst>
              <a:gd name="adj" fmla="val 11293"/>
            </a:avLst>
          </a:prstGeom>
          <a:solidFill>
            <a:schemeClr val="accent6">
              <a:lumMod val="75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物流洞察</a:t>
            </a:r>
          </a:p>
        </p:txBody>
      </p:sp>
      <p:sp>
        <p:nvSpPr>
          <p:cNvPr id="28" name="MH_Other_10">
            <a:extLst>
              <a:ext uri="{FF2B5EF4-FFF2-40B4-BE49-F238E27FC236}">
                <a16:creationId xmlns:a16="http://schemas.microsoft.com/office/drawing/2014/main" id="{67E8E5F9-E37F-A6DF-E12D-3A5030FAC69E}"/>
              </a:ext>
            </a:extLst>
          </p:cNvPr>
          <p:cNvSpPr/>
          <p:nvPr>
            <p:custDataLst>
              <p:tags r:id="rId21"/>
            </p:custDataLst>
          </p:nvPr>
        </p:nvSpPr>
        <p:spPr>
          <a:xfrm>
            <a:off x="7670226" y="4519517"/>
            <a:ext cx="362351" cy="36235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dirty="0">
                <a:solidFill>
                  <a:srgbClr val="FFFFFF"/>
                </a:solidFill>
              </a:rPr>
              <a:t>07</a:t>
            </a:r>
            <a:endParaRPr lang="zh-CN" altLang="en-US" dirty="0">
              <a:solidFill>
                <a:srgbClr val="FFFFFF"/>
              </a:solidFill>
            </a:endParaRPr>
          </a:p>
        </p:txBody>
      </p:sp>
      <p:sp>
        <p:nvSpPr>
          <p:cNvPr id="29" name="MH_Other_9">
            <a:extLst>
              <a:ext uri="{FF2B5EF4-FFF2-40B4-BE49-F238E27FC236}">
                <a16:creationId xmlns:a16="http://schemas.microsoft.com/office/drawing/2014/main" id="{B93DDE76-6149-864C-7144-97CB9275826C}"/>
              </a:ext>
            </a:extLst>
          </p:cNvPr>
          <p:cNvSpPr/>
          <p:nvPr>
            <p:custDataLst>
              <p:tags r:id="rId22"/>
            </p:custDataLst>
          </p:nvPr>
        </p:nvSpPr>
        <p:spPr>
          <a:xfrm>
            <a:off x="9540281" y="4811598"/>
            <a:ext cx="921916" cy="953993"/>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rgbClr val="FFFFFF"/>
              </a:solidFill>
            </a:endParaRPr>
          </a:p>
        </p:txBody>
      </p:sp>
      <p:sp>
        <p:nvSpPr>
          <p:cNvPr id="30" name="MH_SubTitle_5">
            <a:extLst>
              <a:ext uri="{FF2B5EF4-FFF2-40B4-BE49-F238E27FC236}">
                <a16:creationId xmlns:a16="http://schemas.microsoft.com/office/drawing/2014/main" id="{A6FAFF04-FD9A-5CC5-18E6-0E4DAF214159}"/>
              </a:ext>
            </a:extLst>
          </p:cNvPr>
          <p:cNvSpPr/>
          <p:nvPr>
            <p:custDataLst>
              <p:tags r:id="rId23"/>
            </p:custDataLst>
          </p:nvPr>
        </p:nvSpPr>
        <p:spPr>
          <a:xfrm rot="588792">
            <a:off x="9116835" y="5732278"/>
            <a:ext cx="1449404" cy="721138"/>
          </a:xfrm>
          <a:prstGeom prst="roundRect">
            <a:avLst>
              <a:gd name="adj" fmla="val 11293"/>
            </a:avLst>
          </a:prstGeom>
          <a:solidFill>
            <a:schemeClr val="accent3">
              <a:lumMod val="75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r>
              <a:rPr lang="zh-CN" altLang="en-US" sz="2000" dirty="0">
                <a:solidFill>
                  <a:srgbClr val="FFFFFF"/>
                </a:solidFill>
              </a:rPr>
              <a:t>财务分析</a:t>
            </a:r>
          </a:p>
        </p:txBody>
      </p:sp>
      <p:sp>
        <p:nvSpPr>
          <p:cNvPr id="31" name="MH_Other_10">
            <a:extLst>
              <a:ext uri="{FF2B5EF4-FFF2-40B4-BE49-F238E27FC236}">
                <a16:creationId xmlns:a16="http://schemas.microsoft.com/office/drawing/2014/main" id="{B6C8211A-EEEE-481A-7C48-A68C0F02D884}"/>
              </a:ext>
            </a:extLst>
          </p:cNvPr>
          <p:cNvSpPr/>
          <p:nvPr>
            <p:custDataLst>
              <p:tags r:id="rId24"/>
            </p:custDataLst>
          </p:nvPr>
        </p:nvSpPr>
        <p:spPr>
          <a:xfrm>
            <a:off x="9851898" y="4576647"/>
            <a:ext cx="362351" cy="36235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fontAlgn="auto">
              <a:spcBef>
                <a:spcPts val="0"/>
              </a:spcBef>
              <a:spcAft>
                <a:spcPts val="0"/>
              </a:spcAft>
              <a:defRPr/>
            </a:pPr>
            <a:r>
              <a:rPr lang="en-US" altLang="zh-CN" dirty="0">
                <a:solidFill>
                  <a:srgbClr val="FFFFFF"/>
                </a:solidFill>
              </a:rPr>
              <a:t>08</a:t>
            </a:r>
            <a:endParaRPr lang="zh-CN" altLang="en-US" dirty="0">
              <a:solidFill>
                <a:srgbClr val="FFFFFF"/>
              </a:solidFill>
            </a:endParaRPr>
          </a:p>
        </p:txBody>
      </p:sp>
    </p:spTree>
    <p:extLst>
      <p:ext uri="{BB962C8B-B14F-4D97-AF65-F5344CB8AC3E}">
        <p14:creationId xmlns:p14="http://schemas.microsoft.com/office/powerpoint/2010/main" val="90630256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10"/>
</p:tagLst>
</file>

<file path=ppt/tags/tag16.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9"/>
</p:tagLst>
</file>

<file path=ppt/tags/tag17.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10"/>
</p:tagLst>
</file>

<file path=ppt/tags/tag19.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10"/>
</p:tagLst>
</file>

<file path=ppt/tags/tag22.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7"/>
</p:tagLst>
</file>

<file path=ppt/tags/tag34.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9"/>
</p:tagLst>
</file>

<file path=ppt/tags/tag36.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0"/>
</p:tagLst>
</file>

<file path=ppt/tags/tag37.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Text"/>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1"/>
</p:tagLst>
</file>

<file path=ppt/tags/tag4.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2"/>
</p:tagLst>
</file>

<file path=ppt/tags/tag41.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3"/>
</p:tagLst>
</file>

<file path=ppt/tags/tag42.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4"/>
</p:tagLst>
</file>

<file path=ppt/tags/tag43.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5"/>
</p:tagLst>
</file>

<file path=ppt/tags/tag44.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Text"/>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SubTitle"/>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6"/>
</p:tagLst>
</file>

<file path=ppt/tags/tag47.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7"/>
</p:tagLst>
</file>

<file path=ppt/tags/tag48.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8"/>
</p:tagLst>
</file>

<file path=ppt/tags/tag49.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19"/>
</p:tagLst>
</file>

<file path=ppt/tags/tag5.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Other"/>
  <p:tag name="MH_ORDER" val="20"/>
</p:tagLst>
</file>

<file path=ppt/tags/tag51.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Text"/>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230208221941"/>
  <p:tag name="MH_LIBRARY" val="GRAPHIC"/>
  <p:tag name="MH_TYPE" val="SubTitle"/>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6"/>
</p:tagLst>
</file>

<file path=ppt/tags/tag61.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SubTitle"/>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7"/>
</p:tagLst>
</file>

<file path=ppt/tags/tag63.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Other"/>
  <p:tag name="MH_ORDER" val="8"/>
</p:tagLst>
</file>

<file path=ppt/tags/tag64.xml><?xml version="1.0" encoding="utf-8"?>
<p:tagLst xmlns:a="http://schemas.openxmlformats.org/drawingml/2006/main" xmlns:r="http://schemas.openxmlformats.org/officeDocument/2006/relationships" xmlns:p="http://schemas.openxmlformats.org/presentationml/2006/main">
  <p:tag name="MH" val="20230208225607"/>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230208220350"/>
  <p:tag name="MH_LIBRARY" val="GRAPHIC"/>
  <p:tag name="MH_TYPE" val="Other"/>
  <p:tag name="MH_ORDER"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2269</Words>
  <Application>Microsoft Office PowerPoint</Application>
  <PresentationFormat>自定义</PresentationFormat>
  <Paragraphs>199</Paragraphs>
  <Slides>25</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微软雅黑</vt:lpstr>
      <vt:lpstr>Agency FB</vt:lpstr>
      <vt:lpstr>Arial</vt:lpstr>
      <vt:lpstr>Calibri</vt:lpstr>
      <vt:lpstr>Constantia</vt:lpstr>
      <vt:lpstr>Wingdings</vt:lpstr>
      <vt:lpstr>Office 主题​​</vt:lpstr>
      <vt:lpstr>PowerPoint 演示文稿</vt:lpstr>
      <vt:lpstr>   学习目标</vt:lpstr>
      <vt:lpstr>   知识导图</vt:lpstr>
      <vt:lpstr>PowerPoint 演示文稿</vt:lpstr>
      <vt:lpstr>一、数据分析的重要指标</vt:lpstr>
      <vt:lpstr>二、数据分析的重要工具</vt:lpstr>
      <vt:lpstr>二、数据分析的重要工具</vt:lpstr>
      <vt:lpstr>二、数据分析的重要工具</vt:lpstr>
      <vt:lpstr>二、数据分析的重要工具</vt:lpstr>
      <vt:lpstr>二、数据分析的重要工具</vt:lpstr>
      <vt:lpstr>二、数据分析的重要工具</vt:lpstr>
      <vt:lpstr>二、数据分析的重要工具</vt:lpstr>
      <vt:lpstr>二、数据分析的重要工具</vt:lpstr>
      <vt:lpstr>PowerPoint 演示文稿</vt:lpstr>
      <vt:lpstr>一、网店数据构成</vt:lpstr>
      <vt:lpstr>二、网店数据分析方法</vt:lpstr>
      <vt:lpstr>二、网店数据分析方法</vt:lpstr>
      <vt:lpstr>二、网店数据分析方法</vt:lpstr>
      <vt:lpstr>二、网店数据分析方法</vt:lpstr>
      <vt:lpstr>二、网店数据分析方法</vt:lpstr>
      <vt:lpstr>二、网店数据分析方法</vt:lpstr>
      <vt:lpstr>二、网店数据分析方法</vt:lpstr>
      <vt:lpstr>二、网店数据分析方法</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Silverlight Briefing - MIX07</dc:title>
  <dc:subject>Silverlight</dc:subject>
  <dc:creator/>
  <dc:description>COPYRIGHT, Microsoft 2007.  All rights reserved.  No permission is granted to reproduce or re-use materials from this document in other documents.  All rights reserved.
3rd party company names and logos are used with permission and are subject to their own copyrights and trademarks.</dc:description>
  <cp:lastModifiedBy/>
  <cp:revision>9</cp:revision>
  <dcterms:created xsi:type="dcterms:W3CDTF">2007-08-03T18:56:26Z</dcterms:created>
  <dcterms:modified xsi:type="dcterms:W3CDTF">2023-02-09T02:54:42Z</dcterms:modified>
</cp:coreProperties>
</file>