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63" r:id="rId3"/>
    <p:sldId id="383" r:id="rId4"/>
    <p:sldId id="384" r:id="rId5"/>
    <p:sldId id="373" r:id="rId6"/>
    <p:sldId id="386" r:id="rId7"/>
    <p:sldId id="385" r:id="rId8"/>
    <p:sldId id="387" r:id="rId9"/>
    <p:sldId id="388" r:id="rId10"/>
    <p:sldId id="389" r:id="rId11"/>
    <p:sldId id="390" r:id="rId12"/>
    <p:sldId id="391" r:id="rId13"/>
    <p:sldId id="392" r:id="rId14"/>
    <p:sldId id="270" r:id="rId15"/>
  </p:sldIdLst>
  <p:sldSz cx="18288000" cy="10287000"/>
  <p:notesSz cx="6858000" cy="9144000"/>
  <p:embeddedFontLst>
    <p:embeddedFont>
      <p:font typeface="微软雅黑" panose="020B0503020204020204" pitchFamily="34" charset="-122"/>
      <p:regular r:id="rId16"/>
      <p:bold r:id="rId17"/>
    </p:embeddedFont>
  </p:embeddedFontLst>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6FD"/>
    <a:srgbClr val="DCF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54" d="100"/>
          <a:sy n="54" d="100"/>
        </p:scale>
        <p:origin x="126" y="570"/>
      </p:cViewPr>
      <p:guideLst>
        <p:guide orient="horz" pos="2155"/>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tiff"/><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871071">
            <a:off x="9507609" y="413683"/>
            <a:ext cx="12714367" cy="12205792"/>
          </a:xfrm>
          <a:custGeom>
            <a:avLst/>
            <a:gdLst/>
            <a:ahLst/>
            <a:cxnLst/>
            <a:rect l="l" t="t" r="r" b="b"/>
            <a:pathLst>
              <a:path w="12714367" h="12205792">
                <a:moveTo>
                  <a:pt x="0" y="0"/>
                </a:moveTo>
                <a:lnTo>
                  <a:pt x="12714367" y="0"/>
                </a:lnTo>
                <a:lnTo>
                  <a:pt x="12714367" y="12205792"/>
                </a:lnTo>
                <a:lnTo>
                  <a:pt x="0" y="122057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grpSp>
        <p:nvGrpSpPr>
          <p:cNvPr id="3" name="Group 3"/>
          <p:cNvGrpSpPr/>
          <p:nvPr/>
        </p:nvGrpSpPr>
        <p:grpSpPr>
          <a:xfrm>
            <a:off x="13025932" y="6731523"/>
            <a:ext cx="6491481" cy="64914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5" name="TextBox 5"/>
            <p:cNvSpPr txBox="1"/>
            <p:nvPr/>
          </p:nvSpPr>
          <p:spPr>
            <a:xfrm>
              <a:off x="76200" y="47625"/>
              <a:ext cx="660400" cy="688975"/>
            </a:xfrm>
            <a:prstGeom prst="rect">
              <a:avLst/>
            </a:prstGeom>
          </p:spPr>
          <p:txBody>
            <a:bodyPr lIns="66911" tIns="66911" rIns="66911" bIns="66911" rtlCol="0" anchor="ctr"/>
            <a:lstStyle/>
            <a:p>
              <a:pPr algn="ctr">
                <a:lnSpc>
                  <a:spcPts val="2660"/>
                </a:lnSpc>
                <a:spcBef>
                  <a:spcPct val="0"/>
                </a:spcBef>
              </a:pPr>
              <a:endParaRPr/>
            </a:p>
          </p:txBody>
        </p:sp>
      </p:grpSp>
      <p:sp>
        <p:nvSpPr>
          <p:cNvPr id="6" name="Freeform 6"/>
          <p:cNvSpPr/>
          <p:nvPr/>
        </p:nvSpPr>
        <p:spPr>
          <a:xfrm rot="9091583">
            <a:off x="-2032172" y="-2151825"/>
            <a:ext cx="5181372" cy="4974118"/>
          </a:xfrm>
          <a:custGeom>
            <a:avLst/>
            <a:gdLst/>
            <a:ahLst/>
            <a:cxnLst/>
            <a:rect l="l" t="t" r="r" b="b"/>
            <a:pathLst>
              <a:path w="5181372" h="4974118">
                <a:moveTo>
                  <a:pt x="0" y="0"/>
                </a:moveTo>
                <a:lnTo>
                  <a:pt x="5181372" y="0"/>
                </a:lnTo>
                <a:lnTo>
                  <a:pt x="5181372" y="4974118"/>
                </a:lnTo>
                <a:lnTo>
                  <a:pt x="0" y="497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7" name="Freeform 7"/>
          <p:cNvSpPr/>
          <p:nvPr/>
        </p:nvSpPr>
        <p:spPr>
          <a:xfrm>
            <a:off x="11887200" y="4457699"/>
            <a:ext cx="6962587" cy="5173143"/>
          </a:xfrm>
          <a:custGeom>
            <a:avLst/>
            <a:gdLst/>
            <a:ahLst/>
            <a:cxnLst/>
            <a:rect l="l" t="t" r="r" b="b"/>
            <a:pathLst>
              <a:path w="8999003" h="7592909">
                <a:moveTo>
                  <a:pt x="0" y="0"/>
                </a:moveTo>
                <a:lnTo>
                  <a:pt x="8999003" y="0"/>
                </a:lnTo>
                <a:lnTo>
                  <a:pt x="8999003" y="7592908"/>
                </a:lnTo>
                <a:lnTo>
                  <a:pt x="0" y="7592908"/>
                </a:lnTo>
                <a:lnTo>
                  <a:pt x="0" y="0"/>
                </a:lnTo>
                <a:close/>
              </a:path>
            </a:pathLst>
          </a:custGeom>
          <a:blipFill>
            <a:blip r:embed="rId4"/>
            <a:stretch>
              <a:fillRect/>
            </a:stretch>
          </a:blipFill>
        </p:spPr>
        <p:txBody>
          <a:bodyPr/>
          <a:lstStyle/>
          <a:p>
            <a:endParaRPr lang="zh-CN" altLang="en-US"/>
          </a:p>
        </p:txBody>
      </p:sp>
      <p:sp>
        <p:nvSpPr>
          <p:cNvPr id="14" name="TextBox 14"/>
          <p:cNvSpPr txBox="1"/>
          <p:nvPr/>
        </p:nvSpPr>
        <p:spPr>
          <a:xfrm>
            <a:off x="1183890" y="4849157"/>
            <a:ext cx="11389110" cy="1354217"/>
          </a:xfrm>
          <a:prstGeom prst="rect">
            <a:avLst/>
          </a:prstGeom>
        </p:spPr>
        <p:txBody>
          <a:bodyPr wrap="square" lIns="0" tIns="0" rIns="0" bIns="0" rtlCol="0" anchor="t">
            <a:spAutoFit/>
          </a:bodyPr>
          <a:lstStyle/>
          <a:p>
            <a:pPr eaLnBrk="1" hangingPunct="1"/>
            <a:r>
              <a:rPr lang="zh-CN" altLang="en-US" sz="8800" dirty="0">
                <a:latin typeface="微软雅黑" panose="020B0503020204020204" pitchFamily="34" charset="-122"/>
                <a:ea typeface="微软雅黑" panose="020B0503020204020204" pitchFamily="34" charset="-122"/>
              </a:rPr>
              <a:t>新零售与人工智能应用</a:t>
            </a:r>
          </a:p>
        </p:txBody>
      </p:sp>
      <p:sp>
        <p:nvSpPr>
          <p:cNvPr id="16" name="TextBox 16"/>
          <p:cNvSpPr txBox="1"/>
          <p:nvPr/>
        </p:nvSpPr>
        <p:spPr>
          <a:xfrm>
            <a:off x="1183891" y="2887731"/>
            <a:ext cx="8071346" cy="1724544"/>
          </a:xfrm>
          <a:prstGeom prst="rect">
            <a:avLst/>
          </a:prstGeom>
        </p:spPr>
        <p:txBody>
          <a:bodyPr lIns="0" tIns="0" rIns="0" bIns="0" rtlCol="0" anchor="t">
            <a:spAutoFit/>
          </a:bodyPr>
          <a:lstStyle/>
          <a:p>
            <a:pPr algn="l">
              <a:lnSpc>
                <a:spcPts val="14140"/>
              </a:lnSpc>
            </a:pPr>
            <a:r>
              <a:rPr lang="zh-CN" altLang="en-US" sz="10100" b="1" dirty="0">
                <a:solidFill>
                  <a:srgbClr val="2E66FD"/>
                </a:solidFill>
                <a:latin typeface="微软雅黑" panose="020B0503020204020204" pitchFamily="34" charset="-122"/>
                <a:ea typeface="微软雅黑" panose="020B0503020204020204" pitchFamily="34" charset="-122"/>
              </a:rPr>
              <a:t>第八章  </a:t>
            </a:r>
            <a:endParaRPr lang="en-US" sz="10100" b="1" dirty="0">
              <a:solidFill>
                <a:srgbClr val="2E66FD"/>
              </a:solidFill>
              <a:latin typeface="微软雅黑" panose="020B0503020204020204" pitchFamily="34" charset="-122"/>
              <a:ea typeface="微软雅黑" panose="020B0503020204020204" pitchFamily="34" charset="-122"/>
            </a:endParaRPr>
          </a:p>
        </p:txBody>
      </p:sp>
      <p:grpSp>
        <p:nvGrpSpPr>
          <p:cNvPr id="19" name="Group 19"/>
          <p:cNvGrpSpPr/>
          <p:nvPr/>
        </p:nvGrpSpPr>
        <p:grpSpPr>
          <a:xfrm>
            <a:off x="-2133600" y="8115300"/>
            <a:ext cx="4772723" cy="4772723"/>
            <a:chOff x="0" y="0"/>
            <a:chExt cx="6363630" cy="6363630"/>
          </a:xfrm>
        </p:grpSpPr>
        <p:grpSp>
          <p:nvGrpSpPr>
            <p:cNvPr id="20" name="Group 20"/>
            <p:cNvGrpSpPr/>
            <p:nvPr/>
          </p:nvGrpSpPr>
          <p:grpSpPr>
            <a:xfrm>
              <a:off x="0" y="0"/>
              <a:ext cx="6363630" cy="636363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23" name="Group 23"/>
            <p:cNvGrpSpPr/>
            <p:nvPr/>
          </p:nvGrpSpPr>
          <p:grpSpPr>
            <a:xfrm>
              <a:off x="592131" y="592131"/>
              <a:ext cx="5179368" cy="517936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25" name="TextBox 2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0" name="组合 9"/>
          <p:cNvGrpSpPr/>
          <p:nvPr/>
        </p:nvGrpSpPr>
        <p:grpSpPr>
          <a:xfrm>
            <a:off x="2887064" y="6981825"/>
            <a:ext cx="8120872" cy="981075"/>
            <a:chOff x="4547" y="10620"/>
            <a:chExt cx="12788" cy="1545"/>
          </a:xfrm>
        </p:grpSpPr>
        <p:sp>
          <p:nvSpPr>
            <p:cNvPr id="27" name="Rectangle 3"/>
            <p:cNvSpPr>
              <a:spLocks noGrp="1" noChangeArrowheads="1"/>
            </p:cNvSpPr>
            <p:nvPr/>
          </p:nvSpPr>
          <p:spPr>
            <a:xfrm>
              <a:off x="5337" y="10620"/>
              <a:ext cx="11998" cy="1545"/>
            </a:xfrm>
            <a:prstGeom prst="rect">
              <a:avLst/>
            </a:prstGeom>
            <a:noFill/>
            <a:ln>
              <a:noFill/>
            </a:ln>
          </p:spPr>
          <p:txBody>
            <a:bodyPr vert="horz" wrap="square" lIns="91440" tIns="45720" rIns="91440" bIns="45720"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lnSpc>
                  <a:spcPct val="150000"/>
                </a:lnSpc>
              </a:pPr>
              <a:r>
                <a:rPr lang="en-US" altLang="zh-CN" sz="3200" dirty="0">
                  <a:latin typeface="微软雅黑" panose="020B0503020204020204" pitchFamily="34" charset="-122"/>
                  <a:ea typeface="微软雅黑" panose="020B0503020204020204" pitchFamily="34" charset="-122"/>
                  <a:sym typeface="+mn-ea"/>
                </a:rPr>
                <a:t>8.4 </a:t>
              </a:r>
              <a:r>
                <a:rPr lang="zh-CN" altLang="en-US" sz="3200" dirty="0">
                  <a:latin typeface="微软雅黑" panose="020B0503020204020204" pitchFamily="34" charset="-122"/>
                  <a:ea typeface="微软雅黑" panose="020B0503020204020204" pitchFamily="34" charset="-122"/>
                  <a:sym typeface="+mn-ea"/>
                </a:rPr>
                <a:t>人工智能在新零售客户服务中的应用 </a:t>
              </a:r>
            </a:p>
          </p:txBody>
        </p:sp>
        <p:grpSp>
          <p:nvGrpSpPr>
            <p:cNvPr id="28" name="Group 19"/>
            <p:cNvGrpSpPr/>
            <p:nvPr/>
          </p:nvGrpSpPr>
          <p:grpSpPr>
            <a:xfrm>
              <a:off x="4547" y="11095"/>
              <a:ext cx="671" cy="671"/>
              <a:chOff x="0" y="0"/>
              <a:chExt cx="6363630" cy="6363630"/>
            </a:xfrm>
          </p:grpSpPr>
          <p:grpSp>
            <p:nvGrpSpPr>
              <p:cNvPr id="29" name="Group 20"/>
              <p:cNvGrpSpPr/>
              <p:nvPr/>
            </p:nvGrpSpPr>
            <p:grpSpPr>
              <a:xfrm>
                <a:off x="0" y="0"/>
                <a:ext cx="6363630" cy="6363630"/>
                <a:chOff x="0" y="0"/>
                <a:chExt cx="812800" cy="812800"/>
              </a:xfrm>
            </p:grpSpPr>
            <p:sp>
              <p:nvSpPr>
                <p:cNvPr id="33"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34" name="TextBox 2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23"/>
              <p:cNvGrpSpPr/>
              <p:nvPr/>
            </p:nvGrpSpPr>
            <p:grpSpPr>
              <a:xfrm>
                <a:off x="592131" y="592131"/>
                <a:ext cx="5179368" cy="5179368"/>
                <a:chOff x="0" y="0"/>
                <a:chExt cx="812800" cy="812800"/>
              </a:xfrm>
            </p:grpSpPr>
            <p:sp>
              <p:nvSpPr>
                <p:cNvPr id="31"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32" name="TextBox 2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grpSp>
        <p:nvGrpSpPr>
          <p:cNvPr id="8" name="组合 7">
            <a:extLst>
              <a:ext uri="{FF2B5EF4-FFF2-40B4-BE49-F238E27FC236}">
                <a16:creationId xmlns:a16="http://schemas.microsoft.com/office/drawing/2014/main" id="{C66F0775-8F59-2418-78C4-BFC779CB6F7E}"/>
              </a:ext>
            </a:extLst>
          </p:cNvPr>
          <p:cNvGrpSpPr/>
          <p:nvPr/>
        </p:nvGrpSpPr>
        <p:grpSpPr>
          <a:xfrm>
            <a:off x="2887064" y="8002547"/>
            <a:ext cx="8332340" cy="981075"/>
            <a:chOff x="4547" y="10620"/>
            <a:chExt cx="13121" cy="1545"/>
          </a:xfrm>
        </p:grpSpPr>
        <p:sp>
          <p:nvSpPr>
            <p:cNvPr id="9" name="Rectangle 3">
              <a:extLst>
                <a:ext uri="{FF2B5EF4-FFF2-40B4-BE49-F238E27FC236}">
                  <a16:creationId xmlns:a16="http://schemas.microsoft.com/office/drawing/2014/main" id="{FEE48465-D19E-5C5B-9BB8-0866C8960A3D}"/>
                </a:ext>
              </a:extLst>
            </p:cNvPr>
            <p:cNvSpPr>
              <a:spLocks noGrp="1" noChangeArrowheads="1"/>
            </p:cNvSpPr>
            <p:nvPr/>
          </p:nvSpPr>
          <p:spPr>
            <a:xfrm>
              <a:off x="5337" y="10620"/>
              <a:ext cx="12331" cy="1545"/>
            </a:xfrm>
            <a:prstGeom prst="rect">
              <a:avLst/>
            </a:prstGeom>
            <a:noFill/>
            <a:ln>
              <a:noFill/>
            </a:ln>
          </p:spPr>
          <p:txBody>
            <a:bodyPr vert="horz" wrap="square" lIns="91440" tIns="45720" rIns="91440" bIns="45720"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lnSpc>
                  <a:spcPct val="150000"/>
                </a:lnSpc>
              </a:pPr>
              <a:r>
                <a:rPr lang="en-US" altLang="zh-CN" sz="3200" dirty="0">
                  <a:latin typeface="微软雅黑" panose="020B0503020204020204" pitchFamily="34" charset="-122"/>
                  <a:ea typeface="微软雅黑" panose="020B0503020204020204" pitchFamily="34" charset="-122"/>
                  <a:sym typeface="+mn-ea"/>
                </a:rPr>
                <a:t>8.5 </a:t>
              </a:r>
              <a:r>
                <a:rPr lang="zh-CN" altLang="en-US" sz="3200" dirty="0">
                  <a:latin typeface="微软雅黑" panose="020B0503020204020204" pitchFamily="34" charset="-122"/>
                  <a:ea typeface="微软雅黑" panose="020B0503020204020204" pitchFamily="34" charset="-122"/>
                  <a:sym typeface="+mn-ea"/>
                </a:rPr>
                <a:t>人工智能在新零售仓储物流中的应用</a:t>
              </a:r>
            </a:p>
          </p:txBody>
        </p:sp>
        <p:grpSp>
          <p:nvGrpSpPr>
            <p:cNvPr id="11" name="Group 19">
              <a:extLst>
                <a:ext uri="{FF2B5EF4-FFF2-40B4-BE49-F238E27FC236}">
                  <a16:creationId xmlns:a16="http://schemas.microsoft.com/office/drawing/2014/main" id="{B11BDFB1-9E57-EC04-3DB3-33F0BDEB0F05}"/>
                </a:ext>
              </a:extLst>
            </p:cNvPr>
            <p:cNvGrpSpPr/>
            <p:nvPr/>
          </p:nvGrpSpPr>
          <p:grpSpPr>
            <a:xfrm>
              <a:off x="4547" y="11095"/>
              <a:ext cx="671" cy="671"/>
              <a:chOff x="0" y="0"/>
              <a:chExt cx="6363630" cy="6363630"/>
            </a:xfrm>
          </p:grpSpPr>
          <p:grpSp>
            <p:nvGrpSpPr>
              <p:cNvPr id="12" name="Group 20">
                <a:extLst>
                  <a:ext uri="{FF2B5EF4-FFF2-40B4-BE49-F238E27FC236}">
                    <a16:creationId xmlns:a16="http://schemas.microsoft.com/office/drawing/2014/main" id="{98069133-FFA6-0E5E-C0A3-D9E324AD6022}"/>
                  </a:ext>
                </a:extLst>
              </p:cNvPr>
              <p:cNvGrpSpPr/>
              <p:nvPr/>
            </p:nvGrpSpPr>
            <p:grpSpPr>
              <a:xfrm>
                <a:off x="0" y="0"/>
                <a:ext cx="6363630" cy="6363630"/>
                <a:chOff x="0" y="0"/>
                <a:chExt cx="812800" cy="812800"/>
              </a:xfrm>
            </p:grpSpPr>
            <p:sp>
              <p:nvSpPr>
                <p:cNvPr id="18" name="Freeform 21">
                  <a:extLst>
                    <a:ext uri="{FF2B5EF4-FFF2-40B4-BE49-F238E27FC236}">
                      <a16:creationId xmlns:a16="http://schemas.microsoft.com/office/drawing/2014/main" id="{D3944009-0959-942F-03B7-B213D65417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26" name="TextBox 22">
                  <a:extLst>
                    <a:ext uri="{FF2B5EF4-FFF2-40B4-BE49-F238E27FC236}">
                      <a16:creationId xmlns:a16="http://schemas.microsoft.com/office/drawing/2014/main" id="{75F5A4EF-1846-BB3E-185D-6F650EBEB849}"/>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3" name="Group 23">
                <a:extLst>
                  <a:ext uri="{FF2B5EF4-FFF2-40B4-BE49-F238E27FC236}">
                    <a16:creationId xmlns:a16="http://schemas.microsoft.com/office/drawing/2014/main" id="{F9CB9D17-F4A7-B225-C6C9-19B9DFEF8BA4}"/>
                  </a:ext>
                </a:extLst>
              </p:cNvPr>
              <p:cNvGrpSpPr/>
              <p:nvPr/>
            </p:nvGrpSpPr>
            <p:grpSpPr>
              <a:xfrm>
                <a:off x="592131" y="592131"/>
                <a:ext cx="5179368" cy="5179368"/>
                <a:chOff x="0" y="0"/>
                <a:chExt cx="812800" cy="812800"/>
              </a:xfrm>
            </p:grpSpPr>
            <p:sp>
              <p:nvSpPr>
                <p:cNvPr id="15" name="Freeform 24">
                  <a:extLst>
                    <a:ext uri="{FF2B5EF4-FFF2-40B4-BE49-F238E27FC236}">
                      <a16:creationId xmlns:a16="http://schemas.microsoft.com/office/drawing/2014/main" id="{9F2A33C3-CEFF-6A3F-9DA0-6D52489190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17" name="TextBox 25">
                  <a:extLst>
                    <a:ext uri="{FF2B5EF4-FFF2-40B4-BE49-F238E27FC236}">
                      <a16:creationId xmlns:a16="http://schemas.microsoft.com/office/drawing/2014/main" id="{C3B50192-5926-BC83-9486-45A402D54F4D}"/>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0593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905313" y="4317394"/>
                <a:ext cx="3549748" cy="3355300"/>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穿戴拣选是最新的无线拣货技术，由语音拣选代替了传统的纸质拣选单，如图所示。极大地提升了拣选效率。</a:t>
                </a:r>
              </a:p>
              <a:p>
                <a:pPr indent="266700" algn="just">
                  <a:lnSpc>
                    <a:spcPct val="150000"/>
                  </a:lnSpc>
                </a:pPr>
                <a:endPar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工作人员解放双手，解放双眼，使生产力大幅提升，同时采用人机自然对话方式，企业无须进行大量培训。</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1565146"/>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穿戴设备</a:t>
              </a:r>
            </a:p>
            <a:p>
              <a:pPr algn="l">
                <a:lnSpc>
                  <a:spcPts val="6720"/>
                </a:lnSpc>
              </a:pPr>
              <a:endParaRPr lang="zh-CN" altLang="en-US" sz="2800" b="1" dirty="0">
                <a:solidFill>
                  <a:srgbClr val="1E5CFC"/>
                </a:solidFill>
                <a:latin typeface="微软雅黑" panose="020B0503020204020204" pitchFamily="34" charset="-122"/>
                <a:ea typeface="微软雅黑" panose="020B0503020204020204" pitchFamily="34" charset="-122"/>
              </a:endParaRP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4019856"/>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8" name="TextBox 23">
            <a:extLst>
              <a:ext uri="{FF2B5EF4-FFF2-40B4-BE49-F238E27FC236}">
                <a16:creationId xmlns:a16="http://schemas.microsoft.com/office/drawing/2014/main" id="{411D67C4-BA2B-4EFA-1830-AD7C0AAB5720}"/>
              </a:ext>
            </a:extLst>
          </p:cNvPr>
          <p:cNvSpPr txBox="1"/>
          <p:nvPr/>
        </p:nvSpPr>
        <p:spPr>
          <a:xfrm>
            <a:off x="1259993" y="575180"/>
            <a:ext cx="104748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8.5 </a:t>
            </a:r>
            <a:r>
              <a:rPr lang="zh-CN" altLang="en-US" sz="4000" b="1" dirty="0">
                <a:latin typeface="微软雅黑" panose="020B0503020204020204" pitchFamily="34" charset="-122"/>
                <a:ea typeface="微软雅黑" panose="020B0503020204020204" pitchFamily="34" charset="-122"/>
              </a:rPr>
              <a:t>人工智能在新零售仓储物流中的应用</a:t>
            </a:r>
          </a:p>
        </p:txBody>
      </p:sp>
      <p:sp>
        <p:nvSpPr>
          <p:cNvPr id="9" name="文本框 8">
            <a:extLst>
              <a:ext uri="{FF2B5EF4-FFF2-40B4-BE49-F238E27FC236}">
                <a16:creationId xmlns:a16="http://schemas.microsoft.com/office/drawing/2014/main" id="{5F624A58-EAC9-5996-4E2C-FB1E80E4FEA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8.5.2 </a:t>
            </a:r>
            <a:r>
              <a:rPr lang="zh-CN" altLang="en-US" sz="3600" b="1" dirty="0">
                <a:solidFill>
                  <a:srgbClr val="1E5CFC"/>
                </a:solidFill>
                <a:latin typeface="微软雅黑" panose="020B0503020204020204" pitchFamily="34" charset="-122"/>
                <a:ea typeface="微软雅黑" panose="020B0503020204020204" pitchFamily="34" charset="-122"/>
              </a:rPr>
              <a:t>仓储智能化设备</a:t>
            </a:r>
          </a:p>
        </p:txBody>
      </p:sp>
      <p:pic>
        <p:nvPicPr>
          <p:cNvPr id="11" name="图片 10">
            <a:extLst>
              <a:ext uri="{FF2B5EF4-FFF2-40B4-BE49-F238E27FC236}">
                <a16:creationId xmlns:a16="http://schemas.microsoft.com/office/drawing/2014/main" id="{B7943053-01DD-6CB4-E8DB-704453F0D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a:xfrm>
            <a:off x="9086616" y="4476233"/>
            <a:ext cx="6743761" cy="4008510"/>
          </a:xfrm>
          <a:prstGeom prst="rect">
            <a:avLst/>
          </a:prstGeom>
          <a:noFill/>
          <a:ln>
            <a:noFill/>
          </a:ln>
        </p:spPr>
      </p:pic>
    </p:spTree>
    <p:extLst>
      <p:ext uri="{BB962C8B-B14F-4D97-AF65-F5344CB8AC3E}">
        <p14:creationId xmlns:p14="http://schemas.microsoft.com/office/powerpoint/2010/main" val="177410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0593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905313" y="4317394"/>
                <a:ext cx="3549748" cy="2879294"/>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装卸机械手可以对自动化机械手的位置、行程、速度、压力、流量等进行检测并反馈给控制系统。</a:t>
                </a:r>
              </a:p>
              <a:p>
                <a:pPr indent="266700" algn="just">
                  <a:lnSpc>
                    <a:spcPct val="150000"/>
                  </a:lnSpc>
                </a:pPr>
                <a:endPar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装卸机械手的优点在于产品量大、自动化程度高，机构运动速度高，极大提高装卸过程中的工作效率。</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718883"/>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装卸机械手</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4019856"/>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8" name="TextBox 23">
            <a:extLst>
              <a:ext uri="{FF2B5EF4-FFF2-40B4-BE49-F238E27FC236}">
                <a16:creationId xmlns:a16="http://schemas.microsoft.com/office/drawing/2014/main" id="{411D67C4-BA2B-4EFA-1830-AD7C0AAB5720}"/>
              </a:ext>
            </a:extLst>
          </p:cNvPr>
          <p:cNvSpPr txBox="1"/>
          <p:nvPr/>
        </p:nvSpPr>
        <p:spPr>
          <a:xfrm>
            <a:off x="1259993" y="575180"/>
            <a:ext cx="104748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8.5 </a:t>
            </a:r>
            <a:r>
              <a:rPr lang="zh-CN" altLang="en-US" sz="4000" b="1" dirty="0">
                <a:latin typeface="微软雅黑" panose="020B0503020204020204" pitchFamily="34" charset="-122"/>
                <a:ea typeface="微软雅黑" panose="020B0503020204020204" pitchFamily="34" charset="-122"/>
              </a:rPr>
              <a:t>人工智能在新零售仓储物流中的应用</a:t>
            </a:r>
          </a:p>
        </p:txBody>
      </p:sp>
      <p:sp>
        <p:nvSpPr>
          <p:cNvPr id="9" name="文本框 8">
            <a:extLst>
              <a:ext uri="{FF2B5EF4-FFF2-40B4-BE49-F238E27FC236}">
                <a16:creationId xmlns:a16="http://schemas.microsoft.com/office/drawing/2014/main" id="{5F624A58-EAC9-5996-4E2C-FB1E80E4FEA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8.5.2 </a:t>
            </a:r>
            <a:r>
              <a:rPr lang="zh-CN" altLang="en-US" sz="3600" b="1" dirty="0">
                <a:solidFill>
                  <a:srgbClr val="1E5CFC"/>
                </a:solidFill>
                <a:latin typeface="微软雅黑" panose="020B0503020204020204" pitchFamily="34" charset="-122"/>
                <a:ea typeface="微软雅黑" panose="020B0503020204020204" pitchFamily="34" charset="-122"/>
              </a:rPr>
              <a:t>仓储智能化设备</a:t>
            </a:r>
          </a:p>
        </p:txBody>
      </p:sp>
      <p:pic>
        <p:nvPicPr>
          <p:cNvPr id="11" name="图片 10">
            <a:extLst>
              <a:ext uri="{FF2B5EF4-FFF2-40B4-BE49-F238E27FC236}">
                <a16:creationId xmlns:a16="http://schemas.microsoft.com/office/drawing/2014/main" id="{B7943053-01DD-6CB4-E8DB-704453F0D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a:xfrm>
            <a:off x="9755298" y="4476233"/>
            <a:ext cx="5406397" cy="4008510"/>
          </a:xfrm>
          <a:prstGeom prst="rect">
            <a:avLst/>
          </a:prstGeom>
          <a:noFill/>
          <a:ln>
            <a:noFill/>
          </a:ln>
        </p:spPr>
      </p:pic>
    </p:spTree>
    <p:extLst>
      <p:ext uri="{BB962C8B-B14F-4D97-AF65-F5344CB8AC3E}">
        <p14:creationId xmlns:p14="http://schemas.microsoft.com/office/powerpoint/2010/main" val="165438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0593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919948" y="4423527"/>
                <a:ext cx="3806232" cy="3355301"/>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主要是利用无线电遥控设备和自备的程序控制装置操纵无人驾驶的低空飞行器运载包裹，将货物自动送达目的地。</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无人机技术能够解决偏远地区的货物配送问题，有利于提高配送效率，减少人力成本；但是也存在一定问题，例如恶劣天气会影响其工作效率等，大规模使用尚需要克服更多的问题。</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718883"/>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无人机快递</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4019856"/>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8" name="TextBox 23">
            <a:extLst>
              <a:ext uri="{FF2B5EF4-FFF2-40B4-BE49-F238E27FC236}">
                <a16:creationId xmlns:a16="http://schemas.microsoft.com/office/drawing/2014/main" id="{411D67C4-BA2B-4EFA-1830-AD7C0AAB5720}"/>
              </a:ext>
            </a:extLst>
          </p:cNvPr>
          <p:cNvSpPr txBox="1"/>
          <p:nvPr/>
        </p:nvSpPr>
        <p:spPr>
          <a:xfrm>
            <a:off x="1259993" y="575180"/>
            <a:ext cx="104748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8.5 </a:t>
            </a:r>
            <a:r>
              <a:rPr lang="zh-CN" altLang="en-US" sz="4000" b="1" dirty="0">
                <a:latin typeface="微软雅黑" panose="020B0503020204020204" pitchFamily="34" charset="-122"/>
                <a:ea typeface="微软雅黑" panose="020B0503020204020204" pitchFamily="34" charset="-122"/>
              </a:rPr>
              <a:t>人工智能在新零售仓储物流中的应用</a:t>
            </a:r>
          </a:p>
        </p:txBody>
      </p:sp>
      <p:sp>
        <p:nvSpPr>
          <p:cNvPr id="9" name="文本框 8">
            <a:extLst>
              <a:ext uri="{FF2B5EF4-FFF2-40B4-BE49-F238E27FC236}">
                <a16:creationId xmlns:a16="http://schemas.microsoft.com/office/drawing/2014/main" id="{5F624A58-EAC9-5996-4E2C-FB1E80E4FEA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8.5.3 </a:t>
            </a:r>
            <a:r>
              <a:rPr lang="zh-CN" altLang="en-US" sz="3600" b="1" dirty="0">
                <a:solidFill>
                  <a:srgbClr val="1E5CFC"/>
                </a:solidFill>
                <a:latin typeface="微软雅黑" panose="020B0503020204020204" pitchFamily="34" charset="-122"/>
                <a:ea typeface="微软雅黑" panose="020B0503020204020204" pitchFamily="34" charset="-122"/>
              </a:rPr>
              <a:t>配送智能化设备</a:t>
            </a:r>
          </a:p>
        </p:txBody>
      </p:sp>
      <p:pic>
        <p:nvPicPr>
          <p:cNvPr id="11" name="图片 10">
            <a:extLst>
              <a:ext uri="{FF2B5EF4-FFF2-40B4-BE49-F238E27FC236}">
                <a16:creationId xmlns:a16="http://schemas.microsoft.com/office/drawing/2014/main" id="{B7943053-01DD-6CB4-E8DB-704453F0D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a:xfrm>
            <a:off x="9934341" y="4685828"/>
            <a:ext cx="5607886" cy="3738590"/>
          </a:xfrm>
          <a:prstGeom prst="rect">
            <a:avLst/>
          </a:prstGeom>
          <a:noFill/>
          <a:ln>
            <a:noFill/>
          </a:ln>
        </p:spPr>
      </p:pic>
    </p:spTree>
    <p:extLst>
      <p:ext uri="{BB962C8B-B14F-4D97-AF65-F5344CB8AC3E}">
        <p14:creationId xmlns:p14="http://schemas.microsoft.com/office/powerpoint/2010/main" val="165180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0593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919948" y="4575531"/>
                <a:ext cx="3806232" cy="2879294"/>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配送机器人进行货物配送时，会根据送货地址生成合理的配送路线，在配送途中还可以自动避让车辆、绕开障碍物，安全将货物配送至客户收货地址。</a:t>
                </a:r>
              </a:p>
              <a:p>
                <a:pPr indent="266700" algn="just">
                  <a:lnSpc>
                    <a:spcPct val="150000"/>
                  </a:lnSpc>
                </a:pPr>
                <a:endPar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配送机器人在到达停靠点后，会向用户发送收货通知，用户通过验证或人脸识别开箱取货。</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718883"/>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配送机器人</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4019856"/>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8" name="TextBox 23">
            <a:extLst>
              <a:ext uri="{FF2B5EF4-FFF2-40B4-BE49-F238E27FC236}">
                <a16:creationId xmlns:a16="http://schemas.microsoft.com/office/drawing/2014/main" id="{411D67C4-BA2B-4EFA-1830-AD7C0AAB5720}"/>
              </a:ext>
            </a:extLst>
          </p:cNvPr>
          <p:cNvSpPr txBox="1"/>
          <p:nvPr/>
        </p:nvSpPr>
        <p:spPr>
          <a:xfrm>
            <a:off x="1259993" y="575180"/>
            <a:ext cx="104748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8.5 </a:t>
            </a:r>
            <a:r>
              <a:rPr lang="zh-CN" altLang="en-US" sz="4000" b="1" dirty="0">
                <a:latin typeface="微软雅黑" panose="020B0503020204020204" pitchFamily="34" charset="-122"/>
                <a:ea typeface="微软雅黑" panose="020B0503020204020204" pitchFamily="34" charset="-122"/>
              </a:rPr>
              <a:t>人工智能在新零售仓储物流中的应用</a:t>
            </a:r>
          </a:p>
        </p:txBody>
      </p:sp>
      <p:sp>
        <p:nvSpPr>
          <p:cNvPr id="9" name="文本框 8">
            <a:extLst>
              <a:ext uri="{FF2B5EF4-FFF2-40B4-BE49-F238E27FC236}">
                <a16:creationId xmlns:a16="http://schemas.microsoft.com/office/drawing/2014/main" id="{5F624A58-EAC9-5996-4E2C-FB1E80E4FEA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8.5.3 </a:t>
            </a:r>
            <a:r>
              <a:rPr lang="zh-CN" altLang="en-US" sz="3600" b="1" dirty="0">
                <a:solidFill>
                  <a:srgbClr val="1E5CFC"/>
                </a:solidFill>
                <a:latin typeface="微软雅黑" panose="020B0503020204020204" pitchFamily="34" charset="-122"/>
                <a:ea typeface="微软雅黑" panose="020B0503020204020204" pitchFamily="34" charset="-122"/>
              </a:rPr>
              <a:t>配送智能化设备</a:t>
            </a:r>
          </a:p>
        </p:txBody>
      </p:sp>
      <p:pic>
        <p:nvPicPr>
          <p:cNvPr id="11" name="图片 10">
            <a:extLst>
              <a:ext uri="{FF2B5EF4-FFF2-40B4-BE49-F238E27FC236}">
                <a16:creationId xmlns:a16="http://schemas.microsoft.com/office/drawing/2014/main" id="{B7943053-01DD-6CB4-E8DB-704453F0D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a:xfrm>
            <a:off x="9852394" y="4692827"/>
            <a:ext cx="5607886" cy="3428762"/>
          </a:xfrm>
          <a:prstGeom prst="rect">
            <a:avLst/>
          </a:prstGeom>
          <a:noFill/>
          <a:ln>
            <a:noFill/>
          </a:ln>
        </p:spPr>
      </p:pic>
    </p:spTree>
    <p:extLst>
      <p:ext uri="{BB962C8B-B14F-4D97-AF65-F5344CB8AC3E}">
        <p14:creationId xmlns:p14="http://schemas.microsoft.com/office/powerpoint/2010/main" val="399044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871071">
            <a:off x="9507609" y="413683"/>
            <a:ext cx="12714367" cy="12205792"/>
          </a:xfrm>
          <a:custGeom>
            <a:avLst/>
            <a:gdLst/>
            <a:ahLst/>
            <a:cxnLst/>
            <a:rect l="l" t="t" r="r" b="b"/>
            <a:pathLst>
              <a:path w="12714367" h="12205792">
                <a:moveTo>
                  <a:pt x="0" y="0"/>
                </a:moveTo>
                <a:lnTo>
                  <a:pt x="12714367" y="0"/>
                </a:lnTo>
                <a:lnTo>
                  <a:pt x="12714367" y="12205792"/>
                </a:lnTo>
                <a:lnTo>
                  <a:pt x="0" y="122057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grpSp>
        <p:nvGrpSpPr>
          <p:cNvPr id="3" name="Group 3"/>
          <p:cNvGrpSpPr/>
          <p:nvPr/>
        </p:nvGrpSpPr>
        <p:grpSpPr>
          <a:xfrm>
            <a:off x="13025932" y="6731523"/>
            <a:ext cx="6491481" cy="64914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5" name="TextBox 5"/>
            <p:cNvSpPr txBox="1"/>
            <p:nvPr/>
          </p:nvSpPr>
          <p:spPr>
            <a:xfrm>
              <a:off x="76200" y="47625"/>
              <a:ext cx="660400" cy="688975"/>
            </a:xfrm>
            <a:prstGeom prst="rect">
              <a:avLst/>
            </a:prstGeom>
          </p:spPr>
          <p:txBody>
            <a:bodyPr lIns="66911" tIns="66911" rIns="66911" bIns="66911" rtlCol="0" anchor="ctr"/>
            <a:lstStyle/>
            <a:p>
              <a:pPr algn="ctr">
                <a:lnSpc>
                  <a:spcPts val="2660"/>
                </a:lnSpc>
                <a:spcBef>
                  <a:spcPct val="0"/>
                </a:spcBef>
              </a:pPr>
              <a:endParaRPr/>
            </a:p>
          </p:txBody>
        </p:sp>
      </p:grpSp>
      <p:sp>
        <p:nvSpPr>
          <p:cNvPr id="6" name="Freeform 6"/>
          <p:cNvSpPr/>
          <p:nvPr/>
        </p:nvSpPr>
        <p:spPr>
          <a:xfrm rot="9091583">
            <a:off x="-2590686" y="-2487059"/>
            <a:ext cx="5181372" cy="4974118"/>
          </a:xfrm>
          <a:custGeom>
            <a:avLst/>
            <a:gdLst/>
            <a:ahLst/>
            <a:cxnLst/>
            <a:rect l="l" t="t" r="r" b="b"/>
            <a:pathLst>
              <a:path w="5181372" h="4974118">
                <a:moveTo>
                  <a:pt x="0" y="0"/>
                </a:moveTo>
                <a:lnTo>
                  <a:pt x="5181372" y="0"/>
                </a:lnTo>
                <a:lnTo>
                  <a:pt x="5181372" y="4974118"/>
                </a:lnTo>
                <a:lnTo>
                  <a:pt x="0" y="497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8" name="Freeform 8"/>
          <p:cNvSpPr/>
          <p:nvPr/>
        </p:nvSpPr>
        <p:spPr>
          <a:xfrm>
            <a:off x="9343356" y="1869014"/>
            <a:ext cx="8999003" cy="7592909"/>
          </a:xfrm>
          <a:custGeom>
            <a:avLst/>
            <a:gdLst/>
            <a:ahLst/>
            <a:cxnLst/>
            <a:rect l="l" t="t" r="r" b="b"/>
            <a:pathLst>
              <a:path w="8999003" h="7592909">
                <a:moveTo>
                  <a:pt x="0" y="0"/>
                </a:moveTo>
                <a:lnTo>
                  <a:pt x="8999003" y="0"/>
                </a:lnTo>
                <a:lnTo>
                  <a:pt x="8999003" y="7592908"/>
                </a:lnTo>
                <a:lnTo>
                  <a:pt x="0" y="7592908"/>
                </a:lnTo>
                <a:lnTo>
                  <a:pt x="0" y="0"/>
                </a:lnTo>
                <a:close/>
              </a:path>
            </a:pathLst>
          </a:custGeom>
          <a:blipFill>
            <a:blip r:embed="rId4"/>
            <a:stretch>
              <a:fillRect/>
            </a:stretch>
          </a:blipFill>
        </p:spPr>
        <p:txBody>
          <a:bodyPr/>
          <a:lstStyle/>
          <a:p>
            <a:endParaRPr lang="zh-CN" altLang="en-US"/>
          </a:p>
        </p:txBody>
      </p:sp>
      <p:grpSp>
        <p:nvGrpSpPr>
          <p:cNvPr id="9" name="Group 9"/>
          <p:cNvGrpSpPr/>
          <p:nvPr/>
        </p:nvGrpSpPr>
        <p:grpSpPr>
          <a:xfrm>
            <a:off x="-3005362" y="8605887"/>
            <a:ext cx="4772723" cy="4772723"/>
            <a:chOff x="0" y="0"/>
            <a:chExt cx="6363630" cy="6363630"/>
          </a:xfrm>
        </p:grpSpPr>
        <p:grpSp>
          <p:nvGrpSpPr>
            <p:cNvPr id="10" name="Group 10"/>
            <p:cNvGrpSpPr/>
            <p:nvPr/>
          </p:nvGrpSpPr>
          <p:grpSpPr>
            <a:xfrm>
              <a:off x="0" y="0"/>
              <a:ext cx="6363630" cy="636363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3" name="Group 13"/>
            <p:cNvGrpSpPr/>
            <p:nvPr/>
          </p:nvGrpSpPr>
          <p:grpSpPr>
            <a:xfrm>
              <a:off x="592131" y="592131"/>
              <a:ext cx="5179368" cy="51793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16" name="TextBox 16"/>
          <p:cNvSpPr txBox="1"/>
          <p:nvPr/>
        </p:nvSpPr>
        <p:spPr>
          <a:xfrm>
            <a:off x="1028700" y="4606845"/>
            <a:ext cx="8071346" cy="1724533"/>
          </a:xfrm>
          <a:prstGeom prst="rect">
            <a:avLst/>
          </a:prstGeom>
        </p:spPr>
        <p:txBody>
          <a:bodyPr lIns="0" tIns="0" rIns="0" bIns="0" rtlCol="0" anchor="t">
            <a:spAutoFit/>
          </a:bodyPr>
          <a:lstStyle/>
          <a:p>
            <a:pPr algn="l">
              <a:lnSpc>
                <a:spcPts val="14140"/>
              </a:lnSpc>
            </a:pPr>
            <a:r>
              <a:rPr lang="en-US" sz="10100" b="1" dirty="0">
                <a:solidFill>
                  <a:srgbClr val="000000"/>
                </a:solidFill>
                <a:latin typeface="微软雅黑" panose="020B0503020204020204" pitchFamily="34" charset="-122"/>
                <a:ea typeface="微软雅黑" panose="020B0503020204020204" pitchFamily="34" charset="-122"/>
              </a:rPr>
              <a:t>感谢您的观看</a:t>
            </a:r>
          </a:p>
        </p:txBody>
      </p:sp>
      <p:sp>
        <p:nvSpPr>
          <p:cNvPr id="18" name="TextBox 18"/>
          <p:cNvSpPr txBox="1"/>
          <p:nvPr/>
        </p:nvSpPr>
        <p:spPr>
          <a:xfrm>
            <a:off x="1028700" y="2846036"/>
            <a:ext cx="8071346" cy="1664302"/>
          </a:xfrm>
          <a:prstGeom prst="rect">
            <a:avLst/>
          </a:prstGeom>
        </p:spPr>
        <p:txBody>
          <a:bodyPr lIns="0" tIns="0" rIns="0" bIns="0" rtlCol="0" anchor="t">
            <a:spAutoFit/>
          </a:bodyPr>
          <a:lstStyle/>
          <a:p>
            <a:pPr algn="l">
              <a:lnSpc>
                <a:spcPts val="14140"/>
              </a:lnSpc>
            </a:pPr>
            <a:r>
              <a:rPr lang="en-US" sz="10100" b="1" dirty="0">
                <a:solidFill>
                  <a:srgbClr val="1E5CFC"/>
                </a:solidFill>
                <a:latin typeface="微软雅黑" panose="020B0503020204020204" pitchFamily="34" charset="-122"/>
                <a:ea typeface="微软雅黑" panose="020B0503020204020204" pitchFamily="34" charset="-122"/>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6833796"/>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97800" y="3575004"/>
              <a:ext cx="4514391" cy="4030248"/>
            </a:xfrm>
            <a:prstGeom prst="rect">
              <a:avLst/>
            </a:prstGeom>
            <a:noFill/>
          </p:spPr>
          <p:txBody>
            <a:bodyPr wrap="square">
              <a:spAutoFit/>
            </a:bodyPr>
            <a:lstStyle/>
            <a:p>
              <a:pPr indent="266700" algn="just">
                <a:lnSpc>
                  <a:spcPct val="150000"/>
                </a:lnSpc>
              </a:pPr>
              <a:r>
                <a:rPr lang="en-US" altLang="zh-CN"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1.7*24</a:t>
              </a:r>
              <a:r>
                <a:rPr lang="zh-CN" altLang="en-US"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小时在线接待</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全天候服务的同时支持“秒回”，通过机器人多轮识别、知识图谱的能力独立解决问题，节省人工客服成本。</a:t>
              </a:r>
            </a:p>
            <a:p>
              <a:pPr indent="266700" algn="just">
                <a:lnSpc>
                  <a:spcPct val="150000"/>
                </a:lnSpc>
              </a:pPr>
              <a:r>
                <a:rPr lang="en-US" altLang="zh-CN" sz="2800" b="1" kern="1400" dirty="0">
                  <a:solidFill>
                    <a:srgbClr val="2E66FD"/>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b="1" kern="1400" dirty="0">
                  <a:solidFill>
                    <a:srgbClr val="2E66FD"/>
                  </a:solidFill>
                  <a:latin typeface="微软雅黑" panose="020B0503020204020204" pitchFamily="34" charset="-122"/>
                  <a:ea typeface="微软雅黑" panose="020B0503020204020204" pitchFamily="34" charset="-122"/>
                  <a:cs typeface="Times New Roman" panose="02020603050405020304" pitchFamily="18" charset="0"/>
                </a:rPr>
                <a:t>智能触发自动转人工</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支持未知问题、情绪识别、多场景转人工策略，让机器人帮助企业提效的同时能精准识别需要人工介入的场景，提升转化。</a:t>
              </a:r>
            </a:p>
            <a:p>
              <a:pPr indent="266700" algn="just">
                <a:lnSpc>
                  <a:spcPct val="150000"/>
                </a:lnSpc>
              </a:pPr>
              <a:r>
                <a:rPr lang="en-US" altLang="zh-CN" sz="2800" b="1" kern="1400" dirty="0">
                  <a:solidFill>
                    <a:srgbClr val="2E66FD"/>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800" b="1" kern="1400" dirty="0">
                  <a:solidFill>
                    <a:srgbClr val="2E66FD"/>
                  </a:solidFill>
                  <a:latin typeface="微软雅黑" panose="020B0503020204020204" pitchFamily="34" charset="-122"/>
                  <a:ea typeface="微软雅黑" panose="020B0503020204020204" pitchFamily="34" charset="-122"/>
                  <a:cs typeface="Times New Roman" panose="02020603050405020304" pitchFamily="18" charset="0"/>
                </a:rPr>
                <a:t>智能推荐</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快速推荐高频问题，提高了用户的满意度，也减轻了客服人员的工作负担，打造更加高效、便捷的客户服务。</a:t>
              </a:r>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4748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8.4 </a:t>
            </a:r>
            <a:r>
              <a:rPr lang="zh-CN" altLang="en-US" sz="4000" b="1" dirty="0">
                <a:latin typeface="微软雅黑" panose="020B0503020204020204" pitchFamily="34" charset="-122"/>
                <a:ea typeface="微软雅黑" panose="020B0503020204020204" pitchFamily="34" charset="-122"/>
              </a:rPr>
              <a:t>人工智能在新零售客户服务中的应用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8.4.1 </a:t>
            </a:r>
            <a:r>
              <a:rPr lang="zh-CN" altLang="en-US" sz="3600" b="1" dirty="0">
                <a:solidFill>
                  <a:srgbClr val="1E5CFC"/>
                </a:solidFill>
                <a:latin typeface="微软雅黑" panose="020B0503020204020204" pitchFamily="34" charset="-122"/>
                <a:ea typeface="微软雅黑" panose="020B0503020204020204" pitchFamily="34" charset="-122"/>
              </a:rPr>
              <a:t>聊天机器人</a:t>
            </a:r>
          </a:p>
        </p:txBody>
      </p:sp>
      <p:pic>
        <p:nvPicPr>
          <p:cNvPr id="2" name="Picture 4" descr="智能客服是什么?传统客服模式新变革-天润融通">
            <a:extLst>
              <a:ext uri="{FF2B5EF4-FFF2-40B4-BE49-F238E27FC236}">
                <a16:creationId xmlns:a16="http://schemas.microsoft.com/office/drawing/2014/main" id="{6E4DDF4F-6879-0901-5A4D-336DE2E37B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9272" y="4949559"/>
            <a:ext cx="5395538" cy="303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70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49" name="组合 48">
            <a:extLst>
              <a:ext uri="{FF2B5EF4-FFF2-40B4-BE49-F238E27FC236}">
                <a16:creationId xmlns:a16="http://schemas.microsoft.com/office/drawing/2014/main" id="{A1159E73-E31D-6BDB-6E7B-5951CDA7A984}"/>
              </a:ext>
            </a:extLst>
          </p:cNvPr>
          <p:cNvGrpSpPr/>
          <p:nvPr/>
        </p:nvGrpSpPr>
        <p:grpSpPr>
          <a:xfrm>
            <a:off x="1459527" y="3194722"/>
            <a:ext cx="15007644" cy="6056842"/>
            <a:chOff x="1611117" y="3218965"/>
            <a:chExt cx="7992326" cy="4614442"/>
          </a:xfrm>
        </p:grpSpPr>
        <p:sp>
          <p:nvSpPr>
            <p:cNvPr id="50" name="矩形: 圆角 49">
              <a:extLst>
                <a:ext uri="{FF2B5EF4-FFF2-40B4-BE49-F238E27FC236}">
                  <a16:creationId xmlns:a16="http://schemas.microsoft.com/office/drawing/2014/main" id="{F5B656B4-2FD0-97F3-244E-42E4189112F7}"/>
                </a:ext>
              </a:extLst>
            </p:cNvPr>
            <p:cNvSpPr/>
            <p:nvPr/>
          </p:nvSpPr>
          <p:spPr>
            <a:xfrm>
              <a:off x="1611117" y="3218965"/>
              <a:ext cx="7992326" cy="4614442"/>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03529" y="3789678"/>
              <a:ext cx="4514391" cy="3537836"/>
            </a:xfrm>
            <a:prstGeom prst="rect">
              <a:avLst/>
            </a:prstGeom>
            <a:noFill/>
          </p:spPr>
          <p:txBody>
            <a:bodyPr wrap="square">
              <a:spAutoFit/>
            </a:bodyPr>
            <a:lstStyle/>
            <a:p>
              <a:pPr indent="266700" algn="just">
                <a:lnSpc>
                  <a:spcPct val="150000"/>
                </a:lnSpc>
              </a:pPr>
              <a:r>
                <a:rPr lang="en-US" altLang="zh-CN"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智能化质量检测的内容</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构建全程化任务，精准问题录音，将质检专员从日常繁复、反复的监听录音解放出来，转化为质检标准制订、人工智能训练等工作。</a:t>
              </a:r>
            </a:p>
            <a:p>
              <a:pPr indent="266700" algn="just">
                <a:lnSpc>
                  <a:spcPct val="150000"/>
                </a:lnSpc>
              </a:pPr>
              <a:r>
                <a:rPr lang="en-US" altLang="zh-CN"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智能化质量检测实例</a:t>
              </a:r>
            </a:p>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供暖呼叫中心装置方案和房地产物业呼叫中心方案等行业整合“电话</a:t>
              </a:r>
              <a:r>
                <a:rPr lang="en-US" altLang="zh-CN" sz="2400" kern="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微信</a:t>
              </a:r>
              <a:r>
                <a:rPr lang="en-US" altLang="zh-CN" sz="2400" kern="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人工智能”套件客户业务方案。为客户获取优质的产品服务，使客户服务更简单、高效、智能</a:t>
              </a:r>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4748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8.4 </a:t>
            </a:r>
            <a:r>
              <a:rPr lang="zh-CN" altLang="en-US" sz="4000" b="1" dirty="0">
                <a:latin typeface="微软雅黑" panose="020B0503020204020204" pitchFamily="34" charset="-122"/>
                <a:ea typeface="微软雅黑" panose="020B0503020204020204" pitchFamily="34" charset="-122"/>
              </a:rPr>
              <a:t>人工智能在新零售客户服务中的应用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8.4.2 </a:t>
            </a:r>
            <a:r>
              <a:rPr lang="zh-CN" altLang="en-US" sz="3600" b="1" dirty="0">
                <a:solidFill>
                  <a:srgbClr val="1E5CFC"/>
                </a:solidFill>
                <a:latin typeface="微软雅黑" panose="020B0503020204020204" pitchFamily="34" charset="-122"/>
                <a:ea typeface="微软雅黑" panose="020B0503020204020204" pitchFamily="34" charset="-122"/>
              </a:rPr>
              <a:t>智能化质量检测</a:t>
            </a:r>
          </a:p>
        </p:txBody>
      </p:sp>
      <p:pic>
        <p:nvPicPr>
          <p:cNvPr id="2" name="Picture 4">
            <a:extLst>
              <a:ext uri="{FF2B5EF4-FFF2-40B4-BE49-F238E27FC236}">
                <a16:creationId xmlns:a16="http://schemas.microsoft.com/office/drawing/2014/main" id="{6E4DDF4F-6879-0901-5A4D-336DE2E37B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0916638" y="4700862"/>
            <a:ext cx="4982927" cy="303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2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49" name="组合 48">
            <a:extLst>
              <a:ext uri="{FF2B5EF4-FFF2-40B4-BE49-F238E27FC236}">
                <a16:creationId xmlns:a16="http://schemas.microsoft.com/office/drawing/2014/main" id="{A1159E73-E31D-6BDB-6E7B-5951CDA7A984}"/>
              </a:ext>
            </a:extLst>
          </p:cNvPr>
          <p:cNvGrpSpPr/>
          <p:nvPr/>
        </p:nvGrpSpPr>
        <p:grpSpPr>
          <a:xfrm>
            <a:off x="1459527" y="2893797"/>
            <a:ext cx="15007644" cy="6662567"/>
            <a:chOff x="1611117" y="2989703"/>
            <a:chExt cx="7992326" cy="5075918"/>
          </a:xfrm>
        </p:grpSpPr>
        <p:sp>
          <p:nvSpPr>
            <p:cNvPr id="50" name="矩形: 圆角 49">
              <a:extLst>
                <a:ext uri="{FF2B5EF4-FFF2-40B4-BE49-F238E27FC236}">
                  <a16:creationId xmlns:a16="http://schemas.microsoft.com/office/drawing/2014/main" id="{F5B656B4-2FD0-97F3-244E-42E4189112F7}"/>
                </a:ext>
              </a:extLst>
            </p:cNvPr>
            <p:cNvSpPr/>
            <p:nvPr/>
          </p:nvSpPr>
          <p:spPr>
            <a:xfrm>
              <a:off x="1611117" y="2989703"/>
              <a:ext cx="7992326" cy="5075918"/>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663810" y="3009601"/>
              <a:ext cx="4858774" cy="4944727"/>
            </a:xfrm>
            <a:prstGeom prst="rect">
              <a:avLst/>
            </a:prstGeom>
            <a:noFill/>
          </p:spPr>
          <p:txBody>
            <a:bodyPr wrap="square">
              <a:spAutoFit/>
            </a:bodyPr>
            <a:lstStyle/>
            <a:p>
              <a:pPr indent="266700" algn="just">
                <a:lnSpc>
                  <a:spcPct val="150000"/>
                </a:lnSpc>
              </a:pPr>
              <a:r>
                <a:rPr lang="en-US" altLang="zh-CN"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技术驱动的服务体验</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通过智能问答、语音识别和自然语言处理等功能，智能客服提供个性化的服务建议。</a:t>
              </a:r>
            </a:p>
            <a:p>
              <a:pPr indent="266700" algn="just">
                <a:lnSpc>
                  <a:spcPct val="150000"/>
                </a:lnSpc>
              </a:pPr>
              <a:r>
                <a:rPr lang="en-US" altLang="zh-CN"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数据驱动的运营优化</a:t>
              </a:r>
            </a:p>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通过分析企业数据深入了解消费者的需求，为营销策略的制定提供有力的数据支持。</a:t>
              </a:r>
            </a:p>
            <a:p>
              <a:pPr indent="266700" algn="just">
                <a:lnSpc>
                  <a:spcPct val="150000"/>
                </a:lnSpc>
              </a:pPr>
              <a:r>
                <a:rPr lang="en-US" altLang="zh-CN"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实时监控与预警机制</a:t>
              </a:r>
            </a:p>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通过预警机制，企业可以提前预防潜在风险，快速应对市场变化。</a:t>
              </a:r>
            </a:p>
            <a:p>
              <a:pPr indent="266700" algn="just">
                <a:lnSpc>
                  <a:spcPct val="150000"/>
                </a:lnSpc>
              </a:pPr>
              <a:r>
                <a:rPr lang="en-US" altLang="zh-CN"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全流程、全维度、全场景视角</a:t>
              </a:r>
            </a:p>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从客户的第一触点到整个购买流程，再到售后服务，智能客服都能够提供支持和服务。</a:t>
              </a:r>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4748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8.4 </a:t>
            </a:r>
            <a:r>
              <a:rPr lang="zh-CN" altLang="en-US" sz="4000" b="1" dirty="0">
                <a:latin typeface="微软雅黑" panose="020B0503020204020204" pitchFamily="34" charset="-122"/>
                <a:ea typeface="微软雅黑" panose="020B0503020204020204" pitchFamily="34" charset="-122"/>
              </a:rPr>
              <a:t>人工智能在新零售客户服务中的应用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8.4.3 </a:t>
            </a:r>
            <a:r>
              <a:rPr lang="zh-CN" altLang="en-US" sz="3600" b="1" dirty="0">
                <a:solidFill>
                  <a:srgbClr val="1E5CFC"/>
                </a:solidFill>
                <a:latin typeface="微软雅黑" panose="020B0503020204020204" pitchFamily="34" charset="-122"/>
                <a:ea typeface="微软雅黑" panose="020B0503020204020204" pitchFamily="34" charset="-122"/>
              </a:rPr>
              <a:t>智能客服系统</a:t>
            </a:r>
          </a:p>
        </p:txBody>
      </p:sp>
      <p:pic>
        <p:nvPicPr>
          <p:cNvPr id="2" name="Picture 4">
            <a:extLst>
              <a:ext uri="{FF2B5EF4-FFF2-40B4-BE49-F238E27FC236}">
                <a16:creationId xmlns:a16="http://schemas.microsoft.com/office/drawing/2014/main" id="{6E4DDF4F-6879-0901-5A4D-336DE2E37B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133770" y="4700862"/>
            <a:ext cx="4548662" cy="303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5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337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31997" y="4009855"/>
                <a:ext cx="3127863" cy="3819214"/>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AIOT”</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是指“</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AI+IOT” </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AIOT </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Artificial Intelligence &amp; Internet of Things</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），也称智联网，是指人工智能技术与物联网技术在实际应用中的互相融合。</a:t>
                </a:r>
              </a:p>
              <a:p>
                <a:pPr indent="266700" algn="just">
                  <a:lnSpc>
                    <a:spcPct val="150000"/>
                  </a:lnSpc>
                </a:pP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AIOT</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不是简单的</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AI+IOT</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，而是将人工智能技术、物联网技术，通过大数据、云计算等基础支撑，以半导体为算法载体，以网络安全技术作为实施保障，从而实现对数据、知识和智能的集成操作和应用。</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1.AIOT</a:t>
              </a:r>
              <a:r>
                <a:rPr lang="zh-CN" altLang="en-US" sz="2800" b="1" dirty="0">
                  <a:solidFill>
                    <a:srgbClr val="1E5CFC"/>
                  </a:solidFill>
                  <a:latin typeface="微软雅黑" panose="020B0503020204020204" pitchFamily="34" charset="-122"/>
                  <a:ea typeface="微软雅黑" panose="020B0503020204020204" pitchFamily="34" charset="-122"/>
                </a:rPr>
                <a:t>的定义</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8" name="TextBox 23">
            <a:extLst>
              <a:ext uri="{FF2B5EF4-FFF2-40B4-BE49-F238E27FC236}">
                <a16:creationId xmlns:a16="http://schemas.microsoft.com/office/drawing/2014/main" id="{411D67C4-BA2B-4EFA-1830-AD7C0AAB5720}"/>
              </a:ext>
            </a:extLst>
          </p:cNvPr>
          <p:cNvSpPr txBox="1"/>
          <p:nvPr/>
        </p:nvSpPr>
        <p:spPr>
          <a:xfrm>
            <a:off x="1259993" y="575180"/>
            <a:ext cx="104748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8.5 </a:t>
            </a:r>
            <a:r>
              <a:rPr lang="zh-CN" altLang="en-US" sz="4000" b="1" dirty="0">
                <a:latin typeface="微软雅黑" panose="020B0503020204020204" pitchFamily="34" charset="-122"/>
                <a:ea typeface="微软雅黑" panose="020B0503020204020204" pitchFamily="34" charset="-122"/>
              </a:rPr>
              <a:t>人工智能在新零售仓储物流中的应用</a:t>
            </a:r>
          </a:p>
        </p:txBody>
      </p:sp>
      <p:sp>
        <p:nvSpPr>
          <p:cNvPr id="9" name="文本框 8">
            <a:extLst>
              <a:ext uri="{FF2B5EF4-FFF2-40B4-BE49-F238E27FC236}">
                <a16:creationId xmlns:a16="http://schemas.microsoft.com/office/drawing/2014/main" id="{5F624A58-EAC9-5996-4E2C-FB1E80E4FEA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8.5.1 AIOT</a:t>
            </a:r>
          </a:p>
        </p:txBody>
      </p:sp>
      <p:pic>
        <p:nvPicPr>
          <p:cNvPr id="11" name="图片 10" descr="图示&#10;&#10;描述已自动生成">
            <a:extLst>
              <a:ext uri="{FF2B5EF4-FFF2-40B4-BE49-F238E27FC236}">
                <a16:creationId xmlns:a16="http://schemas.microsoft.com/office/drawing/2014/main" id="{80D0FAA7-5FD1-2C5F-66CF-1C53FEB644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9144" y="4488690"/>
            <a:ext cx="7587658" cy="4283127"/>
          </a:xfrm>
          <a:prstGeom prst="rect">
            <a:avLst/>
          </a:prstGeom>
        </p:spPr>
      </p:pic>
    </p:spTree>
    <p:extLst>
      <p:ext uri="{BB962C8B-B14F-4D97-AF65-F5344CB8AC3E}">
        <p14:creationId xmlns:p14="http://schemas.microsoft.com/office/powerpoint/2010/main" val="15738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33796"/>
            <a:chOff x="1447800" y="2894104"/>
            <a:chExt cx="15007644" cy="5968097"/>
          </a:xfrm>
        </p:grpSpPr>
        <p:sp>
          <p:nvSpPr>
            <p:cNvPr id="50" name="矩形: 圆角 49">
              <a:extLst>
                <a:ext uri="{FF2B5EF4-FFF2-40B4-BE49-F238E27FC236}">
                  <a16:creationId xmlns:a16="http://schemas.microsoft.com/office/drawing/2014/main" id="{F5B656B4-2FD0-97F3-244E-42E4189112F7}"/>
                </a:ext>
              </a:extLst>
            </p:cNvPr>
            <p:cNvSpPr/>
            <p:nvPr/>
          </p:nvSpPr>
          <p:spPr>
            <a:xfrm>
              <a:off x="1447800" y="2894104"/>
              <a:ext cx="15007644" cy="5968097"/>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2.AIOT</a:t>
              </a:r>
              <a:r>
                <a:rPr lang="zh-CN" altLang="en-US" sz="2800" b="1" dirty="0">
                  <a:solidFill>
                    <a:srgbClr val="1E5CFC"/>
                  </a:solidFill>
                  <a:latin typeface="微软雅黑" panose="020B0503020204020204" pitchFamily="34" charset="-122"/>
                  <a:ea typeface="微软雅黑" panose="020B0503020204020204" pitchFamily="34" charset="-122"/>
                </a:rPr>
                <a:t>在物流行业的应用</a:t>
              </a:r>
              <a:r>
                <a:rPr lang="en-US" altLang="zh-CN" sz="2800" b="1" dirty="0">
                  <a:solidFill>
                    <a:srgbClr val="1E5CFC"/>
                  </a:solidFill>
                  <a:latin typeface="微软雅黑" panose="020B0503020204020204" pitchFamily="34" charset="-122"/>
                  <a:ea typeface="微软雅黑" panose="020B0503020204020204" pitchFamily="34" charset="-122"/>
                </a:rPr>
                <a:t>——</a:t>
              </a:r>
              <a:r>
                <a:rPr lang="zh-CN" altLang="en-US" sz="2800" b="1" dirty="0">
                  <a:solidFill>
                    <a:srgbClr val="1E5CFC"/>
                  </a:solidFill>
                  <a:latin typeface="微软雅黑" panose="020B0503020204020204" pitchFamily="34" charset="-122"/>
                  <a:ea typeface="微软雅黑" panose="020B0503020204020204" pitchFamily="34" charset="-122"/>
                </a:rPr>
                <a:t>智慧物流</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8" name="TextBox 23">
            <a:extLst>
              <a:ext uri="{FF2B5EF4-FFF2-40B4-BE49-F238E27FC236}">
                <a16:creationId xmlns:a16="http://schemas.microsoft.com/office/drawing/2014/main" id="{411D67C4-BA2B-4EFA-1830-AD7C0AAB5720}"/>
              </a:ext>
            </a:extLst>
          </p:cNvPr>
          <p:cNvSpPr txBox="1"/>
          <p:nvPr/>
        </p:nvSpPr>
        <p:spPr>
          <a:xfrm>
            <a:off x="1259993" y="575180"/>
            <a:ext cx="104748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8.5 </a:t>
            </a:r>
            <a:r>
              <a:rPr lang="zh-CN" altLang="en-US" sz="4000" b="1" dirty="0">
                <a:latin typeface="微软雅黑" panose="020B0503020204020204" pitchFamily="34" charset="-122"/>
                <a:ea typeface="微软雅黑" panose="020B0503020204020204" pitchFamily="34" charset="-122"/>
              </a:rPr>
              <a:t>人工智能在新零售仓储物流中的应用</a:t>
            </a:r>
          </a:p>
        </p:txBody>
      </p:sp>
      <p:sp>
        <p:nvSpPr>
          <p:cNvPr id="9" name="文本框 8">
            <a:extLst>
              <a:ext uri="{FF2B5EF4-FFF2-40B4-BE49-F238E27FC236}">
                <a16:creationId xmlns:a16="http://schemas.microsoft.com/office/drawing/2014/main" id="{5F624A58-EAC9-5996-4E2C-FB1E80E4FEA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8.5.1 AIOT</a:t>
            </a:r>
          </a:p>
        </p:txBody>
      </p:sp>
      <p:graphicFrame>
        <p:nvGraphicFramePr>
          <p:cNvPr id="2" name="表格 1">
            <a:extLst>
              <a:ext uri="{FF2B5EF4-FFF2-40B4-BE49-F238E27FC236}">
                <a16:creationId xmlns:a16="http://schemas.microsoft.com/office/drawing/2014/main" id="{C4CEA26B-FA33-9349-4BE0-4189FC2E024B}"/>
              </a:ext>
            </a:extLst>
          </p:cNvPr>
          <p:cNvGraphicFramePr>
            <a:graphicFrameLocks noGrp="1"/>
          </p:cNvGraphicFramePr>
          <p:nvPr/>
        </p:nvGraphicFramePr>
        <p:xfrm>
          <a:off x="2097658" y="4311835"/>
          <a:ext cx="13539144" cy="5008840"/>
        </p:xfrm>
        <a:graphic>
          <a:graphicData uri="http://schemas.openxmlformats.org/drawingml/2006/table">
            <a:tbl>
              <a:tblPr>
                <a:tableStyleId>{BC89EF96-8CEA-46FF-86C4-4CE0E7609802}</a:tableStyleId>
              </a:tblPr>
              <a:tblGrid>
                <a:gridCol w="1255843">
                  <a:extLst>
                    <a:ext uri="{9D8B030D-6E8A-4147-A177-3AD203B41FA5}">
                      <a16:colId xmlns:a16="http://schemas.microsoft.com/office/drawing/2014/main" val="20000"/>
                    </a:ext>
                  </a:extLst>
                </a:gridCol>
                <a:gridCol w="3664470">
                  <a:extLst>
                    <a:ext uri="{9D8B030D-6E8A-4147-A177-3AD203B41FA5}">
                      <a16:colId xmlns:a16="http://schemas.microsoft.com/office/drawing/2014/main" val="20001"/>
                    </a:ext>
                  </a:extLst>
                </a:gridCol>
                <a:gridCol w="8618831">
                  <a:extLst>
                    <a:ext uri="{9D8B030D-6E8A-4147-A177-3AD203B41FA5}">
                      <a16:colId xmlns:a16="http://schemas.microsoft.com/office/drawing/2014/main" val="20002"/>
                    </a:ext>
                  </a:extLst>
                </a:gridCol>
              </a:tblGrid>
              <a:tr h="558064">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项目</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a:effectLst/>
                          <a:latin typeface="微软雅黑" panose="020B0503020204020204" pitchFamily="34" charset="-122"/>
                          <a:ea typeface="微软雅黑" panose="020B0503020204020204" pitchFamily="34" charset="-122"/>
                        </a:rPr>
                        <a:t>功能</a:t>
                      </a:r>
                      <a:endParaRPr lang="zh-CN" altLang="en-US" sz="1800" b="1"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具体内容</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solidFill>
                      <a:schemeClr val="accent5">
                        <a:lumMod val="20000"/>
                        <a:lumOff val="80000"/>
                      </a:schemeClr>
                    </a:solidFill>
                  </a:tcPr>
                </a:tc>
                <a:extLst>
                  <a:ext uri="{0D108BD9-81ED-4DB2-BD59-A6C34878D82A}">
                    <a16:rowId xmlns:a16="http://schemas.microsoft.com/office/drawing/2014/main" val="10000"/>
                  </a:ext>
                </a:extLst>
              </a:tr>
              <a:tr h="230847">
                <a:tc rowSpan="5">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智能仓储</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智能出入库</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融合多种感知技术，如传感器等，实现对仓储货物的全面感知、智能分拣和实时监控</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1"/>
                  </a:ext>
                </a:extLst>
              </a:tr>
              <a:tr h="230847">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人员管理</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融合人脸检测、识别以及人员实时定位等功能，实现少人、无人值守</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2"/>
                  </a:ext>
                </a:extLst>
              </a:tr>
              <a:tr h="333253">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车辆管理</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利用智能摄像头识别车型、车牌，实时比对数据库信息，统计车辆出入情况</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3"/>
                  </a:ext>
                </a:extLst>
              </a:tr>
              <a:tr h="333253">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en-US" sz="1800" kern="100">
                          <a:effectLst/>
                          <a:latin typeface="微软雅黑" panose="020B0503020204020204" pitchFamily="34" charset="-122"/>
                          <a:ea typeface="微软雅黑" panose="020B0503020204020204" pitchFamily="34" charset="-122"/>
                        </a:rPr>
                        <a:t>AI</a:t>
                      </a:r>
                      <a:r>
                        <a:rPr lang="zh-CN" altLang="en-US" sz="1800" kern="100">
                          <a:effectLst/>
                          <a:latin typeface="微软雅黑" panose="020B0503020204020204" pitchFamily="34" charset="-122"/>
                          <a:ea typeface="微软雅黑" panose="020B0503020204020204" pitchFamily="34" charset="-122"/>
                        </a:rPr>
                        <a:t>智能监控</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平台统一管理摄像头设备，实现远程监控与可视化、智能化监管</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4"/>
                  </a:ext>
                </a:extLst>
              </a:tr>
              <a:tr h="435659">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环境监测、智能预警、移动端协同</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通过智能传感器实时监测仓库的温度、湿度等环境数据并及时预警；通过平板或手机移动端与电脑端协同工作</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5"/>
                  </a:ext>
                </a:extLst>
              </a:tr>
              <a:tr h="248158">
                <a:tc rowSpan="3">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智能运输</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车辆管理与在途监控</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对货运车辆的车型、牌号、司机信息等相关信息进行采集与监管，如遇异常及时告警</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6"/>
                  </a:ext>
                </a:extLst>
              </a:tr>
              <a:tr h="230847">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智能告警</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采用智能传感技术监测运输中货物所处环境的温度、湿度、光照等情况，数据异常时立即发送告警</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7"/>
                  </a:ext>
                </a:extLst>
              </a:tr>
              <a:tr h="230847">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车辆感知</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通过</a:t>
                      </a:r>
                      <a:r>
                        <a:rPr lang="en-US" altLang="zh-CN" sz="1800" kern="100" dirty="0">
                          <a:effectLst/>
                          <a:latin typeface="微软雅黑" panose="020B0503020204020204" pitchFamily="34" charset="-122"/>
                          <a:ea typeface="微软雅黑" panose="020B0503020204020204" pitchFamily="34" charset="-122"/>
                        </a:rPr>
                        <a:t>GIS</a:t>
                      </a:r>
                      <a:r>
                        <a:rPr lang="zh-CN" altLang="en-US" sz="1800" kern="100" dirty="0">
                          <a:effectLst/>
                          <a:latin typeface="微软雅黑" panose="020B0503020204020204" pitchFamily="34" charset="-122"/>
                          <a:ea typeface="微软雅黑" panose="020B0503020204020204" pitchFamily="34" charset="-122"/>
                        </a:rPr>
                        <a:t>、</a:t>
                      </a:r>
                      <a:r>
                        <a:rPr lang="en-US" altLang="zh-CN" sz="1800" kern="100" dirty="0">
                          <a:effectLst/>
                          <a:latin typeface="微软雅黑" panose="020B0503020204020204" pitchFamily="34" charset="-122"/>
                          <a:ea typeface="微软雅黑" panose="020B0503020204020204" pitchFamily="34" charset="-122"/>
                        </a:rPr>
                        <a:t>GPS/</a:t>
                      </a:r>
                      <a:r>
                        <a:rPr lang="zh-CN" altLang="en-US" sz="1800" kern="100" dirty="0">
                          <a:effectLst/>
                          <a:latin typeface="微软雅黑" panose="020B0503020204020204" pitchFamily="34" charset="-122"/>
                          <a:ea typeface="微软雅黑" panose="020B0503020204020204" pitchFamily="34" charset="-122"/>
                        </a:rPr>
                        <a:t>北斗技术、智能传感技术、</a:t>
                      </a:r>
                      <a:r>
                        <a:rPr lang="en-US" altLang="zh-CN" sz="1800" kern="100" dirty="0">
                          <a:effectLst/>
                          <a:latin typeface="微软雅黑" panose="020B0503020204020204" pitchFamily="34" charset="-122"/>
                          <a:ea typeface="微软雅黑" panose="020B0503020204020204" pitchFamily="34" charset="-122"/>
                        </a:rPr>
                        <a:t>RFID</a:t>
                      </a:r>
                      <a:r>
                        <a:rPr lang="zh-CN" altLang="en-US" sz="1800" kern="100" dirty="0">
                          <a:effectLst/>
                          <a:latin typeface="微软雅黑" panose="020B0503020204020204" pitchFamily="34" charset="-122"/>
                          <a:ea typeface="微软雅黑" panose="020B0503020204020204" pitchFamily="34" charset="-122"/>
                        </a:rPr>
                        <a:t>技术，及时获知车辆轨迹、实时监控、监测预警等</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9239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33796"/>
            <a:chOff x="1447800" y="2894104"/>
            <a:chExt cx="15007644" cy="5968097"/>
          </a:xfrm>
        </p:grpSpPr>
        <p:sp>
          <p:nvSpPr>
            <p:cNvPr id="50" name="矩形: 圆角 49">
              <a:extLst>
                <a:ext uri="{FF2B5EF4-FFF2-40B4-BE49-F238E27FC236}">
                  <a16:creationId xmlns:a16="http://schemas.microsoft.com/office/drawing/2014/main" id="{F5B656B4-2FD0-97F3-244E-42E4189112F7}"/>
                </a:ext>
              </a:extLst>
            </p:cNvPr>
            <p:cNvSpPr/>
            <p:nvPr/>
          </p:nvSpPr>
          <p:spPr>
            <a:xfrm>
              <a:off x="1447800" y="2894104"/>
              <a:ext cx="15007644" cy="5968097"/>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2.AIOT</a:t>
              </a:r>
              <a:r>
                <a:rPr lang="zh-CN" altLang="en-US" sz="2800" b="1" dirty="0">
                  <a:solidFill>
                    <a:srgbClr val="1E5CFC"/>
                  </a:solidFill>
                  <a:latin typeface="微软雅黑" panose="020B0503020204020204" pitchFamily="34" charset="-122"/>
                  <a:ea typeface="微软雅黑" panose="020B0503020204020204" pitchFamily="34" charset="-122"/>
                </a:rPr>
                <a:t>在物流行业的应用</a:t>
              </a:r>
              <a:r>
                <a:rPr lang="en-US" altLang="zh-CN" sz="2800" b="1" dirty="0">
                  <a:solidFill>
                    <a:srgbClr val="1E5CFC"/>
                  </a:solidFill>
                  <a:latin typeface="微软雅黑" panose="020B0503020204020204" pitchFamily="34" charset="-122"/>
                  <a:ea typeface="微软雅黑" panose="020B0503020204020204" pitchFamily="34" charset="-122"/>
                </a:rPr>
                <a:t>——</a:t>
              </a:r>
              <a:r>
                <a:rPr lang="zh-CN" altLang="en-US" sz="2800" b="1" dirty="0">
                  <a:solidFill>
                    <a:srgbClr val="1E5CFC"/>
                  </a:solidFill>
                  <a:latin typeface="微软雅黑" panose="020B0503020204020204" pitchFamily="34" charset="-122"/>
                  <a:ea typeface="微软雅黑" panose="020B0503020204020204" pitchFamily="34" charset="-122"/>
                </a:rPr>
                <a:t>智慧物流</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8" name="TextBox 23">
            <a:extLst>
              <a:ext uri="{FF2B5EF4-FFF2-40B4-BE49-F238E27FC236}">
                <a16:creationId xmlns:a16="http://schemas.microsoft.com/office/drawing/2014/main" id="{411D67C4-BA2B-4EFA-1830-AD7C0AAB5720}"/>
              </a:ext>
            </a:extLst>
          </p:cNvPr>
          <p:cNvSpPr txBox="1"/>
          <p:nvPr/>
        </p:nvSpPr>
        <p:spPr>
          <a:xfrm>
            <a:off x="1259993" y="575180"/>
            <a:ext cx="104748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8.5 </a:t>
            </a:r>
            <a:r>
              <a:rPr lang="zh-CN" altLang="en-US" sz="4000" b="1" dirty="0">
                <a:latin typeface="微软雅黑" panose="020B0503020204020204" pitchFamily="34" charset="-122"/>
                <a:ea typeface="微软雅黑" panose="020B0503020204020204" pitchFamily="34" charset="-122"/>
              </a:rPr>
              <a:t>人工智能在新零售仓储物流中的应用</a:t>
            </a:r>
          </a:p>
        </p:txBody>
      </p:sp>
      <p:sp>
        <p:nvSpPr>
          <p:cNvPr id="9" name="文本框 8">
            <a:extLst>
              <a:ext uri="{FF2B5EF4-FFF2-40B4-BE49-F238E27FC236}">
                <a16:creationId xmlns:a16="http://schemas.microsoft.com/office/drawing/2014/main" id="{5F624A58-EAC9-5996-4E2C-FB1E80E4FEA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8.5.1 AIOT</a:t>
            </a:r>
          </a:p>
        </p:txBody>
      </p:sp>
      <p:graphicFrame>
        <p:nvGraphicFramePr>
          <p:cNvPr id="3" name="表格 2">
            <a:extLst>
              <a:ext uri="{FF2B5EF4-FFF2-40B4-BE49-F238E27FC236}">
                <a16:creationId xmlns:a16="http://schemas.microsoft.com/office/drawing/2014/main" id="{835CB9C4-F5BA-B0AB-0E7B-AB8DA6376A62}"/>
              </a:ext>
            </a:extLst>
          </p:cNvPr>
          <p:cNvGraphicFramePr>
            <a:graphicFrameLocks noGrp="1"/>
          </p:cNvGraphicFramePr>
          <p:nvPr>
            <p:extLst>
              <p:ext uri="{D42A27DB-BD31-4B8C-83A1-F6EECF244321}">
                <p14:modId xmlns:p14="http://schemas.microsoft.com/office/powerpoint/2010/main" val="2266311379"/>
              </p:ext>
            </p:extLst>
          </p:nvPr>
        </p:nvGraphicFramePr>
        <p:xfrm>
          <a:off x="2039436" y="4397841"/>
          <a:ext cx="13597366" cy="4708055"/>
        </p:xfrm>
        <a:graphic>
          <a:graphicData uri="http://schemas.openxmlformats.org/drawingml/2006/table">
            <a:tbl>
              <a:tblPr>
                <a:tableStyleId>{BC89EF96-8CEA-46FF-86C4-4CE0E7609802}</a:tableStyleId>
              </a:tblPr>
              <a:tblGrid>
                <a:gridCol w="1398629">
                  <a:extLst>
                    <a:ext uri="{9D8B030D-6E8A-4147-A177-3AD203B41FA5}">
                      <a16:colId xmlns:a16="http://schemas.microsoft.com/office/drawing/2014/main" val="20000"/>
                    </a:ext>
                  </a:extLst>
                </a:gridCol>
                <a:gridCol w="3164553">
                  <a:extLst>
                    <a:ext uri="{9D8B030D-6E8A-4147-A177-3AD203B41FA5}">
                      <a16:colId xmlns:a16="http://schemas.microsoft.com/office/drawing/2014/main" val="20001"/>
                    </a:ext>
                  </a:extLst>
                </a:gridCol>
                <a:gridCol w="9034184">
                  <a:extLst>
                    <a:ext uri="{9D8B030D-6E8A-4147-A177-3AD203B41FA5}">
                      <a16:colId xmlns:a16="http://schemas.microsoft.com/office/drawing/2014/main" val="20002"/>
                    </a:ext>
                  </a:extLst>
                </a:gridCol>
              </a:tblGrid>
              <a:tr h="47028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b="1" kern="100">
                          <a:effectLst/>
                          <a:latin typeface="微软雅黑" panose="020B0503020204020204" pitchFamily="34" charset="-122"/>
                          <a:ea typeface="微软雅黑" panose="020B0503020204020204" pitchFamily="34" charset="-122"/>
                        </a:rPr>
                        <a:t>项目</a:t>
                      </a:r>
                      <a:endParaRPr lang="zh-CN" altLang="en-US" sz="1600" b="1"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b="1" kern="100">
                          <a:effectLst/>
                          <a:latin typeface="微软雅黑" panose="020B0503020204020204" pitchFamily="34" charset="-122"/>
                          <a:ea typeface="微软雅黑" panose="020B0503020204020204" pitchFamily="34" charset="-122"/>
                        </a:rPr>
                        <a:t>功能</a:t>
                      </a:r>
                      <a:endParaRPr lang="zh-CN" altLang="en-US" sz="1600" b="1"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b="1" kern="100" dirty="0">
                          <a:effectLst/>
                          <a:latin typeface="微软雅黑" panose="020B0503020204020204" pitchFamily="34" charset="-122"/>
                          <a:ea typeface="微软雅黑" panose="020B0503020204020204" pitchFamily="34" charset="-122"/>
                        </a:rPr>
                        <a:t>具体内容</a:t>
                      </a:r>
                      <a:endParaRPr lang="zh-CN" altLang="en-US" sz="16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solidFill>
                      <a:schemeClr val="accent5">
                        <a:lumMod val="20000"/>
                        <a:lumOff val="80000"/>
                      </a:schemeClr>
                    </a:solidFill>
                  </a:tcPr>
                </a:tc>
                <a:extLst>
                  <a:ext uri="{0D108BD9-81ED-4DB2-BD59-A6C34878D82A}">
                    <a16:rowId xmlns:a16="http://schemas.microsoft.com/office/drawing/2014/main" val="10000"/>
                  </a:ext>
                </a:extLst>
              </a:tr>
              <a:tr h="470280">
                <a:tc rowSpan="3">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智能运输</a:t>
                      </a:r>
                    </a:p>
                  </a:txBody>
                  <a:tcPr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智能调度</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结合道路数据进行智能路线规划，提高运输效率、降低成本，保障安全</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1"/>
                  </a:ext>
                </a:extLst>
              </a:tr>
              <a:tr h="470280">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安全驾驶监测</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利用</a:t>
                      </a:r>
                      <a:r>
                        <a:rPr lang="en-US" altLang="zh-CN" sz="1600" kern="100" dirty="0">
                          <a:effectLst/>
                          <a:latin typeface="微软雅黑" panose="020B0503020204020204" pitchFamily="34" charset="-122"/>
                          <a:ea typeface="微软雅黑" panose="020B0503020204020204" pitchFamily="34" charset="-122"/>
                        </a:rPr>
                        <a:t>DSM</a:t>
                      </a:r>
                      <a:r>
                        <a:rPr lang="zh-CN" altLang="en-US" sz="1600" kern="100" dirty="0">
                          <a:effectLst/>
                          <a:latin typeface="微软雅黑" panose="020B0503020204020204" pitchFamily="34" charset="-122"/>
                          <a:ea typeface="微软雅黑" panose="020B0503020204020204" pitchFamily="34" charset="-122"/>
                        </a:rPr>
                        <a:t>摄像头监测司机驾驶行为，若监测到疲劳驾驶、打电话等异常行为立即向平台告警</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2"/>
                  </a:ext>
                </a:extLst>
              </a:tr>
              <a:tr h="470280">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智能配送</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融合</a:t>
                      </a:r>
                      <a:r>
                        <a:rPr lang="en-US" altLang="zh-CN" sz="1600" kern="100" dirty="0">
                          <a:effectLst/>
                          <a:latin typeface="微软雅黑" panose="020B0503020204020204" pitchFamily="34" charset="-122"/>
                          <a:ea typeface="微软雅黑" panose="020B0503020204020204" pitchFamily="34" charset="-122"/>
                        </a:rPr>
                        <a:t>GPS</a:t>
                      </a:r>
                      <a:r>
                        <a:rPr lang="zh-CN" altLang="en-US" sz="1600" kern="100" dirty="0">
                          <a:effectLst/>
                          <a:latin typeface="微软雅黑" panose="020B0503020204020204" pitchFamily="34" charset="-122"/>
                          <a:ea typeface="微软雅黑" panose="020B0503020204020204" pitchFamily="34" charset="-122"/>
                        </a:rPr>
                        <a:t>、物流跟踪及路线优化技术，实现电子化配送流程，智能决策配送，实时显示配送路线</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3"/>
                  </a:ext>
                </a:extLst>
              </a:tr>
              <a:tr h="470280">
                <a:tc rowSpan="5">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数据融合管理</a:t>
                      </a:r>
                    </a:p>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 </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数据融合</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通过</a:t>
                      </a:r>
                      <a:r>
                        <a:rPr lang="en-US" altLang="zh-CN" sz="1600" kern="100" dirty="0">
                          <a:effectLst/>
                          <a:latin typeface="微软雅黑" panose="020B0503020204020204" pitchFamily="34" charset="-122"/>
                          <a:ea typeface="微软雅黑" panose="020B0503020204020204" pitchFamily="34" charset="-122"/>
                        </a:rPr>
                        <a:t>AI</a:t>
                      </a:r>
                      <a:r>
                        <a:rPr lang="zh-CN" altLang="en-US" sz="1600" kern="100" dirty="0">
                          <a:effectLst/>
                          <a:latin typeface="微软雅黑" panose="020B0503020204020204" pitchFamily="34" charset="-122"/>
                          <a:ea typeface="微软雅黑" panose="020B0503020204020204" pitchFamily="34" charset="-122"/>
                        </a:rPr>
                        <a:t>算法技术，将物流各节点连接，促进模块间互联互通，实现可视化物流管理</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4"/>
                  </a:ext>
                </a:extLst>
              </a:tr>
              <a:tr h="470280">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数据可视化</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融合分析、可视化展示和处理各项数据，让管理者清晰、快速掌握各项物流信息</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5"/>
                  </a:ext>
                </a:extLst>
              </a:tr>
              <a:tr h="470280">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多维度统计</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自动采集、统计与分析仓储管理、人员考勤、车队管理、运输监管等各关键数据</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6"/>
                  </a:ext>
                </a:extLst>
              </a:tr>
              <a:tr h="470280">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全面监管</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集中监管分散的物流数据，实现运营一体化的、全方位的精细化与智能化物流管理</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7"/>
                  </a:ext>
                </a:extLst>
              </a:tr>
              <a:tr h="945815">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移动端协同</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通过电脑端与平板、智能手机等移动端协同操作，实现物流各环节的工作协同与流程管理，数据互联互通</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9259" marR="29259" marT="19506" marB="19506"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4154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337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31996" y="4009855"/>
                <a:ext cx="7329233" cy="1286815"/>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无人仓由货架、巷道式堆垛起重机、操作控制系统几个部分组成。</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钢结构的货架内是标准尺寸的货位空间。巷道堆垛起重机穿行于货架之间的巷道中，主要负责存、取货工作。</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无人仓</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8" name="TextBox 23">
            <a:extLst>
              <a:ext uri="{FF2B5EF4-FFF2-40B4-BE49-F238E27FC236}">
                <a16:creationId xmlns:a16="http://schemas.microsoft.com/office/drawing/2014/main" id="{411D67C4-BA2B-4EFA-1830-AD7C0AAB5720}"/>
              </a:ext>
            </a:extLst>
          </p:cNvPr>
          <p:cNvSpPr txBox="1"/>
          <p:nvPr/>
        </p:nvSpPr>
        <p:spPr>
          <a:xfrm>
            <a:off x="1259993" y="575180"/>
            <a:ext cx="104748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8.5 </a:t>
            </a:r>
            <a:r>
              <a:rPr lang="zh-CN" altLang="en-US" sz="4000" b="1" dirty="0">
                <a:latin typeface="微软雅黑" panose="020B0503020204020204" pitchFamily="34" charset="-122"/>
                <a:ea typeface="微软雅黑" panose="020B0503020204020204" pitchFamily="34" charset="-122"/>
              </a:rPr>
              <a:t>人工智能在新零售仓储物流中的应用</a:t>
            </a:r>
          </a:p>
        </p:txBody>
      </p:sp>
      <p:sp>
        <p:nvSpPr>
          <p:cNvPr id="9" name="文本框 8">
            <a:extLst>
              <a:ext uri="{FF2B5EF4-FFF2-40B4-BE49-F238E27FC236}">
                <a16:creationId xmlns:a16="http://schemas.microsoft.com/office/drawing/2014/main" id="{5F624A58-EAC9-5996-4E2C-FB1E80E4FEA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8.5.2 </a:t>
            </a:r>
            <a:r>
              <a:rPr lang="zh-CN" altLang="en-US" sz="3600" b="1" dirty="0">
                <a:solidFill>
                  <a:srgbClr val="1E5CFC"/>
                </a:solidFill>
                <a:latin typeface="微软雅黑" panose="020B0503020204020204" pitchFamily="34" charset="-122"/>
                <a:ea typeface="微软雅黑" panose="020B0503020204020204" pitchFamily="34" charset="-122"/>
              </a:rPr>
              <a:t>仓储智能化设备</a:t>
            </a:r>
          </a:p>
        </p:txBody>
      </p:sp>
      <p:grpSp>
        <p:nvGrpSpPr>
          <p:cNvPr id="2" name="组合 1">
            <a:extLst>
              <a:ext uri="{FF2B5EF4-FFF2-40B4-BE49-F238E27FC236}">
                <a16:creationId xmlns:a16="http://schemas.microsoft.com/office/drawing/2014/main" id="{59B17074-E3A2-738C-2E3B-6D3973281BC1}"/>
              </a:ext>
            </a:extLst>
          </p:cNvPr>
          <p:cNvGrpSpPr/>
          <p:nvPr/>
        </p:nvGrpSpPr>
        <p:grpSpPr>
          <a:xfrm>
            <a:off x="4648200" y="5921886"/>
            <a:ext cx="9144000" cy="3406220"/>
            <a:chOff x="5998" y="380341"/>
            <a:chExt cx="7178" cy="1828"/>
          </a:xfrm>
        </p:grpSpPr>
        <p:pic>
          <p:nvPicPr>
            <p:cNvPr id="3" name="图片 2" descr="图片包含 建筑, 游戏机, 桌子, 笼子&#10;&#10;描述已自动生成">
              <a:extLst>
                <a:ext uri="{FF2B5EF4-FFF2-40B4-BE49-F238E27FC236}">
                  <a16:creationId xmlns:a16="http://schemas.microsoft.com/office/drawing/2014/main" id="{2B0F1B87-3552-6CEE-8F3C-6B7D5DEC8C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9926" y="380341"/>
              <a:ext cx="3250" cy="1828"/>
            </a:xfrm>
            <a:prstGeom prst="rect">
              <a:avLst/>
            </a:prstGeom>
            <a:noFill/>
            <a:ln>
              <a:noFill/>
            </a:ln>
          </p:spPr>
        </p:pic>
        <p:pic>
          <p:nvPicPr>
            <p:cNvPr id="4" name="图片 3" descr="围栏内的火车&#10;&#10;中度可信度描述已自动生成">
              <a:extLst>
                <a:ext uri="{FF2B5EF4-FFF2-40B4-BE49-F238E27FC236}">
                  <a16:creationId xmlns:a16="http://schemas.microsoft.com/office/drawing/2014/main" id="{F5D655EF-4846-D90A-EE3B-549996CE46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998" y="380341"/>
              <a:ext cx="3540" cy="1816"/>
            </a:xfrm>
            <a:prstGeom prst="rect">
              <a:avLst/>
            </a:prstGeom>
            <a:noFill/>
            <a:ln>
              <a:noFill/>
            </a:ln>
          </p:spPr>
        </p:pic>
      </p:grpSp>
    </p:spTree>
    <p:extLst>
      <p:ext uri="{BB962C8B-B14F-4D97-AF65-F5344CB8AC3E}">
        <p14:creationId xmlns:p14="http://schemas.microsoft.com/office/powerpoint/2010/main" val="134501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0593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909304" y="4696818"/>
                <a:ext cx="3549748" cy="2403286"/>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无人仓中的穿梭车是智能机器人的一种，并可与上位机或仓储管理系统（</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Warehouse Management System</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WMS</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）系统进行通信。</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能实现取货、运送、放置等任务，具备自动化识别、存取等功能。</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718883"/>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无人仓</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4019856"/>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8" name="TextBox 23">
            <a:extLst>
              <a:ext uri="{FF2B5EF4-FFF2-40B4-BE49-F238E27FC236}">
                <a16:creationId xmlns:a16="http://schemas.microsoft.com/office/drawing/2014/main" id="{411D67C4-BA2B-4EFA-1830-AD7C0AAB5720}"/>
              </a:ext>
            </a:extLst>
          </p:cNvPr>
          <p:cNvSpPr txBox="1"/>
          <p:nvPr/>
        </p:nvSpPr>
        <p:spPr>
          <a:xfrm>
            <a:off x="1259993" y="575180"/>
            <a:ext cx="104748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8.5 </a:t>
            </a:r>
            <a:r>
              <a:rPr lang="zh-CN" altLang="en-US" sz="4000" b="1" dirty="0">
                <a:latin typeface="微软雅黑" panose="020B0503020204020204" pitchFamily="34" charset="-122"/>
                <a:ea typeface="微软雅黑" panose="020B0503020204020204" pitchFamily="34" charset="-122"/>
              </a:rPr>
              <a:t>人工智能在新零售仓储物流中的应用</a:t>
            </a:r>
          </a:p>
        </p:txBody>
      </p:sp>
      <p:sp>
        <p:nvSpPr>
          <p:cNvPr id="9" name="文本框 8">
            <a:extLst>
              <a:ext uri="{FF2B5EF4-FFF2-40B4-BE49-F238E27FC236}">
                <a16:creationId xmlns:a16="http://schemas.microsoft.com/office/drawing/2014/main" id="{5F624A58-EAC9-5996-4E2C-FB1E80E4FEA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8.5.2 </a:t>
            </a:r>
            <a:r>
              <a:rPr lang="zh-CN" altLang="en-US" sz="3600" b="1" dirty="0">
                <a:solidFill>
                  <a:srgbClr val="1E5CFC"/>
                </a:solidFill>
                <a:latin typeface="微软雅黑" panose="020B0503020204020204" pitchFamily="34" charset="-122"/>
                <a:ea typeface="微软雅黑" panose="020B0503020204020204" pitchFamily="34" charset="-122"/>
              </a:rPr>
              <a:t>仓储智能化设备</a:t>
            </a:r>
          </a:p>
        </p:txBody>
      </p:sp>
      <p:pic>
        <p:nvPicPr>
          <p:cNvPr id="1026" name="Picture 2">
            <a:extLst>
              <a:ext uri="{FF2B5EF4-FFF2-40B4-BE49-F238E27FC236}">
                <a16:creationId xmlns:a16="http://schemas.microsoft.com/office/drawing/2014/main" id="{0D75952F-A4F3-4FA3-C1A6-419D7AFD9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6245" y="4421333"/>
            <a:ext cx="6875262" cy="387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68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kOWQ0NGJjYzA2MTU5ZjdjMjQxZjY5NTMxNjczYjA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1390</Words>
  <Application>Microsoft Office PowerPoint</Application>
  <PresentationFormat>自定义</PresentationFormat>
  <Paragraphs>117</Paragraphs>
  <Slides>14</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14</vt:i4>
      </vt:variant>
    </vt:vector>
  </HeadingPairs>
  <TitlesOfParts>
    <vt:vector size="18" baseType="lpstr">
      <vt:lpstr>Arial</vt:lpstr>
      <vt:lpstr>Calibri</vt:lpstr>
      <vt:lpstr>微软雅黑</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燕文静</dc:creator>
  <cp:lastModifiedBy>admin</cp:lastModifiedBy>
  <cp:revision>23</cp:revision>
  <dcterms:created xsi:type="dcterms:W3CDTF">2006-08-16T00:00:00Z</dcterms:created>
  <dcterms:modified xsi:type="dcterms:W3CDTF">2024-08-16T09:50:22Z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DCF4243C69A94B24A0321ACB11AB7AB2_12</vt:lpwstr>
  </property>
  <property fmtid="{D5CDD505-2E9C-101B-9397-08002B2CF9AE}" pid="3" name="KSOProductBuildVer">
    <vt:lpwstr>2052-12.1.0.16309</vt:lpwstr>
  </property>
</Properties>
</file>