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63" r:id="rId3"/>
    <p:sldId id="384" r:id="rId4"/>
    <p:sldId id="385" r:id="rId5"/>
    <p:sldId id="386" r:id="rId6"/>
    <p:sldId id="387" r:id="rId7"/>
    <p:sldId id="388" r:id="rId8"/>
    <p:sldId id="389" r:id="rId9"/>
    <p:sldId id="390" r:id="rId10"/>
    <p:sldId id="391" r:id="rId11"/>
    <p:sldId id="392" r:id="rId12"/>
    <p:sldId id="393" r:id="rId13"/>
    <p:sldId id="395" r:id="rId14"/>
    <p:sldId id="396" r:id="rId15"/>
    <p:sldId id="397" r:id="rId16"/>
    <p:sldId id="398" r:id="rId17"/>
    <p:sldId id="373" r:id="rId18"/>
    <p:sldId id="399" r:id="rId19"/>
    <p:sldId id="270" r:id="rId20"/>
  </p:sldIdLst>
  <p:sldSz cx="18288000" cy="10287000"/>
  <p:notesSz cx="6858000" cy="9144000"/>
  <p:embeddedFontLst>
    <p:embeddedFont>
      <p:font typeface="微软雅黑" panose="020B0503020204020204" pitchFamily="34" charset="-122"/>
      <p:regular r:id="rId21"/>
      <p:bold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6FD"/>
    <a:srgbClr val="DCF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54" d="100"/>
          <a:sy n="54" d="100"/>
        </p:scale>
        <p:origin x="126" y="570"/>
      </p:cViewPr>
      <p:guideLst>
        <p:guide orient="horz" pos="2155"/>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71071">
            <a:off x="9507609" y="413683"/>
            <a:ext cx="12714367" cy="12205792"/>
          </a:xfrm>
          <a:custGeom>
            <a:avLst/>
            <a:gdLst/>
            <a:ahLst/>
            <a:cxnLst/>
            <a:rect l="l" t="t" r="r" b="b"/>
            <a:pathLst>
              <a:path w="12714367" h="12205792">
                <a:moveTo>
                  <a:pt x="0" y="0"/>
                </a:moveTo>
                <a:lnTo>
                  <a:pt x="12714367" y="0"/>
                </a:lnTo>
                <a:lnTo>
                  <a:pt x="12714367" y="12205792"/>
                </a:lnTo>
                <a:lnTo>
                  <a:pt x="0" y="122057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grpSp>
        <p:nvGrpSpPr>
          <p:cNvPr id="3" name="Group 3"/>
          <p:cNvGrpSpPr/>
          <p:nvPr/>
        </p:nvGrpSpPr>
        <p:grpSpPr>
          <a:xfrm>
            <a:off x="13025932" y="6731523"/>
            <a:ext cx="6491481" cy="64914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5" name="TextBox 5"/>
            <p:cNvSpPr txBox="1"/>
            <p:nvPr/>
          </p:nvSpPr>
          <p:spPr>
            <a:xfrm>
              <a:off x="76200" y="47625"/>
              <a:ext cx="660400" cy="688975"/>
            </a:xfrm>
            <a:prstGeom prst="rect">
              <a:avLst/>
            </a:prstGeom>
          </p:spPr>
          <p:txBody>
            <a:bodyPr lIns="66911" tIns="66911" rIns="66911" bIns="66911" rtlCol="0" anchor="ctr"/>
            <a:lstStyle/>
            <a:p>
              <a:pPr algn="ctr">
                <a:lnSpc>
                  <a:spcPts val="2660"/>
                </a:lnSpc>
                <a:spcBef>
                  <a:spcPct val="0"/>
                </a:spcBef>
              </a:pPr>
              <a:endParaRPr/>
            </a:p>
          </p:txBody>
        </p:sp>
      </p:grpSp>
      <p:sp>
        <p:nvSpPr>
          <p:cNvPr id="6" name="Freeform 6"/>
          <p:cNvSpPr/>
          <p:nvPr/>
        </p:nvSpPr>
        <p:spPr>
          <a:xfrm rot="9091583">
            <a:off x="-2032172" y="-2151825"/>
            <a:ext cx="5181372" cy="4974118"/>
          </a:xfrm>
          <a:custGeom>
            <a:avLst/>
            <a:gdLst/>
            <a:ahLst/>
            <a:cxnLst/>
            <a:rect l="l" t="t" r="r" b="b"/>
            <a:pathLst>
              <a:path w="5181372" h="4974118">
                <a:moveTo>
                  <a:pt x="0" y="0"/>
                </a:moveTo>
                <a:lnTo>
                  <a:pt x="5181372" y="0"/>
                </a:lnTo>
                <a:lnTo>
                  <a:pt x="5181372" y="4974118"/>
                </a:lnTo>
                <a:lnTo>
                  <a:pt x="0" y="497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7" name="Freeform 7"/>
          <p:cNvSpPr/>
          <p:nvPr/>
        </p:nvSpPr>
        <p:spPr>
          <a:xfrm>
            <a:off x="11887200" y="4457699"/>
            <a:ext cx="6962587" cy="5173143"/>
          </a:xfrm>
          <a:custGeom>
            <a:avLst/>
            <a:gdLst/>
            <a:ahLst/>
            <a:cxnLst/>
            <a:rect l="l" t="t" r="r" b="b"/>
            <a:pathLst>
              <a:path w="8999003" h="7592909">
                <a:moveTo>
                  <a:pt x="0" y="0"/>
                </a:moveTo>
                <a:lnTo>
                  <a:pt x="8999003" y="0"/>
                </a:lnTo>
                <a:lnTo>
                  <a:pt x="8999003" y="7592908"/>
                </a:lnTo>
                <a:lnTo>
                  <a:pt x="0" y="7592908"/>
                </a:lnTo>
                <a:lnTo>
                  <a:pt x="0" y="0"/>
                </a:lnTo>
                <a:close/>
              </a:path>
            </a:pathLst>
          </a:custGeom>
          <a:blipFill>
            <a:blip r:embed="rId4"/>
            <a:stretch>
              <a:fillRect/>
            </a:stretch>
          </a:blipFill>
        </p:spPr>
        <p:txBody>
          <a:bodyPr/>
          <a:lstStyle/>
          <a:p>
            <a:endParaRPr lang="zh-CN" altLang="en-US"/>
          </a:p>
        </p:txBody>
      </p:sp>
      <p:sp>
        <p:nvSpPr>
          <p:cNvPr id="14" name="TextBox 14"/>
          <p:cNvSpPr txBox="1"/>
          <p:nvPr/>
        </p:nvSpPr>
        <p:spPr>
          <a:xfrm>
            <a:off x="1183890" y="4849157"/>
            <a:ext cx="11389110" cy="1354217"/>
          </a:xfrm>
          <a:prstGeom prst="rect">
            <a:avLst/>
          </a:prstGeom>
        </p:spPr>
        <p:txBody>
          <a:bodyPr wrap="square" lIns="0" tIns="0" rIns="0" bIns="0" rtlCol="0" anchor="t">
            <a:spAutoFit/>
          </a:bodyPr>
          <a:lstStyle/>
          <a:p>
            <a:pPr eaLnBrk="1" hangingPunct="1"/>
            <a:r>
              <a:rPr lang="zh-CN" altLang="en-US" sz="8800" dirty="0">
                <a:latin typeface="微软雅黑" panose="020B0503020204020204" pitchFamily="34" charset="-122"/>
                <a:ea typeface="微软雅黑" panose="020B0503020204020204" pitchFamily="34" charset="-122"/>
              </a:rPr>
              <a:t>新零售与人工智能应用</a:t>
            </a:r>
          </a:p>
        </p:txBody>
      </p:sp>
      <p:sp>
        <p:nvSpPr>
          <p:cNvPr id="16" name="TextBox 16"/>
          <p:cNvSpPr txBox="1"/>
          <p:nvPr/>
        </p:nvSpPr>
        <p:spPr>
          <a:xfrm>
            <a:off x="1183891" y="2887731"/>
            <a:ext cx="8071346" cy="1724544"/>
          </a:xfrm>
          <a:prstGeom prst="rect">
            <a:avLst/>
          </a:prstGeom>
        </p:spPr>
        <p:txBody>
          <a:bodyPr lIns="0" tIns="0" rIns="0" bIns="0" rtlCol="0" anchor="t">
            <a:spAutoFit/>
          </a:bodyPr>
          <a:lstStyle/>
          <a:p>
            <a:pPr algn="l">
              <a:lnSpc>
                <a:spcPts val="14140"/>
              </a:lnSpc>
            </a:pPr>
            <a:r>
              <a:rPr lang="zh-CN" altLang="en-US" sz="10100" b="1" dirty="0">
                <a:solidFill>
                  <a:srgbClr val="2E66FD"/>
                </a:solidFill>
                <a:latin typeface="微软雅黑" panose="020B0503020204020204" pitchFamily="34" charset="-122"/>
                <a:ea typeface="微软雅黑" panose="020B0503020204020204" pitchFamily="34" charset="-122"/>
              </a:rPr>
              <a:t>第八章  </a:t>
            </a:r>
            <a:endParaRPr lang="en-US" sz="10100" b="1" dirty="0">
              <a:solidFill>
                <a:srgbClr val="2E66FD"/>
              </a:solidFill>
              <a:latin typeface="微软雅黑" panose="020B0503020204020204" pitchFamily="34" charset="-122"/>
              <a:ea typeface="微软雅黑" panose="020B0503020204020204" pitchFamily="34" charset="-122"/>
            </a:endParaRPr>
          </a:p>
        </p:txBody>
      </p:sp>
      <p:grpSp>
        <p:nvGrpSpPr>
          <p:cNvPr id="19" name="Group 19"/>
          <p:cNvGrpSpPr/>
          <p:nvPr/>
        </p:nvGrpSpPr>
        <p:grpSpPr>
          <a:xfrm>
            <a:off x="-2133600" y="8115300"/>
            <a:ext cx="4772723" cy="4772723"/>
            <a:chOff x="0" y="0"/>
            <a:chExt cx="6363630" cy="6363630"/>
          </a:xfrm>
        </p:grpSpPr>
        <p:grpSp>
          <p:nvGrpSpPr>
            <p:cNvPr id="20" name="Group 20"/>
            <p:cNvGrpSpPr/>
            <p:nvPr/>
          </p:nvGrpSpPr>
          <p:grpSpPr>
            <a:xfrm>
              <a:off x="0" y="0"/>
              <a:ext cx="6363630" cy="636363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23" name="Group 23"/>
            <p:cNvGrpSpPr/>
            <p:nvPr/>
          </p:nvGrpSpPr>
          <p:grpSpPr>
            <a:xfrm>
              <a:off x="592131" y="592131"/>
              <a:ext cx="5179368" cy="517936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nvGrpSpPr>
          <p:cNvPr id="10" name="组合 9"/>
          <p:cNvGrpSpPr/>
          <p:nvPr/>
        </p:nvGrpSpPr>
        <p:grpSpPr>
          <a:xfrm>
            <a:off x="2917343" y="6621345"/>
            <a:ext cx="5280980" cy="981075"/>
            <a:chOff x="4547" y="10620"/>
            <a:chExt cx="8316" cy="1545"/>
          </a:xfrm>
        </p:grpSpPr>
        <p:sp>
          <p:nvSpPr>
            <p:cNvPr id="27" name="Rectangle 3"/>
            <p:cNvSpPr>
              <a:spLocks noGrp="1" noChangeArrowheads="1"/>
            </p:cNvSpPr>
            <p:nvPr/>
          </p:nvSpPr>
          <p:spPr>
            <a:xfrm>
              <a:off x="5337" y="10620"/>
              <a:ext cx="7526" cy="1545"/>
            </a:xfrm>
            <a:prstGeom prst="rect">
              <a:avLst/>
            </a:prstGeom>
            <a:noFill/>
            <a:ln>
              <a:noFill/>
            </a:ln>
          </p:spPr>
          <p:txBody>
            <a:bodyPr vert="horz" wrap="square" lIns="91440" tIns="45720" rIns="91440" bIns="45720"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8.1 </a:t>
              </a:r>
              <a:r>
                <a:rPr lang="zh-CN" altLang="en-US" sz="3200" dirty="0">
                  <a:latin typeface="微软雅黑" panose="020B0503020204020204" pitchFamily="34" charset="-122"/>
                  <a:ea typeface="微软雅黑" panose="020B0503020204020204" pitchFamily="34" charset="-122"/>
                  <a:sym typeface="+mn-ea"/>
                </a:rPr>
                <a:t>人工智能概述</a:t>
              </a:r>
            </a:p>
          </p:txBody>
        </p:sp>
        <p:grpSp>
          <p:nvGrpSpPr>
            <p:cNvPr id="28" name="Group 19"/>
            <p:cNvGrpSpPr/>
            <p:nvPr/>
          </p:nvGrpSpPr>
          <p:grpSpPr>
            <a:xfrm>
              <a:off x="4547" y="11095"/>
              <a:ext cx="671" cy="671"/>
              <a:chOff x="0" y="0"/>
              <a:chExt cx="6363630" cy="6363630"/>
            </a:xfrm>
          </p:grpSpPr>
          <p:grpSp>
            <p:nvGrpSpPr>
              <p:cNvPr id="29" name="Group 20"/>
              <p:cNvGrpSpPr/>
              <p:nvPr/>
            </p:nvGrpSpPr>
            <p:grpSpPr>
              <a:xfrm>
                <a:off x="0" y="0"/>
                <a:ext cx="6363630" cy="6363630"/>
                <a:chOff x="0" y="0"/>
                <a:chExt cx="812800" cy="812800"/>
              </a:xfrm>
            </p:grpSpPr>
            <p:sp>
              <p:nvSpPr>
                <p:cNvPr id="33"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34" name="TextBox 2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23"/>
              <p:cNvGrpSpPr/>
              <p:nvPr/>
            </p:nvGrpSpPr>
            <p:grpSpPr>
              <a:xfrm>
                <a:off x="592131" y="592131"/>
                <a:ext cx="5179368" cy="5179368"/>
                <a:chOff x="0" y="0"/>
                <a:chExt cx="812800" cy="812800"/>
              </a:xfrm>
            </p:grpSpPr>
            <p:sp>
              <p:nvSpPr>
                <p:cNvPr id="31"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32" name="TextBox 2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grpSp>
        <p:nvGrpSpPr>
          <p:cNvPr id="8" name="组合 7">
            <a:extLst>
              <a:ext uri="{FF2B5EF4-FFF2-40B4-BE49-F238E27FC236}">
                <a16:creationId xmlns:a16="http://schemas.microsoft.com/office/drawing/2014/main" id="{C66F0775-8F59-2418-78C4-BFC779CB6F7E}"/>
              </a:ext>
            </a:extLst>
          </p:cNvPr>
          <p:cNvGrpSpPr/>
          <p:nvPr/>
        </p:nvGrpSpPr>
        <p:grpSpPr>
          <a:xfrm>
            <a:off x="2880192" y="7710087"/>
            <a:ext cx="7246424" cy="981075"/>
            <a:chOff x="4547" y="10620"/>
            <a:chExt cx="11411" cy="1545"/>
          </a:xfrm>
        </p:grpSpPr>
        <p:sp>
          <p:nvSpPr>
            <p:cNvPr id="9" name="Rectangle 3">
              <a:extLst>
                <a:ext uri="{FF2B5EF4-FFF2-40B4-BE49-F238E27FC236}">
                  <a16:creationId xmlns:a16="http://schemas.microsoft.com/office/drawing/2014/main" id="{FEE48465-D19E-5C5B-9BB8-0866C8960A3D}"/>
                </a:ext>
              </a:extLst>
            </p:cNvPr>
            <p:cNvSpPr>
              <a:spLocks noGrp="1" noChangeArrowheads="1"/>
            </p:cNvSpPr>
            <p:nvPr/>
          </p:nvSpPr>
          <p:spPr>
            <a:xfrm>
              <a:off x="5337" y="10620"/>
              <a:ext cx="10621" cy="1545"/>
            </a:xfrm>
            <a:prstGeom prst="rect">
              <a:avLst/>
            </a:prstGeom>
            <a:noFill/>
            <a:ln>
              <a:noFill/>
            </a:ln>
          </p:spPr>
          <p:txBody>
            <a:bodyPr vert="horz" wrap="square" lIns="91440" tIns="45720" rIns="91440" bIns="45720"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8.2 </a:t>
              </a:r>
              <a:r>
                <a:rPr lang="zh-CN" altLang="en-US" sz="3200" dirty="0">
                  <a:latin typeface="微软雅黑" panose="020B0503020204020204" pitchFamily="34" charset="-122"/>
                  <a:ea typeface="微软雅黑" panose="020B0503020204020204" pitchFamily="34" charset="-122"/>
                  <a:sym typeface="+mn-ea"/>
                </a:rPr>
                <a:t>人工智能在新零售营销中的应用</a:t>
              </a:r>
            </a:p>
          </p:txBody>
        </p:sp>
        <p:grpSp>
          <p:nvGrpSpPr>
            <p:cNvPr id="11" name="Group 19">
              <a:extLst>
                <a:ext uri="{FF2B5EF4-FFF2-40B4-BE49-F238E27FC236}">
                  <a16:creationId xmlns:a16="http://schemas.microsoft.com/office/drawing/2014/main" id="{B11BDFB1-9E57-EC04-3DB3-33F0BDEB0F05}"/>
                </a:ext>
              </a:extLst>
            </p:cNvPr>
            <p:cNvGrpSpPr/>
            <p:nvPr/>
          </p:nvGrpSpPr>
          <p:grpSpPr>
            <a:xfrm>
              <a:off x="4547" y="11095"/>
              <a:ext cx="671" cy="671"/>
              <a:chOff x="0" y="0"/>
              <a:chExt cx="6363630" cy="6363630"/>
            </a:xfrm>
          </p:grpSpPr>
          <p:grpSp>
            <p:nvGrpSpPr>
              <p:cNvPr id="12" name="Group 20">
                <a:extLst>
                  <a:ext uri="{FF2B5EF4-FFF2-40B4-BE49-F238E27FC236}">
                    <a16:creationId xmlns:a16="http://schemas.microsoft.com/office/drawing/2014/main" id="{98069133-FFA6-0E5E-C0A3-D9E324AD6022}"/>
                  </a:ext>
                </a:extLst>
              </p:cNvPr>
              <p:cNvGrpSpPr/>
              <p:nvPr/>
            </p:nvGrpSpPr>
            <p:grpSpPr>
              <a:xfrm>
                <a:off x="0" y="0"/>
                <a:ext cx="6363630" cy="6363630"/>
                <a:chOff x="0" y="0"/>
                <a:chExt cx="812800" cy="812800"/>
              </a:xfrm>
            </p:grpSpPr>
            <p:sp>
              <p:nvSpPr>
                <p:cNvPr id="18" name="Freeform 21">
                  <a:extLst>
                    <a:ext uri="{FF2B5EF4-FFF2-40B4-BE49-F238E27FC236}">
                      <a16:creationId xmlns:a16="http://schemas.microsoft.com/office/drawing/2014/main" id="{D3944009-0959-942F-03B7-B213D65417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26" name="TextBox 22">
                  <a:extLst>
                    <a:ext uri="{FF2B5EF4-FFF2-40B4-BE49-F238E27FC236}">
                      <a16:creationId xmlns:a16="http://schemas.microsoft.com/office/drawing/2014/main" id="{75F5A4EF-1846-BB3E-185D-6F650EBEB849}"/>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3" name="Group 23">
                <a:extLst>
                  <a:ext uri="{FF2B5EF4-FFF2-40B4-BE49-F238E27FC236}">
                    <a16:creationId xmlns:a16="http://schemas.microsoft.com/office/drawing/2014/main" id="{F9CB9D17-F4A7-B225-C6C9-19B9DFEF8BA4}"/>
                  </a:ext>
                </a:extLst>
              </p:cNvPr>
              <p:cNvGrpSpPr/>
              <p:nvPr/>
            </p:nvGrpSpPr>
            <p:grpSpPr>
              <a:xfrm>
                <a:off x="592131" y="592131"/>
                <a:ext cx="5179368" cy="5179368"/>
                <a:chOff x="0" y="0"/>
                <a:chExt cx="812800" cy="812800"/>
              </a:xfrm>
            </p:grpSpPr>
            <p:sp>
              <p:nvSpPr>
                <p:cNvPr id="15" name="Freeform 24">
                  <a:extLst>
                    <a:ext uri="{FF2B5EF4-FFF2-40B4-BE49-F238E27FC236}">
                      <a16:creationId xmlns:a16="http://schemas.microsoft.com/office/drawing/2014/main" id="{9F2A33C3-CEFF-6A3F-9DA0-6D52489190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17" name="TextBox 25">
                  <a:extLst>
                    <a:ext uri="{FF2B5EF4-FFF2-40B4-BE49-F238E27FC236}">
                      <a16:creationId xmlns:a16="http://schemas.microsoft.com/office/drawing/2014/main" id="{C3B50192-5926-BC83-9486-45A402D54F4D}"/>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grpSp>
        <p:nvGrpSpPr>
          <p:cNvPr id="35" name="组合 34">
            <a:extLst>
              <a:ext uri="{FF2B5EF4-FFF2-40B4-BE49-F238E27FC236}">
                <a16:creationId xmlns:a16="http://schemas.microsoft.com/office/drawing/2014/main" id="{43D9BF85-F11B-64E3-75FD-43AB049605D7}"/>
              </a:ext>
            </a:extLst>
          </p:cNvPr>
          <p:cNvGrpSpPr/>
          <p:nvPr/>
        </p:nvGrpSpPr>
        <p:grpSpPr>
          <a:xfrm>
            <a:off x="2880192" y="8691162"/>
            <a:ext cx="8192631" cy="981075"/>
            <a:chOff x="4547" y="10620"/>
            <a:chExt cx="12901" cy="1545"/>
          </a:xfrm>
        </p:grpSpPr>
        <p:sp>
          <p:nvSpPr>
            <p:cNvPr id="36" name="Rectangle 3">
              <a:extLst>
                <a:ext uri="{FF2B5EF4-FFF2-40B4-BE49-F238E27FC236}">
                  <a16:creationId xmlns:a16="http://schemas.microsoft.com/office/drawing/2014/main" id="{D80F5DF6-2F53-CB90-C6EC-7832FE5C0454}"/>
                </a:ext>
              </a:extLst>
            </p:cNvPr>
            <p:cNvSpPr>
              <a:spLocks noGrp="1" noChangeArrowheads="1"/>
            </p:cNvSpPr>
            <p:nvPr/>
          </p:nvSpPr>
          <p:spPr>
            <a:xfrm>
              <a:off x="5337" y="10620"/>
              <a:ext cx="12111" cy="1545"/>
            </a:xfrm>
            <a:prstGeom prst="rect">
              <a:avLst/>
            </a:prstGeom>
            <a:noFill/>
            <a:ln>
              <a:noFill/>
            </a:ln>
          </p:spPr>
          <p:txBody>
            <a:bodyPr vert="horz" wrap="square" lIns="91440" tIns="45720" rIns="91440" bIns="45720"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150000"/>
                </a:lnSpc>
              </a:pPr>
              <a:r>
                <a:rPr lang="en-US" altLang="zh-CN" sz="3200" dirty="0">
                  <a:latin typeface="微软雅黑" panose="020B0503020204020204" pitchFamily="34" charset="-122"/>
                  <a:ea typeface="微软雅黑" panose="020B0503020204020204" pitchFamily="34" charset="-122"/>
                  <a:sym typeface="+mn-ea"/>
                </a:rPr>
                <a:t>8.3 </a:t>
              </a:r>
              <a:r>
                <a:rPr lang="zh-CN" altLang="en-US" sz="3200" dirty="0">
                  <a:latin typeface="微软雅黑" panose="020B0503020204020204" pitchFamily="34" charset="-122"/>
                  <a:ea typeface="微软雅黑" panose="020B0503020204020204" pitchFamily="34" charset="-122"/>
                  <a:sym typeface="+mn-ea"/>
                </a:rPr>
                <a:t>人工智能在新零售交易管理中的应用</a:t>
              </a:r>
            </a:p>
          </p:txBody>
        </p:sp>
        <p:grpSp>
          <p:nvGrpSpPr>
            <p:cNvPr id="37" name="Group 19">
              <a:extLst>
                <a:ext uri="{FF2B5EF4-FFF2-40B4-BE49-F238E27FC236}">
                  <a16:creationId xmlns:a16="http://schemas.microsoft.com/office/drawing/2014/main" id="{CFEE0401-E285-2CF8-6277-9A8ED4195442}"/>
                </a:ext>
              </a:extLst>
            </p:cNvPr>
            <p:cNvGrpSpPr/>
            <p:nvPr/>
          </p:nvGrpSpPr>
          <p:grpSpPr>
            <a:xfrm>
              <a:off x="4547" y="11095"/>
              <a:ext cx="671" cy="671"/>
              <a:chOff x="0" y="0"/>
              <a:chExt cx="6363630" cy="6363630"/>
            </a:xfrm>
          </p:grpSpPr>
          <p:grpSp>
            <p:nvGrpSpPr>
              <p:cNvPr id="38" name="Group 20">
                <a:extLst>
                  <a:ext uri="{FF2B5EF4-FFF2-40B4-BE49-F238E27FC236}">
                    <a16:creationId xmlns:a16="http://schemas.microsoft.com/office/drawing/2014/main" id="{156775B3-24AE-E43C-0D49-4412C435F2CF}"/>
                  </a:ext>
                </a:extLst>
              </p:cNvPr>
              <p:cNvGrpSpPr/>
              <p:nvPr/>
            </p:nvGrpSpPr>
            <p:grpSpPr>
              <a:xfrm>
                <a:off x="0" y="0"/>
                <a:ext cx="6363630" cy="6363630"/>
                <a:chOff x="0" y="0"/>
                <a:chExt cx="812800" cy="812800"/>
              </a:xfrm>
            </p:grpSpPr>
            <p:sp>
              <p:nvSpPr>
                <p:cNvPr id="42" name="Freeform 21">
                  <a:extLst>
                    <a:ext uri="{FF2B5EF4-FFF2-40B4-BE49-F238E27FC236}">
                      <a16:creationId xmlns:a16="http://schemas.microsoft.com/office/drawing/2014/main" id="{450FDFC7-640E-292C-9AC4-49B9317D989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43" name="TextBox 22">
                  <a:extLst>
                    <a:ext uri="{FF2B5EF4-FFF2-40B4-BE49-F238E27FC236}">
                      <a16:creationId xmlns:a16="http://schemas.microsoft.com/office/drawing/2014/main" id="{715672AD-32AC-F7E6-8A0D-A6730DCCDF2C}"/>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9" name="Group 23">
                <a:extLst>
                  <a:ext uri="{FF2B5EF4-FFF2-40B4-BE49-F238E27FC236}">
                    <a16:creationId xmlns:a16="http://schemas.microsoft.com/office/drawing/2014/main" id="{2A459ECD-423C-738F-36EC-F3A691B5F276}"/>
                  </a:ext>
                </a:extLst>
              </p:cNvPr>
              <p:cNvGrpSpPr/>
              <p:nvPr/>
            </p:nvGrpSpPr>
            <p:grpSpPr>
              <a:xfrm>
                <a:off x="592131" y="592131"/>
                <a:ext cx="5179368" cy="5179368"/>
                <a:chOff x="0" y="0"/>
                <a:chExt cx="812800" cy="812800"/>
              </a:xfrm>
            </p:grpSpPr>
            <p:sp>
              <p:nvSpPr>
                <p:cNvPr id="40" name="Freeform 24">
                  <a:extLst>
                    <a:ext uri="{FF2B5EF4-FFF2-40B4-BE49-F238E27FC236}">
                      <a16:creationId xmlns:a16="http://schemas.microsoft.com/office/drawing/2014/main" id="{3DEF1FF0-1AC8-1888-8187-2F8544B7AE0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41" name="TextBox 25">
                  <a:extLst>
                    <a:ext uri="{FF2B5EF4-FFF2-40B4-BE49-F238E27FC236}">
                      <a16:creationId xmlns:a16="http://schemas.microsoft.com/office/drawing/2014/main" id="{96A0BB88-2657-E098-4894-A95F8C1FFDE7}"/>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17715"/>
            <a:chOff x="1447800" y="2894104"/>
            <a:chExt cx="15007644" cy="5954054"/>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54054"/>
              <a:chOff x="1604872" y="2989937"/>
              <a:chExt cx="7992326" cy="5194118"/>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194118"/>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57049" y="3961176"/>
                <a:ext cx="5020366" cy="3951648"/>
              </a:xfrm>
              <a:prstGeom prst="rect">
                <a:avLst/>
              </a:prstGeom>
              <a:noFill/>
            </p:spPr>
            <p:txBody>
              <a:bodyPr wrap="square">
                <a:spAutoFit/>
              </a:bodyPr>
              <a:lstStyle/>
              <a:p>
                <a:pPr indent="266700" algn="just">
                  <a:lnSpc>
                    <a:spcPct val="150000"/>
                  </a:lnSpc>
                </a:pP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作为一款智能</a:t>
                </a: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内容生成平台，一帧秒创的创作工具包含</a:t>
                </a: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数字人、</a:t>
                </a: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帮写、</a:t>
                </a: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视频、</a:t>
                </a: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作画等。</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用途：</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①通过语义视觉理解与匹配技术，自动分析文案含义，实现视频和视频文案的完全适配；</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②将公众号、新浪微博、小红书等文章一键转视频；</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③平台独有的</a:t>
                </a:r>
                <a:r>
                  <a:rPr lang="en-US" altLang="zh-CN" sz="2800" kern="1400" dirty="0">
                    <a:effectLst/>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智能配音技术，一键输入文本自动完成配音，囊括全网热门声音类型。</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4.</a:t>
              </a:r>
              <a:r>
                <a:rPr lang="zh-CN" altLang="en-US" sz="2800" b="1" dirty="0">
                  <a:solidFill>
                    <a:srgbClr val="1E5CFC"/>
                  </a:solidFill>
                  <a:latin typeface="微软雅黑" panose="020B0503020204020204" pitchFamily="34" charset="-122"/>
                  <a:ea typeface="微软雅黑" panose="020B0503020204020204" pitchFamily="34" charset="-122"/>
                </a:rPr>
                <a:t>一帧秒创</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034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8.2 </a:t>
            </a:r>
            <a:r>
              <a:rPr lang="zh-CN" altLang="en-US" sz="4000" b="1" dirty="0">
                <a:latin typeface="微软雅黑" panose="020B0503020204020204" pitchFamily="34" charset="-122"/>
                <a:ea typeface="微软雅黑" panose="020B0503020204020204" pitchFamily="34" charset="-122"/>
              </a:rPr>
              <a:t>人工智能在新零售营销中的应用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8.2.1 </a:t>
            </a:r>
            <a:r>
              <a:rPr lang="zh-CN" altLang="en-US" sz="3600" b="1" dirty="0">
                <a:solidFill>
                  <a:srgbClr val="1E5CFC"/>
                </a:solidFill>
                <a:latin typeface="微软雅黑" panose="020B0503020204020204" pitchFamily="34" charset="-122"/>
                <a:ea typeface="微软雅黑" panose="020B0503020204020204" pitchFamily="34" charset="-122"/>
              </a:rPr>
              <a:t>内容创作</a:t>
            </a:r>
          </a:p>
        </p:txBody>
      </p:sp>
      <p:pic>
        <p:nvPicPr>
          <p:cNvPr id="2" name="图片 1">
            <a:extLst>
              <a:ext uri="{FF2B5EF4-FFF2-40B4-BE49-F238E27FC236}">
                <a16:creationId xmlns:a16="http://schemas.microsoft.com/office/drawing/2014/main" id="{8632E1AB-5864-FCD8-D75D-05372C628D54}"/>
              </a:ext>
            </a:extLst>
          </p:cNvPr>
          <p:cNvPicPr>
            <a:picLocks noChangeAspect="1"/>
          </p:cNvPicPr>
          <p:nvPr/>
        </p:nvPicPr>
        <p:blipFill rotWithShape="1">
          <a:blip r:embed="rId5">
            <a:extLst>
              <a:ext uri="{28A0092B-C50C-407E-A947-70E740481C1C}">
                <a14:useLocalDpi xmlns:a14="http://schemas.microsoft.com/office/drawing/2010/main" val="0"/>
              </a:ext>
            </a:extLst>
          </a:blip>
          <a:srcRect t="2483" b="2483"/>
          <a:stretch/>
        </p:blipFill>
        <p:spPr>
          <a:xfrm>
            <a:off x="11430155" y="5244178"/>
            <a:ext cx="4391315" cy="2353519"/>
          </a:xfrm>
          <a:prstGeom prst="rect">
            <a:avLst/>
          </a:prstGeom>
          <a:noFill/>
          <a:ln w="9525">
            <a:noFill/>
          </a:ln>
        </p:spPr>
      </p:pic>
    </p:spTree>
    <p:extLst>
      <p:ext uri="{BB962C8B-B14F-4D97-AF65-F5344CB8AC3E}">
        <p14:creationId xmlns:p14="http://schemas.microsoft.com/office/powerpoint/2010/main" val="23767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17715"/>
            <a:chOff x="1447800" y="2894104"/>
            <a:chExt cx="15007644" cy="5954054"/>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54054"/>
              <a:chOff x="1604872" y="2989937"/>
              <a:chExt cx="7992326" cy="5194118"/>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194118"/>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820014" y="4597815"/>
                <a:ext cx="5020366" cy="2474415"/>
              </a:xfrm>
              <a:prstGeom prst="rect">
                <a:avLst/>
              </a:prstGeom>
              <a:noFill/>
            </p:spPr>
            <p:txBody>
              <a:bodyPr wrap="square">
                <a:spAutoFit/>
              </a:bodyPr>
              <a:lstStyle/>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个性化推荐是通过分析用户的历史行为、偏好和兴趣，以预测用户可能喜欢的商品或内容，并将这些个性化的推荐呈现给用户。</a:t>
                </a:r>
              </a:p>
              <a:p>
                <a:pPr indent="266700" algn="just">
                  <a:lnSpc>
                    <a:spcPct val="150000"/>
                  </a:lnSpc>
                </a:pP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数据来源包括：用户的搜索历史、浏览记录、购买行为、社交媒体活动等。</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个性化推荐定义</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034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8.2 </a:t>
            </a:r>
            <a:r>
              <a:rPr lang="zh-CN" altLang="en-US" sz="4000" b="1" dirty="0">
                <a:latin typeface="微软雅黑" panose="020B0503020204020204" pitchFamily="34" charset="-122"/>
                <a:ea typeface="微软雅黑" panose="020B0503020204020204" pitchFamily="34" charset="-122"/>
              </a:rPr>
              <a:t>人工智能在新零售营销中的应用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8.2.2 </a:t>
            </a:r>
            <a:r>
              <a:rPr lang="zh-CN" altLang="en-US" sz="3600" b="1" dirty="0">
                <a:solidFill>
                  <a:srgbClr val="1E5CFC"/>
                </a:solidFill>
                <a:latin typeface="微软雅黑" panose="020B0503020204020204" pitchFamily="34" charset="-122"/>
                <a:ea typeface="微软雅黑" panose="020B0503020204020204" pitchFamily="34" charset="-122"/>
              </a:rPr>
              <a:t>个性化推荐</a:t>
            </a:r>
          </a:p>
        </p:txBody>
      </p:sp>
      <p:pic>
        <p:nvPicPr>
          <p:cNvPr id="2" name="图片 1">
            <a:extLst>
              <a:ext uri="{FF2B5EF4-FFF2-40B4-BE49-F238E27FC236}">
                <a16:creationId xmlns:a16="http://schemas.microsoft.com/office/drawing/2014/main" id="{8632E1AB-5864-FCD8-D75D-05372C628D54}"/>
              </a:ext>
            </a:extLst>
          </p:cNvPr>
          <p:cNvPicPr>
            <a:picLocks noChangeAspect="1"/>
          </p:cNvPicPr>
          <p:nvPr/>
        </p:nvPicPr>
        <p:blipFill rotWithShape="1">
          <a:blip r:embed="rId5">
            <a:extLst>
              <a:ext uri="{28A0092B-C50C-407E-A947-70E740481C1C}">
                <a14:useLocalDpi xmlns:a14="http://schemas.microsoft.com/office/drawing/2010/main" val="0"/>
              </a:ext>
            </a:extLst>
          </a:blip>
          <a:srcRect t="11137" b="11137"/>
          <a:stretch/>
        </p:blipFill>
        <p:spPr>
          <a:xfrm>
            <a:off x="11430155" y="5244178"/>
            <a:ext cx="4391315" cy="2353519"/>
          </a:xfrm>
          <a:prstGeom prst="rect">
            <a:avLst/>
          </a:prstGeom>
          <a:noFill/>
          <a:ln w="9525">
            <a:noFill/>
          </a:ln>
        </p:spPr>
      </p:pic>
    </p:spTree>
    <p:extLst>
      <p:ext uri="{BB962C8B-B14F-4D97-AF65-F5344CB8AC3E}">
        <p14:creationId xmlns:p14="http://schemas.microsoft.com/office/powerpoint/2010/main" val="37768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25953" y="2626389"/>
            <a:ext cx="15007644" cy="6936711"/>
            <a:chOff x="1602153" y="3004859"/>
            <a:chExt cx="15007644" cy="6057976"/>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602153" y="3042964"/>
              <a:ext cx="15007644" cy="6019871"/>
              <a:chOff x="1687073" y="3119798"/>
              <a:chExt cx="7992326" cy="5251535"/>
            </a:xfrm>
          </p:grpSpPr>
          <p:sp>
            <p:nvSpPr>
              <p:cNvPr id="50" name="矩形: 圆角 49">
                <a:extLst>
                  <a:ext uri="{FF2B5EF4-FFF2-40B4-BE49-F238E27FC236}">
                    <a16:creationId xmlns:a16="http://schemas.microsoft.com/office/drawing/2014/main" id="{F5B656B4-2FD0-97F3-244E-42E4189112F7}"/>
                  </a:ext>
                </a:extLst>
              </p:cNvPr>
              <p:cNvSpPr/>
              <p:nvPr/>
            </p:nvSpPr>
            <p:spPr>
              <a:xfrm>
                <a:off x="1687073" y="3119798"/>
                <a:ext cx="7992326" cy="5251535"/>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40051" y="3874769"/>
                <a:ext cx="7241281" cy="4241282"/>
              </a:xfrm>
              <a:prstGeom prst="rect">
                <a:avLst/>
              </a:prstGeom>
              <a:noFill/>
            </p:spPr>
            <p:txBody>
              <a:bodyPr wrap="square">
                <a:spAutoFit/>
              </a:bodyPr>
              <a:lstStyle/>
              <a:p>
                <a:pPr indent="266700" algn="just">
                  <a:lnSpc>
                    <a:spcPct val="150000"/>
                  </a:lnSpc>
                </a:pPr>
                <a:r>
                  <a:rPr lang="zh-CN" altLang="en-US" sz="2400" b="1" kern="1400" dirty="0">
                    <a:latin typeface="微软雅黑" panose="020B0503020204020204" pitchFamily="34" charset="-122"/>
                    <a:ea typeface="微软雅黑" panose="020B0503020204020204" pitchFamily="34" charset="-122"/>
                    <a:cs typeface="Times New Roman" panose="02020603050405020304" pitchFamily="18" charset="0"/>
                  </a:rPr>
                  <a:t>①数据收集</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收集用户的历史数据，作为模型训练的基础，帮助模型理解用户的兴趣。</a:t>
                </a:r>
              </a:p>
              <a:p>
                <a:pPr indent="266700" algn="just">
                  <a:lnSpc>
                    <a:spcPct val="150000"/>
                  </a:lnSpc>
                </a:pPr>
                <a:r>
                  <a:rPr lang="zh-CN" altLang="en-US" sz="2400" b="1" kern="1400" dirty="0">
                    <a:latin typeface="微软雅黑" panose="020B0503020204020204" pitchFamily="34" charset="-122"/>
                    <a:ea typeface="微软雅黑" panose="020B0503020204020204" pitchFamily="34" charset="-122"/>
                    <a:cs typeface="Times New Roman" panose="02020603050405020304" pitchFamily="18" charset="0"/>
                  </a:rPr>
                  <a:t>②特征提取</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包括用户的地理位置、购买频率、浏览时段等</a:t>
                </a:r>
              </a:p>
              <a:p>
                <a:pPr indent="266700" algn="just">
                  <a:lnSpc>
                    <a:spcPct val="150000"/>
                  </a:lnSpc>
                </a:pPr>
                <a:r>
                  <a:rPr lang="zh-CN" altLang="en-US" sz="2400" b="1" kern="1400" dirty="0">
                    <a:latin typeface="微软雅黑" panose="020B0503020204020204" pitchFamily="34" charset="-122"/>
                    <a:ea typeface="微软雅黑" panose="020B0503020204020204" pitchFamily="34" charset="-122"/>
                    <a:cs typeface="Times New Roman" panose="02020603050405020304" pitchFamily="18" charset="0"/>
                  </a:rPr>
                  <a:t>③建立模型</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使用机器学习算法建立个性化推荐模型，以便预测用户可能感兴趣的内容。</a:t>
                </a:r>
              </a:p>
              <a:p>
                <a:pPr indent="266700" algn="just">
                  <a:lnSpc>
                    <a:spcPct val="150000"/>
                  </a:lnSpc>
                </a:pPr>
                <a:r>
                  <a:rPr lang="zh-CN" altLang="en-US" sz="2400" b="1" kern="1400" dirty="0">
                    <a:latin typeface="微软雅黑" panose="020B0503020204020204" pitchFamily="34" charset="-122"/>
                    <a:ea typeface="微软雅黑" panose="020B0503020204020204" pitchFamily="34" charset="-122"/>
                    <a:cs typeface="Times New Roman" panose="02020603050405020304" pitchFamily="18" charset="0"/>
                  </a:rPr>
                  <a:t>④模型训练</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通过学习用户的行为模式和商品的特征来不断优化自己。</a:t>
                </a:r>
              </a:p>
              <a:p>
                <a:pPr indent="266700" algn="just">
                  <a:lnSpc>
                    <a:spcPct val="150000"/>
                  </a:lnSpc>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⑤推荐生成</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推荐系统根据用户的特征和模型预测，生成个性化推荐列表。</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个性化推荐原理</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034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8.2 </a:t>
            </a:r>
            <a:r>
              <a:rPr lang="zh-CN" altLang="en-US" sz="4000" b="1" dirty="0">
                <a:latin typeface="微软雅黑" panose="020B0503020204020204" pitchFamily="34" charset="-122"/>
                <a:ea typeface="微软雅黑" panose="020B0503020204020204" pitchFamily="34" charset="-122"/>
              </a:rPr>
              <a:t>人工智能在新零售营销中的应用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8.2.2 </a:t>
            </a:r>
            <a:r>
              <a:rPr lang="zh-CN" altLang="en-US" sz="3600" b="1" dirty="0">
                <a:solidFill>
                  <a:srgbClr val="1E5CFC"/>
                </a:solidFill>
                <a:latin typeface="微软雅黑" panose="020B0503020204020204" pitchFamily="34" charset="-122"/>
                <a:ea typeface="微软雅黑" panose="020B0503020204020204" pitchFamily="34" charset="-122"/>
              </a:rPr>
              <a:t>个性化推荐</a:t>
            </a:r>
          </a:p>
        </p:txBody>
      </p:sp>
      <p:pic>
        <p:nvPicPr>
          <p:cNvPr id="8" name="Picture 4" descr="个性化推荐系统在E-learning中应用概述_word文档在线阅读与下载_免费文档">
            <a:extLst>
              <a:ext uri="{FF2B5EF4-FFF2-40B4-BE49-F238E27FC236}">
                <a16:creationId xmlns:a16="http://schemas.microsoft.com/office/drawing/2014/main" id="{56919CD3-2DF2-6CCB-52B3-8DE409528D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7370" y="4873710"/>
            <a:ext cx="3860827" cy="304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25953" y="2626390"/>
            <a:ext cx="15007644" cy="1794313"/>
            <a:chOff x="1602153" y="3004859"/>
            <a:chExt cx="15007644" cy="1567011"/>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602153" y="3042965"/>
              <a:ext cx="15007644" cy="1528905"/>
              <a:chOff x="1687073" y="3119799"/>
              <a:chExt cx="7992326" cy="1333766"/>
            </a:xfrm>
          </p:grpSpPr>
          <p:sp>
            <p:nvSpPr>
              <p:cNvPr id="50" name="矩形: 圆角 49">
                <a:extLst>
                  <a:ext uri="{FF2B5EF4-FFF2-40B4-BE49-F238E27FC236}">
                    <a16:creationId xmlns:a16="http://schemas.microsoft.com/office/drawing/2014/main" id="{F5B656B4-2FD0-97F3-244E-42E4189112F7}"/>
                  </a:ext>
                </a:extLst>
              </p:cNvPr>
              <p:cNvSpPr/>
              <p:nvPr/>
            </p:nvSpPr>
            <p:spPr>
              <a:xfrm>
                <a:off x="1687073" y="3119799"/>
                <a:ext cx="7992326" cy="1333766"/>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40051" y="3874769"/>
                <a:ext cx="7241281" cy="442682"/>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通过结合</a:t>
                </a:r>
                <a:r>
                  <a:rPr lang="en-US" altLang="zh-CN" sz="2400" kern="1400" dirty="0">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模型对数据的精准调控能力，提升对成本的整体掌控感知能力，缩短成本调控周期。</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加强稳控成本</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034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8.2 </a:t>
            </a:r>
            <a:r>
              <a:rPr lang="zh-CN" altLang="en-US" sz="4000" b="1" dirty="0">
                <a:latin typeface="微软雅黑" panose="020B0503020204020204" pitchFamily="34" charset="-122"/>
                <a:ea typeface="微软雅黑" panose="020B0503020204020204" pitchFamily="34" charset="-122"/>
              </a:rPr>
              <a:t>人工智能在新零售营销中的应用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8.2.3 </a:t>
            </a:r>
            <a:r>
              <a:rPr lang="zh-CN" altLang="en-US" sz="3600" b="1" dirty="0">
                <a:solidFill>
                  <a:srgbClr val="1E5CFC"/>
                </a:solidFill>
                <a:latin typeface="微软雅黑" panose="020B0503020204020204" pitchFamily="34" charset="-122"/>
                <a:ea typeface="微软雅黑" panose="020B0503020204020204" pitchFamily="34" charset="-122"/>
              </a:rPr>
              <a:t>智能广告投放与优化</a:t>
            </a:r>
          </a:p>
        </p:txBody>
      </p:sp>
      <p:grpSp>
        <p:nvGrpSpPr>
          <p:cNvPr id="2" name="组合 1">
            <a:extLst>
              <a:ext uri="{FF2B5EF4-FFF2-40B4-BE49-F238E27FC236}">
                <a16:creationId xmlns:a16="http://schemas.microsoft.com/office/drawing/2014/main" id="{A9F3B7A5-7801-D769-4315-14712C890FA5}"/>
              </a:ext>
            </a:extLst>
          </p:cNvPr>
          <p:cNvGrpSpPr/>
          <p:nvPr/>
        </p:nvGrpSpPr>
        <p:grpSpPr>
          <a:xfrm>
            <a:off x="1525953" y="4927730"/>
            <a:ext cx="15007644" cy="1794311"/>
            <a:chOff x="1602153" y="3004859"/>
            <a:chExt cx="15007644" cy="1567010"/>
          </a:xfrm>
        </p:grpSpPr>
        <p:grpSp>
          <p:nvGrpSpPr>
            <p:cNvPr id="9" name="组合 8">
              <a:extLst>
                <a:ext uri="{FF2B5EF4-FFF2-40B4-BE49-F238E27FC236}">
                  <a16:creationId xmlns:a16="http://schemas.microsoft.com/office/drawing/2014/main" id="{02D076C8-B2FA-863F-DD9D-C3BC64EAC5CA}"/>
                </a:ext>
              </a:extLst>
            </p:cNvPr>
            <p:cNvGrpSpPr/>
            <p:nvPr/>
          </p:nvGrpSpPr>
          <p:grpSpPr>
            <a:xfrm>
              <a:off x="1602153" y="3042964"/>
              <a:ext cx="15007644" cy="1528905"/>
              <a:chOff x="1687073" y="3119799"/>
              <a:chExt cx="7992326" cy="1333766"/>
            </a:xfrm>
          </p:grpSpPr>
          <p:sp>
            <p:nvSpPr>
              <p:cNvPr id="13" name="矩形: 圆角 12">
                <a:extLst>
                  <a:ext uri="{FF2B5EF4-FFF2-40B4-BE49-F238E27FC236}">
                    <a16:creationId xmlns:a16="http://schemas.microsoft.com/office/drawing/2014/main" id="{C86422F0-7ECC-BA0B-35AD-762FB51FEEFC}"/>
                  </a:ext>
                </a:extLst>
              </p:cNvPr>
              <p:cNvSpPr/>
              <p:nvPr/>
            </p:nvSpPr>
            <p:spPr>
              <a:xfrm>
                <a:off x="1687073" y="3119799"/>
                <a:ext cx="7992326" cy="1333766"/>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73FF261E-BA81-10E7-9F9F-50055A99E85E}"/>
                  </a:ext>
                </a:extLst>
              </p:cNvPr>
              <p:cNvSpPr txBox="1"/>
              <p:nvPr/>
            </p:nvSpPr>
            <p:spPr>
              <a:xfrm>
                <a:off x="1740051" y="3874769"/>
                <a:ext cx="7241281" cy="442682"/>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通过结合</a:t>
                </a:r>
                <a:r>
                  <a:rPr lang="en-US" altLang="zh-CN" sz="2400" kern="1400" dirty="0">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模型对数据的精准调控能力，提升对成本的整体掌控感知能力，缩短成本调控周期。</a:t>
                </a:r>
              </a:p>
            </p:txBody>
          </p:sp>
        </p:grpSp>
        <p:sp>
          <p:nvSpPr>
            <p:cNvPr id="11" name="TextBox 19">
              <a:extLst>
                <a:ext uri="{FF2B5EF4-FFF2-40B4-BE49-F238E27FC236}">
                  <a16:creationId xmlns:a16="http://schemas.microsoft.com/office/drawing/2014/main" id="{3CB2AAF4-8721-D100-E5CF-C03849CA4212}"/>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全局智能投放调控</a:t>
              </a:r>
            </a:p>
          </p:txBody>
        </p:sp>
        <p:sp>
          <p:nvSpPr>
            <p:cNvPr id="12" name="AutoShape 21">
              <a:extLst>
                <a:ext uri="{FF2B5EF4-FFF2-40B4-BE49-F238E27FC236}">
                  <a16:creationId xmlns:a16="http://schemas.microsoft.com/office/drawing/2014/main" id="{047878D3-81A0-5D91-7A92-074AC5B594DD}"/>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grpSp>
        <p:nvGrpSpPr>
          <p:cNvPr id="15" name="组合 14">
            <a:extLst>
              <a:ext uri="{FF2B5EF4-FFF2-40B4-BE49-F238E27FC236}">
                <a16:creationId xmlns:a16="http://schemas.microsoft.com/office/drawing/2014/main" id="{85406578-14EF-3B48-0484-8596B5F29ACB}"/>
              </a:ext>
            </a:extLst>
          </p:cNvPr>
          <p:cNvGrpSpPr/>
          <p:nvPr/>
        </p:nvGrpSpPr>
        <p:grpSpPr>
          <a:xfrm>
            <a:off x="1558472" y="7274837"/>
            <a:ext cx="15007644" cy="2436982"/>
            <a:chOff x="1602153" y="3004859"/>
            <a:chExt cx="15007644" cy="2128268"/>
          </a:xfrm>
        </p:grpSpPr>
        <p:grpSp>
          <p:nvGrpSpPr>
            <p:cNvPr id="16" name="组合 15">
              <a:extLst>
                <a:ext uri="{FF2B5EF4-FFF2-40B4-BE49-F238E27FC236}">
                  <a16:creationId xmlns:a16="http://schemas.microsoft.com/office/drawing/2014/main" id="{83BE4895-C529-0EED-B0C3-4FEB7013C9E7}"/>
                </a:ext>
              </a:extLst>
            </p:cNvPr>
            <p:cNvGrpSpPr/>
            <p:nvPr/>
          </p:nvGrpSpPr>
          <p:grpSpPr>
            <a:xfrm>
              <a:off x="1602153" y="3042966"/>
              <a:ext cx="15007644" cy="2090161"/>
              <a:chOff x="1687073" y="3119799"/>
              <a:chExt cx="7992326" cy="1823387"/>
            </a:xfrm>
          </p:grpSpPr>
          <p:sp>
            <p:nvSpPr>
              <p:cNvPr id="19" name="矩形: 圆角 18">
                <a:extLst>
                  <a:ext uri="{FF2B5EF4-FFF2-40B4-BE49-F238E27FC236}">
                    <a16:creationId xmlns:a16="http://schemas.microsoft.com/office/drawing/2014/main" id="{60328E0C-B86F-D565-B358-5F189A3719DB}"/>
                  </a:ext>
                </a:extLst>
              </p:cNvPr>
              <p:cNvSpPr/>
              <p:nvPr/>
            </p:nvSpPr>
            <p:spPr>
              <a:xfrm>
                <a:off x="1687073" y="3119799"/>
                <a:ext cx="7992326" cy="1823387"/>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FABFD3A8-F87D-3B5D-BBD7-2692AE67256C}"/>
                  </a:ext>
                </a:extLst>
              </p:cNvPr>
              <p:cNvSpPr txBox="1"/>
              <p:nvPr/>
            </p:nvSpPr>
            <p:spPr>
              <a:xfrm>
                <a:off x="1740051" y="3874769"/>
                <a:ext cx="7241281" cy="864748"/>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通过分析消费者的在线行为，人工智能可以实时调整广告内容，确保广告与消费者的兴趣和需求高度匹配。</a:t>
                </a:r>
              </a:p>
            </p:txBody>
          </p:sp>
        </p:grpSp>
        <p:sp>
          <p:nvSpPr>
            <p:cNvPr id="17" name="TextBox 19">
              <a:extLst>
                <a:ext uri="{FF2B5EF4-FFF2-40B4-BE49-F238E27FC236}">
                  <a16:creationId xmlns:a16="http://schemas.microsoft.com/office/drawing/2014/main" id="{B70BD006-2C20-0051-334F-136B05D22B9E}"/>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智能化投放诊断</a:t>
              </a:r>
            </a:p>
          </p:txBody>
        </p:sp>
        <p:sp>
          <p:nvSpPr>
            <p:cNvPr id="18" name="AutoShape 21">
              <a:extLst>
                <a:ext uri="{FF2B5EF4-FFF2-40B4-BE49-F238E27FC236}">
                  <a16:creationId xmlns:a16="http://schemas.microsoft.com/office/drawing/2014/main" id="{02BAC7BD-564F-5F16-C7ED-66FF65B8EC74}"/>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Tree>
    <p:extLst>
      <p:ext uri="{BB962C8B-B14F-4D97-AF65-F5344CB8AC3E}">
        <p14:creationId xmlns:p14="http://schemas.microsoft.com/office/powerpoint/2010/main" val="13268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25953" y="2626390"/>
            <a:ext cx="15007644" cy="2212804"/>
            <a:chOff x="1602153" y="3004859"/>
            <a:chExt cx="15007644" cy="1932488"/>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602153" y="3042965"/>
              <a:ext cx="15007644" cy="1894382"/>
              <a:chOff x="1687073" y="3119799"/>
              <a:chExt cx="7992326" cy="1652596"/>
            </a:xfrm>
          </p:grpSpPr>
          <p:sp>
            <p:nvSpPr>
              <p:cNvPr id="50" name="矩形: 圆角 49">
                <a:extLst>
                  <a:ext uri="{FF2B5EF4-FFF2-40B4-BE49-F238E27FC236}">
                    <a16:creationId xmlns:a16="http://schemas.microsoft.com/office/drawing/2014/main" id="{F5B656B4-2FD0-97F3-244E-42E4189112F7}"/>
                  </a:ext>
                </a:extLst>
              </p:cNvPr>
              <p:cNvSpPr/>
              <p:nvPr/>
            </p:nvSpPr>
            <p:spPr>
              <a:xfrm>
                <a:off x="1687073" y="3119799"/>
                <a:ext cx="7992326" cy="1652596"/>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40051" y="3874769"/>
                <a:ext cx="7241281" cy="864748"/>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人工智能基于历史销售数据、天气趋势、季节性变化等因素。需求预测可以更准确、更快速，从而减少不必要的成本。</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需求预测</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034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8.3 </a:t>
            </a:r>
            <a:r>
              <a:rPr lang="zh-CN" altLang="en-US" sz="4000" b="1" dirty="0">
                <a:latin typeface="微软雅黑" panose="020B0503020204020204" pitchFamily="34" charset="-122"/>
                <a:ea typeface="微软雅黑" panose="020B0503020204020204" pitchFamily="34" charset="-122"/>
              </a:rPr>
              <a:t>人工智能在新零售交易管理中的应用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8.3.1 </a:t>
            </a:r>
            <a:r>
              <a:rPr lang="zh-CN" altLang="en-US" sz="3600" b="1" dirty="0">
                <a:solidFill>
                  <a:srgbClr val="1E5CFC"/>
                </a:solidFill>
                <a:latin typeface="微软雅黑" panose="020B0503020204020204" pitchFamily="34" charset="-122"/>
                <a:ea typeface="微软雅黑" panose="020B0503020204020204" pitchFamily="34" charset="-122"/>
              </a:rPr>
              <a:t>智能采购预测</a:t>
            </a:r>
          </a:p>
        </p:txBody>
      </p:sp>
      <p:grpSp>
        <p:nvGrpSpPr>
          <p:cNvPr id="2" name="组合 1">
            <a:extLst>
              <a:ext uri="{FF2B5EF4-FFF2-40B4-BE49-F238E27FC236}">
                <a16:creationId xmlns:a16="http://schemas.microsoft.com/office/drawing/2014/main" id="{A9F3B7A5-7801-D769-4315-14712C890FA5}"/>
              </a:ext>
            </a:extLst>
          </p:cNvPr>
          <p:cNvGrpSpPr/>
          <p:nvPr/>
        </p:nvGrpSpPr>
        <p:grpSpPr>
          <a:xfrm>
            <a:off x="1530950" y="5153093"/>
            <a:ext cx="11194450" cy="2283784"/>
            <a:chOff x="1602153" y="3004859"/>
            <a:chExt cx="15007644" cy="1994477"/>
          </a:xfrm>
        </p:grpSpPr>
        <p:grpSp>
          <p:nvGrpSpPr>
            <p:cNvPr id="9" name="组合 8">
              <a:extLst>
                <a:ext uri="{FF2B5EF4-FFF2-40B4-BE49-F238E27FC236}">
                  <a16:creationId xmlns:a16="http://schemas.microsoft.com/office/drawing/2014/main" id="{02D076C8-B2FA-863F-DD9D-C3BC64EAC5CA}"/>
                </a:ext>
              </a:extLst>
            </p:cNvPr>
            <p:cNvGrpSpPr/>
            <p:nvPr/>
          </p:nvGrpSpPr>
          <p:grpSpPr>
            <a:xfrm>
              <a:off x="1602153" y="3042964"/>
              <a:ext cx="15007644" cy="1956372"/>
              <a:chOff x="1687073" y="3119799"/>
              <a:chExt cx="7992326" cy="1706674"/>
            </a:xfrm>
          </p:grpSpPr>
          <p:sp>
            <p:nvSpPr>
              <p:cNvPr id="13" name="矩形: 圆角 12">
                <a:extLst>
                  <a:ext uri="{FF2B5EF4-FFF2-40B4-BE49-F238E27FC236}">
                    <a16:creationId xmlns:a16="http://schemas.microsoft.com/office/drawing/2014/main" id="{C86422F0-7ECC-BA0B-35AD-762FB51FEEFC}"/>
                  </a:ext>
                </a:extLst>
              </p:cNvPr>
              <p:cNvSpPr/>
              <p:nvPr/>
            </p:nvSpPr>
            <p:spPr>
              <a:xfrm>
                <a:off x="1687073" y="3119799"/>
                <a:ext cx="7992326" cy="1706674"/>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73FF261E-BA81-10E7-9F9F-50055A99E85E}"/>
                  </a:ext>
                </a:extLst>
              </p:cNvPr>
              <p:cNvSpPr txBox="1"/>
              <p:nvPr/>
            </p:nvSpPr>
            <p:spPr>
              <a:xfrm>
                <a:off x="1740051" y="3874769"/>
                <a:ext cx="7241281" cy="442682"/>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通过分析供应商的历史报价、交货时间等因素，人工智能技术可以帮助企业确定最佳的采购策略。</a:t>
                </a:r>
              </a:p>
            </p:txBody>
          </p:sp>
        </p:grpSp>
        <p:sp>
          <p:nvSpPr>
            <p:cNvPr id="11" name="TextBox 19">
              <a:extLst>
                <a:ext uri="{FF2B5EF4-FFF2-40B4-BE49-F238E27FC236}">
                  <a16:creationId xmlns:a16="http://schemas.microsoft.com/office/drawing/2014/main" id="{3CB2AAF4-8721-D100-E5CF-C03849CA4212}"/>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供应商选择</a:t>
              </a:r>
            </a:p>
          </p:txBody>
        </p:sp>
        <p:sp>
          <p:nvSpPr>
            <p:cNvPr id="12" name="AutoShape 21">
              <a:extLst>
                <a:ext uri="{FF2B5EF4-FFF2-40B4-BE49-F238E27FC236}">
                  <a16:creationId xmlns:a16="http://schemas.microsoft.com/office/drawing/2014/main" id="{047878D3-81A0-5D91-7A92-074AC5B594DD}"/>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grpSp>
        <p:nvGrpSpPr>
          <p:cNvPr id="15" name="组合 14">
            <a:extLst>
              <a:ext uri="{FF2B5EF4-FFF2-40B4-BE49-F238E27FC236}">
                <a16:creationId xmlns:a16="http://schemas.microsoft.com/office/drawing/2014/main" id="{85406578-14EF-3B48-0484-8596B5F29ACB}"/>
              </a:ext>
            </a:extLst>
          </p:cNvPr>
          <p:cNvGrpSpPr/>
          <p:nvPr/>
        </p:nvGrpSpPr>
        <p:grpSpPr>
          <a:xfrm>
            <a:off x="1558472" y="7741591"/>
            <a:ext cx="11166928" cy="2436981"/>
            <a:chOff x="1602153" y="3004859"/>
            <a:chExt cx="15007644" cy="2128267"/>
          </a:xfrm>
        </p:grpSpPr>
        <p:grpSp>
          <p:nvGrpSpPr>
            <p:cNvPr id="16" name="组合 15">
              <a:extLst>
                <a:ext uri="{FF2B5EF4-FFF2-40B4-BE49-F238E27FC236}">
                  <a16:creationId xmlns:a16="http://schemas.microsoft.com/office/drawing/2014/main" id="{83BE4895-C529-0EED-B0C3-4FEB7013C9E7}"/>
                </a:ext>
              </a:extLst>
            </p:cNvPr>
            <p:cNvGrpSpPr/>
            <p:nvPr/>
          </p:nvGrpSpPr>
          <p:grpSpPr>
            <a:xfrm>
              <a:off x="1602153" y="3042965"/>
              <a:ext cx="15007644" cy="2090161"/>
              <a:chOff x="1687073" y="3119799"/>
              <a:chExt cx="7992326" cy="1823387"/>
            </a:xfrm>
          </p:grpSpPr>
          <p:sp>
            <p:nvSpPr>
              <p:cNvPr id="19" name="矩形: 圆角 18">
                <a:extLst>
                  <a:ext uri="{FF2B5EF4-FFF2-40B4-BE49-F238E27FC236}">
                    <a16:creationId xmlns:a16="http://schemas.microsoft.com/office/drawing/2014/main" id="{60328E0C-B86F-D565-B358-5F189A3719DB}"/>
                  </a:ext>
                </a:extLst>
              </p:cNvPr>
              <p:cNvSpPr/>
              <p:nvPr/>
            </p:nvSpPr>
            <p:spPr>
              <a:xfrm>
                <a:off x="1687073" y="3119799"/>
                <a:ext cx="7992326" cy="1823387"/>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FABFD3A8-F87D-3B5D-BBD7-2692AE67256C}"/>
                  </a:ext>
                </a:extLst>
              </p:cNvPr>
              <p:cNvSpPr txBox="1"/>
              <p:nvPr/>
            </p:nvSpPr>
            <p:spPr>
              <a:xfrm>
                <a:off x="1740051" y="3874769"/>
                <a:ext cx="7241281" cy="442682"/>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人工智能技术可以帮助企业确定最佳的采购策略，例如批量采购、定期采购等，从而降低成本。</a:t>
                </a:r>
              </a:p>
            </p:txBody>
          </p:sp>
        </p:grpSp>
        <p:sp>
          <p:nvSpPr>
            <p:cNvPr id="17" name="TextBox 19">
              <a:extLst>
                <a:ext uri="{FF2B5EF4-FFF2-40B4-BE49-F238E27FC236}">
                  <a16:creationId xmlns:a16="http://schemas.microsoft.com/office/drawing/2014/main" id="{B70BD006-2C20-0051-334F-136B05D22B9E}"/>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优化采购流程</a:t>
              </a:r>
            </a:p>
          </p:txBody>
        </p:sp>
        <p:sp>
          <p:nvSpPr>
            <p:cNvPr id="18" name="AutoShape 21">
              <a:extLst>
                <a:ext uri="{FF2B5EF4-FFF2-40B4-BE49-F238E27FC236}">
                  <a16:creationId xmlns:a16="http://schemas.microsoft.com/office/drawing/2014/main" id="{02BAC7BD-564F-5F16-C7ED-66FF65B8EC74}"/>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pic>
        <p:nvPicPr>
          <p:cNvPr id="8" name="Picture 4" descr="全栈智能采购供应链平台 - 全栈智能">
            <a:extLst>
              <a:ext uri="{FF2B5EF4-FFF2-40B4-BE49-F238E27FC236}">
                <a16:creationId xmlns:a16="http://schemas.microsoft.com/office/drawing/2014/main" id="{972560FE-6473-D85F-DBA6-E14516BCAA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4920" y="4991100"/>
            <a:ext cx="5122345" cy="5092872"/>
          </a:xfrm>
          <a:prstGeom prst="rect">
            <a:avLst/>
          </a:prstGeom>
          <a:solidFill>
            <a:schemeClr val="bg1"/>
          </a:solidFill>
        </p:spPr>
      </p:pic>
    </p:spTree>
    <p:extLst>
      <p:ext uri="{BB962C8B-B14F-4D97-AF65-F5344CB8AC3E}">
        <p14:creationId xmlns:p14="http://schemas.microsoft.com/office/powerpoint/2010/main" val="314795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54724" y="3174366"/>
            <a:ext cx="11223221" cy="2621077"/>
            <a:chOff x="1602153" y="3004859"/>
            <a:chExt cx="15007644" cy="2289041"/>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602153" y="3042966"/>
              <a:ext cx="15007644" cy="2250934"/>
              <a:chOff x="1687073" y="3119799"/>
              <a:chExt cx="7992326" cy="1963640"/>
            </a:xfrm>
          </p:grpSpPr>
          <p:sp>
            <p:nvSpPr>
              <p:cNvPr id="50" name="矩形: 圆角 49">
                <a:extLst>
                  <a:ext uri="{FF2B5EF4-FFF2-40B4-BE49-F238E27FC236}">
                    <a16:creationId xmlns:a16="http://schemas.microsoft.com/office/drawing/2014/main" id="{F5B656B4-2FD0-97F3-244E-42E4189112F7}"/>
                  </a:ext>
                </a:extLst>
              </p:cNvPr>
              <p:cNvSpPr/>
              <p:nvPr/>
            </p:nvSpPr>
            <p:spPr>
              <a:xfrm>
                <a:off x="1687073" y="3119799"/>
                <a:ext cx="7992326" cy="1963640"/>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40051" y="3874769"/>
                <a:ext cx="7241281" cy="864748"/>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通过分析原材料的图像和数据来检测缺陷和问题，人工智能技术进行的质量控制可以更快速、更准确，从而避免浪费和成本增加。</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4.</a:t>
              </a:r>
              <a:r>
                <a:rPr lang="zh-CN" altLang="en-US" sz="2800" b="1" dirty="0">
                  <a:solidFill>
                    <a:srgbClr val="1E5CFC"/>
                  </a:solidFill>
                  <a:latin typeface="微软雅黑" panose="020B0503020204020204" pitchFamily="34" charset="-122"/>
                  <a:ea typeface="微软雅黑" panose="020B0503020204020204" pitchFamily="34" charset="-122"/>
                </a:rPr>
                <a:t>质量控制</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034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8.3 </a:t>
            </a:r>
            <a:r>
              <a:rPr lang="zh-CN" altLang="en-US" sz="4000" b="1" dirty="0">
                <a:latin typeface="微软雅黑" panose="020B0503020204020204" pitchFamily="34" charset="-122"/>
                <a:ea typeface="微软雅黑" panose="020B0503020204020204" pitchFamily="34" charset="-122"/>
              </a:rPr>
              <a:t>人工智能在新零售交易管理中的应用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8.3.1 </a:t>
            </a:r>
            <a:r>
              <a:rPr lang="zh-CN" altLang="en-US" sz="3600" b="1" dirty="0">
                <a:solidFill>
                  <a:srgbClr val="1E5CFC"/>
                </a:solidFill>
                <a:latin typeface="微软雅黑" panose="020B0503020204020204" pitchFamily="34" charset="-122"/>
                <a:ea typeface="微软雅黑" panose="020B0503020204020204" pitchFamily="34" charset="-122"/>
              </a:rPr>
              <a:t>智能采购预测</a:t>
            </a:r>
          </a:p>
        </p:txBody>
      </p:sp>
      <p:grpSp>
        <p:nvGrpSpPr>
          <p:cNvPr id="2" name="组合 1">
            <a:extLst>
              <a:ext uri="{FF2B5EF4-FFF2-40B4-BE49-F238E27FC236}">
                <a16:creationId xmlns:a16="http://schemas.microsoft.com/office/drawing/2014/main" id="{A9F3B7A5-7801-D769-4315-14712C890FA5}"/>
              </a:ext>
            </a:extLst>
          </p:cNvPr>
          <p:cNvGrpSpPr/>
          <p:nvPr/>
        </p:nvGrpSpPr>
        <p:grpSpPr>
          <a:xfrm>
            <a:off x="1554724" y="6425628"/>
            <a:ext cx="11194450" cy="2283783"/>
            <a:chOff x="1602153" y="3004859"/>
            <a:chExt cx="15007644" cy="1994476"/>
          </a:xfrm>
        </p:grpSpPr>
        <p:grpSp>
          <p:nvGrpSpPr>
            <p:cNvPr id="9" name="组合 8">
              <a:extLst>
                <a:ext uri="{FF2B5EF4-FFF2-40B4-BE49-F238E27FC236}">
                  <a16:creationId xmlns:a16="http://schemas.microsoft.com/office/drawing/2014/main" id="{02D076C8-B2FA-863F-DD9D-C3BC64EAC5CA}"/>
                </a:ext>
              </a:extLst>
            </p:cNvPr>
            <p:cNvGrpSpPr/>
            <p:nvPr/>
          </p:nvGrpSpPr>
          <p:grpSpPr>
            <a:xfrm>
              <a:off x="1602153" y="3042963"/>
              <a:ext cx="15007644" cy="1956372"/>
              <a:chOff x="1687073" y="3119799"/>
              <a:chExt cx="7992326" cy="1706674"/>
            </a:xfrm>
          </p:grpSpPr>
          <p:sp>
            <p:nvSpPr>
              <p:cNvPr id="13" name="矩形: 圆角 12">
                <a:extLst>
                  <a:ext uri="{FF2B5EF4-FFF2-40B4-BE49-F238E27FC236}">
                    <a16:creationId xmlns:a16="http://schemas.microsoft.com/office/drawing/2014/main" id="{C86422F0-7ECC-BA0B-35AD-762FB51FEEFC}"/>
                  </a:ext>
                </a:extLst>
              </p:cNvPr>
              <p:cNvSpPr/>
              <p:nvPr/>
            </p:nvSpPr>
            <p:spPr>
              <a:xfrm>
                <a:off x="1687073" y="3119799"/>
                <a:ext cx="7992326" cy="1706674"/>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73FF261E-BA81-10E7-9F9F-50055A99E85E}"/>
                  </a:ext>
                </a:extLst>
              </p:cNvPr>
              <p:cNvSpPr txBox="1"/>
              <p:nvPr/>
            </p:nvSpPr>
            <p:spPr>
              <a:xfrm>
                <a:off x="1740051" y="3874769"/>
                <a:ext cx="7241281" cy="864748"/>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人工智能技术可以跟踪库存水平、订单状态和运输信息，帮助企业更好地管理原材料采购和产品交付。</a:t>
                </a:r>
              </a:p>
            </p:txBody>
          </p:sp>
        </p:grpSp>
        <p:sp>
          <p:nvSpPr>
            <p:cNvPr id="11" name="TextBox 19">
              <a:extLst>
                <a:ext uri="{FF2B5EF4-FFF2-40B4-BE49-F238E27FC236}">
                  <a16:creationId xmlns:a16="http://schemas.microsoft.com/office/drawing/2014/main" id="{3CB2AAF4-8721-D100-E5CF-C03849CA4212}"/>
                </a:ext>
              </a:extLst>
            </p:cNvPr>
            <p:cNvSpPr txBox="1"/>
            <p:nvPr/>
          </p:nvSpPr>
          <p:spPr>
            <a:xfrm>
              <a:off x="1905001" y="3004859"/>
              <a:ext cx="13916470" cy="637420"/>
            </a:xfrm>
            <a:prstGeom prst="rect">
              <a:avLst/>
            </a:prstGeom>
          </p:spPr>
          <p:txBody>
            <a:bodyPr wrap="square" lIns="0" tIns="0" rIns="0" bIns="0" rtlCol="0" anchor="t">
              <a:spAutoFit/>
            </a:bodyPr>
            <a:lstStyle/>
            <a:p>
              <a:pPr algn="l">
                <a:lnSpc>
                  <a:spcPts val="6720"/>
                </a:lnSpc>
              </a:pPr>
              <a:r>
                <a:rPr lang="zh-CN" altLang="en-US" sz="2800" b="1" dirty="0">
                  <a:solidFill>
                    <a:srgbClr val="1E5CFC"/>
                  </a:solidFill>
                  <a:latin typeface="微软雅黑" panose="020B0503020204020204" pitchFamily="34" charset="-122"/>
                  <a:ea typeface="微软雅黑" panose="020B0503020204020204" pitchFamily="34" charset="-122"/>
                </a:rPr>
                <a:t>（</a:t>
              </a:r>
              <a:r>
                <a:rPr lang="en-US" altLang="zh-CN" sz="2800" b="1" dirty="0">
                  <a:solidFill>
                    <a:srgbClr val="1E5CFC"/>
                  </a:solidFill>
                  <a:latin typeface="微软雅黑" panose="020B0503020204020204" pitchFamily="34" charset="-122"/>
                  <a:ea typeface="微软雅黑" panose="020B0503020204020204" pitchFamily="34" charset="-122"/>
                </a:rPr>
                <a:t>5</a:t>
              </a:r>
              <a:r>
                <a:rPr lang="zh-CN" altLang="en-US" sz="2800" b="1" dirty="0">
                  <a:solidFill>
                    <a:srgbClr val="1E5CFC"/>
                  </a:solidFill>
                  <a:latin typeface="微软雅黑" panose="020B0503020204020204" pitchFamily="34" charset="-122"/>
                  <a:ea typeface="微软雅黑" panose="020B0503020204020204" pitchFamily="34" charset="-122"/>
                </a:rPr>
                <a:t>）供应链管理</a:t>
              </a:r>
            </a:p>
          </p:txBody>
        </p:sp>
        <p:sp>
          <p:nvSpPr>
            <p:cNvPr id="12" name="AutoShape 21">
              <a:extLst>
                <a:ext uri="{FF2B5EF4-FFF2-40B4-BE49-F238E27FC236}">
                  <a16:creationId xmlns:a16="http://schemas.microsoft.com/office/drawing/2014/main" id="{047878D3-81A0-5D91-7A92-074AC5B594DD}"/>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pic>
        <p:nvPicPr>
          <p:cNvPr id="24" name="Picture 2" descr="智慧供应链物流,智慧物流,供应链_大山谷图库">
            <a:extLst>
              <a:ext uri="{FF2B5EF4-FFF2-40B4-BE49-F238E27FC236}">
                <a16:creationId xmlns:a16="http://schemas.microsoft.com/office/drawing/2014/main" id="{2A9DAB50-B380-AF9E-D063-282A0CE0E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1299" y="4163569"/>
            <a:ext cx="5327828" cy="300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52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525953" y="2626389"/>
            <a:ext cx="15007644" cy="2216739"/>
            <a:chOff x="1602153" y="3004859"/>
            <a:chExt cx="15007644" cy="1935925"/>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602153" y="3042967"/>
              <a:ext cx="15007644" cy="1897817"/>
              <a:chOff x="1687073" y="3119799"/>
              <a:chExt cx="7992326" cy="1655592"/>
            </a:xfrm>
          </p:grpSpPr>
          <p:sp>
            <p:nvSpPr>
              <p:cNvPr id="50" name="矩形: 圆角 49">
                <a:extLst>
                  <a:ext uri="{FF2B5EF4-FFF2-40B4-BE49-F238E27FC236}">
                    <a16:creationId xmlns:a16="http://schemas.microsoft.com/office/drawing/2014/main" id="{F5B656B4-2FD0-97F3-244E-42E4189112F7}"/>
                  </a:ext>
                </a:extLst>
              </p:cNvPr>
              <p:cNvSpPr/>
              <p:nvPr/>
            </p:nvSpPr>
            <p:spPr>
              <a:xfrm>
                <a:off x="1687073" y="3119799"/>
                <a:ext cx="7992326" cy="1655592"/>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40051" y="3874769"/>
                <a:ext cx="7241281" cy="864748"/>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通过机器学习和自然语言处理等先进技术，自动识别并快速处理各类订单信息，并实时更新库存状况和物流状态。</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实时、精准的信息处理能力</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034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8.3 </a:t>
            </a:r>
            <a:r>
              <a:rPr lang="zh-CN" altLang="en-US" sz="4000" b="1" dirty="0">
                <a:latin typeface="微软雅黑" panose="020B0503020204020204" pitchFamily="34" charset="-122"/>
                <a:ea typeface="微软雅黑" panose="020B0503020204020204" pitchFamily="34" charset="-122"/>
              </a:rPr>
              <a:t>人工智能在新零售交易管理中的应用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8.3.2 </a:t>
            </a:r>
            <a:r>
              <a:rPr lang="zh-CN" altLang="en-US" sz="3600" b="1" dirty="0">
                <a:solidFill>
                  <a:srgbClr val="1E5CFC"/>
                </a:solidFill>
                <a:latin typeface="微软雅黑" panose="020B0503020204020204" pitchFamily="34" charset="-122"/>
                <a:ea typeface="微软雅黑" panose="020B0503020204020204" pitchFamily="34" charset="-122"/>
              </a:rPr>
              <a:t>智能订单处理</a:t>
            </a:r>
          </a:p>
        </p:txBody>
      </p:sp>
      <p:grpSp>
        <p:nvGrpSpPr>
          <p:cNvPr id="2" name="组合 1">
            <a:extLst>
              <a:ext uri="{FF2B5EF4-FFF2-40B4-BE49-F238E27FC236}">
                <a16:creationId xmlns:a16="http://schemas.microsoft.com/office/drawing/2014/main" id="{A9F3B7A5-7801-D769-4315-14712C890FA5}"/>
              </a:ext>
            </a:extLst>
          </p:cNvPr>
          <p:cNvGrpSpPr/>
          <p:nvPr/>
        </p:nvGrpSpPr>
        <p:grpSpPr>
          <a:xfrm>
            <a:off x="1525953" y="4927731"/>
            <a:ext cx="15007644" cy="2262502"/>
            <a:chOff x="1602153" y="3004859"/>
            <a:chExt cx="15007644" cy="1975891"/>
          </a:xfrm>
        </p:grpSpPr>
        <p:grpSp>
          <p:nvGrpSpPr>
            <p:cNvPr id="9" name="组合 8">
              <a:extLst>
                <a:ext uri="{FF2B5EF4-FFF2-40B4-BE49-F238E27FC236}">
                  <a16:creationId xmlns:a16="http://schemas.microsoft.com/office/drawing/2014/main" id="{02D076C8-B2FA-863F-DD9D-C3BC64EAC5CA}"/>
                </a:ext>
              </a:extLst>
            </p:cNvPr>
            <p:cNvGrpSpPr/>
            <p:nvPr/>
          </p:nvGrpSpPr>
          <p:grpSpPr>
            <a:xfrm>
              <a:off x="1602153" y="3042965"/>
              <a:ext cx="15007644" cy="1937785"/>
              <a:chOff x="1687073" y="3119799"/>
              <a:chExt cx="7992326" cy="1690459"/>
            </a:xfrm>
          </p:grpSpPr>
          <p:sp>
            <p:nvSpPr>
              <p:cNvPr id="13" name="矩形: 圆角 12">
                <a:extLst>
                  <a:ext uri="{FF2B5EF4-FFF2-40B4-BE49-F238E27FC236}">
                    <a16:creationId xmlns:a16="http://schemas.microsoft.com/office/drawing/2014/main" id="{C86422F0-7ECC-BA0B-35AD-762FB51FEEFC}"/>
                  </a:ext>
                </a:extLst>
              </p:cNvPr>
              <p:cNvSpPr/>
              <p:nvPr/>
            </p:nvSpPr>
            <p:spPr>
              <a:xfrm>
                <a:off x="1687073" y="3119799"/>
                <a:ext cx="7992326" cy="169045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73FF261E-BA81-10E7-9F9F-50055A99E85E}"/>
                  </a:ext>
                </a:extLst>
              </p:cNvPr>
              <p:cNvSpPr txBox="1"/>
              <p:nvPr/>
            </p:nvSpPr>
            <p:spPr>
              <a:xfrm>
                <a:off x="1740051" y="3874769"/>
                <a:ext cx="7241281" cy="864748"/>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智能订单处理系统可打破新零售企业内部以及上下游合作伙伴之间的信息壁垒，实现供应链各环节的数据共享与透明化管理。</a:t>
                </a:r>
              </a:p>
            </p:txBody>
          </p:sp>
        </p:grpSp>
        <p:sp>
          <p:nvSpPr>
            <p:cNvPr id="11" name="TextBox 19">
              <a:extLst>
                <a:ext uri="{FF2B5EF4-FFF2-40B4-BE49-F238E27FC236}">
                  <a16:creationId xmlns:a16="http://schemas.microsoft.com/office/drawing/2014/main" id="{3CB2AAF4-8721-D100-E5CF-C03849CA4212}"/>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高效的供应链协同</a:t>
              </a:r>
            </a:p>
          </p:txBody>
        </p:sp>
        <p:sp>
          <p:nvSpPr>
            <p:cNvPr id="12" name="AutoShape 21">
              <a:extLst>
                <a:ext uri="{FF2B5EF4-FFF2-40B4-BE49-F238E27FC236}">
                  <a16:creationId xmlns:a16="http://schemas.microsoft.com/office/drawing/2014/main" id="{047878D3-81A0-5D91-7A92-074AC5B594DD}"/>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grpSp>
        <p:nvGrpSpPr>
          <p:cNvPr id="15" name="组合 14">
            <a:extLst>
              <a:ext uri="{FF2B5EF4-FFF2-40B4-BE49-F238E27FC236}">
                <a16:creationId xmlns:a16="http://schemas.microsoft.com/office/drawing/2014/main" id="{85406578-14EF-3B48-0484-8596B5F29ACB}"/>
              </a:ext>
            </a:extLst>
          </p:cNvPr>
          <p:cNvGrpSpPr/>
          <p:nvPr/>
        </p:nvGrpSpPr>
        <p:grpSpPr>
          <a:xfrm>
            <a:off x="1558472" y="7274838"/>
            <a:ext cx="15007644" cy="2436981"/>
            <a:chOff x="1602153" y="3004859"/>
            <a:chExt cx="15007644" cy="2128267"/>
          </a:xfrm>
        </p:grpSpPr>
        <p:grpSp>
          <p:nvGrpSpPr>
            <p:cNvPr id="16" name="组合 15">
              <a:extLst>
                <a:ext uri="{FF2B5EF4-FFF2-40B4-BE49-F238E27FC236}">
                  <a16:creationId xmlns:a16="http://schemas.microsoft.com/office/drawing/2014/main" id="{83BE4895-C529-0EED-B0C3-4FEB7013C9E7}"/>
                </a:ext>
              </a:extLst>
            </p:cNvPr>
            <p:cNvGrpSpPr/>
            <p:nvPr/>
          </p:nvGrpSpPr>
          <p:grpSpPr>
            <a:xfrm>
              <a:off x="1602153" y="3042965"/>
              <a:ext cx="15007644" cy="2090161"/>
              <a:chOff x="1687073" y="3119799"/>
              <a:chExt cx="7992326" cy="1823387"/>
            </a:xfrm>
          </p:grpSpPr>
          <p:sp>
            <p:nvSpPr>
              <p:cNvPr id="19" name="矩形: 圆角 18">
                <a:extLst>
                  <a:ext uri="{FF2B5EF4-FFF2-40B4-BE49-F238E27FC236}">
                    <a16:creationId xmlns:a16="http://schemas.microsoft.com/office/drawing/2014/main" id="{60328E0C-B86F-D565-B358-5F189A3719DB}"/>
                  </a:ext>
                </a:extLst>
              </p:cNvPr>
              <p:cNvSpPr/>
              <p:nvPr/>
            </p:nvSpPr>
            <p:spPr>
              <a:xfrm>
                <a:off x="1687073" y="3119799"/>
                <a:ext cx="7992326" cy="1823387"/>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FABFD3A8-F87D-3B5D-BBD7-2692AE67256C}"/>
                  </a:ext>
                </a:extLst>
              </p:cNvPr>
              <p:cNvSpPr txBox="1"/>
              <p:nvPr/>
            </p:nvSpPr>
            <p:spPr>
              <a:xfrm>
                <a:off x="1740051" y="3874769"/>
                <a:ext cx="7241281" cy="864748"/>
              </a:xfrm>
              <a:prstGeom prst="rect">
                <a:avLst/>
              </a:prstGeom>
              <a:noFill/>
            </p:spPr>
            <p:txBody>
              <a:bodyPr wrap="square">
                <a:spAutoFit/>
              </a:bodyPr>
              <a:lstStyle/>
              <a:p>
                <a:pPr indent="266700" algn="just">
                  <a:lnSpc>
                    <a:spcPct val="150000"/>
                  </a:lnSpc>
                </a:pPr>
                <a:r>
                  <a:rPr lang="zh-CN" altLang="en-US" sz="2400" kern="1400" dirty="0">
                    <a:latin typeface="微软雅黑" panose="020B0503020204020204" pitchFamily="34" charset="-122"/>
                    <a:ea typeface="微软雅黑" panose="020B0503020204020204" pitchFamily="34" charset="-122"/>
                    <a:cs typeface="Times New Roman" panose="02020603050405020304" pitchFamily="18" charset="0"/>
                  </a:rPr>
                  <a:t>基于海量订单数据的智能分析，新零售企业可以深入洞察市场动态、消费者行为及竞争格局等多方面信息，为管理层制定战略决策提供有力依据。</a:t>
                </a:r>
              </a:p>
            </p:txBody>
          </p:sp>
        </p:grpSp>
        <p:sp>
          <p:nvSpPr>
            <p:cNvPr id="17" name="TextBox 19">
              <a:extLst>
                <a:ext uri="{FF2B5EF4-FFF2-40B4-BE49-F238E27FC236}">
                  <a16:creationId xmlns:a16="http://schemas.microsoft.com/office/drawing/2014/main" id="{B70BD006-2C20-0051-334F-136B05D22B9E}"/>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数据驱动的决策支持</a:t>
              </a:r>
            </a:p>
          </p:txBody>
        </p:sp>
        <p:sp>
          <p:nvSpPr>
            <p:cNvPr id="18" name="AutoShape 21">
              <a:extLst>
                <a:ext uri="{FF2B5EF4-FFF2-40B4-BE49-F238E27FC236}">
                  <a16:creationId xmlns:a16="http://schemas.microsoft.com/office/drawing/2014/main" id="{02BAC7BD-564F-5F16-C7ED-66FF65B8EC74}"/>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Tree>
    <p:extLst>
      <p:ext uri="{BB962C8B-B14F-4D97-AF65-F5344CB8AC3E}">
        <p14:creationId xmlns:p14="http://schemas.microsoft.com/office/powerpoint/2010/main" val="15134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61884" y="3871643"/>
                <a:ext cx="7411221" cy="442682"/>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当前智慧收银的方式有很多，不同的场景或人群有不同的适用智能支付方式。</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智慧收银</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796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8.3 </a:t>
            </a:r>
            <a:r>
              <a:rPr lang="zh-CN" altLang="en-US" sz="4000" b="1" dirty="0">
                <a:latin typeface="微软雅黑" panose="020B0503020204020204" pitchFamily="34" charset="-122"/>
                <a:ea typeface="微软雅黑" panose="020B0503020204020204" pitchFamily="34" charset="-122"/>
              </a:rPr>
              <a:t>人工智能在新零售交易管理中的应用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8.3.3 </a:t>
            </a:r>
            <a:r>
              <a:rPr lang="zh-CN" altLang="en-US" sz="3600" b="1" dirty="0">
                <a:solidFill>
                  <a:srgbClr val="1E5CFC"/>
                </a:solidFill>
                <a:latin typeface="微软雅黑" panose="020B0503020204020204" pitchFamily="34" charset="-122"/>
                <a:ea typeface="微软雅黑" panose="020B0503020204020204" pitchFamily="34" charset="-122"/>
              </a:rPr>
              <a:t>智能支付</a:t>
            </a:r>
          </a:p>
        </p:txBody>
      </p:sp>
      <p:pic>
        <p:nvPicPr>
          <p:cNvPr id="11" name="图片 10">
            <a:extLst>
              <a:ext uri="{FF2B5EF4-FFF2-40B4-BE49-F238E27FC236}">
                <a16:creationId xmlns:a16="http://schemas.microsoft.com/office/drawing/2014/main" id="{B520217A-E85B-0A74-D483-01EF7B31A7BC}"/>
              </a:ext>
            </a:extLst>
          </p:cNvPr>
          <p:cNvPicPr>
            <a:picLocks noChangeAspect="1"/>
          </p:cNvPicPr>
          <p:nvPr/>
        </p:nvPicPr>
        <p:blipFill>
          <a:blip r:embed="rId5"/>
          <a:stretch>
            <a:fillRect/>
          </a:stretch>
        </p:blipFill>
        <p:spPr>
          <a:xfrm>
            <a:off x="2955715" y="4569267"/>
            <a:ext cx="10893032" cy="5066816"/>
          </a:xfrm>
          <a:prstGeom prst="rect">
            <a:avLst/>
          </a:prstGeom>
        </p:spPr>
      </p:pic>
    </p:spTree>
    <p:extLst>
      <p:ext uri="{BB962C8B-B14F-4D97-AF65-F5344CB8AC3E}">
        <p14:creationId xmlns:p14="http://schemas.microsoft.com/office/powerpoint/2010/main" val="15738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33796"/>
            <a:chOff x="1447800" y="2894104"/>
            <a:chExt cx="15007644" cy="5968097"/>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68097"/>
              <a:chOff x="1604872" y="2989937"/>
              <a:chExt cx="7992326" cy="520636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20636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61884" y="3871643"/>
                <a:ext cx="7411221" cy="442682"/>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当前智慧收银的方式有很多，不同的场景或人群有不同的适用智能支付方式。</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智慧收银</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1289244"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8.3 </a:t>
            </a:r>
            <a:r>
              <a:rPr lang="zh-CN" altLang="en-US" sz="4000" b="1" dirty="0">
                <a:latin typeface="微软雅黑" panose="020B0503020204020204" pitchFamily="34" charset="-122"/>
                <a:ea typeface="微软雅黑" panose="020B0503020204020204" pitchFamily="34" charset="-122"/>
              </a:rPr>
              <a:t>人工智能在新零售交易管理中的应用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5873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8.3.3 </a:t>
            </a:r>
            <a:r>
              <a:rPr lang="zh-CN" altLang="en-US" sz="3600" b="1" dirty="0">
                <a:solidFill>
                  <a:srgbClr val="1E5CFC"/>
                </a:solidFill>
                <a:latin typeface="微软雅黑" panose="020B0503020204020204" pitchFamily="34" charset="-122"/>
                <a:ea typeface="微软雅黑" panose="020B0503020204020204" pitchFamily="34" charset="-122"/>
              </a:rPr>
              <a:t>智能支付</a:t>
            </a:r>
          </a:p>
        </p:txBody>
      </p:sp>
      <p:pic>
        <p:nvPicPr>
          <p:cNvPr id="11" name="图片 10">
            <a:extLst>
              <a:ext uri="{FF2B5EF4-FFF2-40B4-BE49-F238E27FC236}">
                <a16:creationId xmlns:a16="http://schemas.microsoft.com/office/drawing/2014/main" id="{B520217A-E85B-0A74-D483-01EF7B31A7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55715" y="4590739"/>
            <a:ext cx="10893032" cy="5023872"/>
          </a:xfrm>
          <a:prstGeom prst="rect">
            <a:avLst/>
          </a:prstGeom>
        </p:spPr>
      </p:pic>
    </p:spTree>
    <p:extLst>
      <p:ext uri="{BB962C8B-B14F-4D97-AF65-F5344CB8AC3E}">
        <p14:creationId xmlns:p14="http://schemas.microsoft.com/office/powerpoint/2010/main" val="325913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71071">
            <a:off x="9507609" y="413683"/>
            <a:ext cx="12714367" cy="12205792"/>
          </a:xfrm>
          <a:custGeom>
            <a:avLst/>
            <a:gdLst/>
            <a:ahLst/>
            <a:cxnLst/>
            <a:rect l="l" t="t" r="r" b="b"/>
            <a:pathLst>
              <a:path w="12714367" h="12205792">
                <a:moveTo>
                  <a:pt x="0" y="0"/>
                </a:moveTo>
                <a:lnTo>
                  <a:pt x="12714367" y="0"/>
                </a:lnTo>
                <a:lnTo>
                  <a:pt x="12714367" y="12205792"/>
                </a:lnTo>
                <a:lnTo>
                  <a:pt x="0" y="122057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grpSp>
        <p:nvGrpSpPr>
          <p:cNvPr id="3" name="Group 3"/>
          <p:cNvGrpSpPr/>
          <p:nvPr/>
        </p:nvGrpSpPr>
        <p:grpSpPr>
          <a:xfrm>
            <a:off x="13025932" y="6731523"/>
            <a:ext cx="6491481" cy="64914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5" name="TextBox 5"/>
            <p:cNvSpPr txBox="1"/>
            <p:nvPr/>
          </p:nvSpPr>
          <p:spPr>
            <a:xfrm>
              <a:off x="76200" y="47625"/>
              <a:ext cx="660400" cy="688975"/>
            </a:xfrm>
            <a:prstGeom prst="rect">
              <a:avLst/>
            </a:prstGeom>
          </p:spPr>
          <p:txBody>
            <a:bodyPr lIns="66911" tIns="66911" rIns="66911" bIns="66911" rtlCol="0" anchor="ctr"/>
            <a:lstStyle/>
            <a:p>
              <a:pPr algn="ctr">
                <a:lnSpc>
                  <a:spcPts val="2660"/>
                </a:lnSpc>
                <a:spcBef>
                  <a:spcPct val="0"/>
                </a:spcBef>
              </a:pPr>
              <a:endParaRPr/>
            </a:p>
          </p:txBody>
        </p:sp>
      </p:grpSp>
      <p:sp>
        <p:nvSpPr>
          <p:cNvPr id="6" name="Freeform 6"/>
          <p:cNvSpPr/>
          <p:nvPr/>
        </p:nvSpPr>
        <p:spPr>
          <a:xfrm rot="9091583">
            <a:off x="-2590686" y="-2487059"/>
            <a:ext cx="5181372" cy="4974118"/>
          </a:xfrm>
          <a:custGeom>
            <a:avLst/>
            <a:gdLst/>
            <a:ahLst/>
            <a:cxnLst/>
            <a:rect l="l" t="t" r="r" b="b"/>
            <a:pathLst>
              <a:path w="5181372" h="4974118">
                <a:moveTo>
                  <a:pt x="0" y="0"/>
                </a:moveTo>
                <a:lnTo>
                  <a:pt x="5181372" y="0"/>
                </a:lnTo>
                <a:lnTo>
                  <a:pt x="5181372" y="4974118"/>
                </a:lnTo>
                <a:lnTo>
                  <a:pt x="0" y="497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CN" altLang="en-US"/>
          </a:p>
        </p:txBody>
      </p:sp>
      <p:sp>
        <p:nvSpPr>
          <p:cNvPr id="8" name="Freeform 8"/>
          <p:cNvSpPr/>
          <p:nvPr/>
        </p:nvSpPr>
        <p:spPr>
          <a:xfrm>
            <a:off x="9343356" y="1869014"/>
            <a:ext cx="8999003" cy="7592909"/>
          </a:xfrm>
          <a:custGeom>
            <a:avLst/>
            <a:gdLst/>
            <a:ahLst/>
            <a:cxnLst/>
            <a:rect l="l" t="t" r="r" b="b"/>
            <a:pathLst>
              <a:path w="8999003" h="7592909">
                <a:moveTo>
                  <a:pt x="0" y="0"/>
                </a:moveTo>
                <a:lnTo>
                  <a:pt x="8999003" y="0"/>
                </a:lnTo>
                <a:lnTo>
                  <a:pt x="8999003" y="7592908"/>
                </a:lnTo>
                <a:lnTo>
                  <a:pt x="0" y="7592908"/>
                </a:lnTo>
                <a:lnTo>
                  <a:pt x="0" y="0"/>
                </a:lnTo>
                <a:close/>
              </a:path>
            </a:pathLst>
          </a:custGeom>
          <a:blipFill>
            <a:blip r:embed="rId4"/>
            <a:stretch>
              <a:fillRect/>
            </a:stretch>
          </a:blipFill>
        </p:spPr>
        <p:txBody>
          <a:bodyPr/>
          <a:lstStyle/>
          <a:p>
            <a:endParaRPr lang="zh-CN" altLang="en-US"/>
          </a:p>
        </p:txBody>
      </p:sp>
      <p:grpSp>
        <p:nvGrpSpPr>
          <p:cNvPr id="9" name="Group 9"/>
          <p:cNvGrpSpPr/>
          <p:nvPr/>
        </p:nvGrpSpPr>
        <p:grpSpPr>
          <a:xfrm>
            <a:off x="-3005362" y="8605887"/>
            <a:ext cx="4772723" cy="4772723"/>
            <a:chOff x="0" y="0"/>
            <a:chExt cx="6363630" cy="6363630"/>
          </a:xfrm>
        </p:grpSpPr>
        <p:grpSp>
          <p:nvGrpSpPr>
            <p:cNvPr id="10" name="Group 10"/>
            <p:cNvGrpSpPr/>
            <p:nvPr/>
          </p:nvGrpSpPr>
          <p:grpSpPr>
            <a:xfrm>
              <a:off x="0" y="0"/>
              <a:ext cx="6363630" cy="636363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74902"/>
                </a:srgbClr>
              </a:solidFill>
            </p:spPr>
            <p:txBody>
              <a:bodyPr/>
              <a:lstStyle/>
              <a:p>
                <a:endParaRPr lang="zh-CN" altLang="en-US"/>
              </a:p>
            </p:txBody>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13" name="Group 13"/>
            <p:cNvGrpSpPr/>
            <p:nvPr/>
          </p:nvGrpSpPr>
          <p:grpSpPr>
            <a:xfrm>
              <a:off x="592131" y="592131"/>
              <a:ext cx="5179368" cy="51793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zh-CN" altLang="en-US"/>
              </a:p>
            </p:txBody>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16" name="TextBox 16"/>
          <p:cNvSpPr txBox="1"/>
          <p:nvPr/>
        </p:nvSpPr>
        <p:spPr>
          <a:xfrm>
            <a:off x="1028700" y="4606845"/>
            <a:ext cx="8071346" cy="1724533"/>
          </a:xfrm>
          <a:prstGeom prst="rect">
            <a:avLst/>
          </a:prstGeom>
        </p:spPr>
        <p:txBody>
          <a:bodyPr lIns="0" tIns="0" rIns="0" bIns="0" rtlCol="0" anchor="t">
            <a:spAutoFit/>
          </a:bodyPr>
          <a:lstStyle/>
          <a:p>
            <a:pPr algn="l">
              <a:lnSpc>
                <a:spcPts val="14140"/>
              </a:lnSpc>
            </a:pPr>
            <a:r>
              <a:rPr lang="en-US" sz="10100" b="1" dirty="0">
                <a:solidFill>
                  <a:srgbClr val="000000"/>
                </a:solidFill>
                <a:latin typeface="微软雅黑" panose="020B0503020204020204" pitchFamily="34" charset="-122"/>
                <a:ea typeface="微软雅黑" panose="020B0503020204020204" pitchFamily="34" charset="-122"/>
              </a:rPr>
              <a:t>感谢您的观看</a:t>
            </a:r>
          </a:p>
        </p:txBody>
      </p:sp>
      <p:sp>
        <p:nvSpPr>
          <p:cNvPr id="18" name="TextBox 18"/>
          <p:cNvSpPr txBox="1"/>
          <p:nvPr/>
        </p:nvSpPr>
        <p:spPr>
          <a:xfrm>
            <a:off x="1028700" y="2846036"/>
            <a:ext cx="8071346" cy="1664302"/>
          </a:xfrm>
          <a:prstGeom prst="rect">
            <a:avLst/>
          </a:prstGeom>
        </p:spPr>
        <p:txBody>
          <a:bodyPr lIns="0" tIns="0" rIns="0" bIns="0" rtlCol="0" anchor="t">
            <a:spAutoFit/>
          </a:bodyPr>
          <a:lstStyle/>
          <a:p>
            <a:pPr algn="l">
              <a:lnSpc>
                <a:spcPts val="14140"/>
              </a:lnSpc>
            </a:pPr>
            <a:r>
              <a:rPr lang="en-US" sz="10100" b="1" dirty="0">
                <a:solidFill>
                  <a:srgbClr val="1E5CFC"/>
                </a:solidFill>
                <a:latin typeface="微软雅黑" panose="020B0503020204020204" pitchFamily="34" charset="-122"/>
                <a:ea typeface="微软雅黑" panose="020B0503020204020204" pitchFamily="34" charset="-122"/>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2397643"/>
            <a:chOff x="1447800" y="2894104"/>
            <a:chExt cx="15007644" cy="2093912"/>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2093912"/>
              <a:chOff x="1604872" y="2989937"/>
              <a:chExt cx="7992326" cy="1826659"/>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182665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61884" y="3871643"/>
                <a:ext cx="7411221" cy="864748"/>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人工智能技术（</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Artificial Intelligence</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，简称</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）。人工智能是指机器</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计算机模仿人类思考和做出决策的方式。</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人工智能的定义</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8.1 </a:t>
            </a:r>
            <a:r>
              <a:rPr lang="zh-CN" altLang="en-US" sz="4000" b="1" dirty="0">
                <a:latin typeface="微软雅黑" panose="020B0503020204020204" pitchFamily="34" charset="-122"/>
                <a:ea typeface="微软雅黑" panose="020B0503020204020204" pitchFamily="34" charset="-122"/>
              </a:rPr>
              <a:t>人工智能概述</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8.1.1 </a:t>
            </a:r>
            <a:r>
              <a:rPr lang="zh-CN" altLang="en-US" sz="3600" b="1" dirty="0">
                <a:solidFill>
                  <a:srgbClr val="1E5CFC"/>
                </a:solidFill>
                <a:latin typeface="微软雅黑" panose="020B0503020204020204" pitchFamily="34" charset="-122"/>
                <a:ea typeface="微软雅黑" panose="020B0503020204020204" pitchFamily="34" charset="-122"/>
              </a:rPr>
              <a:t>人工智能的定义与类型</a:t>
            </a:r>
          </a:p>
        </p:txBody>
      </p:sp>
      <p:grpSp>
        <p:nvGrpSpPr>
          <p:cNvPr id="9" name="组合 8">
            <a:extLst>
              <a:ext uri="{FF2B5EF4-FFF2-40B4-BE49-F238E27FC236}">
                <a16:creationId xmlns:a16="http://schemas.microsoft.com/office/drawing/2014/main" id="{2336A345-20A8-CAA9-8A59-4020442A82EB}"/>
              </a:ext>
            </a:extLst>
          </p:cNvPr>
          <p:cNvGrpSpPr/>
          <p:nvPr/>
        </p:nvGrpSpPr>
        <p:grpSpPr>
          <a:xfrm>
            <a:off x="1464039" y="6067006"/>
            <a:ext cx="15007644" cy="2397643"/>
            <a:chOff x="1447800" y="2894104"/>
            <a:chExt cx="15007644" cy="2093912"/>
          </a:xfrm>
        </p:grpSpPr>
        <p:grpSp>
          <p:nvGrpSpPr>
            <p:cNvPr id="11" name="组合 10">
              <a:extLst>
                <a:ext uri="{FF2B5EF4-FFF2-40B4-BE49-F238E27FC236}">
                  <a16:creationId xmlns:a16="http://schemas.microsoft.com/office/drawing/2014/main" id="{4CA0604C-4324-06C5-A179-C4A964FEF87A}"/>
                </a:ext>
              </a:extLst>
            </p:cNvPr>
            <p:cNvGrpSpPr/>
            <p:nvPr/>
          </p:nvGrpSpPr>
          <p:grpSpPr>
            <a:xfrm>
              <a:off x="1447800" y="2894104"/>
              <a:ext cx="15007644" cy="2093912"/>
              <a:chOff x="1604872" y="2989937"/>
              <a:chExt cx="7992326" cy="1826659"/>
            </a:xfrm>
          </p:grpSpPr>
          <p:sp>
            <p:nvSpPr>
              <p:cNvPr id="14" name="矩形: 圆角 13">
                <a:extLst>
                  <a:ext uri="{FF2B5EF4-FFF2-40B4-BE49-F238E27FC236}">
                    <a16:creationId xmlns:a16="http://schemas.microsoft.com/office/drawing/2014/main" id="{91E14D30-A3C8-5ADE-D679-7252519EA717}"/>
                  </a:ext>
                </a:extLst>
              </p:cNvPr>
              <p:cNvSpPr/>
              <p:nvPr/>
            </p:nvSpPr>
            <p:spPr>
              <a:xfrm>
                <a:off x="1604872" y="2989937"/>
                <a:ext cx="7992326" cy="1826659"/>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B4C7E893-9165-3882-0B04-B0355627C774}"/>
                  </a:ext>
                </a:extLst>
              </p:cNvPr>
              <p:cNvSpPr txBox="1"/>
              <p:nvPr/>
            </p:nvSpPr>
            <p:spPr>
              <a:xfrm>
                <a:off x="1764545" y="3954883"/>
                <a:ext cx="7411221" cy="442682"/>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人工智能根据两个主要分类划分</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基于能力和基于功能性。</a:t>
                </a:r>
              </a:p>
            </p:txBody>
          </p:sp>
        </p:grpSp>
        <p:sp>
          <p:nvSpPr>
            <p:cNvPr id="12" name="TextBox 19">
              <a:extLst>
                <a:ext uri="{FF2B5EF4-FFF2-40B4-BE49-F238E27FC236}">
                  <a16:creationId xmlns:a16="http://schemas.microsoft.com/office/drawing/2014/main" id="{FAB248DB-67AF-F772-6E34-B1E2C03912CD}"/>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人工智能的类型</a:t>
              </a:r>
            </a:p>
          </p:txBody>
        </p:sp>
        <p:sp>
          <p:nvSpPr>
            <p:cNvPr id="13" name="AutoShape 21">
              <a:extLst>
                <a:ext uri="{FF2B5EF4-FFF2-40B4-BE49-F238E27FC236}">
                  <a16:creationId xmlns:a16="http://schemas.microsoft.com/office/drawing/2014/main" id="{260B3295-039E-C1D2-256B-F497D299A881}"/>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pic>
        <p:nvPicPr>
          <p:cNvPr id="2" name="Picture 2" descr="AI人工智能图片素材-正版创意图片500686452-摄图网">
            <a:extLst>
              <a:ext uri="{FF2B5EF4-FFF2-40B4-BE49-F238E27FC236}">
                <a16:creationId xmlns:a16="http://schemas.microsoft.com/office/drawing/2014/main" id="{613A283F-C64B-3402-FA7F-0AEA7B5FB5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7939" y="5987387"/>
            <a:ext cx="5148422" cy="257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70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17715"/>
            <a:chOff x="1447800" y="2894104"/>
            <a:chExt cx="15007644" cy="5954054"/>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54054"/>
              <a:chOff x="1604872" y="2989937"/>
              <a:chExt cx="7992326" cy="5194118"/>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194118"/>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61884" y="3871643"/>
                <a:ext cx="7411221" cy="4311626"/>
              </a:xfrm>
              <a:prstGeom prst="rect">
                <a:avLst/>
              </a:prstGeom>
              <a:noFill/>
            </p:spPr>
            <p:txBody>
              <a:bodyPr wrap="square">
                <a:spAutoFit/>
              </a:bodyPr>
              <a:lstStyle/>
              <a:p>
                <a:pPr indent="266700" algn="just">
                  <a:lnSpc>
                    <a:spcPct val="150000"/>
                  </a:lnSpc>
                </a:pP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①基于能力划分的人工智能</a:t>
                </a:r>
              </a:p>
              <a:p>
                <a:pPr marL="342900" indent="-342900" algn="just">
                  <a:lnSpc>
                    <a:spcPct val="150000"/>
                  </a:lnSpc>
                  <a:buFont typeface="Wingdings" panose="05000000000000000000" pitchFamily="2" charset="2"/>
                  <a:buChar char="Ø"/>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狭义人工智能</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也被称为弱人工智能，指的是为特定任务或一小组任务而设计和训练的人工智能系统。迄今为止人工智能的系统都属于弱人工智能范畴。</a:t>
                </a:r>
              </a:p>
              <a:p>
                <a:pPr marL="342900" indent="-342900" algn="just">
                  <a:lnSpc>
                    <a:spcPct val="150000"/>
                  </a:lnSpc>
                  <a:buFont typeface="Wingdings" panose="05000000000000000000" pitchFamily="2" charset="2"/>
                  <a:buChar char="Ø"/>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通用人工智能</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也称为强人工智能或人工通用智能（</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AGI</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），可以理解和学习人类能够进行的任何智力任务。目前还不存在可以归入通用人工智能类别的系统。</a:t>
                </a:r>
              </a:p>
              <a:p>
                <a:pPr marL="342900" indent="-342900" algn="just">
                  <a:lnSpc>
                    <a:spcPct val="150000"/>
                  </a:lnSpc>
                  <a:buFont typeface="Wingdings" panose="05000000000000000000" pitchFamily="2" charset="2"/>
                  <a:buChar char="Ø"/>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超级人工智能</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代表了系统智能达到一种程度，其中机器有潜力超越人类智能，在任务执行和认知能力方面胜过人类。超级人工智能仍然是人工智能的一个假设性概念。</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人工智能的类型</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8.1 </a:t>
            </a:r>
            <a:r>
              <a:rPr lang="zh-CN" altLang="en-US" sz="4000" b="1" dirty="0">
                <a:latin typeface="微软雅黑" panose="020B0503020204020204" pitchFamily="34" charset="-122"/>
                <a:ea typeface="微软雅黑" panose="020B0503020204020204" pitchFamily="34" charset="-122"/>
              </a:rPr>
              <a:t>人工智能概述</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8.1.1 </a:t>
            </a:r>
            <a:r>
              <a:rPr lang="zh-CN" altLang="en-US" sz="3600" b="1" dirty="0">
                <a:solidFill>
                  <a:srgbClr val="1E5CFC"/>
                </a:solidFill>
                <a:latin typeface="微软雅黑" panose="020B0503020204020204" pitchFamily="34" charset="-122"/>
                <a:ea typeface="微软雅黑" panose="020B0503020204020204" pitchFamily="34" charset="-122"/>
              </a:rPr>
              <a:t>人工智能的定义与类型</a:t>
            </a:r>
          </a:p>
        </p:txBody>
      </p:sp>
    </p:spTree>
    <p:extLst>
      <p:ext uri="{BB962C8B-B14F-4D97-AF65-F5344CB8AC3E}">
        <p14:creationId xmlns:p14="http://schemas.microsoft.com/office/powerpoint/2010/main" val="15801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17715"/>
            <a:chOff x="1447800" y="2894104"/>
            <a:chExt cx="15007644" cy="5954054"/>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54054"/>
              <a:chOff x="1604872" y="2989937"/>
              <a:chExt cx="7992326" cy="5194118"/>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194118"/>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57048" y="3961176"/>
                <a:ext cx="7593832" cy="3889559"/>
              </a:xfrm>
              <a:prstGeom prst="rect">
                <a:avLst/>
              </a:prstGeom>
              <a:noFill/>
            </p:spPr>
            <p:txBody>
              <a:bodyPr wrap="square">
                <a:spAutoFit/>
              </a:bodyPr>
              <a:lstStyle/>
              <a:p>
                <a:pPr indent="266700" algn="just">
                  <a:lnSpc>
                    <a:spcPct val="150000"/>
                  </a:lnSpc>
                </a:pP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②基于功能划分的人工智能</a:t>
                </a:r>
              </a:p>
              <a:p>
                <a:pPr marL="342900" indent="-342900" algn="just">
                  <a:lnSpc>
                    <a:spcPct val="150000"/>
                  </a:lnSpc>
                  <a:buFont typeface="Wingdings" panose="05000000000000000000" pitchFamily="2" charset="2"/>
                  <a:buChar char="Ø"/>
                </a:pPr>
                <a:r>
                  <a:rPr lang="zh-CN" altLang="en-US" sz="2400" b="1" kern="1400" dirty="0">
                    <a:effectLst/>
                    <a:latin typeface="微软雅黑" panose="020B0503020204020204" pitchFamily="34" charset="-122"/>
                    <a:ea typeface="微软雅黑" panose="020B0503020204020204" pitchFamily="34" charset="-122"/>
                    <a:cs typeface="Times New Roman" panose="02020603050405020304" pitchFamily="18" charset="0"/>
                  </a:rPr>
                  <a:t>反应型机器人工智能</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一种没有记忆的人工智能系统，系统仅基于当前数据运作，只考虑当前情况，执行一系列预定义的任务。</a:t>
                </a:r>
              </a:p>
              <a:p>
                <a:pPr marL="342900" indent="-342900" algn="just">
                  <a:lnSpc>
                    <a:spcPct val="150000"/>
                  </a:lnSpc>
                  <a:buFont typeface="Wingdings" panose="05000000000000000000" pitchFamily="2" charset="2"/>
                  <a:buChar char="Ø"/>
                </a:pPr>
                <a:r>
                  <a:rPr lang="zh-CN" altLang="en-US" sz="2400" b="1" kern="1400" dirty="0">
                    <a:latin typeface="微软雅黑" panose="020B0503020204020204" pitchFamily="34" charset="-122"/>
                    <a:ea typeface="微软雅黑" panose="020B0503020204020204" pitchFamily="34" charset="-122"/>
                    <a:cs typeface="Times New Roman" panose="02020603050405020304" pitchFamily="18" charset="0"/>
                  </a:rPr>
                  <a:t>有限记忆人工智能</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这种人工智能不会永远记住一切，但它使用短期记忆来从过去学习，并为未来做出更好的决策。</a:t>
                </a:r>
              </a:p>
              <a:p>
                <a:pPr marL="342900" indent="-342900" algn="just">
                  <a:lnSpc>
                    <a:spcPct val="150000"/>
                  </a:lnSpc>
                  <a:buFont typeface="Wingdings" panose="05000000000000000000" pitchFamily="2" charset="2"/>
                  <a:buChar char="Ø"/>
                </a:pPr>
                <a:r>
                  <a:rPr lang="zh-CN" altLang="en-US" sz="2400" b="1" kern="1400" dirty="0">
                    <a:latin typeface="微软雅黑" panose="020B0503020204020204" pitchFamily="34" charset="-122"/>
                    <a:ea typeface="微软雅黑" panose="020B0503020204020204" pitchFamily="34" charset="-122"/>
                    <a:cs typeface="Times New Roman" panose="02020603050405020304" pitchFamily="18" charset="0"/>
                  </a:rPr>
                  <a:t>心智理论人工智能</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旨在通过检测情绪、辨别信念和映射思维过程来深入了解人类的需求。</a:t>
                </a:r>
              </a:p>
              <a:p>
                <a:pPr marL="342900" indent="-342900" algn="just">
                  <a:lnSpc>
                    <a:spcPct val="150000"/>
                  </a:lnSpc>
                  <a:buFont typeface="Wingdings" panose="05000000000000000000" pitchFamily="2" charset="2"/>
                  <a:buChar char="Ø"/>
                </a:pPr>
                <a:r>
                  <a:rPr lang="zh-CN" altLang="en-US" sz="2400" b="1" kern="1400" dirty="0">
                    <a:latin typeface="微软雅黑" panose="020B0503020204020204" pitchFamily="34" charset="-122"/>
                    <a:ea typeface="微软雅黑" panose="020B0503020204020204" pitchFamily="34" charset="-122"/>
                    <a:cs typeface="Times New Roman" panose="02020603050405020304" pitchFamily="18" charset="0"/>
                  </a:rPr>
                  <a:t>自我意识人工智能</a:t>
                </a:r>
              </a:p>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一种理论类型的人工智能，此类人工智能将能够形成关于自身的表述并具备自我意识。</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人工智能的类型</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8.1 </a:t>
            </a:r>
            <a:r>
              <a:rPr lang="zh-CN" altLang="en-US" sz="4000" b="1" dirty="0">
                <a:latin typeface="微软雅黑" panose="020B0503020204020204" pitchFamily="34" charset="-122"/>
                <a:ea typeface="微软雅黑" panose="020B0503020204020204" pitchFamily="34" charset="-122"/>
              </a:rPr>
              <a:t>人工智能概述</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8.1.1 </a:t>
            </a:r>
            <a:r>
              <a:rPr lang="zh-CN" altLang="en-US" sz="3600" b="1" dirty="0">
                <a:solidFill>
                  <a:srgbClr val="1E5CFC"/>
                </a:solidFill>
                <a:latin typeface="微软雅黑" panose="020B0503020204020204" pitchFamily="34" charset="-122"/>
                <a:ea typeface="微软雅黑" panose="020B0503020204020204" pitchFamily="34" charset="-122"/>
              </a:rPr>
              <a:t>人工智能的定义与类型</a:t>
            </a:r>
          </a:p>
        </p:txBody>
      </p:sp>
    </p:spTree>
    <p:extLst>
      <p:ext uri="{BB962C8B-B14F-4D97-AF65-F5344CB8AC3E}">
        <p14:creationId xmlns:p14="http://schemas.microsoft.com/office/powerpoint/2010/main" val="251924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17715"/>
            <a:chOff x="1447800" y="2894104"/>
            <a:chExt cx="15007644" cy="5954054"/>
          </a:xfrm>
        </p:grpSpPr>
        <p:sp>
          <p:nvSpPr>
            <p:cNvPr id="50" name="矩形: 圆角 49">
              <a:extLst>
                <a:ext uri="{FF2B5EF4-FFF2-40B4-BE49-F238E27FC236}">
                  <a16:creationId xmlns:a16="http://schemas.microsoft.com/office/drawing/2014/main" id="{F5B656B4-2FD0-97F3-244E-42E4189112F7}"/>
                </a:ext>
              </a:extLst>
            </p:cNvPr>
            <p:cNvSpPr/>
            <p:nvPr/>
          </p:nvSpPr>
          <p:spPr>
            <a:xfrm>
              <a:off x="1447800" y="2894104"/>
              <a:ext cx="15007644" cy="5954054"/>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人工智能应用实例</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8.1 </a:t>
            </a:r>
            <a:r>
              <a:rPr lang="zh-CN" altLang="en-US" sz="4000" b="1" dirty="0">
                <a:latin typeface="微软雅黑" panose="020B0503020204020204" pitchFamily="34" charset="-122"/>
                <a:ea typeface="微软雅黑" panose="020B0503020204020204" pitchFamily="34" charset="-122"/>
              </a:rPr>
              <a:t>人工智能概述</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8.1.1 </a:t>
            </a:r>
            <a:r>
              <a:rPr lang="zh-CN" altLang="en-US" sz="3600" b="1" dirty="0">
                <a:solidFill>
                  <a:srgbClr val="1E5CFC"/>
                </a:solidFill>
                <a:latin typeface="微软雅黑" panose="020B0503020204020204" pitchFamily="34" charset="-122"/>
                <a:ea typeface="微软雅黑" panose="020B0503020204020204" pitchFamily="34" charset="-122"/>
              </a:rPr>
              <a:t>人工智能的定义与类型</a:t>
            </a:r>
          </a:p>
        </p:txBody>
      </p:sp>
      <p:graphicFrame>
        <p:nvGraphicFramePr>
          <p:cNvPr id="2" name="表格 1">
            <a:extLst>
              <a:ext uri="{FF2B5EF4-FFF2-40B4-BE49-F238E27FC236}">
                <a16:creationId xmlns:a16="http://schemas.microsoft.com/office/drawing/2014/main" id="{E66B53BE-CD66-65A7-C344-C7F4CB55BE01}"/>
              </a:ext>
            </a:extLst>
          </p:cNvPr>
          <p:cNvGraphicFramePr>
            <a:graphicFrameLocks noGrp="1"/>
          </p:cNvGraphicFramePr>
          <p:nvPr>
            <p:extLst>
              <p:ext uri="{D42A27DB-BD31-4B8C-83A1-F6EECF244321}">
                <p14:modId xmlns:p14="http://schemas.microsoft.com/office/powerpoint/2010/main" val="2512454511"/>
              </p:ext>
            </p:extLst>
          </p:nvPr>
        </p:nvGraphicFramePr>
        <p:xfrm>
          <a:off x="2027712" y="4182507"/>
          <a:ext cx="14070431" cy="5228194"/>
        </p:xfrm>
        <a:graphic>
          <a:graphicData uri="http://schemas.openxmlformats.org/drawingml/2006/table">
            <a:tbl>
              <a:tblPr>
                <a:tableStyleId>{BC89EF96-8CEA-46FF-86C4-4CE0E7609802}</a:tableStyleId>
              </a:tblPr>
              <a:tblGrid>
                <a:gridCol w="1020288">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1145143">
                  <a:extLst>
                    <a:ext uri="{9D8B030D-6E8A-4147-A177-3AD203B41FA5}">
                      <a16:colId xmlns:a16="http://schemas.microsoft.com/office/drawing/2014/main" val="20002"/>
                    </a:ext>
                  </a:extLst>
                </a:gridCol>
              </a:tblGrid>
              <a:tr h="573126">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序号</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工具</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solidFill>
                      <a:schemeClr val="accent5">
                        <a:lumMod val="20000"/>
                        <a:lumOff val="80000"/>
                      </a:schemeClr>
                    </a:solid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rPr>
                        <a:t>解释</a:t>
                      </a:r>
                      <a:endParaRPr lang="zh-CN" altLang="en-US" sz="1800" b="1"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solidFill>
                      <a:schemeClr val="accent5">
                        <a:lumMod val="20000"/>
                        <a:lumOff val="80000"/>
                      </a:schemeClr>
                    </a:solidFill>
                  </a:tcPr>
                </a:tc>
                <a:extLst>
                  <a:ext uri="{0D108BD9-81ED-4DB2-BD59-A6C34878D82A}">
                    <a16:rowId xmlns:a16="http://schemas.microsoft.com/office/drawing/2014/main" val="10000"/>
                  </a:ext>
                </a:extLst>
              </a:tr>
              <a:tr h="68948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en-US" altLang="zh-CN" sz="1800" kern="100" dirty="0">
                          <a:effectLst/>
                          <a:latin typeface="微软雅黑" panose="020B0503020204020204" pitchFamily="34" charset="-122"/>
                          <a:ea typeface="微软雅黑" panose="020B0503020204020204" pitchFamily="34" charset="-122"/>
                        </a:rPr>
                        <a:t>1</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虚拟助手</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266700" algn="l">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比如</a:t>
                      </a:r>
                      <a:r>
                        <a:rPr lang="en-US" altLang="zh-CN" sz="1800" kern="100">
                          <a:effectLst/>
                          <a:latin typeface="微软雅黑" panose="020B0503020204020204" pitchFamily="34" charset="-122"/>
                          <a:ea typeface="微软雅黑" panose="020B0503020204020204" pitchFamily="34" charset="-122"/>
                        </a:rPr>
                        <a:t>Siri</a:t>
                      </a:r>
                      <a:r>
                        <a:rPr lang="zh-CN" altLang="en-US" sz="1800" kern="100">
                          <a:effectLst/>
                          <a:latin typeface="微软雅黑" panose="020B0503020204020204" pitchFamily="34" charset="-122"/>
                          <a:ea typeface="微软雅黑" panose="020B0503020204020204" pitchFamily="34" charset="-122"/>
                        </a:rPr>
                        <a:t>、</a:t>
                      </a:r>
                      <a:r>
                        <a:rPr lang="en-US" altLang="zh-CN" sz="1800" kern="100">
                          <a:effectLst/>
                          <a:latin typeface="微软雅黑" panose="020B0503020204020204" pitchFamily="34" charset="-122"/>
                          <a:ea typeface="微软雅黑" panose="020B0503020204020204" pitchFamily="34" charset="-122"/>
                        </a:rPr>
                        <a:t>Alexa</a:t>
                      </a:r>
                      <a:r>
                        <a:rPr lang="zh-CN" altLang="en-US" sz="1800" kern="100">
                          <a:effectLst/>
                          <a:latin typeface="微软雅黑" panose="020B0503020204020204" pitchFamily="34" charset="-122"/>
                          <a:ea typeface="微软雅黑" panose="020B0503020204020204" pitchFamily="34" charset="-122"/>
                        </a:rPr>
                        <a:t>等虚拟助手。它们可以回答问题、播放用户最喜欢的曲调，甚至控制用户的智能家居设备。</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extLst>
                  <a:ext uri="{0D108BD9-81ED-4DB2-BD59-A6C34878D82A}">
                    <a16:rowId xmlns:a16="http://schemas.microsoft.com/office/drawing/2014/main" val="10001"/>
                  </a:ext>
                </a:extLst>
              </a:tr>
              <a:tr h="68948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en-US" altLang="zh-CN" sz="1800" kern="100">
                          <a:effectLst/>
                          <a:latin typeface="微软雅黑" panose="020B0503020204020204" pitchFamily="34" charset="-122"/>
                          <a:ea typeface="微软雅黑" panose="020B0503020204020204" pitchFamily="34" charset="-122"/>
                        </a:rPr>
                        <a:t>2</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base">
                        <a:lnSpc>
                          <a:spcPct val="150000"/>
                        </a:lnSpc>
                      </a:pPr>
                      <a:r>
                        <a:rPr lang="zh-CN" altLang="en-US" sz="1800" kern="0" dirty="0">
                          <a:effectLst/>
                          <a:latin typeface="微软雅黑" panose="020B0503020204020204" pitchFamily="34" charset="-122"/>
                          <a:ea typeface="微软雅黑" panose="020B0503020204020204" pitchFamily="34" charset="-122"/>
                        </a:rPr>
                        <a:t>社交媒体算法</a:t>
                      </a:r>
                      <a:endParaRPr lang="zh-CN" altLang="en-US" sz="2400" dirty="0">
                        <a:effectLst/>
                        <a:latin typeface="微软雅黑" panose="020B0503020204020204" pitchFamily="34" charset="-122"/>
                        <a:ea typeface="微软雅黑" panose="020B0503020204020204" pitchFamily="34" charset="-122"/>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266700" algn="l">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以抖音为例，社交媒体平台会使用人工智能分析用户的观看习惯，提供个性化推荐。</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extLst>
                  <a:ext uri="{0D108BD9-81ED-4DB2-BD59-A6C34878D82A}">
                    <a16:rowId xmlns:a16="http://schemas.microsoft.com/office/drawing/2014/main" val="10002"/>
                  </a:ext>
                </a:extLst>
              </a:tr>
              <a:tr h="1092036">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en-US" altLang="zh-CN" sz="1800" kern="100">
                          <a:effectLst/>
                          <a:latin typeface="微软雅黑" panose="020B0503020204020204" pitchFamily="34" charset="-122"/>
                          <a:ea typeface="微软雅黑" panose="020B0503020204020204" pitchFamily="34" charset="-122"/>
                        </a:rPr>
                        <a:t>3</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在线购物推荐</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266700" algn="l">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在网上购物时，人工智能算法会检查用户的偏好、过去的选择以及类似购物者的选择，为用户推荐量身定制的商品。</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extLst>
                  <a:ext uri="{0D108BD9-81ED-4DB2-BD59-A6C34878D82A}">
                    <a16:rowId xmlns:a16="http://schemas.microsoft.com/office/drawing/2014/main" val="10003"/>
                  </a:ext>
                </a:extLst>
              </a:tr>
              <a:tr h="1092036">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en-US" altLang="zh-CN" sz="1800" kern="100">
                          <a:effectLst/>
                          <a:latin typeface="微软雅黑" panose="020B0503020204020204" pitchFamily="34" charset="-122"/>
                          <a:ea typeface="微软雅黑" panose="020B0503020204020204" pitchFamily="34" charset="-122"/>
                        </a:rPr>
                        <a:t>4</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预测文本和自动纠错</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266700" algn="l">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用户在使用手机时，手机系统推测出用户下一个要输入的文本并及时纠正可能的输入错误，即文本预测和自动纠错。</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extLst>
                  <a:ext uri="{0D108BD9-81ED-4DB2-BD59-A6C34878D82A}">
                    <a16:rowId xmlns:a16="http://schemas.microsoft.com/office/drawing/2014/main" val="10004"/>
                  </a:ext>
                </a:extLst>
              </a:tr>
              <a:tr h="1092036">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en-US" altLang="zh-CN" sz="1800" kern="100">
                          <a:effectLst/>
                          <a:latin typeface="微软雅黑" panose="020B0503020204020204" pitchFamily="34" charset="-122"/>
                          <a:ea typeface="微软雅黑" panose="020B0503020204020204" pitchFamily="34" charset="-122"/>
                        </a:rPr>
                        <a:t>5</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zh-CN" altLang="en-US" sz="1800" kern="100">
                          <a:effectLst/>
                          <a:latin typeface="微软雅黑" panose="020B0503020204020204" pitchFamily="34" charset="-122"/>
                          <a:ea typeface="微软雅黑" panose="020B0503020204020204" pitchFamily="34" charset="-122"/>
                        </a:rPr>
                        <a:t>语言翻译服务</a:t>
                      </a:r>
                      <a:endParaRPr lang="zh-CN" altLang="en-US" sz="1800" kern="10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266700" algn="l">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rPr>
                        <a:t>出国旅行使用的语言翻译服务（如谷歌翻译），使用人工智能算法驱动语言翻译服务。有助于跨越语言障碍，使世界不同地区的交流更加容易。</a:t>
                      </a:r>
                      <a:endParaRPr lang="zh-CN" altLang="en-US" sz="1800" kern="100" dirty="0">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9462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663267"/>
            <a:ext cx="15007644" cy="2270824"/>
            <a:chOff x="1447800" y="3004859"/>
            <a:chExt cx="15007644" cy="1983158"/>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3099449"/>
              <a:ext cx="15007644" cy="1888568"/>
              <a:chOff x="1604872" y="3169072"/>
              <a:chExt cx="7992326" cy="1647523"/>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3169072"/>
                <a:ext cx="7992326" cy="1647523"/>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61884" y="3871643"/>
                <a:ext cx="7411221" cy="864748"/>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新零售在客服方面可以采用</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客服替代传统客服，通过语音识别和自然语言处理技术，提供</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24</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小时不间断的服务，提高经营效率。</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a:t>
              </a:r>
              <a:r>
                <a:rPr lang="zh-CN" altLang="en-US" sz="2800" b="1" dirty="0">
                  <a:solidFill>
                    <a:srgbClr val="1E5CFC"/>
                  </a:solidFill>
                  <a:latin typeface="微软雅黑" panose="020B0503020204020204" pitchFamily="34" charset="-122"/>
                  <a:ea typeface="微软雅黑" panose="020B0503020204020204" pitchFamily="34" charset="-122"/>
                </a:rPr>
                <a:t>提升经营效率</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5763365"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8.1 </a:t>
            </a:r>
            <a:r>
              <a:rPr lang="zh-CN" altLang="en-US" sz="4000" b="1" dirty="0">
                <a:latin typeface="微软雅黑" panose="020B0503020204020204" pitchFamily="34" charset="-122"/>
                <a:ea typeface="微软雅黑" panose="020B0503020204020204" pitchFamily="34" charset="-122"/>
              </a:rPr>
              <a:t>人工智能概述</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8.1.2 </a:t>
            </a:r>
            <a:r>
              <a:rPr lang="zh-CN" altLang="en-US" sz="3600" b="1" dirty="0">
                <a:solidFill>
                  <a:srgbClr val="1E5CFC"/>
                </a:solidFill>
                <a:latin typeface="微软雅黑" panose="020B0503020204020204" pitchFamily="34" charset="-122"/>
                <a:ea typeface="微软雅黑" panose="020B0503020204020204" pitchFamily="34" charset="-122"/>
              </a:rPr>
              <a:t>人工智能的价值</a:t>
            </a:r>
          </a:p>
        </p:txBody>
      </p:sp>
      <p:grpSp>
        <p:nvGrpSpPr>
          <p:cNvPr id="9" name="组合 8">
            <a:extLst>
              <a:ext uri="{FF2B5EF4-FFF2-40B4-BE49-F238E27FC236}">
                <a16:creationId xmlns:a16="http://schemas.microsoft.com/office/drawing/2014/main" id="{2336A345-20A8-CAA9-8A59-4020442A82EB}"/>
              </a:ext>
            </a:extLst>
          </p:cNvPr>
          <p:cNvGrpSpPr/>
          <p:nvPr/>
        </p:nvGrpSpPr>
        <p:grpSpPr>
          <a:xfrm>
            <a:off x="1447800" y="5042402"/>
            <a:ext cx="15007644" cy="1947619"/>
            <a:chOff x="1395335" y="3004859"/>
            <a:chExt cx="15007644" cy="1700897"/>
          </a:xfrm>
        </p:grpSpPr>
        <p:grpSp>
          <p:nvGrpSpPr>
            <p:cNvPr id="11" name="组合 10">
              <a:extLst>
                <a:ext uri="{FF2B5EF4-FFF2-40B4-BE49-F238E27FC236}">
                  <a16:creationId xmlns:a16="http://schemas.microsoft.com/office/drawing/2014/main" id="{4CA0604C-4324-06C5-A179-C4A964FEF87A}"/>
                </a:ext>
              </a:extLst>
            </p:cNvPr>
            <p:cNvGrpSpPr/>
            <p:nvPr/>
          </p:nvGrpSpPr>
          <p:grpSpPr>
            <a:xfrm>
              <a:off x="1395335" y="3140618"/>
              <a:ext cx="15007644" cy="1565138"/>
              <a:chOff x="1576932" y="3204988"/>
              <a:chExt cx="7992326" cy="1365374"/>
            </a:xfrm>
          </p:grpSpPr>
          <p:sp>
            <p:nvSpPr>
              <p:cNvPr id="14" name="矩形: 圆角 13">
                <a:extLst>
                  <a:ext uri="{FF2B5EF4-FFF2-40B4-BE49-F238E27FC236}">
                    <a16:creationId xmlns:a16="http://schemas.microsoft.com/office/drawing/2014/main" id="{91E14D30-A3C8-5ADE-D679-7252519EA717}"/>
                  </a:ext>
                </a:extLst>
              </p:cNvPr>
              <p:cNvSpPr/>
              <p:nvPr/>
            </p:nvSpPr>
            <p:spPr>
              <a:xfrm>
                <a:off x="1576932" y="3204988"/>
                <a:ext cx="7992326" cy="1365374"/>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B4C7E893-9165-3882-0B04-B0355627C774}"/>
                  </a:ext>
                </a:extLst>
              </p:cNvPr>
              <p:cNvSpPr txBox="1"/>
              <p:nvPr/>
            </p:nvSpPr>
            <p:spPr>
              <a:xfrm>
                <a:off x="1764545" y="3954883"/>
                <a:ext cx="7411221" cy="442682"/>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利用增强现实（</a:t>
                </a:r>
                <a:r>
                  <a:rPr lang="en-US" altLang="zh-CN" sz="2400" kern="1400" dirty="0">
                    <a:effectLst/>
                    <a:latin typeface="微软雅黑" panose="020B0503020204020204" pitchFamily="34" charset="-122"/>
                    <a:ea typeface="微软雅黑" panose="020B0503020204020204" pitchFamily="34" charset="-122"/>
                    <a:cs typeface="Times New Roman" panose="02020603050405020304" pitchFamily="18" charset="0"/>
                  </a:rPr>
                  <a:t>AR</a:t>
                </a: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）技术，新零售可以实现虚拟试衣间，让用户在线上试穿衣服，提升消费体验。</a:t>
                </a:r>
              </a:p>
            </p:txBody>
          </p:sp>
        </p:grpSp>
        <p:sp>
          <p:nvSpPr>
            <p:cNvPr id="12" name="TextBox 19">
              <a:extLst>
                <a:ext uri="{FF2B5EF4-FFF2-40B4-BE49-F238E27FC236}">
                  <a16:creationId xmlns:a16="http://schemas.microsoft.com/office/drawing/2014/main" id="{FAB248DB-67AF-F772-6E34-B1E2C03912CD}"/>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a:t>
              </a:r>
              <a:r>
                <a:rPr lang="zh-CN" altLang="en-US" sz="2800" b="1" dirty="0">
                  <a:solidFill>
                    <a:srgbClr val="1E5CFC"/>
                  </a:solidFill>
                  <a:latin typeface="微软雅黑" panose="020B0503020204020204" pitchFamily="34" charset="-122"/>
                  <a:ea typeface="微软雅黑" panose="020B0503020204020204" pitchFamily="34" charset="-122"/>
                </a:rPr>
                <a:t>提升消费体验</a:t>
              </a:r>
            </a:p>
          </p:txBody>
        </p:sp>
        <p:sp>
          <p:nvSpPr>
            <p:cNvPr id="13" name="AutoShape 21">
              <a:extLst>
                <a:ext uri="{FF2B5EF4-FFF2-40B4-BE49-F238E27FC236}">
                  <a16:creationId xmlns:a16="http://schemas.microsoft.com/office/drawing/2014/main" id="{260B3295-039E-C1D2-256B-F497D299A881}"/>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grpSp>
        <p:nvGrpSpPr>
          <p:cNvPr id="2" name="组合 1">
            <a:extLst>
              <a:ext uri="{FF2B5EF4-FFF2-40B4-BE49-F238E27FC236}">
                <a16:creationId xmlns:a16="http://schemas.microsoft.com/office/drawing/2014/main" id="{8B81DF85-95E6-1CC7-707F-756CE04C44B3}"/>
              </a:ext>
            </a:extLst>
          </p:cNvPr>
          <p:cNvGrpSpPr/>
          <p:nvPr/>
        </p:nvGrpSpPr>
        <p:grpSpPr>
          <a:xfrm>
            <a:off x="1447800" y="7122190"/>
            <a:ext cx="15007644" cy="2398781"/>
            <a:chOff x="1395335" y="3004859"/>
            <a:chExt cx="15007644" cy="2094906"/>
          </a:xfrm>
        </p:grpSpPr>
        <p:grpSp>
          <p:nvGrpSpPr>
            <p:cNvPr id="8" name="组合 7">
              <a:extLst>
                <a:ext uri="{FF2B5EF4-FFF2-40B4-BE49-F238E27FC236}">
                  <a16:creationId xmlns:a16="http://schemas.microsoft.com/office/drawing/2014/main" id="{AEEC6C82-D694-B2EA-F03A-ADBEE69BA62C}"/>
                </a:ext>
              </a:extLst>
            </p:cNvPr>
            <p:cNvGrpSpPr/>
            <p:nvPr/>
          </p:nvGrpSpPr>
          <p:grpSpPr>
            <a:xfrm>
              <a:off x="1395335" y="3140619"/>
              <a:ext cx="15007644" cy="1959146"/>
              <a:chOff x="1576932" y="3204988"/>
              <a:chExt cx="7992326" cy="1709093"/>
            </a:xfrm>
          </p:grpSpPr>
          <p:sp>
            <p:nvSpPr>
              <p:cNvPr id="18" name="矩形: 圆角 17">
                <a:extLst>
                  <a:ext uri="{FF2B5EF4-FFF2-40B4-BE49-F238E27FC236}">
                    <a16:creationId xmlns:a16="http://schemas.microsoft.com/office/drawing/2014/main" id="{4402E647-8936-8513-C1F1-1384C4061267}"/>
                  </a:ext>
                </a:extLst>
              </p:cNvPr>
              <p:cNvSpPr/>
              <p:nvPr/>
            </p:nvSpPr>
            <p:spPr>
              <a:xfrm>
                <a:off x="1576932" y="3204988"/>
                <a:ext cx="7992326" cy="1709093"/>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E0FFB474-D6AC-458F-61AD-DDFEAAA467DC}"/>
                  </a:ext>
                </a:extLst>
              </p:cNvPr>
              <p:cNvSpPr txBox="1"/>
              <p:nvPr/>
            </p:nvSpPr>
            <p:spPr>
              <a:xfrm>
                <a:off x="1764545" y="3954883"/>
                <a:ext cx="7411221" cy="864748"/>
              </a:xfrm>
              <a:prstGeom prst="rect">
                <a:avLst/>
              </a:prstGeom>
              <a:noFill/>
            </p:spPr>
            <p:txBody>
              <a:bodyPr wrap="square">
                <a:spAutoFit/>
              </a:bodyPr>
              <a:lstStyle/>
              <a:p>
                <a:pPr indent="266700" algn="just">
                  <a:lnSpc>
                    <a:spcPct val="150000"/>
                  </a:lnSpc>
                </a:pPr>
                <a:r>
                  <a:rPr lang="zh-CN" altLang="en-US" sz="2400" kern="1400" dirty="0">
                    <a:effectLst/>
                    <a:latin typeface="微软雅黑" panose="020B0503020204020204" pitchFamily="34" charset="-122"/>
                    <a:ea typeface="微软雅黑" panose="020B0503020204020204" pitchFamily="34" charset="-122"/>
                    <a:cs typeface="Times New Roman" panose="02020603050405020304" pitchFamily="18" charset="0"/>
                  </a:rPr>
                  <a:t>人工智能技术使得无人零售等多样化的销售形式开始涌现，无人便利店、无人货架、智能货柜等一系列无人零售业态正逐渐走进用户的生活。</a:t>
                </a:r>
              </a:p>
            </p:txBody>
          </p:sp>
        </p:grpSp>
        <p:sp>
          <p:nvSpPr>
            <p:cNvPr id="16" name="TextBox 19">
              <a:extLst>
                <a:ext uri="{FF2B5EF4-FFF2-40B4-BE49-F238E27FC236}">
                  <a16:creationId xmlns:a16="http://schemas.microsoft.com/office/drawing/2014/main" id="{6A6D2012-1BDD-456E-6B17-2085EFFA8CCC}"/>
                </a:ext>
              </a:extLst>
            </p:cNvPr>
            <p:cNvSpPr txBox="1"/>
            <p:nvPr/>
          </p:nvSpPr>
          <p:spPr>
            <a:xfrm>
              <a:off x="1905000" y="3004859"/>
              <a:ext cx="13916470" cy="637419"/>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a:t>
              </a:r>
              <a:r>
                <a:rPr lang="zh-CN" altLang="en-US" sz="2800" b="1" dirty="0">
                  <a:solidFill>
                    <a:srgbClr val="1E5CFC"/>
                  </a:solidFill>
                  <a:latin typeface="微软雅黑" panose="020B0503020204020204" pitchFamily="34" charset="-122"/>
                  <a:ea typeface="微软雅黑" panose="020B0503020204020204" pitchFamily="34" charset="-122"/>
                </a:rPr>
                <a:t>创新服务和商业模式</a:t>
              </a:r>
            </a:p>
          </p:txBody>
        </p:sp>
        <p:sp>
          <p:nvSpPr>
            <p:cNvPr id="17" name="AutoShape 21">
              <a:extLst>
                <a:ext uri="{FF2B5EF4-FFF2-40B4-BE49-F238E27FC236}">
                  <a16:creationId xmlns:a16="http://schemas.microsoft.com/office/drawing/2014/main" id="{50637497-E33F-6BFA-70F5-0EAB2EEE81D0}"/>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Tree>
    <p:extLst>
      <p:ext uri="{BB962C8B-B14F-4D97-AF65-F5344CB8AC3E}">
        <p14:creationId xmlns:p14="http://schemas.microsoft.com/office/powerpoint/2010/main" val="144024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17715"/>
            <a:chOff x="1447800" y="2894104"/>
            <a:chExt cx="15007644" cy="5954054"/>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54054"/>
              <a:chOff x="1604872" y="2989937"/>
              <a:chExt cx="7992326" cy="5194118"/>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194118"/>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57048" y="3961176"/>
                <a:ext cx="7593832" cy="2474415"/>
              </a:xfrm>
              <a:prstGeom prst="rect">
                <a:avLst/>
              </a:prstGeom>
              <a:noFill/>
            </p:spPr>
            <p:txBody>
              <a:bodyPr wrap="square">
                <a:spAutoFit/>
              </a:bodyPr>
              <a:lstStyle/>
              <a:p>
                <a:pPr indent="266700" algn="just">
                  <a:lnSpc>
                    <a:spcPct val="150000"/>
                  </a:lnSpc>
                </a:pP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ChatGPT</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是人工智能研究实验室</a:t>
                </a: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OpenAI</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新推出的一种人工智能技术驱动的自然语言处理工具，拥有语言理解和文本生成能力。</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用途：</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①聊天机器人；</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②能进行撰写邮件、视频脚本、文案、翻译、代码等任务。</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1387785"/>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1.ChatGPT</a:t>
              </a:r>
            </a:p>
            <a:p>
              <a:pPr algn="l">
                <a:lnSpc>
                  <a:spcPts val="6720"/>
                </a:lnSpc>
              </a:pPr>
              <a:endParaRPr lang="zh-CN" altLang="en-US" sz="2800" b="1" dirty="0">
                <a:solidFill>
                  <a:srgbClr val="1E5CFC"/>
                </a:solidFill>
                <a:latin typeface="微软雅黑" panose="020B0503020204020204" pitchFamily="34" charset="-122"/>
                <a:ea typeface="微软雅黑" panose="020B0503020204020204" pitchFamily="34" charset="-122"/>
              </a:endParaRP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034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8.2 </a:t>
            </a:r>
            <a:r>
              <a:rPr lang="zh-CN" altLang="en-US" sz="4000" b="1" dirty="0">
                <a:latin typeface="微软雅黑" panose="020B0503020204020204" pitchFamily="34" charset="-122"/>
                <a:ea typeface="微软雅黑" panose="020B0503020204020204" pitchFamily="34" charset="-122"/>
              </a:rPr>
              <a:t>人工智能在新零售营销中的应用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8.2.1 </a:t>
            </a:r>
            <a:r>
              <a:rPr lang="zh-CN" altLang="en-US" sz="3600" b="1" dirty="0">
                <a:solidFill>
                  <a:srgbClr val="1E5CFC"/>
                </a:solidFill>
                <a:latin typeface="微软雅黑" panose="020B0503020204020204" pitchFamily="34" charset="-122"/>
                <a:ea typeface="微软雅黑" panose="020B0503020204020204" pitchFamily="34" charset="-122"/>
              </a:rPr>
              <a:t>内容创作</a:t>
            </a:r>
          </a:p>
        </p:txBody>
      </p:sp>
      <p:pic>
        <p:nvPicPr>
          <p:cNvPr id="2" name="图片 1" descr="IMG_256">
            <a:extLst>
              <a:ext uri="{FF2B5EF4-FFF2-40B4-BE49-F238E27FC236}">
                <a16:creationId xmlns:a16="http://schemas.microsoft.com/office/drawing/2014/main" id="{8632E1AB-5864-FCD8-D75D-05372C628D54}"/>
              </a:ext>
            </a:extLst>
          </p:cNvPr>
          <p:cNvPicPr>
            <a:picLocks noChangeAspect="1"/>
          </p:cNvPicPr>
          <p:nvPr/>
        </p:nvPicPr>
        <p:blipFill>
          <a:blip r:embed="rId5"/>
          <a:srcRect l="26535" t="13807" r="25669" b="17989"/>
          <a:stretch>
            <a:fillRect/>
          </a:stretch>
        </p:blipFill>
        <p:spPr>
          <a:xfrm>
            <a:off x="11912513" y="5444607"/>
            <a:ext cx="3817136" cy="3405257"/>
          </a:xfrm>
          <a:prstGeom prst="rect">
            <a:avLst/>
          </a:prstGeom>
          <a:noFill/>
          <a:ln w="9525">
            <a:noFill/>
          </a:ln>
        </p:spPr>
      </p:pic>
    </p:spTree>
    <p:extLst>
      <p:ext uri="{BB962C8B-B14F-4D97-AF65-F5344CB8AC3E}">
        <p14:creationId xmlns:p14="http://schemas.microsoft.com/office/powerpoint/2010/main" val="270283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17715"/>
            <a:chOff x="1447800" y="2894104"/>
            <a:chExt cx="15007644" cy="5954054"/>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54054"/>
              <a:chOff x="1604872" y="2989937"/>
              <a:chExt cx="7992326" cy="5194118"/>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194118"/>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57048" y="3961176"/>
                <a:ext cx="7593832" cy="3459237"/>
              </a:xfrm>
              <a:prstGeom prst="rect">
                <a:avLst/>
              </a:prstGeom>
              <a:noFill/>
            </p:spPr>
            <p:txBody>
              <a:bodyPr wrap="square">
                <a:spAutoFit/>
              </a:bodyPr>
              <a:lstStyle/>
              <a:p>
                <a:pPr indent="266700" algn="just">
                  <a:lnSpc>
                    <a:spcPct val="150000"/>
                  </a:lnSpc>
                </a:pP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Kimi</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智能助手是月之暗面旗下基于自研千亿参数大模型打造的对话式</a:t>
                </a: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助手产品。能够处理大量的输入信息，支持最多</a:t>
                </a: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200</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万字的输入和输出。</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用途：</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①</a:t>
                </a:r>
                <a:r>
                  <a:rPr lang="en-US" altLang="zh-CN" sz="2800" kern="1400" dirty="0">
                    <a:effectLst/>
                    <a:latin typeface="微软雅黑" panose="020B0503020204020204" pitchFamily="34" charset="-122"/>
                    <a:ea typeface="微软雅黑" panose="020B0503020204020204" pitchFamily="34" charset="-122"/>
                    <a:cs typeface="Times New Roman" panose="02020603050405020304" pitchFamily="18" charset="0"/>
                  </a:rPr>
                  <a:t>Kimi</a:t>
                </a: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能够阅读</a:t>
                </a:r>
                <a:r>
                  <a:rPr lang="en-US" altLang="zh-CN" sz="2800" kern="1400" dirty="0">
                    <a:effectLst/>
                    <a:latin typeface="微软雅黑" panose="020B0503020204020204" pitchFamily="34" charset="-122"/>
                    <a:ea typeface="微软雅黑" panose="020B0503020204020204" pitchFamily="34" charset="-122"/>
                    <a:cs typeface="Times New Roman" panose="02020603050405020304" pitchFamily="18" charset="0"/>
                  </a:rPr>
                  <a:t>PDF</a:t>
                </a: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1400" dirty="0">
                    <a:effectLst/>
                    <a:latin typeface="微软雅黑" panose="020B0503020204020204" pitchFamily="34" charset="-122"/>
                    <a:ea typeface="微软雅黑" panose="020B0503020204020204" pitchFamily="34" charset="-122"/>
                    <a:cs typeface="Times New Roman" panose="02020603050405020304" pitchFamily="18" charset="0"/>
                  </a:rPr>
                  <a:t>Word</a:t>
                </a: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文档、</a:t>
                </a:r>
                <a:r>
                  <a:rPr lang="en-US" altLang="zh-CN" sz="2800" kern="1400" dirty="0">
                    <a:effectLst/>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幻灯片、</a:t>
                </a:r>
                <a:r>
                  <a:rPr lang="en-US" altLang="zh-CN" sz="2800" kern="1400" dirty="0">
                    <a:effectLst/>
                    <a:latin typeface="微软雅黑" panose="020B0503020204020204" pitchFamily="34" charset="-122"/>
                    <a:ea typeface="微软雅黑" panose="020B0503020204020204" pitchFamily="34" charset="-122"/>
                    <a:cs typeface="Times New Roman" panose="02020603050405020304" pitchFamily="18" charset="0"/>
                  </a:rPr>
                  <a:t>Excel</a:t>
                </a: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电子表格等格式的文件，并根据内容为用户提供回复；</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②可以结合互联网搜索结果为用户提供更加丰富和准确的回答；</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③具备多语言对话能力，尤其擅长中文对话。</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2.Kimi</a:t>
              </a:r>
              <a:r>
                <a:rPr lang="zh-CN" altLang="en-US" sz="2800" b="1" dirty="0">
                  <a:solidFill>
                    <a:srgbClr val="1E5CFC"/>
                  </a:solidFill>
                  <a:latin typeface="微软雅黑" panose="020B0503020204020204" pitchFamily="34" charset="-122"/>
                  <a:ea typeface="微软雅黑" panose="020B0503020204020204" pitchFamily="34" charset="-122"/>
                </a:rPr>
                <a:t>智能助手</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034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8.2 </a:t>
            </a:r>
            <a:r>
              <a:rPr lang="zh-CN" altLang="en-US" sz="4000" b="1" dirty="0">
                <a:latin typeface="微软雅黑" panose="020B0503020204020204" pitchFamily="34" charset="-122"/>
                <a:ea typeface="微软雅黑" panose="020B0503020204020204" pitchFamily="34" charset="-122"/>
              </a:rPr>
              <a:t>人工智能在新零售营销中的应用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8.2.1 </a:t>
            </a:r>
            <a:r>
              <a:rPr lang="zh-CN" altLang="en-US" sz="3600" b="1" dirty="0">
                <a:solidFill>
                  <a:srgbClr val="1E5CFC"/>
                </a:solidFill>
                <a:latin typeface="微软雅黑" panose="020B0503020204020204" pitchFamily="34" charset="-122"/>
                <a:ea typeface="微软雅黑" panose="020B0503020204020204" pitchFamily="34" charset="-122"/>
              </a:rPr>
              <a:t>内容创作</a:t>
            </a:r>
          </a:p>
        </p:txBody>
      </p:sp>
      <p:pic>
        <p:nvPicPr>
          <p:cNvPr id="2" name="图片 1">
            <a:extLst>
              <a:ext uri="{FF2B5EF4-FFF2-40B4-BE49-F238E27FC236}">
                <a16:creationId xmlns:a16="http://schemas.microsoft.com/office/drawing/2014/main" id="{8632E1AB-5864-FCD8-D75D-05372C628D54}"/>
              </a:ext>
            </a:extLst>
          </p:cNvPr>
          <p:cNvPicPr>
            <a:picLocks noChangeAspect="1"/>
          </p:cNvPicPr>
          <p:nvPr/>
        </p:nvPicPr>
        <p:blipFill rotWithShape="1">
          <a:blip r:embed="rId5">
            <a:extLst>
              <a:ext uri="{28A0092B-C50C-407E-A947-70E740481C1C}">
                <a14:useLocalDpi xmlns:a14="http://schemas.microsoft.com/office/drawing/2010/main" val="0"/>
              </a:ext>
            </a:extLst>
          </a:blip>
          <a:srcRect l="344" r="980"/>
          <a:stretch/>
        </p:blipFill>
        <p:spPr>
          <a:xfrm>
            <a:off x="11908303" y="7788555"/>
            <a:ext cx="4391315" cy="1663058"/>
          </a:xfrm>
          <a:prstGeom prst="rect">
            <a:avLst/>
          </a:prstGeom>
          <a:noFill/>
          <a:ln w="9525">
            <a:noFill/>
          </a:ln>
        </p:spPr>
      </p:pic>
    </p:spTree>
    <p:extLst>
      <p:ext uri="{BB962C8B-B14F-4D97-AF65-F5344CB8AC3E}">
        <p14:creationId xmlns:p14="http://schemas.microsoft.com/office/powerpoint/2010/main" val="293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FF869FC-03EB-F8ED-BCCD-428747BC92BC}"/>
              </a:ext>
            </a:extLst>
          </p:cNvPr>
          <p:cNvSpPr/>
          <p:nvPr/>
        </p:nvSpPr>
        <p:spPr>
          <a:xfrm>
            <a:off x="13030200" y="-38100"/>
            <a:ext cx="5257800" cy="10287000"/>
          </a:xfrm>
          <a:prstGeom prst="rect">
            <a:avLst/>
          </a:prstGeom>
          <a:solidFill>
            <a:srgbClr val="2E6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9">
            <a:extLst>
              <a:ext uri="{FF2B5EF4-FFF2-40B4-BE49-F238E27FC236}">
                <a16:creationId xmlns:a16="http://schemas.microsoft.com/office/drawing/2014/main" id="{7D1809F0-7E56-8A1E-1A68-E54A21DCE85B}"/>
              </a:ext>
            </a:extLst>
          </p:cNvPr>
          <p:cNvSpPr/>
          <p:nvPr/>
        </p:nvSpPr>
        <p:spPr>
          <a:xfrm flipV="1">
            <a:off x="1558472" y="2326338"/>
            <a:ext cx="6975927" cy="6735"/>
          </a:xfrm>
          <a:prstGeom prst="line">
            <a:avLst/>
          </a:prstGeom>
          <a:ln w="38100" cap="flat">
            <a:solidFill>
              <a:srgbClr val="2E66FD"/>
            </a:solidFill>
            <a:prstDash val="lgDash"/>
            <a:headEnd type="none" w="sm" len="sm"/>
            <a:tailEnd type="none" w="sm" len="sm"/>
          </a:ln>
        </p:spPr>
        <p:txBody>
          <a:bodyPr/>
          <a:lstStyle/>
          <a:p>
            <a:endParaRPr lang="zh-CN" altLang="en-US"/>
          </a:p>
        </p:txBody>
      </p:sp>
      <p:grpSp>
        <p:nvGrpSpPr>
          <p:cNvPr id="28" name="Group 8">
            <a:extLst>
              <a:ext uri="{FF2B5EF4-FFF2-40B4-BE49-F238E27FC236}">
                <a16:creationId xmlns:a16="http://schemas.microsoft.com/office/drawing/2014/main" id="{018E2977-DCDC-1FA3-A21A-FB17FCF2BD8A}"/>
              </a:ext>
            </a:extLst>
          </p:cNvPr>
          <p:cNvGrpSpPr/>
          <p:nvPr/>
        </p:nvGrpSpPr>
        <p:grpSpPr>
          <a:xfrm>
            <a:off x="13408102" y="7465039"/>
            <a:ext cx="7975757" cy="7975757"/>
            <a:chOff x="0" y="0"/>
            <a:chExt cx="10634343" cy="10634343"/>
          </a:xfrm>
        </p:grpSpPr>
        <p:grpSp>
          <p:nvGrpSpPr>
            <p:cNvPr id="29" name="Group 9">
              <a:extLst>
                <a:ext uri="{FF2B5EF4-FFF2-40B4-BE49-F238E27FC236}">
                  <a16:creationId xmlns:a16="http://schemas.microsoft.com/office/drawing/2014/main" id="{34FB9DA7-0F91-6789-66F7-C4E4760C2331}"/>
                </a:ext>
              </a:extLst>
            </p:cNvPr>
            <p:cNvGrpSpPr/>
            <p:nvPr/>
          </p:nvGrpSpPr>
          <p:grpSpPr>
            <a:xfrm>
              <a:off x="0" y="0"/>
              <a:ext cx="10634343" cy="10634343"/>
              <a:chOff x="0" y="0"/>
              <a:chExt cx="812800" cy="812800"/>
            </a:xfrm>
          </p:grpSpPr>
          <p:sp>
            <p:nvSpPr>
              <p:cNvPr id="33" name="Freeform 10">
                <a:extLst>
                  <a:ext uri="{FF2B5EF4-FFF2-40B4-BE49-F238E27FC236}">
                    <a16:creationId xmlns:a16="http://schemas.microsoft.com/office/drawing/2014/main" id="{8D56A99B-E24C-4C73-305D-6C096A753F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B8FE">
                  <a:alpha val="50980"/>
                </a:srgbClr>
              </a:solidFill>
            </p:spPr>
            <p:txBody>
              <a:bodyPr/>
              <a:lstStyle/>
              <a:p>
                <a:endParaRPr lang="zh-CN" altLang="en-US"/>
              </a:p>
            </p:txBody>
          </p:sp>
          <p:sp>
            <p:nvSpPr>
              <p:cNvPr id="34" name="TextBox 11">
                <a:extLst>
                  <a:ext uri="{FF2B5EF4-FFF2-40B4-BE49-F238E27FC236}">
                    <a16:creationId xmlns:a16="http://schemas.microsoft.com/office/drawing/2014/main" id="{F3BE1111-4BF7-082E-30C4-973A43A63161}"/>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nvGrpSpPr>
            <p:cNvPr id="30" name="Group 12">
              <a:extLst>
                <a:ext uri="{FF2B5EF4-FFF2-40B4-BE49-F238E27FC236}">
                  <a16:creationId xmlns:a16="http://schemas.microsoft.com/office/drawing/2014/main" id="{538C1919-2C6E-C0C2-F883-2003E4F47637}"/>
                </a:ext>
              </a:extLst>
            </p:cNvPr>
            <p:cNvGrpSpPr/>
            <p:nvPr/>
          </p:nvGrpSpPr>
          <p:grpSpPr>
            <a:xfrm>
              <a:off x="989518" y="989518"/>
              <a:ext cx="8655308" cy="8655308"/>
              <a:chOff x="0" y="0"/>
              <a:chExt cx="812800" cy="812800"/>
            </a:xfrm>
          </p:grpSpPr>
          <p:sp>
            <p:nvSpPr>
              <p:cNvPr id="31" name="Freeform 13">
                <a:extLst>
                  <a:ext uri="{FF2B5EF4-FFF2-40B4-BE49-F238E27FC236}">
                    <a16:creationId xmlns:a16="http://schemas.microsoft.com/office/drawing/2014/main" id="{AF1C7A10-B914-6A0C-5062-766F7F959F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5CFC">
                  <a:alpha val="50980"/>
                </a:srgbClr>
              </a:solidFill>
            </p:spPr>
            <p:txBody>
              <a:bodyPr/>
              <a:lstStyle/>
              <a:p>
                <a:endParaRPr lang="zh-CN" altLang="en-US"/>
              </a:p>
            </p:txBody>
          </p:sp>
          <p:sp>
            <p:nvSpPr>
              <p:cNvPr id="32" name="TextBox 14">
                <a:extLst>
                  <a:ext uri="{FF2B5EF4-FFF2-40B4-BE49-F238E27FC236}">
                    <a16:creationId xmlns:a16="http://schemas.microsoft.com/office/drawing/2014/main" id="{FA5149F9-1254-6362-035B-C3AC6745FB96}"/>
                  </a:ext>
                </a:extLst>
              </p:cNvPr>
              <p:cNvSpPr txBox="1"/>
              <p:nvPr/>
            </p:nvSpPr>
            <p:spPr>
              <a:xfrm>
                <a:off x="76200" y="47625"/>
                <a:ext cx="660400" cy="688975"/>
              </a:xfrm>
              <a:prstGeom prst="rect">
                <a:avLst/>
              </a:prstGeom>
            </p:spPr>
            <p:txBody>
              <a:bodyPr lIns="50800" tIns="50800" rIns="50800" bIns="50800" rtlCol="0" anchor="ctr"/>
              <a:lstStyle/>
              <a:p>
                <a:pPr algn="ctr">
                  <a:lnSpc>
                    <a:spcPts val="2660"/>
                  </a:lnSpc>
                  <a:spcBef>
                    <a:spcPct val="0"/>
                  </a:spcBef>
                </a:pPr>
                <a:endParaRPr/>
              </a:p>
            </p:txBody>
          </p:sp>
        </p:grpSp>
      </p:grpSp>
      <p:sp>
        <p:nvSpPr>
          <p:cNvPr id="21" name="Freeform 21">
            <a:extLst>
              <a:ext uri="{FF2B5EF4-FFF2-40B4-BE49-F238E27FC236}">
                <a16:creationId xmlns:a16="http://schemas.microsoft.com/office/drawing/2014/main" id="{946575C1-97D8-5225-0766-704A7979D24E}"/>
              </a:ext>
            </a:extLst>
          </p:cNvPr>
          <p:cNvSpPr/>
          <p:nvPr/>
        </p:nvSpPr>
        <p:spPr>
          <a:xfrm>
            <a:off x="402828" y="1181100"/>
            <a:ext cx="1155645" cy="1387346"/>
          </a:xfrm>
          <a:custGeom>
            <a:avLst/>
            <a:gdLst/>
            <a:ahLst/>
            <a:cxnLst/>
            <a:rect l="l" t="t" r="r" b="b"/>
            <a:pathLst>
              <a:path w="1155645" h="1387346">
                <a:moveTo>
                  <a:pt x="0" y="0"/>
                </a:moveTo>
                <a:lnTo>
                  <a:pt x="1155645" y="0"/>
                </a:lnTo>
                <a:lnTo>
                  <a:pt x="1155645" y="1387345"/>
                </a:lnTo>
                <a:lnTo>
                  <a:pt x="0" y="1387345"/>
                </a:lnTo>
                <a:lnTo>
                  <a:pt x="0" y="0"/>
                </a:lnTo>
                <a:close/>
              </a:path>
            </a:pathLst>
          </a:custGeom>
          <a:blipFill>
            <a:blip r:embed="rId2"/>
            <a:stretch>
              <a:fillRect/>
            </a:stretch>
          </a:blipFill>
        </p:spPr>
        <p:txBody>
          <a:bodyPr/>
          <a:lstStyle/>
          <a:p>
            <a:endParaRPr lang="zh-CN" altLang="en-US"/>
          </a:p>
        </p:txBody>
      </p:sp>
      <p:sp>
        <p:nvSpPr>
          <p:cNvPr id="22" name="Freeform 30">
            <a:extLst>
              <a:ext uri="{FF2B5EF4-FFF2-40B4-BE49-F238E27FC236}">
                <a16:creationId xmlns:a16="http://schemas.microsoft.com/office/drawing/2014/main" id="{3ACD6F28-9AC4-6BC2-6458-81C8C2A8509D}"/>
              </a:ext>
            </a:extLst>
          </p:cNvPr>
          <p:cNvSpPr/>
          <p:nvPr/>
        </p:nvSpPr>
        <p:spPr>
          <a:xfrm rot="8579128">
            <a:off x="-2659537" y="-2048223"/>
            <a:ext cx="4267131" cy="4096446"/>
          </a:xfrm>
          <a:custGeom>
            <a:avLst/>
            <a:gdLst/>
            <a:ahLst/>
            <a:cxnLst/>
            <a:rect l="l" t="t" r="r" b="b"/>
            <a:pathLst>
              <a:path w="4267131" h="4096446">
                <a:moveTo>
                  <a:pt x="0" y="0"/>
                </a:moveTo>
                <a:lnTo>
                  <a:pt x="4267132" y="0"/>
                </a:lnTo>
                <a:lnTo>
                  <a:pt x="4267132" y="4096446"/>
                </a:lnTo>
                <a:lnTo>
                  <a:pt x="0" y="40964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CN" altLang="en-US"/>
          </a:p>
        </p:txBody>
      </p:sp>
      <p:grpSp>
        <p:nvGrpSpPr>
          <p:cNvPr id="7" name="组合 6">
            <a:extLst>
              <a:ext uri="{FF2B5EF4-FFF2-40B4-BE49-F238E27FC236}">
                <a16:creationId xmlns:a16="http://schemas.microsoft.com/office/drawing/2014/main" id="{8AC48F06-24CE-07AF-EF65-876DE99F35E4}"/>
              </a:ext>
            </a:extLst>
          </p:cNvPr>
          <p:cNvGrpSpPr/>
          <p:nvPr/>
        </p:nvGrpSpPr>
        <p:grpSpPr>
          <a:xfrm>
            <a:off x="1447800" y="2894104"/>
            <a:ext cx="15007644" cy="6817715"/>
            <a:chOff x="1447800" y="2894104"/>
            <a:chExt cx="15007644" cy="5954054"/>
          </a:xfrm>
        </p:grpSpPr>
        <p:grpSp>
          <p:nvGrpSpPr>
            <p:cNvPr id="49" name="组合 48">
              <a:extLst>
                <a:ext uri="{FF2B5EF4-FFF2-40B4-BE49-F238E27FC236}">
                  <a16:creationId xmlns:a16="http://schemas.microsoft.com/office/drawing/2014/main" id="{A1159E73-E31D-6BDB-6E7B-5951CDA7A984}"/>
                </a:ext>
              </a:extLst>
            </p:cNvPr>
            <p:cNvGrpSpPr/>
            <p:nvPr/>
          </p:nvGrpSpPr>
          <p:grpSpPr>
            <a:xfrm>
              <a:off x="1447800" y="2894104"/>
              <a:ext cx="15007644" cy="5954054"/>
              <a:chOff x="1604872" y="2989937"/>
              <a:chExt cx="7992326" cy="5194118"/>
            </a:xfrm>
          </p:grpSpPr>
          <p:sp>
            <p:nvSpPr>
              <p:cNvPr id="50" name="矩形: 圆角 49">
                <a:extLst>
                  <a:ext uri="{FF2B5EF4-FFF2-40B4-BE49-F238E27FC236}">
                    <a16:creationId xmlns:a16="http://schemas.microsoft.com/office/drawing/2014/main" id="{F5B656B4-2FD0-97F3-244E-42E4189112F7}"/>
                  </a:ext>
                </a:extLst>
              </p:cNvPr>
              <p:cNvSpPr/>
              <p:nvPr/>
            </p:nvSpPr>
            <p:spPr>
              <a:xfrm>
                <a:off x="1604872" y="2989937"/>
                <a:ext cx="7992326" cy="5194118"/>
              </a:xfrm>
              <a:prstGeom prst="roundRect">
                <a:avLst>
                  <a:gd name="adj" fmla="val 3942"/>
                </a:avLst>
              </a:prstGeom>
              <a:solidFill>
                <a:schemeClr val="bg1"/>
              </a:solidFill>
              <a:ln w="38100">
                <a:solidFill>
                  <a:srgbClr val="2E66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374D47E9-8ECA-776C-60B3-6C55D8D32E0E}"/>
                  </a:ext>
                </a:extLst>
              </p:cNvPr>
              <p:cNvSpPr txBox="1"/>
              <p:nvPr/>
            </p:nvSpPr>
            <p:spPr>
              <a:xfrm>
                <a:off x="1757049" y="3961176"/>
                <a:ext cx="5020366" cy="3951648"/>
              </a:xfrm>
              <a:prstGeom prst="rect">
                <a:avLst/>
              </a:prstGeom>
              <a:noFill/>
            </p:spPr>
            <p:txBody>
              <a:bodyPr wrap="square">
                <a:spAutoFit/>
              </a:bodyPr>
              <a:lstStyle/>
              <a:p>
                <a:pPr indent="266700" algn="just">
                  <a:lnSpc>
                    <a:spcPct val="150000"/>
                  </a:lnSpc>
                </a:pP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Midjourney</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是由</a:t>
                </a: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Midjourney</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研究实验室开发的人工智能程序，可根据文本生成图像，使用者可通过</a:t>
                </a:r>
                <a:r>
                  <a:rPr lang="en-US" altLang="zh-CN"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Discord</a:t>
                </a:r>
                <a:r>
                  <a:rPr lang="zh-CN" altLang="en-US" sz="2800" b="1" kern="1400" dirty="0">
                    <a:effectLst/>
                    <a:latin typeface="微软雅黑" panose="020B0503020204020204" pitchFamily="34" charset="-122"/>
                    <a:ea typeface="微软雅黑" panose="020B0503020204020204" pitchFamily="34" charset="-122"/>
                    <a:cs typeface="Times New Roman" panose="02020603050405020304" pitchFamily="18" charset="0"/>
                  </a:rPr>
                  <a:t>的机器人指令进行操作，从而创作出很多的图像作品。</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用途：</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①用户只需输入简单的文字描述，就能够将这些语义信息转换为视觉元素。</a:t>
                </a:r>
              </a:p>
              <a:p>
                <a:pPr indent="266700" algn="just">
                  <a:lnSpc>
                    <a:spcPct val="150000"/>
                  </a:lnSpc>
                </a:pPr>
                <a:r>
                  <a:rPr lang="zh-CN" altLang="en-US" sz="2800" kern="1400" dirty="0">
                    <a:effectLst/>
                    <a:latin typeface="微软雅黑" panose="020B0503020204020204" pitchFamily="34" charset="-122"/>
                    <a:ea typeface="微软雅黑" panose="020B0503020204020204" pitchFamily="34" charset="-122"/>
                    <a:cs typeface="Times New Roman" panose="02020603050405020304" pitchFamily="18" charset="0"/>
                  </a:rPr>
                  <a:t>②图像修改功能，如果第一次生成的效果不满意，可以直接修改语言描述再生成并调整到理想状态。</a:t>
                </a:r>
              </a:p>
            </p:txBody>
          </p:sp>
        </p:grpSp>
        <p:sp>
          <p:nvSpPr>
            <p:cNvPr id="5" name="TextBox 19">
              <a:extLst>
                <a:ext uri="{FF2B5EF4-FFF2-40B4-BE49-F238E27FC236}">
                  <a16:creationId xmlns:a16="http://schemas.microsoft.com/office/drawing/2014/main" id="{E27ACAEA-FAB1-2B8B-680A-6C2983BE03B4}"/>
                </a:ext>
              </a:extLst>
            </p:cNvPr>
            <p:cNvSpPr txBox="1"/>
            <p:nvPr/>
          </p:nvSpPr>
          <p:spPr>
            <a:xfrm>
              <a:off x="1905000" y="3004859"/>
              <a:ext cx="13916470" cy="637420"/>
            </a:xfrm>
            <a:prstGeom prst="rect">
              <a:avLst/>
            </a:prstGeom>
          </p:spPr>
          <p:txBody>
            <a:bodyPr wrap="square" lIns="0" tIns="0" rIns="0" bIns="0" rtlCol="0" anchor="t">
              <a:spAutoFit/>
            </a:bodyPr>
            <a:lstStyle/>
            <a:p>
              <a:pPr algn="l">
                <a:lnSpc>
                  <a:spcPts val="6720"/>
                </a:lnSpc>
              </a:pPr>
              <a:r>
                <a:rPr lang="en-US" altLang="zh-CN" sz="2800" b="1" dirty="0">
                  <a:solidFill>
                    <a:srgbClr val="1E5CFC"/>
                  </a:solidFill>
                  <a:latin typeface="微软雅黑" panose="020B0503020204020204" pitchFamily="34" charset="-122"/>
                  <a:ea typeface="微软雅黑" panose="020B0503020204020204" pitchFamily="34" charset="-122"/>
                </a:rPr>
                <a:t>3.Midjourney</a:t>
              </a:r>
            </a:p>
          </p:txBody>
        </p:sp>
        <p:sp>
          <p:nvSpPr>
            <p:cNvPr id="6" name="AutoShape 21">
              <a:extLst>
                <a:ext uri="{FF2B5EF4-FFF2-40B4-BE49-F238E27FC236}">
                  <a16:creationId xmlns:a16="http://schemas.microsoft.com/office/drawing/2014/main" id="{AFF8B578-09C4-7D06-E0FC-C607374FE936}"/>
                </a:ext>
              </a:extLst>
            </p:cNvPr>
            <p:cNvSpPr/>
            <p:nvPr/>
          </p:nvSpPr>
          <p:spPr>
            <a:xfrm flipV="1">
              <a:off x="2039436" y="3757704"/>
              <a:ext cx="13597366" cy="39025"/>
            </a:xfrm>
            <a:prstGeom prst="line">
              <a:avLst/>
            </a:prstGeom>
            <a:ln w="50800" cap="flat">
              <a:solidFill>
                <a:srgbClr val="2E66FD"/>
              </a:solidFill>
              <a:prstDash val="lgDash"/>
              <a:headEnd type="none" w="sm" len="sm"/>
              <a:tailEnd type="none" w="sm" len="sm"/>
            </a:ln>
          </p:spPr>
          <p:txBody>
            <a:bodyPr/>
            <a:lstStyle/>
            <a:p>
              <a:endParaRPr lang="zh-CN" altLang="en-US" dirty="0"/>
            </a:p>
          </p:txBody>
        </p:sp>
      </p:grpSp>
      <p:sp>
        <p:nvSpPr>
          <p:cNvPr id="3" name="TextBox 23">
            <a:extLst>
              <a:ext uri="{FF2B5EF4-FFF2-40B4-BE49-F238E27FC236}">
                <a16:creationId xmlns:a16="http://schemas.microsoft.com/office/drawing/2014/main" id="{41341FE0-6DD2-23E0-82D4-6AA20D61B5C3}"/>
              </a:ext>
            </a:extLst>
          </p:cNvPr>
          <p:cNvSpPr txBox="1"/>
          <p:nvPr/>
        </p:nvSpPr>
        <p:spPr>
          <a:xfrm>
            <a:off x="1259993" y="575180"/>
            <a:ext cx="10703407" cy="615553"/>
          </a:xfrm>
          <a:prstGeom prst="rect">
            <a:avLst/>
          </a:prstGeom>
        </p:spPr>
        <p:txBody>
          <a:bodyPr wrap="square" lIns="0" tIns="0" rIns="0" bIns="0" rtlCol="0" anchor="t">
            <a:spAutoFit/>
          </a:bodyPr>
          <a:lstStyle/>
          <a:p>
            <a:r>
              <a:rPr lang="en-US" altLang="zh-CN" sz="4000" b="1" dirty="0">
                <a:latin typeface="微软雅黑" panose="020B0503020204020204" pitchFamily="34" charset="-122"/>
                <a:ea typeface="微软雅黑" panose="020B0503020204020204" pitchFamily="34" charset="-122"/>
              </a:rPr>
              <a:t>8.2 </a:t>
            </a:r>
            <a:r>
              <a:rPr lang="zh-CN" altLang="en-US" sz="4000" b="1" dirty="0">
                <a:latin typeface="微软雅黑" panose="020B0503020204020204" pitchFamily="34" charset="-122"/>
                <a:ea typeface="微软雅黑" panose="020B0503020204020204" pitchFamily="34" charset="-122"/>
              </a:rPr>
              <a:t>人工智能在新零售营销中的应用</a:t>
            </a:r>
          </a:p>
        </p:txBody>
      </p:sp>
      <p:sp>
        <p:nvSpPr>
          <p:cNvPr id="4" name="文本框 3">
            <a:extLst>
              <a:ext uri="{FF2B5EF4-FFF2-40B4-BE49-F238E27FC236}">
                <a16:creationId xmlns:a16="http://schemas.microsoft.com/office/drawing/2014/main" id="{B3507537-6F45-F559-8D69-10B34BFE21BD}"/>
              </a:ext>
            </a:extLst>
          </p:cNvPr>
          <p:cNvSpPr txBox="1">
            <a:spLocks noChangeArrowheads="1"/>
          </p:cNvSpPr>
          <p:nvPr/>
        </p:nvSpPr>
        <p:spPr bwMode="auto">
          <a:xfrm>
            <a:off x="1691950" y="1578430"/>
            <a:ext cx="6842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600" b="1" dirty="0">
                <a:solidFill>
                  <a:srgbClr val="1E5CFC"/>
                </a:solidFill>
                <a:latin typeface="微软雅黑" panose="020B0503020204020204" pitchFamily="34" charset="-122"/>
                <a:ea typeface="微软雅黑" panose="020B0503020204020204" pitchFamily="34" charset="-122"/>
              </a:rPr>
              <a:t>8.2.1 </a:t>
            </a:r>
            <a:r>
              <a:rPr lang="zh-CN" altLang="en-US" sz="3600" b="1" dirty="0">
                <a:solidFill>
                  <a:srgbClr val="1E5CFC"/>
                </a:solidFill>
                <a:latin typeface="微软雅黑" panose="020B0503020204020204" pitchFamily="34" charset="-122"/>
                <a:ea typeface="微软雅黑" panose="020B0503020204020204" pitchFamily="34" charset="-122"/>
              </a:rPr>
              <a:t>内容创作</a:t>
            </a:r>
          </a:p>
        </p:txBody>
      </p:sp>
      <p:pic>
        <p:nvPicPr>
          <p:cNvPr id="2" name="图片 1">
            <a:extLst>
              <a:ext uri="{FF2B5EF4-FFF2-40B4-BE49-F238E27FC236}">
                <a16:creationId xmlns:a16="http://schemas.microsoft.com/office/drawing/2014/main" id="{8632E1AB-5864-FCD8-D75D-05372C628D54}"/>
              </a:ext>
            </a:extLst>
          </p:cNvPr>
          <p:cNvPicPr>
            <a:picLocks noChangeAspect="1"/>
          </p:cNvPicPr>
          <p:nvPr/>
        </p:nvPicPr>
        <p:blipFill rotWithShape="1">
          <a:blip r:embed="rId5">
            <a:extLst>
              <a:ext uri="{28A0092B-C50C-407E-A947-70E740481C1C}">
                <a14:useLocalDpi xmlns:a14="http://schemas.microsoft.com/office/drawing/2010/main" val="0"/>
              </a:ext>
            </a:extLst>
          </a:blip>
          <a:srcRect t="3014" b="1892"/>
          <a:stretch/>
        </p:blipFill>
        <p:spPr>
          <a:xfrm>
            <a:off x="11430155" y="5244178"/>
            <a:ext cx="4391315" cy="2353519"/>
          </a:xfrm>
          <a:prstGeom prst="rect">
            <a:avLst/>
          </a:prstGeom>
          <a:noFill/>
          <a:ln w="9525">
            <a:noFill/>
          </a:ln>
        </p:spPr>
      </p:pic>
    </p:spTree>
    <p:extLst>
      <p:ext uri="{BB962C8B-B14F-4D97-AF65-F5344CB8AC3E}">
        <p14:creationId xmlns:p14="http://schemas.microsoft.com/office/powerpoint/2010/main" val="268822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kOWQ0NGJjYzA2MTU5ZjdjMjQxZjY5NTMxNjczYjA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1723</Words>
  <Application>Microsoft Office PowerPoint</Application>
  <PresentationFormat>自定义</PresentationFormat>
  <Paragraphs>150</Paragraphs>
  <Slides>19</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Arial</vt:lpstr>
      <vt:lpstr>Calibri</vt:lpstr>
      <vt:lpstr>微软雅黑</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燕文静</dc:creator>
  <cp:lastModifiedBy>admin</cp:lastModifiedBy>
  <cp:revision>25</cp:revision>
  <dcterms:created xsi:type="dcterms:W3CDTF">2006-08-16T00:00:00Z</dcterms:created>
  <dcterms:modified xsi:type="dcterms:W3CDTF">2024-08-16T09:45:16Z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DCF4243C69A94B24A0321ACB11AB7AB2_12</vt:lpwstr>
  </property>
  <property fmtid="{D5CDD505-2E9C-101B-9397-08002B2CF9AE}" pid="3" name="KSOProductBuildVer">
    <vt:lpwstr>2052-12.1.0.16309</vt:lpwstr>
  </property>
</Properties>
</file>