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7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270" r:id="rId15"/>
  </p:sldIdLst>
  <p:sldSz cx="18288000" cy="10287000"/>
  <p:notesSz cx="6858000" cy="9144000"/>
  <p:embeddedFontLst>
    <p:embeddedFont>
      <p:font typeface="微软雅黑" panose="020B0503020204020204" pitchFamily="34" charset="-122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FD"/>
    <a:srgbClr val="DC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8" autoAdjust="0"/>
    <p:restoredTop sz="94622" autoAdjust="0"/>
  </p:normalViewPr>
  <p:slideViewPr>
    <p:cSldViewPr showGuides="1">
      <p:cViewPr varScale="1">
        <p:scale>
          <a:sx n="47" d="100"/>
          <a:sy n="47" d="100"/>
        </p:scale>
        <p:origin x="54" y="774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032172" y="-2151825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10591800" y="2887731"/>
            <a:ext cx="8257987" cy="6743112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1183890" y="4849157"/>
            <a:ext cx="986510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/>
            <a:r>
              <a:rPr lang="zh-CN" altLang="en-US" sz="8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新零售数据化运营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3891" y="2887731"/>
            <a:ext cx="8071346" cy="172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zh-CN" altLang="en-US" sz="10100" b="1" dirty="0">
                <a:solidFill>
                  <a:srgbClr val="2E66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第六章  </a:t>
            </a:r>
            <a:endParaRPr lang="en-US" sz="10100" b="1" dirty="0">
              <a:solidFill>
                <a:srgbClr val="2E66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2133600" y="8115300"/>
            <a:ext cx="4772723" cy="4772723"/>
            <a:chOff x="0" y="0"/>
            <a:chExt cx="6363630" cy="636363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87064" y="6743700"/>
            <a:ext cx="5280980" cy="981075"/>
            <a:chOff x="4547" y="10620"/>
            <a:chExt cx="8316" cy="1545"/>
          </a:xfrm>
        </p:grpSpPr>
        <p:sp>
          <p:nvSpPr>
            <p:cNvPr id="27" name="Rectangle 3"/>
            <p:cNvSpPr>
              <a:spLocks noGrp="1" noChangeArrowheads="1"/>
            </p:cNvSpPr>
            <p:nvPr/>
          </p:nvSpPr>
          <p:spPr>
            <a:xfrm>
              <a:off x="5337" y="10620"/>
              <a:ext cx="7526" cy="154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6.4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场的数据分析</a:t>
              </a:r>
            </a:p>
          </p:txBody>
        </p:sp>
        <p:grpSp>
          <p:nvGrpSpPr>
            <p:cNvPr id="28" name="Group 19"/>
            <p:cNvGrpSpPr/>
            <p:nvPr/>
          </p:nvGrpSpPr>
          <p:grpSpPr>
            <a:xfrm>
              <a:off x="4547" y="11095"/>
              <a:ext cx="671" cy="671"/>
              <a:chOff x="0" y="0"/>
              <a:chExt cx="6363630" cy="6363630"/>
            </a:xfrm>
          </p:grpSpPr>
          <p:grpSp>
            <p:nvGrpSpPr>
              <p:cNvPr id="29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33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0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1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2887345" y="7734300"/>
            <a:ext cx="9618980" cy="744220"/>
            <a:chOff x="4547" y="12060"/>
            <a:chExt cx="15148" cy="1172"/>
          </a:xfrm>
        </p:grpSpPr>
        <p:grpSp>
          <p:nvGrpSpPr>
            <p:cNvPr id="35" name="Group 19"/>
            <p:cNvGrpSpPr/>
            <p:nvPr/>
          </p:nvGrpSpPr>
          <p:grpSpPr>
            <a:xfrm>
              <a:off x="4547" y="12493"/>
              <a:ext cx="671" cy="671"/>
              <a:chOff x="0" y="0"/>
              <a:chExt cx="6363630" cy="6363630"/>
            </a:xfrm>
          </p:grpSpPr>
          <p:grpSp>
            <p:nvGrpSpPr>
              <p:cNvPr id="36" name="Group 20"/>
              <p:cNvGrpSpPr/>
              <p:nvPr/>
            </p:nvGrpSpPr>
            <p:grpSpPr>
              <a:xfrm>
                <a:off x="0" y="0"/>
                <a:ext cx="6363630" cy="6363630"/>
                <a:chOff x="0" y="0"/>
                <a:chExt cx="812800" cy="812800"/>
              </a:xfrm>
            </p:grpSpPr>
            <p:sp>
              <p:nvSpPr>
                <p:cNvPr id="40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E5CFC">
                    <a:alpha val="74902"/>
                  </a:srgbClr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7" name="Group 23"/>
              <p:cNvGrpSpPr/>
              <p:nvPr/>
            </p:nvGrpSpPr>
            <p:grpSpPr>
              <a:xfrm>
                <a:off x="592131" y="592131"/>
                <a:ext cx="5179368" cy="5179368"/>
                <a:chOff x="0" y="0"/>
                <a:chExt cx="812800" cy="812800"/>
              </a:xfrm>
            </p:grpSpPr>
            <p:sp>
              <p:nvSpPr>
                <p:cNvPr id="38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5295" y="12060"/>
              <a:ext cx="14400" cy="11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eaLnBrk="1" hangingPunct="1">
                <a:lnSpc>
                  <a:spcPct val="150000"/>
                </a:lnSpc>
              </a:pP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6.5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大数据时代的零售小数据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719432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大数据时代的零售小数据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零售小数据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942109"/>
            <a:chOff x="1604872" y="2989937"/>
            <a:chExt cx="7992326" cy="60560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6056063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小数据对新零售企业的作用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71963" y="4305315"/>
              <a:ext cx="7411221" cy="3889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提升消费者触达率和服务黏性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小数据不再局限于“下单”和“售后”，而是挖掘“选购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—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对比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—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下单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—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反馈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—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推荐”整个关系链。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挖掘优势产品和潜力服务项目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小数据的运营和整合，帮助企业研发更多产品及服务项目。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消费者资源的交叉利用与合作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例如，一场社区亲子活动，可以由母婴产品企业、母婴社区、健康机构多家共同参与来增加参与率。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品牌去中心化构建社区新生态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小数据可以帮助零售品牌围绕消费者为中心提供相关的解决方案，而非单一产品或者服务。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5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719432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大数据时代的零售小数据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零售小数据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942109"/>
            <a:chOff x="1604872" y="2989937"/>
            <a:chExt cx="7992326" cy="60560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6056063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如何充分挖掘并有效利用个体的小数据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71963" y="4305315"/>
              <a:ext cx="3893844" cy="4373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在人脸检测、比对和识别的功能之上，增加了人脸聚类、人脸搜索等功能。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在满足人脸支付、客流统计之外，将消费者的“小数据”进行归档整理，将会员属性信息、购买行为、消费偏好等小数据进行可视化面板展现，实现精准的消费者画像。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基于消费者的用户画像，线上实现更为精准的个性化推荐，线下进行更合理的货架规划等，进一步引导和触发消费者的隐性需求。</a:t>
              </a:r>
            </a:p>
          </p:txBody>
        </p:sp>
      </p:grpSp>
      <p:pic>
        <p:nvPicPr>
          <p:cNvPr id="2" name="Picture 2" descr="云店电">
            <a:extLst>
              <a:ext uri="{FF2B5EF4-FFF2-40B4-BE49-F238E27FC236}">
                <a16:creationId xmlns:a16="http://schemas.microsoft.com/office/drawing/2014/main" id="{DE523487-98C9-4351-828C-6B30C670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8" y="4868757"/>
            <a:ext cx="6045490" cy="40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719432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大数据时代的零售小数据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小客户样本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3675778"/>
            <a:ext cx="15007644" cy="5270988"/>
            <a:chOff x="1604872" y="3671843"/>
            <a:chExt cx="7992326" cy="4598232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3671843"/>
              <a:ext cx="7992326" cy="4598232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974939" y="4472824"/>
              <a:ext cx="3893844" cy="2923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小客户样本是样本的一种，是指与“大客户样本”相对，通常指样本容量小于或等于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30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的样本。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通过小客户样本研究，企业获得小客户数据，通过数据分析，企业为消费者提供差异化服务。差异化服务重视对目标市场的研究和需求的细分，针对客户的不同需求，目标是满足不同目标客户群的个性化需求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E523487-98C9-4351-828C-6B30C670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96600" y="4763709"/>
            <a:ext cx="4808681" cy="34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719432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大数据时代的零售小数据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小客户样本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53281" y="3091205"/>
            <a:ext cx="15007644" cy="6440396"/>
            <a:chOff x="1607791" y="3161881"/>
            <a:chExt cx="7992326" cy="5618385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7791" y="3161881"/>
              <a:ext cx="7992326" cy="5618385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771757" y="3296548"/>
              <a:ext cx="4352626" cy="5339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实现差异化策略创新有以下三种方式：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以客户群为基础的差异化策略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针对不同客户的不同需求，提供具有可行性的、外延的差异化服务。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2400" b="1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r>
                <a:rPr lang="zh-CN" altLang="en-US" sz="2400" b="1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以年龄为基础的差异化服务策略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企业根据目标客户的年龄的差异化策略可更好地开发出不同的业务，以高低不等的价格向客户提供差异化的服务。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2400" b="1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2400" b="1" kern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以业务功能为基础的差异化策略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对于中高端消费者可以高质量的服务吸引，对于低端客户可以低价吸引，刺激客户数量的增长，使消费者根据需求选择自己需要的业务。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1127FB5-BB46-19C8-6DE2-E3153500DE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418801" y="4145644"/>
            <a:ext cx="5600700" cy="450995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30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1071">
            <a:off x="9507609" y="413683"/>
            <a:ext cx="12714367" cy="12205792"/>
          </a:xfrm>
          <a:custGeom>
            <a:avLst/>
            <a:gdLst/>
            <a:ahLst/>
            <a:cxnLst/>
            <a:rect l="l" t="t" r="r" b="b"/>
            <a:pathLst>
              <a:path w="12714367" h="12205792">
                <a:moveTo>
                  <a:pt x="0" y="0"/>
                </a:moveTo>
                <a:lnTo>
                  <a:pt x="12714367" y="0"/>
                </a:lnTo>
                <a:lnTo>
                  <a:pt x="12714367" y="12205792"/>
                </a:lnTo>
                <a:lnTo>
                  <a:pt x="0" y="12205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025932" y="6731523"/>
            <a:ext cx="6491481" cy="649148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6911" tIns="66911" rIns="66911" bIns="6691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9091583">
            <a:off x="-2590686" y="-2487059"/>
            <a:ext cx="5181372" cy="4974118"/>
          </a:xfrm>
          <a:custGeom>
            <a:avLst/>
            <a:gdLst/>
            <a:ahLst/>
            <a:cxnLst/>
            <a:rect l="l" t="t" r="r" b="b"/>
            <a:pathLst>
              <a:path w="5181372" h="4974118">
                <a:moveTo>
                  <a:pt x="0" y="0"/>
                </a:moveTo>
                <a:lnTo>
                  <a:pt x="5181372" y="0"/>
                </a:lnTo>
                <a:lnTo>
                  <a:pt x="5181372" y="4974118"/>
                </a:lnTo>
                <a:lnTo>
                  <a:pt x="0" y="497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>
          <a:xfrm>
            <a:off x="9343356" y="1869014"/>
            <a:ext cx="8999003" cy="7592909"/>
          </a:xfrm>
          <a:custGeom>
            <a:avLst/>
            <a:gdLst/>
            <a:ahLst/>
            <a:cxnLst/>
            <a:rect l="l" t="t" r="r" b="b"/>
            <a:pathLst>
              <a:path w="8999003" h="7592909">
                <a:moveTo>
                  <a:pt x="0" y="0"/>
                </a:moveTo>
                <a:lnTo>
                  <a:pt x="8999003" y="0"/>
                </a:lnTo>
                <a:lnTo>
                  <a:pt x="8999003" y="7592908"/>
                </a:lnTo>
                <a:lnTo>
                  <a:pt x="0" y="7592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-3005362" y="8605887"/>
            <a:ext cx="4772723" cy="4772723"/>
            <a:chOff x="0" y="0"/>
            <a:chExt cx="6363630" cy="636363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63630" cy="636363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74902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92131" y="592131"/>
              <a:ext cx="5179368" cy="517936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028700" y="4606845"/>
            <a:ext cx="8071346" cy="172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846036"/>
            <a:ext cx="8071346" cy="166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40"/>
              </a:lnSpc>
            </a:pPr>
            <a:r>
              <a:rPr lang="en-US" sz="101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流量趋势分析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5968097"/>
            <a:chOff x="1604872" y="2989937"/>
            <a:chExt cx="7992326" cy="5206369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206369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独立访问者数量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4" y="4152063"/>
              <a:ext cx="7411221" cy="2440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独立访问者数量（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Unique Visitors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UV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），有时也称为独立用户数量。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指在一定统计周期内访问网站的数量（例如每天、每月），每一个固定的访问者只代表一个唯一的用户，无论他访问这个网站多少次都计数为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2" name="Picture 4" descr="UV、RV、IP……等等运营专业术语该如何理解？ | 运营派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4"/>
          <a:stretch>
            <a:fillRect/>
          </a:stretch>
        </p:blipFill>
        <p:spPr bwMode="auto">
          <a:xfrm>
            <a:off x="5137061" y="6057900"/>
            <a:ext cx="7167637" cy="24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流量趋势分析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5968097"/>
            <a:chOff x="1604872" y="2989937"/>
            <a:chExt cx="7992326" cy="5206369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206369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重复访问者数量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4" y="4152063"/>
              <a:ext cx="7411221" cy="9901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重复访问者数量（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Repeat Visitors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RV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）反映了站点用户的忠诚度，站点用户的忠诚度越高，重复访问者数量越高。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764"/>
          <a:stretch/>
        </p:blipFill>
        <p:spPr bwMode="auto">
          <a:xfrm>
            <a:off x="4465551" y="5389414"/>
            <a:ext cx="9220528" cy="31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流量趋势分析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5968097"/>
            <a:chOff x="1604872" y="2989937"/>
            <a:chExt cx="7992326" cy="5206369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206369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页面浏览数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4" y="4152063"/>
              <a:ext cx="7411221" cy="9901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页面浏览数（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Page Views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PV</a:t>
              </a: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）是指在一定统计周期内所有访问者浏览的页面数量。如果一个访问者浏览同一网页三次，那么网页浏览数就计算为三个。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1557"/>
          <a:stretch/>
        </p:blipFill>
        <p:spPr bwMode="auto">
          <a:xfrm>
            <a:off x="4465551" y="5389414"/>
            <a:ext cx="9220528" cy="31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流量趋势分析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5968097"/>
            <a:chOff x="1604872" y="2989937"/>
            <a:chExt cx="7992326" cy="5206369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5206369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每个访问者的页面浏览数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4" y="4152063"/>
              <a:ext cx="7411221" cy="1956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即在一定时间内全部页面浏览数与所有访问者相除的结果，即平均一个用户浏览的网页数量，反映了用户的“黏性”。</a:t>
              </a:r>
            </a:p>
            <a:p>
              <a:pPr indent="266700" algn="just">
                <a:lnSpc>
                  <a:spcPct val="150000"/>
                </a:lnSpc>
              </a:pPr>
              <a:endParaRPr lang="zh-CN" altLang="en-US" sz="2400" kern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平均访问页数</a:t>
              </a: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浏览量</a:t>
              </a: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访问次数</a:t>
              </a: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(PV/Visits)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 b="1247"/>
          <a:stretch/>
        </p:blipFill>
        <p:spPr bwMode="auto">
          <a:xfrm>
            <a:off x="10031084" y="5039648"/>
            <a:ext cx="5592849" cy="36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流量来源分析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942108"/>
            <a:chOff x="1604872" y="2989937"/>
            <a:chExt cx="7992326" cy="60560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6056063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流量来源频次分析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6" y="4152063"/>
              <a:ext cx="3239936" cy="4856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以某零售店铺</a:t>
              </a:r>
              <a:r>
                <a:rPr lang="en-US" altLang="zh-CN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2022</a:t>
              </a: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年线上线下的流量来源以及各自的频次为例：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订单中心和购物车的自然流量来源是最多的，其次是优惠券流量来源。这说明店铺的线上流量推广实施效果显著，消费者在推荐页面看到店铺产品大部分都会选择点击查看。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与之相反的是活动会场和促销等线下活动流量频次最少，这说明线下的促销活动与现在的科技生活不太适应，也说明店铺的线下促销活动有待改进。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5" r="362"/>
          <a:stretch/>
        </p:blipFill>
        <p:spPr bwMode="auto">
          <a:xfrm>
            <a:off x="7696508" y="5036831"/>
            <a:ext cx="8434581" cy="362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流量来源分析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942108"/>
            <a:chOff x="1604872" y="2989937"/>
            <a:chExt cx="7992326" cy="60560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6056063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流量来源频次分析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25560" y="4110023"/>
              <a:ext cx="3037197" cy="4373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以某零售店铺流量来源权重分析为例：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选取“访客数、加购人数、成交金额、成交转化率”四个维度进行排名。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其中访客数指标里频次最多的是活动会场，原因可能是线下活动通常选在商超内，人流量较多；而其余三个指标则是订单中心和购物车的频次最多，其次是优惠券。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这说明在实质的订单成交指标上，还是线上活动占比最大，店铺可以着重关注。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" b="2762"/>
          <a:stretch/>
        </p:blipFill>
        <p:spPr bwMode="auto">
          <a:xfrm>
            <a:off x="7696508" y="4919606"/>
            <a:ext cx="8434581" cy="380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5763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场的数据分析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6.4.2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流量来源分析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942108"/>
            <a:chOff x="1604872" y="2989937"/>
            <a:chExt cx="7992326" cy="60560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6056063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流量来源频次分析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6" y="4152063"/>
              <a:ext cx="3440771" cy="4373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以某零售店铺流量来源权重分析为例：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流量来源权重也可以通过雷达图来展现，通过选取“访客数、加购人数、成交金额、成交转化率”四个评价维度，分别对每个维度中的促销、优惠券、购物车等指标进行频次统计，四项维度评价重叠度越高的，权重最高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在该雷达图中，权重排名依次为：购物车，订单中心，搜索，商品详情，优惠券，促销，下单和支付，京挑客，店铺，待分类。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" b="-833"/>
          <a:stretch/>
        </p:blipFill>
        <p:spPr bwMode="auto">
          <a:xfrm>
            <a:off x="8781009" y="4677241"/>
            <a:ext cx="7292405" cy="448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FF869FC-03EB-F8ED-BCCD-428747BC92BC}"/>
              </a:ext>
            </a:extLst>
          </p:cNvPr>
          <p:cNvSpPr/>
          <p:nvPr/>
        </p:nvSpPr>
        <p:spPr>
          <a:xfrm>
            <a:off x="13030200" y="-38100"/>
            <a:ext cx="5257800" cy="10287000"/>
          </a:xfrm>
          <a:prstGeom prst="rect">
            <a:avLst/>
          </a:prstGeom>
          <a:solidFill>
            <a:srgbClr val="2E6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7D1809F0-7E56-8A1E-1A68-E54A21DCE85B}"/>
              </a:ext>
            </a:extLst>
          </p:cNvPr>
          <p:cNvSpPr/>
          <p:nvPr/>
        </p:nvSpPr>
        <p:spPr>
          <a:xfrm flipV="1">
            <a:off x="1558472" y="2326338"/>
            <a:ext cx="6975927" cy="6735"/>
          </a:xfrm>
          <a:prstGeom prst="line">
            <a:avLst/>
          </a:prstGeom>
          <a:ln w="38100" cap="flat">
            <a:solidFill>
              <a:srgbClr val="2E66FD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018E2977-DCDC-1FA3-A21A-FB17FCF2BD8A}"/>
              </a:ext>
            </a:extLst>
          </p:cNvPr>
          <p:cNvGrpSpPr/>
          <p:nvPr/>
        </p:nvGrpSpPr>
        <p:grpSpPr>
          <a:xfrm>
            <a:off x="13408102" y="7465039"/>
            <a:ext cx="7975757" cy="7975757"/>
            <a:chOff x="0" y="0"/>
            <a:chExt cx="10634343" cy="10634343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34FB9DA7-0F91-6789-66F7-C4E4760C2331}"/>
                </a:ext>
              </a:extLst>
            </p:cNvPr>
            <p:cNvGrpSpPr/>
            <p:nvPr/>
          </p:nvGrpSpPr>
          <p:grpSpPr>
            <a:xfrm>
              <a:off x="0" y="0"/>
              <a:ext cx="10634343" cy="10634343"/>
              <a:chOff x="0" y="0"/>
              <a:chExt cx="812800" cy="812800"/>
            </a:xfrm>
          </p:grpSpPr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D56A99B-E24C-4C73-305D-6C096A753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8FE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TextBox 11">
                <a:extLst>
                  <a:ext uri="{FF2B5EF4-FFF2-40B4-BE49-F238E27FC236}">
                    <a16:creationId xmlns:a16="http://schemas.microsoft.com/office/drawing/2014/main" id="{F3BE1111-4BF7-082E-30C4-973A43A631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538C1919-2C6E-C0C2-F883-2003E4F47637}"/>
                </a:ext>
              </a:extLst>
            </p:cNvPr>
            <p:cNvGrpSpPr/>
            <p:nvPr/>
          </p:nvGrpSpPr>
          <p:grpSpPr>
            <a:xfrm>
              <a:off x="989518" y="989518"/>
              <a:ext cx="8655308" cy="8655308"/>
              <a:chOff x="0" y="0"/>
              <a:chExt cx="812800" cy="812800"/>
            </a:xfrm>
          </p:grpSpPr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F1C7A10-B914-6A0C-5062-766F7F959F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5CFC">
                  <a:alpha val="50980"/>
                </a:srgbClr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FA5149F9-1254-6362-035B-C3AC6745FB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946575C1-97D8-5225-0766-704A7979D24E}"/>
              </a:ext>
            </a:extLst>
          </p:cNvPr>
          <p:cNvSpPr/>
          <p:nvPr/>
        </p:nvSpPr>
        <p:spPr>
          <a:xfrm>
            <a:off x="402828" y="1181100"/>
            <a:ext cx="1155645" cy="1387346"/>
          </a:xfrm>
          <a:custGeom>
            <a:avLst/>
            <a:gdLst/>
            <a:ahLst/>
            <a:cxnLst/>
            <a:rect l="l" t="t" r="r" b="b"/>
            <a:pathLst>
              <a:path w="1155645" h="1387346">
                <a:moveTo>
                  <a:pt x="0" y="0"/>
                </a:moveTo>
                <a:lnTo>
                  <a:pt x="1155645" y="0"/>
                </a:lnTo>
                <a:lnTo>
                  <a:pt x="1155645" y="1387345"/>
                </a:lnTo>
                <a:lnTo>
                  <a:pt x="0" y="1387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3ACD6F28-9AC4-6BC2-6458-81C8C2A8509D}"/>
              </a:ext>
            </a:extLst>
          </p:cNvPr>
          <p:cNvSpPr/>
          <p:nvPr/>
        </p:nvSpPr>
        <p:spPr>
          <a:xfrm rot="8579128">
            <a:off x="-2659537" y="-2048223"/>
            <a:ext cx="4267131" cy="4096446"/>
          </a:xfrm>
          <a:custGeom>
            <a:avLst/>
            <a:gdLst/>
            <a:ahLst/>
            <a:cxnLst/>
            <a:rect l="l" t="t" r="r" b="b"/>
            <a:pathLst>
              <a:path w="4267131" h="4096446">
                <a:moveTo>
                  <a:pt x="0" y="0"/>
                </a:moveTo>
                <a:lnTo>
                  <a:pt x="4267132" y="0"/>
                </a:lnTo>
                <a:lnTo>
                  <a:pt x="4267132" y="4096446"/>
                </a:lnTo>
                <a:lnTo>
                  <a:pt x="0" y="4096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99EECDD-EB33-4457-1135-3990E501A0ED}"/>
              </a:ext>
            </a:extLst>
          </p:cNvPr>
          <p:cNvSpPr txBox="1"/>
          <p:nvPr/>
        </p:nvSpPr>
        <p:spPr>
          <a:xfrm>
            <a:off x="1259993" y="575180"/>
            <a:ext cx="719432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大数据时代的零售小数据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F1066711-84E3-D412-078D-27BE895B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50" y="1578430"/>
            <a:ext cx="5873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6.5.1 </a:t>
            </a:r>
            <a:r>
              <a:rPr lang="zh-CN" altLang="en-US" sz="36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零售小数据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159E73-E31D-6BDB-6E7B-5951CDA7A984}"/>
              </a:ext>
            </a:extLst>
          </p:cNvPr>
          <p:cNvGrpSpPr/>
          <p:nvPr/>
        </p:nvGrpSpPr>
        <p:grpSpPr>
          <a:xfrm>
            <a:off x="1447800" y="2894104"/>
            <a:ext cx="15007644" cy="6942108"/>
            <a:chOff x="1604872" y="2989937"/>
            <a:chExt cx="7992326" cy="6056063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F5B656B4-2FD0-97F3-244E-42E4189112F7}"/>
                </a:ext>
              </a:extLst>
            </p:cNvPr>
            <p:cNvSpPr/>
            <p:nvPr/>
          </p:nvSpPr>
          <p:spPr>
            <a:xfrm>
              <a:off x="1604872" y="2989937"/>
              <a:ext cx="7992326" cy="6056063"/>
            </a:xfrm>
            <a:prstGeom prst="roundRect">
              <a:avLst>
                <a:gd name="adj" fmla="val 6355"/>
              </a:avLst>
            </a:prstGeom>
            <a:solidFill>
              <a:schemeClr val="bg1"/>
            </a:solidFill>
            <a:ln w="38100">
              <a:solidFill>
                <a:srgbClr val="2E66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50788276-F2B5-87E5-16FE-6020AAD4BA3C}"/>
                </a:ext>
              </a:extLst>
            </p:cNvPr>
            <p:cNvSpPr txBox="1"/>
            <p:nvPr/>
          </p:nvSpPr>
          <p:spPr>
            <a:xfrm>
              <a:off x="1974939" y="3086556"/>
              <a:ext cx="7411221" cy="1386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altLang="zh-CN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800" b="1" dirty="0">
                  <a:solidFill>
                    <a:srgbClr val="1E5CF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小数据的概念</a:t>
              </a:r>
            </a:p>
            <a:p>
              <a:pPr algn="l">
                <a:lnSpc>
                  <a:spcPts val="6720"/>
                </a:lnSpc>
              </a:pPr>
              <a:endParaRPr lang="zh-CN" altLang="en-US" sz="2800" b="1" dirty="0">
                <a:solidFill>
                  <a:srgbClr val="1E5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AutoShape 21">
              <a:extLst>
                <a:ext uri="{FF2B5EF4-FFF2-40B4-BE49-F238E27FC236}">
                  <a16:creationId xmlns:a16="http://schemas.microsoft.com/office/drawing/2014/main" id="{DF75BB0E-7F12-2663-879A-D1A151B22084}"/>
                </a:ext>
              </a:extLst>
            </p:cNvPr>
            <p:cNvSpPr/>
            <p:nvPr/>
          </p:nvSpPr>
          <p:spPr>
            <a:xfrm flipV="1">
              <a:off x="2046533" y="3939457"/>
              <a:ext cx="7241282" cy="34044"/>
            </a:xfrm>
            <a:prstGeom prst="line">
              <a:avLst/>
            </a:prstGeom>
            <a:ln w="50800" cap="flat">
              <a:solidFill>
                <a:srgbClr val="2E66FD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74D47E9-8ECA-776C-60B3-6C55D8D32E0E}"/>
                </a:ext>
              </a:extLst>
            </p:cNvPr>
            <p:cNvSpPr txBox="1"/>
            <p:nvPr/>
          </p:nvSpPr>
          <p:spPr>
            <a:xfrm>
              <a:off x="1895426" y="4462926"/>
              <a:ext cx="3440771" cy="3889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>
                <a:lnSpc>
                  <a:spcPct val="150000"/>
                </a:lnSpc>
              </a:pPr>
              <a:r>
                <a:rPr lang="zh-CN" altLang="en-US" sz="2400" b="1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小数据是基于大数据的概念来提出的，大数据侧重于大规模数据的采集和分析，小数据则更侧重于数据的深度。</a:t>
              </a:r>
            </a:p>
            <a:p>
              <a:pPr indent="266700" algn="just">
                <a:lnSpc>
                  <a:spcPct val="150000"/>
                </a:lnSpc>
              </a:pPr>
              <a:r>
                <a:rPr lang="zh-CN" altLang="en-US" sz="2400" kern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例如：大数据分析，婴儿尿布可能与奶粉有关。啤酒消费者可以同时购买花生和其他零食。但是沃尔玛，利用一个小型数据分析表明，男性顾客在购买婴儿尿布时往往会喝上几瓶啤酒，获得了极佳的效果。</a:t>
              </a: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2F46299-9F92-AF4C-2AA0-F36CFAF2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r="10328"/>
          <a:stretch/>
        </p:blipFill>
        <p:spPr bwMode="auto">
          <a:xfrm>
            <a:off x="9057308" y="4847271"/>
            <a:ext cx="7016106" cy="431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dkOWQ0NGJjYzA2MTU5ZjdjMjQxZjY5NTMxNjcz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1240</Words>
  <Application>Microsoft Office PowerPoint</Application>
  <PresentationFormat>自定义</PresentationFormat>
  <Paragraphs>79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Arial</vt:lpstr>
      <vt:lpstr>Calibri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燕文静</dc:creator>
  <cp:lastModifiedBy>admin</cp:lastModifiedBy>
  <cp:revision>21</cp:revision>
  <dcterms:created xsi:type="dcterms:W3CDTF">2006-08-16T00:00:00Z</dcterms:created>
  <dcterms:modified xsi:type="dcterms:W3CDTF">2024-08-16T09:37:49Z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DCF4243C69A94B24A0321ACB11AB7AB2_12</vt:lpwstr>
  </property>
  <property fmtid="{D5CDD505-2E9C-101B-9397-08002B2CF9AE}" pid="3" name="KSOProductBuildVer">
    <vt:lpwstr>2052-12.1.0.16309</vt:lpwstr>
  </property>
</Properties>
</file>