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363" r:id="rId3"/>
    <p:sldId id="373" r:id="rId4"/>
    <p:sldId id="374"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9" r:id="rId19"/>
    <p:sldId id="390" r:id="rId20"/>
    <p:sldId id="391" r:id="rId21"/>
    <p:sldId id="392" r:id="rId22"/>
    <p:sldId id="393" r:id="rId23"/>
    <p:sldId id="394" r:id="rId24"/>
    <p:sldId id="270" r:id="rId25"/>
  </p:sldIdLst>
  <p:sldSz cx="18288000" cy="10287000"/>
  <p:notesSz cx="6858000" cy="9144000"/>
  <p:embeddedFontLst>
    <p:embeddedFont>
      <p:font typeface="等线" panose="02010600030101010101" pitchFamily="2" charset="-122"/>
      <p:regular r:id="rId27"/>
      <p:bold r:id="rId28"/>
    </p:embeddedFont>
    <p:embeddedFont>
      <p:font typeface="微软雅黑" panose="020B0503020204020204" pitchFamily="34" charset="-122"/>
      <p:regular r:id="rId29"/>
      <p:bold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6FD"/>
    <a:srgbClr val="DCF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54" d="100"/>
          <a:sy n="54" d="100"/>
        </p:scale>
        <p:origin x="126" y="582"/>
      </p:cViewPr>
      <p:guideLst>
        <p:guide orient="horz" pos="2155"/>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01B32-8887-4BD3-BB79-FF4E741D6F88}" type="datetimeFigureOut">
              <a:rPr lang="zh-CN" altLang="en-US" smtClean="0"/>
              <a:t>2024/8/16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49A9F-44E4-420C-BC0E-725A3F535E55}" type="slidenum">
              <a:rPr lang="zh-CN" altLang="en-US" smtClean="0"/>
              <a:t>‹#›</a:t>
            </a:fld>
            <a:endParaRPr lang="zh-CN" altLang="en-US"/>
          </a:p>
        </p:txBody>
      </p:sp>
    </p:spTree>
    <p:extLst>
      <p:ext uri="{BB962C8B-B14F-4D97-AF65-F5344CB8AC3E}">
        <p14:creationId xmlns:p14="http://schemas.microsoft.com/office/powerpoint/2010/main" val="72564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2849A9F-44E4-420C-BC0E-725A3F535E55}" type="slidenum">
              <a:rPr lang="zh-CN" altLang="en-US" smtClean="0"/>
              <a:t>22</a:t>
            </a:fld>
            <a:endParaRPr lang="zh-CN" altLang="en-US"/>
          </a:p>
        </p:txBody>
      </p:sp>
    </p:spTree>
    <p:extLst>
      <p:ext uri="{BB962C8B-B14F-4D97-AF65-F5344CB8AC3E}">
        <p14:creationId xmlns:p14="http://schemas.microsoft.com/office/powerpoint/2010/main" val="61166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871071">
            <a:off x="9507609" y="413683"/>
            <a:ext cx="12714367" cy="12205792"/>
          </a:xfrm>
          <a:custGeom>
            <a:avLst/>
            <a:gdLst/>
            <a:ahLst/>
            <a:cxnLst/>
            <a:rect l="l" t="t" r="r" b="b"/>
            <a:pathLst>
              <a:path w="12714367" h="12205792">
                <a:moveTo>
                  <a:pt x="0" y="0"/>
                </a:moveTo>
                <a:lnTo>
                  <a:pt x="12714367" y="0"/>
                </a:lnTo>
                <a:lnTo>
                  <a:pt x="12714367" y="12205792"/>
                </a:lnTo>
                <a:lnTo>
                  <a:pt x="0" y="122057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grpSp>
        <p:nvGrpSpPr>
          <p:cNvPr id="3" name="Group 3"/>
          <p:cNvGrpSpPr/>
          <p:nvPr/>
        </p:nvGrpSpPr>
        <p:grpSpPr>
          <a:xfrm>
            <a:off x="13025932" y="6731523"/>
            <a:ext cx="6491481" cy="64914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5" name="TextBox 5"/>
            <p:cNvSpPr txBox="1"/>
            <p:nvPr/>
          </p:nvSpPr>
          <p:spPr>
            <a:xfrm>
              <a:off x="76200" y="47625"/>
              <a:ext cx="660400" cy="688975"/>
            </a:xfrm>
            <a:prstGeom prst="rect">
              <a:avLst/>
            </a:prstGeom>
          </p:spPr>
          <p:txBody>
            <a:bodyPr lIns="66911" tIns="66911" rIns="66911" bIns="66911" rtlCol="0" anchor="ctr"/>
            <a:lstStyle/>
            <a:p>
              <a:pPr algn="ctr">
                <a:lnSpc>
                  <a:spcPts val="2660"/>
                </a:lnSpc>
                <a:spcBef>
                  <a:spcPct val="0"/>
                </a:spcBef>
              </a:pPr>
              <a:endParaRPr/>
            </a:p>
          </p:txBody>
        </p:sp>
      </p:grpSp>
      <p:sp>
        <p:nvSpPr>
          <p:cNvPr id="6" name="Freeform 6"/>
          <p:cNvSpPr/>
          <p:nvPr/>
        </p:nvSpPr>
        <p:spPr>
          <a:xfrm rot="9091583">
            <a:off x="-2032172" y="-2151825"/>
            <a:ext cx="5181372" cy="4974118"/>
          </a:xfrm>
          <a:custGeom>
            <a:avLst/>
            <a:gdLst/>
            <a:ahLst/>
            <a:cxnLst/>
            <a:rect l="l" t="t" r="r" b="b"/>
            <a:pathLst>
              <a:path w="5181372" h="4974118">
                <a:moveTo>
                  <a:pt x="0" y="0"/>
                </a:moveTo>
                <a:lnTo>
                  <a:pt x="5181372" y="0"/>
                </a:lnTo>
                <a:lnTo>
                  <a:pt x="5181372" y="4974118"/>
                </a:lnTo>
                <a:lnTo>
                  <a:pt x="0" y="497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7" name="Freeform 7"/>
          <p:cNvSpPr/>
          <p:nvPr/>
        </p:nvSpPr>
        <p:spPr>
          <a:xfrm>
            <a:off x="11887200" y="4457699"/>
            <a:ext cx="6962587" cy="5173143"/>
          </a:xfrm>
          <a:custGeom>
            <a:avLst/>
            <a:gdLst/>
            <a:ahLst/>
            <a:cxnLst/>
            <a:rect l="l" t="t" r="r" b="b"/>
            <a:pathLst>
              <a:path w="8999003" h="7592909">
                <a:moveTo>
                  <a:pt x="0" y="0"/>
                </a:moveTo>
                <a:lnTo>
                  <a:pt x="8999003" y="0"/>
                </a:lnTo>
                <a:lnTo>
                  <a:pt x="8999003" y="7592908"/>
                </a:lnTo>
                <a:lnTo>
                  <a:pt x="0" y="7592908"/>
                </a:lnTo>
                <a:lnTo>
                  <a:pt x="0" y="0"/>
                </a:lnTo>
                <a:close/>
              </a:path>
            </a:pathLst>
          </a:custGeom>
          <a:blipFill>
            <a:blip r:embed="rId4"/>
            <a:stretch>
              <a:fillRect/>
            </a:stretch>
          </a:blipFill>
        </p:spPr>
        <p:txBody>
          <a:bodyPr/>
          <a:lstStyle/>
          <a:p>
            <a:endParaRPr lang="zh-CN" altLang="en-US"/>
          </a:p>
        </p:txBody>
      </p:sp>
      <p:sp>
        <p:nvSpPr>
          <p:cNvPr id="14" name="TextBox 14"/>
          <p:cNvSpPr txBox="1"/>
          <p:nvPr/>
        </p:nvSpPr>
        <p:spPr>
          <a:xfrm>
            <a:off x="1183890" y="4849157"/>
            <a:ext cx="11389110" cy="1354217"/>
          </a:xfrm>
          <a:prstGeom prst="rect">
            <a:avLst/>
          </a:prstGeom>
        </p:spPr>
        <p:txBody>
          <a:bodyPr wrap="square" lIns="0" tIns="0" rIns="0" bIns="0" rtlCol="0" anchor="t">
            <a:spAutoFit/>
          </a:bodyPr>
          <a:lstStyle/>
          <a:p>
            <a:pPr eaLnBrk="1" hangingPunct="1"/>
            <a:r>
              <a:rPr lang="zh-CN" altLang="en-US" sz="8800" dirty="0">
                <a:latin typeface="微软雅黑" panose="020B0503020204020204" pitchFamily="34" charset="-122"/>
                <a:ea typeface="微软雅黑" panose="020B0503020204020204" pitchFamily="34" charset="-122"/>
              </a:rPr>
              <a:t>新零售门店运营与管理</a:t>
            </a:r>
          </a:p>
        </p:txBody>
      </p:sp>
      <p:sp>
        <p:nvSpPr>
          <p:cNvPr id="16" name="TextBox 16"/>
          <p:cNvSpPr txBox="1"/>
          <p:nvPr/>
        </p:nvSpPr>
        <p:spPr>
          <a:xfrm>
            <a:off x="1183891" y="2887731"/>
            <a:ext cx="8071346" cy="1724544"/>
          </a:xfrm>
          <a:prstGeom prst="rect">
            <a:avLst/>
          </a:prstGeom>
        </p:spPr>
        <p:txBody>
          <a:bodyPr lIns="0" tIns="0" rIns="0" bIns="0" rtlCol="0" anchor="t">
            <a:spAutoFit/>
          </a:bodyPr>
          <a:lstStyle/>
          <a:p>
            <a:pPr algn="l">
              <a:lnSpc>
                <a:spcPts val="14140"/>
              </a:lnSpc>
            </a:pPr>
            <a:r>
              <a:rPr lang="zh-CN" altLang="en-US" sz="10100" b="1" dirty="0">
                <a:solidFill>
                  <a:srgbClr val="2E66FD"/>
                </a:solidFill>
                <a:latin typeface="微软雅黑" panose="020B0503020204020204" pitchFamily="34" charset="-122"/>
                <a:ea typeface="微软雅黑" panose="020B0503020204020204" pitchFamily="34" charset="-122"/>
              </a:rPr>
              <a:t>第七章  </a:t>
            </a:r>
            <a:endParaRPr lang="en-US" sz="10100" b="1" dirty="0">
              <a:solidFill>
                <a:srgbClr val="2E66FD"/>
              </a:solidFill>
              <a:latin typeface="微软雅黑" panose="020B0503020204020204" pitchFamily="34" charset="-122"/>
              <a:ea typeface="微软雅黑" panose="020B0503020204020204" pitchFamily="34" charset="-122"/>
            </a:endParaRPr>
          </a:p>
        </p:txBody>
      </p:sp>
      <p:grpSp>
        <p:nvGrpSpPr>
          <p:cNvPr id="19" name="Group 19"/>
          <p:cNvGrpSpPr/>
          <p:nvPr/>
        </p:nvGrpSpPr>
        <p:grpSpPr>
          <a:xfrm>
            <a:off x="-2133600" y="8115300"/>
            <a:ext cx="4772723" cy="4772723"/>
            <a:chOff x="0" y="0"/>
            <a:chExt cx="6363630" cy="6363630"/>
          </a:xfrm>
        </p:grpSpPr>
        <p:grpSp>
          <p:nvGrpSpPr>
            <p:cNvPr id="20" name="Group 20"/>
            <p:cNvGrpSpPr/>
            <p:nvPr/>
          </p:nvGrpSpPr>
          <p:grpSpPr>
            <a:xfrm>
              <a:off x="0" y="0"/>
              <a:ext cx="6363630" cy="636363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22" name="TextBox 2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23" name="Group 23"/>
            <p:cNvGrpSpPr/>
            <p:nvPr/>
          </p:nvGrpSpPr>
          <p:grpSpPr>
            <a:xfrm>
              <a:off x="592131" y="592131"/>
              <a:ext cx="5179368" cy="517936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25" name="TextBox 2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0" name="组合 9"/>
          <p:cNvGrpSpPr/>
          <p:nvPr/>
        </p:nvGrpSpPr>
        <p:grpSpPr>
          <a:xfrm>
            <a:off x="2887064" y="6981825"/>
            <a:ext cx="5280980" cy="981075"/>
            <a:chOff x="4547" y="10620"/>
            <a:chExt cx="8316" cy="1545"/>
          </a:xfrm>
        </p:grpSpPr>
        <p:sp>
          <p:nvSpPr>
            <p:cNvPr id="27" name="Rectangle 3"/>
            <p:cNvSpPr>
              <a:spLocks noGrp="1" noChangeArrowheads="1"/>
            </p:cNvSpPr>
            <p:nvPr/>
          </p:nvSpPr>
          <p:spPr>
            <a:xfrm>
              <a:off x="5337" y="10620"/>
              <a:ext cx="7526" cy="1545"/>
            </a:xfrm>
            <a:prstGeom prst="rect">
              <a:avLst/>
            </a:prstGeom>
            <a:noFill/>
            <a:ln>
              <a:noFill/>
            </a:ln>
          </p:spPr>
          <p:txBody>
            <a:bodyPr vert="horz" wrap="square" lIns="91440" tIns="45720" rIns="91440" bIns="45720" numCol="1" anchor="t" anchorCtr="0" compatLnSpc="1"/>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lnSpc>
                  <a:spcPct val="150000"/>
                </a:lnSpc>
              </a:pPr>
              <a:r>
                <a:rPr lang="en-US" altLang="zh-CN" sz="3200" dirty="0">
                  <a:latin typeface="微软雅黑" panose="020B0503020204020204" pitchFamily="34" charset="-122"/>
                  <a:ea typeface="微软雅黑" panose="020B0503020204020204" pitchFamily="34" charset="-122"/>
                  <a:sym typeface="+mn-ea"/>
                </a:rPr>
                <a:t>7.2 </a:t>
              </a:r>
              <a:r>
                <a:rPr lang="zh-CN" altLang="en-US" sz="3200" dirty="0">
                  <a:latin typeface="微软雅黑" panose="020B0503020204020204" pitchFamily="34" charset="-122"/>
                  <a:ea typeface="微软雅黑" panose="020B0503020204020204" pitchFamily="34" charset="-122"/>
                  <a:sym typeface="+mn-ea"/>
                </a:rPr>
                <a:t>门店人力资源管理</a:t>
              </a:r>
            </a:p>
          </p:txBody>
        </p:sp>
        <p:grpSp>
          <p:nvGrpSpPr>
            <p:cNvPr id="28" name="Group 19"/>
            <p:cNvGrpSpPr/>
            <p:nvPr/>
          </p:nvGrpSpPr>
          <p:grpSpPr>
            <a:xfrm>
              <a:off x="4547" y="11095"/>
              <a:ext cx="671" cy="671"/>
              <a:chOff x="0" y="0"/>
              <a:chExt cx="6363630" cy="6363630"/>
            </a:xfrm>
          </p:grpSpPr>
          <p:grpSp>
            <p:nvGrpSpPr>
              <p:cNvPr id="29" name="Group 20"/>
              <p:cNvGrpSpPr/>
              <p:nvPr/>
            </p:nvGrpSpPr>
            <p:grpSpPr>
              <a:xfrm>
                <a:off x="0" y="0"/>
                <a:ext cx="6363630" cy="6363630"/>
                <a:chOff x="0" y="0"/>
                <a:chExt cx="812800" cy="812800"/>
              </a:xfrm>
            </p:grpSpPr>
            <p:sp>
              <p:nvSpPr>
                <p:cNvPr id="33"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34" name="TextBox 2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23"/>
              <p:cNvGrpSpPr/>
              <p:nvPr/>
            </p:nvGrpSpPr>
            <p:grpSpPr>
              <a:xfrm>
                <a:off x="592131" y="592131"/>
                <a:ext cx="5179368" cy="5179368"/>
                <a:chOff x="0" y="0"/>
                <a:chExt cx="812800" cy="812800"/>
              </a:xfrm>
            </p:grpSpPr>
            <p:sp>
              <p:nvSpPr>
                <p:cNvPr id="31"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32" name="TextBox 2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grpSp>
        <p:nvGrpSpPr>
          <p:cNvPr id="8" name="组合 7">
            <a:extLst>
              <a:ext uri="{FF2B5EF4-FFF2-40B4-BE49-F238E27FC236}">
                <a16:creationId xmlns:a16="http://schemas.microsoft.com/office/drawing/2014/main" id="{C66F0775-8F59-2418-78C4-BFC779CB6F7E}"/>
              </a:ext>
            </a:extLst>
          </p:cNvPr>
          <p:cNvGrpSpPr/>
          <p:nvPr/>
        </p:nvGrpSpPr>
        <p:grpSpPr>
          <a:xfrm>
            <a:off x="2887064" y="8002547"/>
            <a:ext cx="5280980" cy="981075"/>
            <a:chOff x="4547" y="10620"/>
            <a:chExt cx="8316" cy="1545"/>
          </a:xfrm>
        </p:grpSpPr>
        <p:sp>
          <p:nvSpPr>
            <p:cNvPr id="9" name="Rectangle 3">
              <a:extLst>
                <a:ext uri="{FF2B5EF4-FFF2-40B4-BE49-F238E27FC236}">
                  <a16:creationId xmlns:a16="http://schemas.microsoft.com/office/drawing/2014/main" id="{FEE48465-D19E-5C5B-9BB8-0866C8960A3D}"/>
                </a:ext>
              </a:extLst>
            </p:cNvPr>
            <p:cNvSpPr>
              <a:spLocks noGrp="1" noChangeArrowheads="1"/>
            </p:cNvSpPr>
            <p:nvPr/>
          </p:nvSpPr>
          <p:spPr>
            <a:xfrm>
              <a:off x="5337" y="10620"/>
              <a:ext cx="7526" cy="1545"/>
            </a:xfrm>
            <a:prstGeom prst="rect">
              <a:avLst/>
            </a:prstGeom>
            <a:noFill/>
            <a:ln>
              <a:noFill/>
            </a:ln>
          </p:spPr>
          <p:txBody>
            <a:bodyPr vert="horz" wrap="square" lIns="91440" tIns="45720" rIns="91440" bIns="45720" numCol="1" anchor="t" anchorCtr="0" compatLnSpc="1"/>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lnSpc>
                  <a:spcPct val="150000"/>
                </a:lnSpc>
              </a:pPr>
              <a:r>
                <a:rPr lang="en-US" altLang="zh-CN" sz="3200" dirty="0">
                  <a:latin typeface="微软雅黑" panose="020B0503020204020204" pitchFamily="34" charset="-122"/>
                  <a:ea typeface="微软雅黑" panose="020B0503020204020204" pitchFamily="34" charset="-122"/>
                  <a:sym typeface="+mn-ea"/>
                </a:rPr>
                <a:t>7.3 </a:t>
              </a:r>
              <a:r>
                <a:rPr lang="zh-CN" altLang="en-US" sz="3200" dirty="0">
                  <a:latin typeface="微软雅黑" panose="020B0503020204020204" pitchFamily="34" charset="-122"/>
                  <a:ea typeface="微软雅黑" panose="020B0503020204020204" pitchFamily="34" charset="-122"/>
                  <a:sym typeface="+mn-ea"/>
                </a:rPr>
                <a:t>门店紧急预案处理</a:t>
              </a:r>
            </a:p>
          </p:txBody>
        </p:sp>
        <p:grpSp>
          <p:nvGrpSpPr>
            <p:cNvPr id="11" name="Group 19">
              <a:extLst>
                <a:ext uri="{FF2B5EF4-FFF2-40B4-BE49-F238E27FC236}">
                  <a16:creationId xmlns:a16="http://schemas.microsoft.com/office/drawing/2014/main" id="{B11BDFB1-9E57-EC04-3DB3-33F0BDEB0F05}"/>
                </a:ext>
              </a:extLst>
            </p:cNvPr>
            <p:cNvGrpSpPr/>
            <p:nvPr/>
          </p:nvGrpSpPr>
          <p:grpSpPr>
            <a:xfrm>
              <a:off x="4547" y="11095"/>
              <a:ext cx="671" cy="671"/>
              <a:chOff x="0" y="0"/>
              <a:chExt cx="6363630" cy="6363630"/>
            </a:xfrm>
          </p:grpSpPr>
          <p:grpSp>
            <p:nvGrpSpPr>
              <p:cNvPr id="12" name="Group 20">
                <a:extLst>
                  <a:ext uri="{FF2B5EF4-FFF2-40B4-BE49-F238E27FC236}">
                    <a16:creationId xmlns:a16="http://schemas.microsoft.com/office/drawing/2014/main" id="{98069133-FFA6-0E5E-C0A3-D9E324AD6022}"/>
                  </a:ext>
                </a:extLst>
              </p:cNvPr>
              <p:cNvGrpSpPr/>
              <p:nvPr/>
            </p:nvGrpSpPr>
            <p:grpSpPr>
              <a:xfrm>
                <a:off x="0" y="0"/>
                <a:ext cx="6363630" cy="6363630"/>
                <a:chOff x="0" y="0"/>
                <a:chExt cx="812800" cy="812800"/>
              </a:xfrm>
            </p:grpSpPr>
            <p:sp>
              <p:nvSpPr>
                <p:cNvPr id="18" name="Freeform 21">
                  <a:extLst>
                    <a:ext uri="{FF2B5EF4-FFF2-40B4-BE49-F238E27FC236}">
                      <a16:creationId xmlns:a16="http://schemas.microsoft.com/office/drawing/2014/main" id="{D3944009-0959-942F-03B7-B213D65417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26" name="TextBox 22">
                  <a:extLst>
                    <a:ext uri="{FF2B5EF4-FFF2-40B4-BE49-F238E27FC236}">
                      <a16:creationId xmlns:a16="http://schemas.microsoft.com/office/drawing/2014/main" id="{75F5A4EF-1846-BB3E-185D-6F650EBEB849}"/>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3" name="Group 23">
                <a:extLst>
                  <a:ext uri="{FF2B5EF4-FFF2-40B4-BE49-F238E27FC236}">
                    <a16:creationId xmlns:a16="http://schemas.microsoft.com/office/drawing/2014/main" id="{F9CB9D17-F4A7-B225-C6C9-19B9DFEF8BA4}"/>
                  </a:ext>
                </a:extLst>
              </p:cNvPr>
              <p:cNvGrpSpPr/>
              <p:nvPr/>
            </p:nvGrpSpPr>
            <p:grpSpPr>
              <a:xfrm>
                <a:off x="592131" y="592131"/>
                <a:ext cx="5179368" cy="5179368"/>
                <a:chOff x="0" y="0"/>
                <a:chExt cx="812800" cy="812800"/>
              </a:xfrm>
            </p:grpSpPr>
            <p:sp>
              <p:nvSpPr>
                <p:cNvPr id="15" name="Freeform 24">
                  <a:extLst>
                    <a:ext uri="{FF2B5EF4-FFF2-40B4-BE49-F238E27FC236}">
                      <a16:creationId xmlns:a16="http://schemas.microsoft.com/office/drawing/2014/main" id="{9F2A33C3-CEFF-6A3F-9DA0-6D52489190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17" name="TextBox 25">
                  <a:extLst>
                    <a:ext uri="{FF2B5EF4-FFF2-40B4-BE49-F238E27FC236}">
                      <a16:creationId xmlns:a16="http://schemas.microsoft.com/office/drawing/2014/main" id="{C3B50192-5926-BC83-9486-45A402D54F4D}"/>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879506"/>
            <a:ext cx="15053127" cy="6607394"/>
            <a:chOff x="1558473" y="2881355"/>
            <a:chExt cx="8729377" cy="5770376"/>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558473" y="2881355"/>
              <a:ext cx="8729377" cy="5770376"/>
              <a:chOff x="1663811" y="2978815"/>
              <a:chExt cx="4648833" cy="5033882"/>
            </a:xfrm>
          </p:grpSpPr>
          <p:sp>
            <p:nvSpPr>
              <p:cNvPr id="50" name="矩形: 圆角 49">
                <a:extLst>
                  <a:ext uri="{FF2B5EF4-FFF2-40B4-BE49-F238E27FC236}">
                    <a16:creationId xmlns:a16="http://schemas.microsoft.com/office/drawing/2014/main" id="{F5B656B4-2FD0-97F3-244E-42E4189112F7}"/>
                  </a:ext>
                </a:extLst>
              </p:cNvPr>
              <p:cNvSpPr/>
              <p:nvPr/>
            </p:nvSpPr>
            <p:spPr>
              <a:xfrm>
                <a:off x="1663811" y="2978815"/>
                <a:ext cx="4648833" cy="5033882"/>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48354" y="3998657"/>
                <a:ext cx="4098614" cy="1286814"/>
              </a:xfrm>
              <a:prstGeom prst="rect">
                <a:avLst/>
              </a:prstGeom>
              <a:noFill/>
            </p:spPr>
            <p:txBody>
              <a:bodyPr wrap="square">
                <a:spAutoFit/>
              </a:bodyPr>
              <a:lstStyle/>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①确定考核对象和考核指标</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根据考核对象的不同，将考核分为管理团队和一般工作人员薪金税；确定完考核对象，要给不同的考核对象设置考核指标。考核指标分为三大类。</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员工绩效考核</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7.2.2 </a:t>
            </a:r>
            <a:r>
              <a:rPr lang="zh-CN" altLang="en-US" sz="3600" b="1" dirty="0">
                <a:solidFill>
                  <a:srgbClr val="1E5CFC"/>
                </a:solidFill>
                <a:latin typeface="微软雅黑" panose="020B0503020204020204" pitchFamily="34" charset="-122"/>
                <a:ea typeface="微软雅黑" panose="020B0503020204020204" pitchFamily="34" charset="-122"/>
              </a:rPr>
              <a:t>员工考核与晋升</a:t>
            </a:r>
          </a:p>
        </p:txBody>
      </p:sp>
      <p:graphicFrame>
        <p:nvGraphicFramePr>
          <p:cNvPr id="2" name="表格 1">
            <a:extLst>
              <a:ext uri="{FF2B5EF4-FFF2-40B4-BE49-F238E27FC236}">
                <a16:creationId xmlns:a16="http://schemas.microsoft.com/office/drawing/2014/main" id="{87416BF0-D99F-2A95-34B0-D12EB13C21EC}"/>
              </a:ext>
            </a:extLst>
          </p:cNvPr>
          <p:cNvGraphicFramePr>
            <a:graphicFrameLocks noGrp="1"/>
          </p:cNvGraphicFramePr>
          <p:nvPr>
            <p:extLst>
              <p:ext uri="{D42A27DB-BD31-4B8C-83A1-F6EECF244321}">
                <p14:modId xmlns:p14="http://schemas.microsoft.com/office/powerpoint/2010/main" val="952028522"/>
              </p:ext>
            </p:extLst>
          </p:nvPr>
        </p:nvGraphicFramePr>
        <p:xfrm>
          <a:off x="2387856" y="6181995"/>
          <a:ext cx="13039671" cy="3000106"/>
        </p:xfrm>
        <a:graphic>
          <a:graphicData uri="http://schemas.openxmlformats.org/drawingml/2006/table">
            <a:tbl>
              <a:tblPr firstRow="1" bandRow="1">
                <a:tableStyleId>{BC89EF96-8CEA-46FF-86C4-4CE0E7609802}</a:tableStyleId>
              </a:tblPr>
              <a:tblGrid>
                <a:gridCol w="2946144">
                  <a:extLst>
                    <a:ext uri="{9D8B030D-6E8A-4147-A177-3AD203B41FA5}">
                      <a16:colId xmlns:a16="http://schemas.microsoft.com/office/drawing/2014/main" val="20000"/>
                    </a:ext>
                  </a:extLst>
                </a:gridCol>
                <a:gridCol w="5746970">
                  <a:extLst>
                    <a:ext uri="{9D8B030D-6E8A-4147-A177-3AD203B41FA5}">
                      <a16:colId xmlns:a16="http://schemas.microsoft.com/office/drawing/2014/main" val="20001"/>
                    </a:ext>
                  </a:extLst>
                </a:gridCol>
                <a:gridCol w="4346557">
                  <a:extLst>
                    <a:ext uri="{9D8B030D-6E8A-4147-A177-3AD203B41FA5}">
                      <a16:colId xmlns:a16="http://schemas.microsoft.com/office/drawing/2014/main" val="20002"/>
                    </a:ext>
                  </a:extLst>
                </a:gridCol>
              </a:tblGrid>
              <a:tr h="574824">
                <a:tc>
                  <a:txBody>
                    <a:bodyPr/>
                    <a:lstStyle>
                      <a:defPPr>
                        <a:defRPr lang="en-US" b="1">
                          <a:solidFill>
                            <a:schemeClr val="tx1"/>
                          </a:solidFill>
                        </a:defRPr>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b="1" kern="1200">
                          <a:solidFill>
                            <a:schemeClr val="tx1"/>
                          </a:solidFill>
                          <a:latin typeface="+mn-lt"/>
                          <a:ea typeface="+mn-ea"/>
                          <a:cs typeface="+mn-cs"/>
                        </a:defRPr>
                      </a:lvl2pPr>
                      <a:lvl3pPr marL="914400" algn="l" defTabSz="914400" rtl="0" eaLnBrk="1" latinLnBrk="0" hangingPunct="1">
                        <a:defRPr sz="1800" b="1" kern="1200">
                          <a:solidFill>
                            <a:schemeClr val="tx1"/>
                          </a:solidFill>
                          <a:latin typeface="+mn-lt"/>
                          <a:ea typeface="+mn-ea"/>
                          <a:cs typeface="+mn-cs"/>
                        </a:defRPr>
                      </a:lvl3pPr>
                      <a:lvl4pPr marL="1371600" algn="l" defTabSz="914400" rtl="0" eaLnBrk="1" latinLnBrk="0" hangingPunct="1">
                        <a:defRPr sz="1800" b="1" kern="1200">
                          <a:solidFill>
                            <a:schemeClr val="tx1"/>
                          </a:solidFill>
                          <a:latin typeface="+mn-lt"/>
                          <a:ea typeface="+mn-ea"/>
                          <a:cs typeface="+mn-cs"/>
                        </a:defRPr>
                      </a:lvl4pPr>
                      <a:lvl5pPr marL="1828800" algn="l" defTabSz="914400" rtl="0" eaLnBrk="1" latinLnBrk="0" hangingPunct="1">
                        <a:defRPr sz="1800" b="1" kern="1200">
                          <a:solidFill>
                            <a:schemeClr val="tx1"/>
                          </a:solidFill>
                          <a:latin typeface="+mn-lt"/>
                          <a:ea typeface="+mn-ea"/>
                          <a:cs typeface="+mn-cs"/>
                        </a:defRPr>
                      </a:lvl5pPr>
                      <a:lvl6pPr marL="2286000" algn="l" defTabSz="914400" rtl="0" eaLnBrk="1" latinLnBrk="0" hangingPunct="1">
                        <a:defRPr sz="1800" b="1" kern="1200">
                          <a:solidFill>
                            <a:schemeClr val="tx1"/>
                          </a:solidFill>
                          <a:latin typeface="+mn-lt"/>
                          <a:ea typeface="+mn-ea"/>
                          <a:cs typeface="+mn-cs"/>
                        </a:defRPr>
                      </a:lvl6pPr>
                      <a:lvl7pPr marL="2743200" algn="l" defTabSz="914400" rtl="0" eaLnBrk="1" latinLnBrk="0" hangingPunct="1">
                        <a:defRPr sz="1800" b="1" kern="1200">
                          <a:solidFill>
                            <a:schemeClr val="tx1"/>
                          </a:solidFill>
                          <a:latin typeface="+mn-lt"/>
                          <a:ea typeface="+mn-ea"/>
                          <a:cs typeface="+mn-cs"/>
                        </a:defRPr>
                      </a:lvl7pPr>
                      <a:lvl8pPr marL="3200400" algn="l" defTabSz="914400" rtl="0" eaLnBrk="1" latinLnBrk="0" hangingPunct="1">
                        <a:defRPr sz="1800" b="1" kern="1200">
                          <a:solidFill>
                            <a:schemeClr val="tx1"/>
                          </a:solidFill>
                          <a:latin typeface="+mn-lt"/>
                          <a:ea typeface="+mn-ea"/>
                          <a:cs typeface="+mn-cs"/>
                        </a:defRPr>
                      </a:lvl8pPr>
                      <a:lvl9pPr marL="3657600" algn="l" defTabSz="914400" rtl="0" eaLnBrk="1" latinLnBrk="0" hangingPunct="1">
                        <a:defRPr sz="1800" b="1" kern="1200">
                          <a:solidFill>
                            <a:schemeClr val="tx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考核指标</a:t>
                      </a:r>
                    </a:p>
                  </a:txBody>
                  <a:tcPr anchor="ctr">
                    <a:solidFill>
                      <a:schemeClr val="accent5">
                        <a:lumMod val="20000"/>
                        <a:lumOff val="80000"/>
                      </a:schemeClr>
                    </a:solidFill>
                  </a:tcPr>
                </a:tc>
                <a:tc>
                  <a:txBody>
                    <a:bodyPr/>
                    <a:lstStyle>
                      <a:defPPr>
                        <a:defRPr lang="en-US" b="1">
                          <a:solidFill>
                            <a:schemeClr val="tx1"/>
                          </a:solidFill>
                        </a:defRPr>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b="1" kern="1200">
                          <a:solidFill>
                            <a:schemeClr val="tx1"/>
                          </a:solidFill>
                          <a:latin typeface="+mn-lt"/>
                          <a:ea typeface="+mn-ea"/>
                          <a:cs typeface="+mn-cs"/>
                        </a:defRPr>
                      </a:lvl2pPr>
                      <a:lvl3pPr marL="914400" algn="l" defTabSz="914400" rtl="0" eaLnBrk="1" latinLnBrk="0" hangingPunct="1">
                        <a:defRPr sz="1800" b="1" kern="1200">
                          <a:solidFill>
                            <a:schemeClr val="tx1"/>
                          </a:solidFill>
                          <a:latin typeface="+mn-lt"/>
                          <a:ea typeface="+mn-ea"/>
                          <a:cs typeface="+mn-cs"/>
                        </a:defRPr>
                      </a:lvl3pPr>
                      <a:lvl4pPr marL="1371600" algn="l" defTabSz="914400" rtl="0" eaLnBrk="1" latinLnBrk="0" hangingPunct="1">
                        <a:defRPr sz="1800" b="1" kern="1200">
                          <a:solidFill>
                            <a:schemeClr val="tx1"/>
                          </a:solidFill>
                          <a:latin typeface="+mn-lt"/>
                          <a:ea typeface="+mn-ea"/>
                          <a:cs typeface="+mn-cs"/>
                        </a:defRPr>
                      </a:lvl4pPr>
                      <a:lvl5pPr marL="1828800" algn="l" defTabSz="914400" rtl="0" eaLnBrk="1" latinLnBrk="0" hangingPunct="1">
                        <a:defRPr sz="1800" b="1" kern="1200">
                          <a:solidFill>
                            <a:schemeClr val="tx1"/>
                          </a:solidFill>
                          <a:latin typeface="+mn-lt"/>
                          <a:ea typeface="+mn-ea"/>
                          <a:cs typeface="+mn-cs"/>
                        </a:defRPr>
                      </a:lvl5pPr>
                      <a:lvl6pPr marL="2286000" algn="l" defTabSz="914400" rtl="0" eaLnBrk="1" latinLnBrk="0" hangingPunct="1">
                        <a:defRPr sz="1800" b="1" kern="1200">
                          <a:solidFill>
                            <a:schemeClr val="tx1"/>
                          </a:solidFill>
                          <a:latin typeface="+mn-lt"/>
                          <a:ea typeface="+mn-ea"/>
                          <a:cs typeface="+mn-cs"/>
                        </a:defRPr>
                      </a:lvl6pPr>
                      <a:lvl7pPr marL="2743200" algn="l" defTabSz="914400" rtl="0" eaLnBrk="1" latinLnBrk="0" hangingPunct="1">
                        <a:defRPr sz="1800" b="1" kern="1200">
                          <a:solidFill>
                            <a:schemeClr val="tx1"/>
                          </a:solidFill>
                          <a:latin typeface="+mn-lt"/>
                          <a:ea typeface="+mn-ea"/>
                          <a:cs typeface="+mn-cs"/>
                        </a:defRPr>
                      </a:lvl7pPr>
                      <a:lvl8pPr marL="3200400" algn="l" defTabSz="914400" rtl="0" eaLnBrk="1" latinLnBrk="0" hangingPunct="1">
                        <a:defRPr sz="1800" b="1" kern="1200">
                          <a:solidFill>
                            <a:schemeClr val="tx1"/>
                          </a:solidFill>
                          <a:latin typeface="+mn-lt"/>
                          <a:ea typeface="+mn-ea"/>
                          <a:cs typeface="+mn-cs"/>
                        </a:defRPr>
                      </a:lvl8pPr>
                      <a:lvl9pPr marL="3657600" algn="l" defTabSz="914400" rtl="0" eaLnBrk="1" latinLnBrk="0" hangingPunct="1">
                        <a:defRPr sz="1800" b="1" kern="1200">
                          <a:solidFill>
                            <a:schemeClr val="tx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指标数据</a:t>
                      </a:r>
                    </a:p>
                  </a:txBody>
                  <a:tcPr anchor="ctr">
                    <a:solidFill>
                      <a:schemeClr val="accent5">
                        <a:lumMod val="20000"/>
                        <a:lumOff val="80000"/>
                      </a:schemeClr>
                    </a:solidFill>
                  </a:tcPr>
                </a:tc>
                <a:tc>
                  <a:txBody>
                    <a:bodyPr/>
                    <a:lstStyle>
                      <a:defPPr>
                        <a:defRPr lang="en-US" b="1">
                          <a:solidFill>
                            <a:schemeClr val="tx1"/>
                          </a:solidFill>
                        </a:defRPr>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b="1" kern="1200">
                          <a:solidFill>
                            <a:schemeClr val="tx1"/>
                          </a:solidFill>
                          <a:latin typeface="+mn-lt"/>
                          <a:ea typeface="+mn-ea"/>
                          <a:cs typeface="+mn-cs"/>
                        </a:defRPr>
                      </a:lvl2pPr>
                      <a:lvl3pPr marL="914400" algn="l" defTabSz="914400" rtl="0" eaLnBrk="1" latinLnBrk="0" hangingPunct="1">
                        <a:defRPr sz="1800" b="1" kern="1200">
                          <a:solidFill>
                            <a:schemeClr val="tx1"/>
                          </a:solidFill>
                          <a:latin typeface="+mn-lt"/>
                          <a:ea typeface="+mn-ea"/>
                          <a:cs typeface="+mn-cs"/>
                        </a:defRPr>
                      </a:lvl3pPr>
                      <a:lvl4pPr marL="1371600" algn="l" defTabSz="914400" rtl="0" eaLnBrk="1" latinLnBrk="0" hangingPunct="1">
                        <a:defRPr sz="1800" b="1" kern="1200">
                          <a:solidFill>
                            <a:schemeClr val="tx1"/>
                          </a:solidFill>
                          <a:latin typeface="+mn-lt"/>
                          <a:ea typeface="+mn-ea"/>
                          <a:cs typeface="+mn-cs"/>
                        </a:defRPr>
                      </a:lvl4pPr>
                      <a:lvl5pPr marL="1828800" algn="l" defTabSz="914400" rtl="0" eaLnBrk="1" latinLnBrk="0" hangingPunct="1">
                        <a:defRPr sz="1800" b="1" kern="1200">
                          <a:solidFill>
                            <a:schemeClr val="tx1"/>
                          </a:solidFill>
                          <a:latin typeface="+mn-lt"/>
                          <a:ea typeface="+mn-ea"/>
                          <a:cs typeface="+mn-cs"/>
                        </a:defRPr>
                      </a:lvl5pPr>
                      <a:lvl6pPr marL="2286000" algn="l" defTabSz="914400" rtl="0" eaLnBrk="1" latinLnBrk="0" hangingPunct="1">
                        <a:defRPr sz="1800" b="1" kern="1200">
                          <a:solidFill>
                            <a:schemeClr val="tx1"/>
                          </a:solidFill>
                          <a:latin typeface="+mn-lt"/>
                          <a:ea typeface="+mn-ea"/>
                          <a:cs typeface="+mn-cs"/>
                        </a:defRPr>
                      </a:lvl6pPr>
                      <a:lvl7pPr marL="2743200" algn="l" defTabSz="914400" rtl="0" eaLnBrk="1" latinLnBrk="0" hangingPunct="1">
                        <a:defRPr sz="1800" b="1" kern="1200">
                          <a:solidFill>
                            <a:schemeClr val="tx1"/>
                          </a:solidFill>
                          <a:latin typeface="+mn-lt"/>
                          <a:ea typeface="+mn-ea"/>
                          <a:cs typeface="+mn-cs"/>
                        </a:defRPr>
                      </a:lvl7pPr>
                      <a:lvl8pPr marL="3200400" algn="l" defTabSz="914400" rtl="0" eaLnBrk="1" latinLnBrk="0" hangingPunct="1">
                        <a:defRPr sz="1800" b="1" kern="1200">
                          <a:solidFill>
                            <a:schemeClr val="tx1"/>
                          </a:solidFill>
                          <a:latin typeface="+mn-lt"/>
                          <a:ea typeface="+mn-ea"/>
                          <a:cs typeface="+mn-cs"/>
                        </a:defRPr>
                      </a:lvl8pPr>
                      <a:lvl9pPr marL="3657600" algn="l" defTabSz="914400" rtl="0" eaLnBrk="1" latinLnBrk="0" hangingPunct="1">
                        <a:defRPr sz="1800" b="1" kern="1200">
                          <a:solidFill>
                            <a:schemeClr val="tx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考核对象</a:t>
                      </a:r>
                    </a:p>
                  </a:txBody>
                  <a:tcPr anchor="ctr">
                    <a:solidFill>
                      <a:schemeClr val="accent5">
                        <a:lumMod val="20000"/>
                        <a:lumOff val="80000"/>
                      </a:schemeClr>
                    </a:solidFill>
                  </a:tcPr>
                </a:tc>
                <a:extLst>
                  <a:ext uri="{0D108BD9-81ED-4DB2-BD59-A6C34878D82A}">
                    <a16:rowId xmlns:a16="http://schemas.microsoft.com/office/drawing/2014/main" val="10000"/>
                  </a:ext>
                </a:extLst>
              </a:tr>
              <a:tr h="574824">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latin typeface="微软雅黑" panose="020B0503020204020204" pitchFamily="34" charset="-122"/>
                          <a:ea typeface="微软雅黑" panose="020B0503020204020204" pitchFamily="34" charset="-122"/>
                        </a:rPr>
                        <a:t>销售指标</a:t>
                      </a:r>
                    </a:p>
                  </a:txBody>
                  <a:tcPr anchor="ctr">
                    <a:solidFill>
                      <a:schemeClr val="bg1">
                        <a:alpha val="2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latin typeface="微软雅黑" panose="020B0503020204020204" pitchFamily="34" charset="-122"/>
                          <a:ea typeface="微软雅黑" panose="020B0503020204020204" pitchFamily="34" charset="-122"/>
                        </a:rPr>
                        <a:t>销售量、销售额、利润率、客单价</a:t>
                      </a:r>
                    </a:p>
                  </a:txBody>
                  <a:tcPr anchor="ctr">
                    <a:solidFill>
                      <a:schemeClr val="bg1">
                        <a:alpha val="2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latin typeface="微软雅黑" panose="020B0503020204020204" pitchFamily="34" charset="-122"/>
                          <a:ea typeface="微软雅黑" panose="020B0503020204020204" pitchFamily="34" charset="-122"/>
                        </a:rPr>
                        <a:t>销售指标主要的考核对象是店长和推销员</a:t>
                      </a:r>
                    </a:p>
                  </a:txBody>
                  <a:tcPr anchor="ctr">
                    <a:solidFill>
                      <a:schemeClr val="bg1">
                        <a:alpha val="20000"/>
                      </a:schemeClr>
                    </a:solidFill>
                  </a:tcPr>
                </a:tc>
                <a:extLst>
                  <a:ext uri="{0D108BD9-81ED-4DB2-BD59-A6C34878D82A}">
                    <a16:rowId xmlns:a16="http://schemas.microsoft.com/office/drawing/2014/main" val="10001"/>
                  </a:ext>
                </a:extLst>
              </a:tr>
              <a:tr h="1275634">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latin typeface="微软雅黑" panose="020B0503020204020204" pitchFamily="34" charset="-122"/>
                          <a:ea typeface="微软雅黑" panose="020B0503020204020204" pitchFamily="34" charset="-122"/>
                        </a:rPr>
                        <a:t>商品管理指标</a:t>
                      </a:r>
                    </a:p>
                  </a:txBody>
                  <a:tcPr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latin typeface="微软雅黑" panose="020B0503020204020204" pitchFamily="34" charset="-122"/>
                          <a:ea typeface="微软雅黑" panose="020B0503020204020204" pitchFamily="34" charset="-122"/>
                        </a:rPr>
                        <a:t>商品满足率、商品动销率、商品损耗率、库存周转天数、商品价格竞争指数、 商品急配次数、近效期商品、三个月不销商品占比</a:t>
                      </a:r>
                    </a:p>
                  </a:txBody>
                  <a:tcPr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latin typeface="微软雅黑" panose="020B0503020204020204" pitchFamily="34" charset="-122"/>
                          <a:ea typeface="微软雅黑" panose="020B0503020204020204" pitchFamily="34" charset="-122"/>
                        </a:rPr>
                        <a:t>商品管理指标考核对象是商品管理人员和店长</a:t>
                      </a:r>
                    </a:p>
                  </a:txBody>
                  <a:tcPr anchor="ctr">
                    <a:solidFill>
                      <a:schemeClr val="accent5">
                        <a:lumMod val="20000"/>
                        <a:lumOff val="80000"/>
                      </a:schemeClr>
                    </a:solidFill>
                  </a:tcPr>
                </a:tc>
                <a:extLst>
                  <a:ext uri="{0D108BD9-81ED-4DB2-BD59-A6C34878D82A}">
                    <a16:rowId xmlns:a16="http://schemas.microsoft.com/office/drawing/2014/main" val="10002"/>
                  </a:ext>
                </a:extLst>
              </a:tr>
              <a:tr h="574824">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latin typeface="微软雅黑" panose="020B0503020204020204" pitchFamily="34" charset="-122"/>
                          <a:ea typeface="微软雅黑" panose="020B0503020204020204" pitchFamily="34" charset="-122"/>
                        </a:rPr>
                        <a:t>客户满意度指标</a:t>
                      </a:r>
                    </a:p>
                  </a:txBody>
                  <a:tcPr anchor="ctr">
                    <a:solidFill>
                      <a:schemeClr val="bg1">
                        <a:alpha val="2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latin typeface="微软雅黑" panose="020B0503020204020204" pitchFamily="34" charset="-122"/>
                          <a:ea typeface="微软雅黑" panose="020B0503020204020204" pitchFamily="34" charset="-122"/>
                        </a:rPr>
                        <a:t>客户访问、调查问卷、意见箱</a:t>
                      </a:r>
                    </a:p>
                  </a:txBody>
                  <a:tcPr anchor="ctr">
                    <a:solidFill>
                      <a:schemeClr val="bg1">
                        <a:alpha val="2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latin typeface="微软雅黑" panose="020B0503020204020204" pitchFamily="34" charset="-122"/>
                          <a:ea typeface="微软雅黑" panose="020B0503020204020204" pitchFamily="34" charset="-122"/>
                        </a:rPr>
                        <a:t>对门店的服务、商品</a:t>
                      </a:r>
                    </a:p>
                  </a:txBody>
                  <a:tcPr anchor="ctr">
                    <a:solidFill>
                      <a:schemeClr val="bg1">
                        <a:alpha val="2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1580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879506"/>
            <a:ext cx="15053127" cy="6607394"/>
            <a:chOff x="1558473" y="2881355"/>
            <a:chExt cx="8729377" cy="5770376"/>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558473" y="2881355"/>
              <a:ext cx="8729377" cy="5770376"/>
              <a:chOff x="1663811" y="2978815"/>
              <a:chExt cx="4648833" cy="5033882"/>
            </a:xfrm>
          </p:grpSpPr>
          <p:sp>
            <p:nvSpPr>
              <p:cNvPr id="50" name="矩形: 圆角 49">
                <a:extLst>
                  <a:ext uri="{FF2B5EF4-FFF2-40B4-BE49-F238E27FC236}">
                    <a16:creationId xmlns:a16="http://schemas.microsoft.com/office/drawing/2014/main" id="{F5B656B4-2FD0-97F3-244E-42E4189112F7}"/>
                  </a:ext>
                </a:extLst>
              </p:cNvPr>
              <p:cNvSpPr/>
              <p:nvPr/>
            </p:nvSpPr>
            <p:spPr>
              <a:xfrm>
                <a:off x="1663811" y="2978815"/>
                <a:ext cx="4648833" cy="5033882"/>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48354" y="3998657"/>
                <a:ext cx="4098614" cy="864748"/>
              </a:xfrm>
              <a:prstGeom prst="rect">
                <a:avLst/>
              </a:prstGeom>
              <a:noFill/>
            </p:spPr>
            <p:txBody>
              <a:bodyPr wrap="square">
                <a:spAutoFit/>
              </a:bodyPr>
              <a:lstStyle/>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②实施考核管理</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门店的考核是一个持续的过程，考核的依据员工的日常工作数据。通常绩效考核的流程如图所示。</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员工绩效考核</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7.2.2 </a:t>
            </a:r>
            <a:r>
              <a:rPr lang="zh-CN" altLang="en-US" sz="3600" b="1" dirty="0">
                <a:solidFill>
                  <a:srgbClr val="1E5CFC"/>
                </a:solidFill>
                <a:latin typeface="微软雅黑" panose="020B0503020204020204" pitchFamily="34" charset="-122"/>
                <a:ea typeface="微软雅黑" panose="020B0503020204020204" pitchFamily="34" charset="-122"/>
              </a:rPr>
              <a:t>员工考核与晋升</a:t>
            </a:r>
          </a:p>
        </p:txBody>
      </p:sp>
      <p:pic>
        <p:nvPicPr>
          <p:cNvPr id="8" name="图片 7">
            <a:extLst>
              <a:ext uri="{FF2B5EF4-FFF2-40B4-BE49-F238E27FC236}">
                <a16:creationId xmlns:a16="http://schemas.microsoft.com/office/drawing/2014/main" id="{C7116AE8-630B-2C67-6DCF-14D4D6FDE226}"/>
              </a:ext>
            </a:extLst>
          </p:cNvPr>
          <p:cNvPicPr>
            <a:picLocks noChangeAspect="1"/>
          </p:cNvPicPr>
          <p:nvPr/>
        </p:nvPicPr>
        <p:blipFill>
          <a:blip r:embed="rId5"/>
          <a:stretch>
            <a:fillRect/>
          </a:stretch>
        </p:blipFill>
        <p:spPr>
          <a:xfrm>
            <a:off x="2156031" y="6272079"/>
            <a:ext cx="13440115" cy="2125278"/>
          </a:xfrm>
          <a:prstGeom prst="rect">
            <a:avLst/>
          </a:prstGeom>
          <a:noFill/>
          <a:ln>
            <a:noFill/>
          </a:ln>
        </p:spPr>
      </p:pic>
    </p:spTree>
    <p:extLst>
      <p:ext uri="{BB962C8B-B14F-4D97-AF65-F5344CB8AC3E}">
        <p14:creationId xmlns:p14="http://schemas.microsoft.com/office/powerpoint/2010/main" val="210520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879506"/>
            <a:ext cx="15053127" cy="6607394"/>
            <a:chOff x="1558473" y="2881355"/>
            <a:chExt cx="8729377" cy="5770376"/>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558473" y="2881355"/>
              <a:ext cx="8729377" cy="5770376"/>
              <a:chOff x="1663811" y="2978815"/>
              <a:chExt cx="4648833" cy="5033882"/>
            </a:xfrm>
          </p:grpSpPr>
          <p:sp>
            <p:nvSpPr>
              <p:cNvPr id="50" name="矩形: 圆角 49">
                <a:extLst>
                  <a:ext uri="{FF2B5EF4-FFF2-40B4-BE49-F238E27FC236}">
                    <a16:creationId xmlns:a16="http://schemas.microsoft.com/office/drawing/2014/main" id="{F5B656B4-2FD0-97F3-244E-42E4189112F7}"/>
                  </a:ext>
                </a:extLst>
              </p:cNvPr>
              <p:cNvSpPr/>
              <p:nvPr/>
            </p:nvSpPr>
            <p:spPr>
              <a:xfrm>
                <a:off x="1663811" y="2978815"/>
                <a:ext cx="4648833" cy="5033882"/>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48354" y="3998657"/>
                <a:ext cx="4098614" cy="1286814"/>
              </a:xfrm>
              <a:prstGeom prst="rect">
                <a:avLst/>
              </a:prstGeom>
              <a:noFill/>
            </p:spPr>
            <p:txBody>
              <a:bodyPr wrap="square">
                <a:spAutoFit/>
              </a:bodyPr>
              <a:lstStyle/>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③实施奖惩</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奖惩包括嘉奖和惩罚。依据考核结果的优秀程度，嘉奖的具体形式分为表扬、奖励和晋级三类；依据考核结果的消极程度，惩罚的具体形式有警告、记过、降级、降职和开除四大类。</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员工绩效考核</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7.2.2 </a:t>
            </a:r>
            <a:r>
              <a:rPr lang="zh-CN" altLang="en-US" sz="3600" b="1" dirty="0">
                <a:solidFill>
                  <a:srgbClr val="1E5CFC"/>
                </a:solidFill>
                <a:latin typeface="微软雅黑" panose="020B0503020204020204" pitchFamily="34" charset="-122"/>
                <a:ea typeface="微软雅黑" panose="020B0503020204020204" pitchFamily="34" charset="-122"/>
              </a:rPr>
              <a:t>员工考核与晋升</a:t>
            </a:r>
          </a:p>
        </p:txBody>
      </p:sp>
      <p:graphicFrame>
        <p:nvGraphicFramePr>
          <p:cNvPr id="2" name="表格 1">
            <a:extLst>
              <a:ext uri="{FF2B5EF4-FFF2-40B4-BE49-F238E27FC236}">
                <a16:creationId xmlns:a16="http://schemas.microsoft.com/office/drawing/2014/main" id="{70492D20-BD98-B38A-FF27-BBD3A562B1F3}"/>
              </a:ext>
            </a:extLst>
          </p:cNvPr>
          <p:cNvGraphicFramePr>
            <a:graphicFrameLocks noGrp="1"/>
          </p:cNvGraphicFramePr>
          <p:nvPr>
            <p:extLst>
              <p:ext uri="{D42A27DB-BD31-4B8C-83A1-F6EECF244321}">
                <p14:modId xmlns:p14="http://schemas.microsoft.com/office/powerpoint/2010/main" val="145585157"/>
              </p:ext>
            </p:extLst>
          </p:nvPr>
        </p:nvGraphicFramePr>
        <p:xfrm>
          <a:off x="2294897" y="6244037"/>
          <a:ext cx="13132628" cy="2805238"/>
        </p:xfrm>
        <a:graphic>
          <a:graphicData uri="http://schemas.openxmlformats.org/drawingml/2006/table">
            <a:tbl>
              <a:tblPr>
                <a:tableStyleId>{BC89EF96-8CEA-46FF-86C4-4CE0E7609802}</a:tableStyleId>
              </a:tblPr>
              <a:tblGrid>
                <a:gridCol w="1362703">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0398325">
                  <a:extLst>
                    <a:ext uri="{9D8B030D-6E8A-4147-A177-3AD203B41FA5}">
                      <a16:colId xmlns:a16="http://schemas.microsoft.com/office/drawing/2014/main" val="20002"/>
                    </a:ext>
                  </a:extLst>
                </a:gridCol>
              </a:tblGrid>
              <a:tr h="410177">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奖惩分类</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具体形式</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解释</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solidFill>
                      <a:schemeClr val="accent5">
                        <a:lumMod val="20000"/>
                        <a:lumOff val="80000"/>
                      </a:schemeClr>
                    </a:solidFill>
                  </a:tcPr>
                </a:tc>
                <a:extLst>
                  <a:ext uri="{0D108BD9-81ED-4DB2-BD59-A6C34878D82A}">
                    <a16:rowId xmlns:a16="http://schemas.microsoft.com/office/drawing/2014/main" val="10000"/>
                  </a:ext>
                </a:extLst>
              </a:tr>
              <a:tr h="1177329">
                <a:tc rowSpan="3">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嘉奖</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表扬</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just">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对平常工作表现积极、能按时、按质、按量完成工作任务，勤恳踏实，无不良记录、有表率带头作用的公司职员，门店在总结会上给予荣誉上的表扬，并于当月绩效奖金上具体体现其应得的绩效报酬。</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extLst>
                  <a:ext uri="{0D108BD9-81ED-4DB2-BD59-A6C34878D82A}">
                    <a16:rowId xmlns:a16="http://schemas.microsoft.com/office/drawing/2014/main" val="10001"/>
                  </a:ext>
                </a:extLst>
              </a:tr>
              <a:tr h="791829">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a:effectLst/>
                          <a:latin typeface="微软雅黑" panose="020B0503020204020204" pitchFamily="34" charset="-122"/>
                          <a:ea typeface="微软雅黑" panose="020B0503020204020204" pitchFamily="34" charset="-122"/>
                        </a:rPr>
                        <a:t>奖励</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just">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公司根据考核结果，设置不同等级的奖金数额，有差别的奖励能够激发员工的上进心。</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extLst>
                  <a:ext uri="{0D108BD9-81ED-4DB2-BD59-A6C34878D82A}">
                    <a16:rowId xmlns:a16="http://schemas.microsoft.com/office/drawing/2014/main" val="10002"/>
                  </a:ext>
                </a:extLst>
              </a:tr>
              <a:tr h="406328">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a:effectLst/>
                          <a:latin typeface="微软雅黑" panose="020B0503020204020204" pitchFamily="34" charset="-122"/>
                          <a:ea typeface="微软雅黑" panose="020B0503020204020204" pitchFamily="34" charset="-122"/>
                        </a:rPr>
                        <a:t>晋级</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just">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对于表现突出，能力较强的员工，可以给予晋级奖励，职位上的上升</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8183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879506"/>
            <a:ext cx="15053127" cy="6607394"/>
            <a:chOff x="1558473" y="2881355"/>
            <a:chExt cx="8729377" cy="5770376"/>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558473" y="2881355"/>
              <a:ext cx="8729377" cy="5770376"/>
              <a:chOff x="1663811" y="2978815"/>
              <a:chExt cx="4648833" cy="5033882"/>
            </a:xfrm>
          </p:grpSpPr>
          <p:sp>
            <p:nvSpPr>
              <p:cNvPr id="50" name="矩形: 圆角 49">
                <a:extLst>
                  <a:ext uri="{FF2B5EF4-FFF2-40B4-BE49-F238E27FC236}">
                    <a16:creationId xmlns:a16="http://schemas.microsoft.com/office/drawing/2014/main" id="{F5B656B4-2FD0-97F3-244E-42E4189112F7}"/>
                  </a:ext>
                </a:extLst>
              </p:cNvPr>
              <p:cNvSpPr/>
              <p:nvPr/>
            </p:nvSpPr>
            <p:spPr>
              <a:xfrm>
                <a:off x="1663811" y="2978815"/>
                <a:ext cx="4648833" cy="5033882"/>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48354" y="3907826"/>
                <a:ext cx="4098614" cy="1286814"/>
              </a:xfrm>
              <a:prstGeom prst="rect">
                <a:avLst/>
              </a:prstGeom>
              <a:noFill/>
            </p:spPr>
            <p:txBody>
              <a:bodyPr wrap="square">
                <a:spAutoFit/>
              </a:bodyPr>
              <a:lstStyle/>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③实施奖惩</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奖惩包括嘉奖和惩罚。依据考核结果的优秀程度，嘉奖的具体形式分为表扬、奖励和晋级三类；依据考核结果的消极程度，惩罚的具体形式有警告、记过、降级、降职和开除四大类。</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员工绩效考核</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7.2.2 </a:t>
            </a:r>
            <a:r>
              <a:rPr lang="zh-CN" altLang="en-US" sz="3600" b="1" dirty="0">
                <a:solidFill>
                  <a:srgbClr val="1E5CFC"/>
                </a:solidFill>
                <a:latin typeface="微软雅黑" panose="020B0503020204020204" pitchFamily="34" charset="-122"/>
                <a:ea typeface="微软雅黑" panose="020B0503020204020204" pitchFamily="34" charset="-122"/>
              </a:rPr>
              <a:t>员工考核与晋升</a:t>
            </a:r>
          </a:p>
        </p:txBody>
      </p:sp>
      <p:graphicFrame>
        <p:nvGraphicFramePr>
          <p:cNvPr id="8" name="表格 7">
            <a:extLst>
              <a:ext uri="{FF2B5EF4-FFF2-40B4-BE49-F238E27FC236}">
                <a16:creationId xmlns:a16="http://schemas.microsoft.com/office/drawing/2014/main" id="{8E65EC44-5020-C24F-8A19-8B2B91C7CFAB}"/>
              </a:ext>
            </a:extLst>
          </p:cNvPr>
          <p:cNvGraphicFramePr>
            <a:graphicFrameLocks noGrp="1"/>
          </p:cNvGraphicFramePr>
          <p:nvPr>
            <p:extLst>
              <p:ext uri="{D42A27DB-BD31-4B8C-83A1-F6EECF244321}">
                <p14:modId xmlns:p14="http://schemas.microsoft.com/office/powerpoint/2010/main" val="2915588788"/>
              </p:ext>
            </p:extLst>
          </p:nvPr>
        </p:nvGraphicFramePr>
        <p:xfrm>
          <a:off x="2294896" y="5859825"/>
          <a:ext cx="13478502" cy="3523457"/>
        </p:xfrm>
        <a:graphic>
          <a:graphicData uri="http://schemas.openxmlformats.org/drawingml/2006/table">
            <a:tbl>
              <a:tblPr>
                <a:tableStyleId>{BC89EF96-8CEA-46FF-86C4-4CE0E7609802}</a:tableStyleId>
              </a:tblPr>
              <a:tblGrid>
                <a:gridCol w="1134104">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0820398">
                  <a:extLst>
                    <a:ext uri="{9D8B030D-6E8A-4147-A177-3AD203B41FA5}">
                      <a16:colId xmlns:a16="http://schemas.microsoft.com/office/drawing/2014/main" val="20002"/>
                    </a:ext>
                  </a:extLst>
                </a:gridCol>
              </a:tblGrid>
              <a:tr h="386992">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奖惩分类</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具体形式</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解释</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solidFill>
                      <a:schemeClr val="accent5">
                        <a:lumMod val="20000"/>
                        <a:lumOff val="80000"/>
                      </a:schemeClr>
                    </a:solidFill>
                  </a:tcPr>
                </a:tc>
                <a:extLst>
                  <a:ext uri="{0D108BD9-81ED-4DB2-BD59-A6C34878D82A}">
                    <a16:rowId xmlns:a16="http://schemas.microsoft.com/office/drawing/2014/main" val="10000"/>
                  </a:ext>
                </a:extLst>
              </a:tr>
              <a:tr h="747073">
                <a:tc rowSpan="4">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惩罚</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警告</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just">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公司对平常工作表现怠慢、消极、违规，对公司营运有负面影响的公司职员，予以口头警告以及书面警告。</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extLst>
                  <a:ext uri="{0D108BD9-81ED-4DB2-BD59-A6C34878D82A}">
                    <a16:rowId xmlns:a16="http://schemas.microsoft.com/office/drawing/2014/main" val="10001"/>
                  </a:ext>
                </a:extLst>
              </a:tr>
              <a:tr h="747073">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记过</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just">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公司对职员因违反工作程序或规章制度，给公司造成经济损失者，公司将予以记过处分，并酌情处以罚款及赔偿。</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extLst>
                  <a:ext uri="{0D108BD9-81ED-4DB2-BD59-A6C34878D82A}">
                    <a16:rowId xmlns:a16="http://schemas.microsoft.com/office/drawing/2014/main" val="10002"/>
                  </a:ext>
                </a:extLst>
              </a:tr>
              <a:tr h="1110784">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a:effectLst/>
                          <a:latin typeface="微软雅黑" panose="020B0503020204020204" pitchFamily="34" charset="-122"/>
                          <a:ea typeface="微软雅黑" panose="020B0503020204020204" pitchFamily="34" charset="-122"/>
                        </a:rPr>
                        <a:t>降级、降职</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just">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经公司考核不合格或在管理上有重大判断失误给公司造成潜在的损失或直接经济损失，或是荣誉上的损失，公司将酌情处以降级或降职的处分，相应的福利待遇根据职等发生变化。</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extLst>
                  <a:ext uri="{0D108BD9-81ED-4DB2-BD59-A6C34878D82A}">
                    <a16:rowId xmlns:a16="http://schemas.microsoft.com/office/drawing/2014/main" val="10003"/>
                  </a:ext>
                </a:extLst>
              </a:tr>
              <a:tr h="383362">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a:effectLst/>
                          <a:latin typeface="微软雅黑" panose="020B0503020204020204" pitchFamily="34" charset="-122"/>
                          <a:ea typeface="微软雅黑" panose="020B0503020204020204" pitchFamily="34" charset="-122"/>
                        </a:rPr>
                        <a:t>开除</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just">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经公司考核长期不合格，且屡教不改者，门店可以对其进行开除处理。</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1258" marR="41258" marT="27505" marB="27505"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787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879506"/>
            <a:ext cx="15053127" cy="6607394"/>
            <a:chOff x="1558473" y="2881355"/>
            <a:chExt cx="8729377" cy="5770376"/>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558473" y="2881355"/>
              <a:ext cx="8729377" cy="5770376"/>
              <a:chOff x="1663811" y="2978815"/>
              <a:chExt cx="4648833" cy="5033882"/>
            </a:xfrm>
          </p:grpSpPr>
          <p:sp>
            <p:nvSpPr>
              <p:cNvPr id="50" name="矩形: 圆角 49">
                <a:extLst>
                  <a:ext uri="{FF2B5EF4-FFF2-40B4-BE49-F238E27FC236}">
                    <a16:creationId xmlns:a16="http://schemas.microsoft.com/office/drawing/2014/main" id="{F5B656B4-2FD0-97F3-244E-42E4189112F7}"/>
                  </a:ext>
                </a:extLst>
              </p:cNvPr>
              <p:cNvSpPr/>
              <p:nvPr/>
            </p:nvSpPr>
            <p:spPr>
              <a:xfrm>
                <a:off x="1663811" y="2978815"/>
                <a:ext cx="4648833" cy="5033882"/>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48354" y="3907826"/>
                <a:ext cx="2769934" cy="3819213"/>
              </a:xfrm>
              <a:prstGeom prst="rect">
                <a:avLst/>
              </a:prstGeom>
              <a:noFill/>
            </p:spPr>
            <p:txBody>
              <a:bodyPr wrap="square">
                <a:spAutoFit/>
              </a:bodyPr>
              <a:lstStyle/>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员工技能培训：</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是企业针对岗位的需求，对员工进行的岗位能力培训。零售门店的员工技能培训包括盘点技能、收银技能、理货技能、服务技能、故障处理技能等，技能培训可以使各个岗位的员工更好地开展本岗位的工作。</a:t>
                </a:r>
              </a:p>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员工素质培训：</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是企业对员工素质方面的要求，主要有心理素质、个人工作态度、工作习惯等的素质培训。员工素质培训可以更好地提高门店的工作效率，建设门店的核心文化，形成门店的核心凝聚力。</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3.</a:t>
              </a:r>
              <a:r>
                <a:rPr lang="zh-CN" altLang="en-US" sz="2800" b="1" dirty="0">
                  <a:solidFill>
                    <a:srgbClr val="1E5CFC"/>
                  </a:solidFill>
                  <a:latin typeface="微软雅黑" panose="020B0503020204020204" pitchFamily="34" charset="-122"/>
                  <a:ea typeface="微软雅黑" panose="020B0503020204020204" pitchFamily="34" charset="-122"/>
                </a:rPr>
                <a:t>员工培训</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7.2.2 </a:t>
            </a:r>
            <a:r>
              <a:rPr lang="zh-CN" altLang="en-US" sz="3600" b="1" dirty="0">
                <a:solidFill>
                  <a:srgbClr val="1E5CFC"/>
                </a:solidFill>
                <a:latin typeface="微软雅黑" panose="020B0503020204020204" pitchFamily="34" charset="-122"/>
                <a:ea typeface="微软雅黑" panose="020B0503020204020204" pitchFamily="34" charset="-122"/>
              </a:rPr>
              <a:t>员工考核与晋升</a:t>
            </a:r>
          </a:p>
        </p:txBody>
      </p:sp>
      <p:pic>
        <p:nvPicPr>
          <p:cNvPr id="2" name="Picture 2" descr="企业培训 – Shanghai Harvin Management Consulting Co. Ltd">
            <a:extLst>
              <a:ext uri="{FF2B5EF4-FFF2-40B4-BE49-F238E27FC236}">
                <a16:creationId xmlns:a16="http://schemas.microsoft.com/office/drawing/2014/main" id="{2236165C-3A34-BE46-0B01-AB4E9A58B5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3102" y="5510735"/>
            <a:ext cx="4205378" cy="280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24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919915"/>
            <a:ext cx="15053127" cy="6607393"/>
            <a:chOff x="1558473" y="2916645"/>
            <a:chExt cx="8729377" cy="5770376"/>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558473" y="2916645"/>
              <a:ext cx="8729377" cy="5770376"/>
              <a:chOff x="1663811" y="3009601"/>
              <a:chExt cx="4648833" cy="5033882"/>
            </a:xfrm>
          </p:grpSpPr>
          <p:sp>
            <p:nvSpPr>
              <p:cNvPr id="50" name="矩形: 圆角 49">
                <a:extLst>
                  <a:ext uri="{FF2B5EF4-FFF2-40B4-BE49-F238E27FC236}">
                    <a16:creationId xmlns:a16="http://schemas.microsoft.com/office/drawing/2014/main" id="{F5B656B4-2FD0-97F3-244E-42E4189112F7}"/>
                  </a:ext>
                </a:extLst>
              </p:cNvPr>
              <p:cNvSpPr/>
              <p:nvPr/>
            </p:nvSpPr>
            <p:spPr>
              <a:xfrm>
                <a:off x="1663811" y="3009601"/>
                <a:ext cx="4648833" cy="5033882"/>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48354" y="4098555"/>
                <a:ext cx="4181897" cy="3467492"/>
              </a:xfrm>
              <a:prstGeom prst="rect">
                <a:avLst/>
              </a:prstGeom>
              <a:noFill/>
            </p:spPr>
            <p:txBody>
              <a:bodyPr wrap="square">
                <a:spAutoFit/>
              </a:bodyPr>
              <a:lstStyle/>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员工晋升基本原则：</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①德能和业绩并重的原则。晋升需全面考虑员工的个人素质、能力以及在工作中取得的成绩。</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②逐级晋升与越级晋升相结合的原则。员工一般逐级晋升，为公司作出了突出贡献或有特殊才干者，可以越级晋升。</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③纵向晋升与横向晋升相结合的原则。员工可以沿一条通道晋升，也可以随着发展方向的变化而调整晋升通道。</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④能升能降的原则。根据绩效考核结果，员工职位可升可降。</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⑤职位空缺时，首先考虑内部人员，在没有合适人选时，考虑外部招聘。</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4</a:t>
              </a:r>
              <a:r>
                <a:rPr lang="zh-CN" altLang="en-US" sz="2800" b="1" dirty="0">
                  <a:solidFill>
                    <a:srgbClr val="1E5CFC"/>
                  </a:solidFill>
                  <a:latin typeface="微软雅黑" panose="020B0503020204020204" pitchFamily="34" charset="-122"/>
                  <a:ea typeface="微软雅黑" panose="020B0503020204020204" pitchFamily="34" charset="-122"/>
                </a:rPr>
                <a:t>）员工晋升</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7.2.2 </a:t>
            </a:r>
            <a:r>
              <a:rPr lang="zh-CN" altLang="en-US" sz="3600" b="1" dirty="0">
                <a:solidFill>
                  <a:srgbClr val="1E5CFC"/>
                </a:solidFill>
                <a:latin typeface="微软雅黑" panose="020B0503020204020204" pitchFamily="34" charset="-122"/>
                <a:ea typeface="微软雅黑" panose="020B0503020204020204" pitchFamily="34" charset="-122"/>
              </a:rPr>
              <a:t>员工考核与晋升</a:t>
            </a:r>
          </a:p>
        </p:txBody>
      </p:sp>
    </p:spTree>
    <p:extLst>
      <p:ext uri="{BB962C8B-B14F-4D97-AF65-F5344CB8AC3E}">
        <p14:creationId xmlns:p14="http://schemas.microsoft.com/office/powerpoint/2010/main" val="424162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919915"/>
            <a:ext cx="15053127" cy="6607393"/>
            <a:chOff x="1558473" y="2916645"/>
            <a:chExt cx="8729377" cy="5770376"/>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558473" y="2916645"/>
              <a:ext cx="8729377" cy="5770376"/>
              <a:chOff x="1663811" y="3009601"/>
              <a:chExt cx="4648833" cy="5033882"/>
            </a:xfrm>
          </p:grpSpPr>
          <p:sp>
            <p:nvSpPr>
              <p:cNvPr id="50" name="矩形: 圆角 49">
                <a:extLst>
                  <a:ext uri="{FF2B5EF4-FFF2-40B4-BE49-F238E27FC236}">
                    <a16:creationId xmlns:a16="http://schemas.microsoft.com/office/drawing/2014/main" id="{F5B656B4-2FD0-97F3-244E-42E4189112F7}"/>
                  </a:ext>
                </a:extLst>
              </p:cNvPr>
              <p:cNvSpPr/>
              <p:nvPr/>
            </p:nvSpPr>
            <p:spPr>
              <a:xfrm>
                <a:off x="1663811" y="3009601"/>
                <a:ext cx="4648833" cy="5033882"/>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48354" y="4098555"/>
                <a:ext cx="1758027" cy="2975080"/>
              </a:xfrm>
              <a:prstGeom prst="rect">
                <a:avLst/>
              </a:prstGeom>
              <a:noFill/>
            </p:spPr>
            <p:txBody>
              <a:bodyPr wrap="square">
                <a:spAutoFit/>
              </a:bodyPr>
              <a:lstStyle/>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员工晋升需具备的条件：</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①遵守职业道德规范；</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②具备较高职位的技能；</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③相关工作经验和资历；</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④在职工作年度绩效考核合格及以上；</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⑤完成职位所需的有关训练课程；</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⑥具有较好的适应性和潜力。</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4</a:t>
              </a:r>
              <a:r>
                <a:rPr lang="zh-CN" altLang="en-US" sz="2800" b="1" dirty="0">
                  <a:solidFill>
                    <a:srgbClr val="1E5CFC"/>
                  </a:solidFill>
                  <a:latin typeface="微软雅黑" panose="020B0503020204020204" pitchFamily="34" charset="-122"/>
                  <a:ea typeface="微软雅黑" panose="020B0503020204020204" pitchFamily="34" charset="-122"/>
                </a:rPr>
                <a:t>）员工晋升</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7.2.2 </a:t>
            </a:r>
            <a:r>
              <a:rPr lang="zh-CN" altLang="en-US" sz="3600" b="1" dirty="0">
                <a:solidFill>
                  <a:srgbClr val="1E5CFC"/>
                </a:solidFill>
                <a:latin typeface="微软雅黑" panose="020B0503020204020204" pitchFamily="34" charset="-122"/>
                <a:ea typeface="微软雅黑" panose="020B0503020204020204" pitchFamily="34" charset="-122"/>
              </a:rPr>
              <a:t>员工考核与晋升</a:t>
            </a:r>
          </a:p>
        </p:txBody>
      </p:sp>
      <p:pic>
        <p:nvPicPr>
          <p:cNvPr id="2" name="Picture 2" descr="建立完善的员工晋升机制_HR干货，怎样做好企业员工的晋升-CSDN博客">
            <a:extLst>
              <a:ext uri="{FF2B5EF4-FFF2-40B4-BE49-F238E27FC236}">
                <a16:creationId xmlns:a16="http://schemas.microsoft.com/office/drawing/2014/main" id="{F0C84698-CFA9-6B3F-7C87-B7D95DB9C5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0738" y="4349259"/>
            <a:ext cx="6632289" cy="441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83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919915"/>
            <a:ext cx="15053127" cy="6607392"/>
            <a:chOff x="1558473" y="2916645"/>
            <a:chExt cx="8729377" cy="5770376"/>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558473" y="2916645"/>
              <a:ext cx="8729377" cy="5770376"/>
              <a:chOff x="1663811" y="3009601"/>
              <a:chExt cx="4648833" cy="5033882"/>
            </a:xfrm>
          </p:grpSpPr>
          <p:sp>
            <p:nvSpPr>
              <p:cNvPr id="50" name="矩形: 圆角 49">
                <a:extLst>
                  <a:ext uri="{FF2B5EF4-FFF2-40B4-BE49-F238E27FC236}">
                    <a16:creationId xmlns:a16="http://schemas.microsoft.com/office/drawing/2014/main" id="{F5B656B4-2FD0-97F3-244E-42E4189112F7}"/>
                  </a:ext>
                </a:extLst>
              </p:cNvPr>
              <p:cNvSpPr/>
              <p:nvPr/>
            </p:nvSpPr>
            <p:spPr>
              <a:xfrm>
                <a:off x="1663811" y="3009601"/>
                <a:ext cx="4648833" cy="5033882"/>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48354" y="3937438"/>
                <a:ext cx="4205430" cy="2975081"/>
              </a:xfrm>
              <a:prstGeom prst="rect">
                <a:avLst/>
              </a:prstGeom>
              <a:noFill/>
            </p:spPr>
            <p:txBody>
              <a:bodyPr wrap="square">
                <a:spAutoFit/>
              </a:bodyPr>
              <a:lstStyle/>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情况一：扫描不出商品信息</a:t>
                </a:r>
              </a:p>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收银员应该立刻重新换一个商品扫描，更换商品后能扫描出来，那说明是该商品条码错误，应该及时联系商品管理员。如果更换一个商品还是扫描不出商品信息，那可能是扫描器错误，应请维修人员前来维修。</a:t>
                </a:r>
              </a:p>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情况二：扫描出商品信息错误</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发现收银台屏幕显示出的商品信息与实物信息不符，收银员应及时向客户解释商品信息错误，向用户说明情况，及时联系商品管理人员，为客户更换条码信息正确的商品。</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条形码出错处理</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7.3 </a:t>
            </a:r>
            <a:r>
              <a:rPr lang="zh-CN" altLang="en-US" sz="4000" b="1" dirty="0">
                <a:latin typeface="微软雅黑" panose="020B0503020204020204" pitchFamily="34" charset="-122"/>
                <a:ea typeface="微软雅黑" panose="020B0503020204020204" pitchFamily="34" charset="-122"/>
              </a:rPr>
              <a:t>门店紧急预案处理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7.3.1 </a:t>
            </a:r>
            <a:r>
              <a:rPr lang="zh-CN" altLang="en-US" sz="3600" b="1" dirty="0">
                <a:solidFill>
                  <a:srgbClr val="1E5CFC"/>
                </a:solidFill>
                <a:latin typeface="微软雅黑" panose="020B0503020204020204" pitchFamily="34" charset="-122"/>
                <a:ea typeface="微软雅黑" panose="020B0503020204020204" pitchFamily="34" charset="-122"/>
              </a:rPr>
              <a:t>门店紧急情况处理</a:t>
            </a:r>
          </a:p>
        </p:txBody>
      </p:sp>
      <p:pic>
        <p:nvPicPr>
          <p:cNvPr id="8" name="Picture 2" descr="条码信息录入_条形码中心-商品条形码注册中心,69产品条形码微信条形码申请办理注册,中国物品编码中心网上业务大厅,条形码分中心官网,深圳市码上 ...">
            <a:extLst>
              <a:ext uri="{FF2B5EF4-FFF2-40B4-BE49-F238E27FC236}">
                <a16:creationId xmlns:a16="http://schemas.microsoft.com/office/drawing/2014/main" id="{A9DE2210-ECBF-E0DA-986C-DA0C6CB1F6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59640" y="8039866"/>
            <a:ext cx="4815395" cy="127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39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259993" y="2612458"/>
            <a:ext cx="15053127" cy="6607392"/>
            <a:chOff x="1558473" y="2916645"/>
            <a:chExt cx="8729377" cy="5770376"/>
          </a:xfrm>
        </p:grpSpPr>
        <p:sp>
          <p:nvSpPr>
            <p:cNvPr id="50" name="矩形: 圆角 49">
              <a:extLst>
                <a:ext uri="{FF2B5EF4-FFF2-40B4-BE49-F238E27FC236}">
                  <a16:creationId xmlns:a16="http://schemas.microsoft.com/office/drawing/2014/main" id="{F5B656B4-2FD0-97F3-244E-42E4189112F7}"/>
                </a:ext>
              </a:extLst>
            </p:cNvPr>
            <p:cNvSpPr/>
            <p:nvPr/>
          </p:nvSpPr>
          <p:spPr>
            <a:xfrm>
              <a:off x="1558473" y="2916645"/>
              <a:ext cx="8729377" cy="5770376"/>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 name="TextBox 19">
              <a:extLst>
                <a:ext uri="{FF2B5EF4-FFF2-40B4-BE49-F238E27FC236}">
                  <a16:creationId xmlns:a16="http://schemas.microsoft.com/office/drawing/2014/main" id="{E27ACAEA-FAB1-2B8B-680A-6C2983BE03B4}"/>
                </a:ext>
              </a:extLst>
            </p:cNvPr>
            <p:cNvSpPr txBox="1"/>
            <p:nvPr/>
          </p:nvSpPr>
          <p:spPr>
            <a:xfrm>
              <a:off x="1808967" y="5254535"/>
              <a:ext cx="7696200" cy="637419"/>
            </a:xfrm>
            <a:prstGeom prst="rect">
              <a:avLst/>
            </a:prstGeom>
          </p:spPr>
          <p:txBody>
            <a:bodyPr wrap="square" lIns="0" tIns="0" rIns="0" bIns="0" rtlCol="0" anchor="t">
              <a:spAutoFit/>
            </a:bodyPr>
            <a:lstStyle/>
            <a:p>
              <a:pPr algn="l">
                <a:lnSpc>
                  <a:spcPts val="6720"/>
                </a:lnSpc>
              </a:pPr>
              <a:endParaRPr lang="zh-CN" altLang="en-US" sz="2800" b="1" dirty="0">
                <a:solidFill>
                  <a:srgbClr val="1E5CFC"/>
                </a:solidFill>
                <a:latin typeface="微软雅黑" panose="020B0503020204020204" pitchFamily="34" charset="-122"/>
                <a:ea typeface="微软雅黑" panose="020B0503020204020204" pitchFamily="34" charset="-122"/>
              </a:endParaRPr>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7.3 </a:t>
            </a:r>
            <a:r>
              <a:rPr lang="zh-CN" altLang="en-US" sz="4000" b="1" dirty="0">
                <a:latin typeface="微软雅黑" panose="020B0503020204020204" pitchFamily="34" charset="-122"/>
                <a:ea typeface="微软雅黑" panose="020B0503020204020204" pitchFamily="34" charset="-122"/>
              </a:rPr>
              <a:t>门店紧急预案处理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7.3.1 </a:t>
            </a:r>
            <a:r>
              <a:rPr lang="zh-CN" altLang="en-US" sz="3600" b="1" dirty="0">
                <a:solidFill>
                  <a:srgbClr val="1E5CFC"/>
                </a:solidFill>
                <a:latin typeface="微软雅黑" panose="020B0503020204020204" pitchFamily="34" charset="-122"/>
                <a:ea typeface="微软雅黑" panose="020B0503020204020204" pitchFamily="34" charset="-122"/>
              </a:rPr>
              <a:t>门店紧急情况处理</a:t>
            </a:r>
          </a:p>
        </p:txBody>
      </p:sp>
      <p:graphicFrame>
        <p:nvGraphicFramePr>
          <p:cNvPr id="2" name="表格 1">
            <a:extLst>
              <a:ext uri="{FF2B5EF4-FFF2-40B4-BE49-F238E27FC236}">
                <a16:creationId xmlns:a16="http://schemas.microsoft.com/office/drawing/2014/main" id="{C2E0ED15-B111-791A-3AB6-587089C0DB07}"/>
              </a:ext>
            </a:extLst>
          </p:cNvPr>
          <p:cNvGraphicFramePr>
            <a:graphicFrameLocks noGrp="1"/>
          </p:cNvGraphicFramePr>
          <p:nvPr>
            <p:extLst>
              <p:ext uri="{D42A27DB-BD31-4B8C-83A1-F6EECF244321}">
                <p14:modId xmlns:p14="http://schemas.microsoft.com/office/powerpoint/2010/main" val="3294618293"/>
              </p:ext>
            </p:extLst>
          </p:nvPr>
        </p:nvGraphicFramePr>
        <p:xfrm>
          <a:off x="3737624" y="2727251"/>
          <a:ext cx="12403206" cy="6368626"/>
        </p:xfrm>
        <a:graphic>
          <a:graphicData uri="http://schemas.openxmlformats.org/drawingml/2006/table">
            <a:tbl>
              <a:tblPr>
                <a:tableStyleId>{BC89EF96-8CEA-46FF-86C4-4CE0E7609802}</a:tableStyleId>
              </a:tblPr>
              <a:tblGrid>
                <a:gridCol w="1638519">
                  <a:extLst>
                    <a:ext uri="{9D8B030D-6E8A-4147-A177-3AD203B41FA5}">
                      <a16:colId xmlns:a16="http://schemas.microsoft.com/office/drawing/2014/main" val="20000"/>
                    </a:ext>
                  </a:extLst>
                </a:gridCol>
                <a:gridCol w="10764687">
                  <a:extLst>
                    <a:ext uri="{9D8B030D-6E8A-4147-A177-3AD203B41FA5}">
                      <a16:colId xmlns:a16="http://schemas.microsoft.com/office/drawing/2014/main" val="20001"/>
                    </a:ext>
                  </a:extLst>
                </a:gridCol>
              </a:tblGrid>
              <a:tr h="478936">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时间阶段</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具体步骤</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solidFill>
                      <a:schemeClr val="accent5">
                        <a:lumMod val="20000"/>
                        <a:lumOff val="80000"/>
                      </a:schemeClr>
                    </a:solidFill>
                  </a:tcPr>
                </a:tc>
                <a:extLst>
                  <a:ext uri="{0D108BD9-81ED-4DB2-BD59-A6C34878D82A}">
                    <a16:rowId xmlns:a16="http://schemas.microsoft.com/office/drawing/2014/main" val="10000"/>
                  </a:ext>
                </a:extLst>
              </a:tr>
              <a:tr h="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事前预防</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事先配置足量应急类灯具及手电筒，定期做以检测并记录。</a:t>
                      </a:r>
                    </a:p>
                    <a:p>
                      <a:pPr marL="342900" marR="0" lvl="0" indent="-342900" algn="l">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安装备用发电设备并定期做以检测。</a:t>
                      </a:r>
                    </a:p>
                    <a:p>
                      <a:pPr marL="342900" marR="0" lvl="0" indent="-342900" algn="l">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掌握供电单位的停电讯息，并做好准备工作。</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tc>
                <a:extLst>
                  <a:ext uri="{0D108BD9-81ED-4DB2-BD59-A6C34878D82A}">
                    <a16:rowId xmlns:a16="http://schemas.microsoft.com/office/drawing/2014/main" val="10001"/>
                  </a:ext>
                </a:extLst>
              </a:tr>
              <a:tr h="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事中处理</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发生停电时，应立即询问停电原因及停电时间长短。</a:t>
                      </a:r>
                    </a:p>
                    <a:p>
                      <a:pPr marL="342900" marR="0" lvl="0" indent="-342900" algn="l">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启动备用发电机。</a:t>
                      </a:r>
                    </a:p>
                    <a:p>
                      <a:pPr marL="342900" marR="0" lvl="0" indent="-342900" algn="l">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抽调人手赶至收银台后。</a:t>
                      </a:r>
                    </a:p>
                    <a:p>
                      <a:pPr marL="342900" marR="0" lvl="0" indent="-342900" algn="l">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收银员迅速将收银机抽屉锁好。</a:t>
                      </a:r>
                    </a:p>
                    <a:p>
                      <a:pPr marL="342900" marR="0" lvl="0" indent="-342900" algn="l">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必要时疏散顾客。</a:t>
                      </a:r>
                    </a:p>
                    <a:p>
                      <a:pPr marL="342900" marR="0" lvl="0" indent="-342900" algn="l">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店长要派人员到收银台附近，防止混乱发生。</a:t>
                      </a:r>
                    </a:p>
                    <a:p>
                      <a:pPr marL="342900" marR="0" lvl="0" indent="-342900" algn="l">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诚恳的语言，安抚顾客并请原谅。</a:t>
                      </a:r>
                    </a:p>
                    <a:p>
                      <a:pPr marL="342900" marR="0" lvl="0" indent="-342900" algn="l">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由保安主管加强后门、侧门的管理，防止员工的不良行为发生。</a:t>
                      </a:r>
                    </a:p>
                    <a:p>
                      <a:pPr marL="342900" marR="0" lvl="0" indent="-342900" algn="l">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如备用发电机出现故障且停电时间较长，则劝告、阻止顾客进入。</a:t>
                      </a:r>
                    </a:p>
                    <a:p>
                      <a:pPr marL="342900" marR="0" lvl="0" indent="-342900" algn="l">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检查货运电梯内有无人员被关并及时通知技术部。</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tc>
                <a:extLst>
                  <a:ext uri="{0D108BD9-81ED-4DB2-BD59-A6C34878D82A}">
                    <a16:rowId xmlns:a16="http://schemas.microsoft.com/office/drawing/2014/main" val="10002"/>
                  </a:ext>
                </a:extLst>
              </a:tr>
              <a:tr h="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事后处理</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检查场内冷冻食品，避免有变质发生。</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tc>
                <a:extLst>
                  <a:ext uri="{0D108BD9-81ED-4DB2-BD59-A6C34878D82A}">
                    <a16:rowId xmlns:a16="http://schemas.microsoft.com/office/drawing/2014/main" val="10003"/>
                  </a:ext>
                </a:extLst>
              </a:tr>
            </a:tbl>
          </a:graphicData>
        </a:graphic>
      </p:graphicFrame>
      <p:sp>
        <p:nvSpPr>
          <p:cNvPr id="8" name="文本框 7">
            <a:extLst>
              <a:ext uri="{FF2B5EF4-FFF2-40B4-BE49-F238E27FC236}">
                <a16:creationId xmlns:a16="http://schemas.microsoft.com/office/drawing/2014/main" id="{44BEE4F7-70FF-D00A-3ADB-F3D959A1D0B7}"/>
              </a:ext>
            </a:extLst>
          </p:cNvPr>
          <p:cNvSpPr txBox="1"/>
          <p:nvPr/>
        </p:nvSpPr>
        <p:spPr>
          <a:xfrm>
            <a:off x="1825935" y="3468678"/>
            <a:ext cx="1169551" cy="4583320"/>
          </a:xfrm>
          <a:prstGeom prst="rect">
            <a:avLst/>
          </a:prstGeom>
          <a:noFill/>
        </p:spPr>
        <p:txBody>
          <a:bodyPr vert="eaVert" wrap="square" rtlCol="0">
            <a:spAutoFit/>
          </a:bodyPr>
          <a:lstStyle/>
          <a:p>
            <a:r>
              <a:rPr lang="en-US" altLang="zh-CN" sz="3200" b="1" dirty="0">
                <a:solidFill>
                  <a:srgbClr val="1E5CFC"/>
                </a:solidFill>
                <a:latin typeface="微软雅黑" panose="020B0503020204020204" pitchFamily="34" charset="-122"/>
                <a:ea typeface="微软雅黑" panose="020B0503020204020204" pitchFamily="34" charset="-122"/>
              </a:rPr>
              <a:t>2.</a:t>
            </a:r>
            <a:r>
              <a:rPr lang="zh-CN" altLang="en-US" sz="3200" b="1" dirty="0">
                <a:solidFill>
                  <a:srgbClr val="1E5CFC"/>
                </a:solidFill>
                <a:latin typeface="微软雅黑" panose="020B0503020204020204" pitchFamily="34" charset="-122"/>
                <a:ea typeface="微软雅黑" panose="020B0503020204020204" pitchFamily="34" charset="-122"/>
              </a:rPr>
              <a:t>断电断网情况处理</a:t>
            </a:r>
          </a:p>
          <a:p>
            <a:endParaRPr lang="zh-CN" altLang="en-US" sz="3200" dirty="0"/>
          </a:p>
        </p:txBody>
      </p:sp>
    </p:spTree>
    <p:extLst>
      <p:ext uri="{BB962C8B-B14F-4D97-AF65-F5344CB8AC3E}">
        <p14:creationId xmlns:p14="http://schemas.microsoft.com/office/powerpoint/2010/main" val="253031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919915"/>
            <a:ext cx="15053127" cy="6607392"/>
            <a:chOff x="1558473" y="2916645"/>
            <a:chExt cx="8729377" cy="5770376"/>
          </a:xfrm>
        </p:grpSpPr>
        <p:sp>
          <p:nvSpPr>
            <p:cNvPr id="50" name="矩形: 圆角 49">
              <a:extLst>
                <a:ext uri="{FF2B5EF4-FFF2-40B4-BE49-F238E27FC236}">
                  <a16:creationId xmlns:a16="http://schemas.microsoft.com/office/drawing/2014/main" id="{F5B656B4-2FD0-97F3-244E-42E4189112F7}"/>
                </a:ext>
              </a:extLst>
            </p:cNvPr>
            <p:cNvSpPr/>
            <p:nvPr/>
          </p:nvSpPr>
          <p:spPr>
            <a:xfrm>
              <a:off x="1558473" y="2916645"/>
              <a:ext cx="8729377" cy="5770376"/>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3.</a:t>
              </a:r>
              <a:r>
                <a:rPr lang="zh-CN" altLang="en-US" sz="2800" b="1" dirty="0">
                  <a:solidFill>
                    <a:srgbClr val="1E5CFC"/>
                  </a:solidFill>
                  <a:latin typeface="微软雅黑" panose="020B0503020204020204" pitchFamily="34" charset="-122"/>
                  <a:ea typeface="微软雅黑" panose="020B0503020204020204" pitchFamily="34" charset="-122"/>
                </a:rPr>
                <a:t>安全事故处理</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7.3 </a:t>
            </a:r>
            <a:r>
              <a:rPr lang="zh-CN" altLang="en-US" sz="4000" b="1" dirty="0">
                <a:latin typeface="微软雅黑" panose="020B0503020204020204" pitchFamily="34" charset="-122"/>
                <a:ea typeface="微软雅黑" panose="020B0503020204020204" pitchFamily="34" charset="-122"/>
              </a:rPr>
              <a:t>门店紧急预案处理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7.3.1 </a:t>
            </a:r>
            <a:r>
              <a:rPr lang="zh-CN" altLang="en-US" sz="3600" b="1" dirty="0">
                <a:solidFill>
                  <a:srgbClr val="1E5CFC"/>
                </a:solidFill>
                <a:latin typeface="微软雅黑" panose="020B0503020204020204" pitchFamily="34" charset="-122"/>
                <a:ea typeface="微软雅黑" panose="020B0503020204020204" pitchFamily="34" charset="-122"/>
              </a:rPr>
              <a:t>门店紧急情况处理</a:t>
            </a:r>
          </a:p>
        </p:txBody>
      </p:sp>
      <p:graphicFrame>
        <p:nvGraphicFramePr>
          <p:cNvPr id="11" name="表格 10">
            <a:extLst>
              <a:ext uri="{FF2B5EF4-FFF2-40B4-BE49-F238E27FC236}">
                <a16:creationId xmlns:a16="http://schemas.microsoft.com/office/drawing/2014/main" id="{37ED9042-E506-9724-598F-C447432857BE}"/>
              </a:ext>
            </a:extLst>
          </p:cNvPr>
          <p:cNvGraphicFramePr>
            <a:graphicFrameLocks noGrp="1"/>
          </p:cNvGraphicFramePr>
          <p:nvPr>
            <p:extLst>
              <p:ext uri="{D42A27DB-BD31-4B8C-83A1-F6EECF244321}">
                <p14:modId xmlns:p14="http://schemas.microsoft.com/office/powerpoint/2010/main" val="285347828"/>
              </p:ext>
            </p:extLst>
          </p:nvPr>
        </p:nvGraphicFramePr>
        <p:xfrm>
          <a:off x="2410711" y="4363948"/>
          <a:ext cx="13039671" cy="4970552"/>
        </p:xfrm>
        <a:graphic>
          <a:graphicData uri="http://schemas.openxmlformats.org/drawingml/2006/table">
            <a:tbl>
              <a:tblPr>
                <a:tableStyleId>{BC89EF96-8CEA-46FF-86C4-4CE0E7609802}</a:tableStyleId>
              </a:tblPr>
              <a:tblGrid>
                <a:gridCol w="1008381">
                  <a:extLst>
                    <a:ext uri="{9D8B030D-6E8A-4147-A177-3AD203B41FA5}">
                      <a16:colId xmlns:a16="http://schemas.microsoft.com/office/drawing/2014/main" val="20000"/>
                    </a:ext>
                  </a:extLst>
                </a:gridCol>
                <a:gridCol w="2219708">
                  <a:extLst>
                    <a:ext uri="{9D8B030D-6E8A-4147-A177-3AD203B41FA5}">
                      <a16:colId xmlns:a16="http://schemas.microsoft.com/office/drawing/2014/main" val="20001"/>
                    </a:ext>
                  </a:extLst>
                </a:gridCol>
                <a:gridCol w="9811582">
                  <a:extLst>
                    <a:ext uri="{9D8B030D-6E8A-4147-A177-3AD203B41FA5}">
                      <a16:colId xmlns:a16="http://schemas.microsoft.com/office/drawing/2014/main" val="20002"/>
                    </a:ext>
                  </a:extLst>
                </a:gridCol>
              </a:tblGrid>
              <a:tr h="679279">
                <a:tc gridSpan="2">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b="1" kern="100" dirty="0">
                          <a:effectLst/>
                          <a:latin typeface="微软雅黑" panose="020B0503020204020204" pitchFamily="34" charset="-122"/>
                          <a:ea typeface="微软雅黑" panose="020B0503020204020204" pitchFamily="34" charset="-122"/>
                        </a:rPr>
                        <a:t>安全事故类型</a:t>
                      </a:r>
                      <a:endParaRPr lang="zh-CN" altLang="en-US" sz="16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solidFill>
                      <a:schemeClr val="accent5">
                        <a:lumMod val="20000"/>
                        <a:lumOff val="80000"/>
                      </a:schemeClr>
                    </a:solidFill>
                  </a:tcPr>
                </a:tc>
                <a:tc h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b="1" kern="100" dirty="0">
                          <a:effectLst/>
                          <a:latin typeface="微软雅黑" panose="020B0503020204020204" pitchFamily="34" charset="-122"/>
                          <a:ea typeface="微软雅黑" panose="020B0503020204020204" pitchFamily="34" charset="-122"/>
                        </a:rPr>
                        <a:t>现场处理方法</a:t>
                      </a:r>
                      <a:endParaRPr lang="zh-CN" altLang="en-US" sz="16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solidFill>
                      <a:schemeClr val="accent5">
                        <a:lumMod val="20000"/>
                        <a:lumOff val="80000"/>
                      </a:schemeClr>
                    </a:solidFill>
                  </a:tcPr>
                </a:tc>
                <a:extLst>
                  <a:ext uri="{0D108BD9-81ED-4DB2-BD59-A6C34878D82A}">
                    <a16:rowId xmlns:a16="http://schemas.microsoft.com/office/drawing/2014/main" val="10000"/>
                  </a:ext>
                </a:extLst>
              </a:tr>
              <a:tr h="776570">
                <a:tc rowSpan="2">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恐吓事件</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电话恐吓</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dirty="0">
                          <a:effectLst/>
                          <a:latin typeface="微软雅黑" panose="020B0503020204020204" pitchFamily="34" charset="-122"/>
                          <a:ea typeface="微软雅黑" panose="020B0503020204020204" pitchFamily="34" charset="-122"/>
                        </a:rPr>
                        <a:t>发现后应保持镇定，保留好通话记录或信件，第一时间电话通知；</a:t>
                      </a: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dirty="0">
                          <a:effectLst/>
                          <a:latin typeface="微软雅黑" panose="020B0503020204020204" pitchFamily="34" charset="-122"/>
                          <a:ea typeface="微软雅黑" panose="020B0503020204020204" pitchFamily="34" charset="-122"/>
                        </a:rPr>
                        <a:t>不可将恐吓信息扩散，以免引起员工与顾客恐慌。</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extLst>
                  <a:ext uri="{0D108BD9-81ED-4DB2-BD59-A6C34878D82A}">
                    <a16:rowId xmlns:a16="http://schemas.microsoft.com/office/drawing/2014/main" val="10001"/>
                  </a:ext>
                </a:extLst>
              </a:tr>
              <a:tr h="776570">
                <a:tc v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spc="30" dirty="0">
                          <a:effectLst/>
                          <a:latin typeface="微软雅黑" panose="020B0503020204020204" pitchFamily="34" charset="-122"/>
                          <a:ea typeface="微软雅黑" panose="020B0503020204020204" pitchFamily="34" charset="-122"/>
                        </a:rPr>
                        <a:t>可疑物品</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员工发现后立即报防损部处理，不得打开或挪动；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由门店防损负责人视情况报警处理。</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extLst>
                  <a:ext uri="{0D108BD9-81ED-4DB2-BD59-A6C34878D82A}">
                    <a16:rowId xmlns:a16="http://schemas.microsoft.com/office/drawing/2014/main" val="10002"/>
                  </a:ext>
                </a:extLst>
              </a:tr>
              <a:tr h="1171568">
                <a:tc gridSpan="2">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spc="30" dirty="0">
                          <a:effectLst/>
                          <a:latin typeface="微软雅黑" panose="020B0503020204020204" pitchFamily="34" charset="-122"/>
                          <a:ea typeface="微软雅黑" panose="020B0503020204020204" pitchFamily="34" charset="-122"/>
                        </a:rPr>
                        <a:t>人员打斗</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tc h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发生打斗，应立即制止并通知防损员到场处理；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将打斗双方带离现场，避免事态升级，恢复正常营业；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门店应派人到派出所一同处理，并保留要求打斗双方赔偿的权利。</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extLst>
                  <a:ext uri="{0D108BD9-81ED-4DB2-BD59-A6C34878D82A}">
                    <a16:rowId xmlns:a16="http://schemas.microsoft.com/office/drawing/2014/main" val="10003"/>
                  </a:ext>
                </a:extLst>
              </a:tr>
              <a:tr h="1566565">
                <a:tc gridSpan="2">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spc="30">
                          <a:effectLst/>
                          <a:latin typeface="微软雅黑" panose="020B0503020204020204" pitchFamily="34" charset="-122"/>
                          <a:ea typeface="微软雅黑" panose="020B0503020204020204" pitchFamily="34" charset="-122"/>
                        </a:rPr>
                        <a:t>抢劫事件</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tc hMerge="1">
                  <a:txBody>
                    <a:bodyPr/>
                    <a:lstStyle/>
                    <a:p>
                      <a:endParaRPr lang="zh-CN"/>
                    </a:p>
                  </a:txBody>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不要慌张，保持冷静，在保证人身安全的情况下，及时报警，同时将情况通知门店防损部；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疏散相关区域顾客，保障顾客生命财产安全；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将现场附近监控覆盖事发现场，记录抢劫者的相貌特征；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保护现场，以便警方查案；</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1530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337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61884" y="3871643"/>
                <a:ext cx="7411221" cy="1708881"/>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招聘计划是基于职位的招聘需要一些前期工作，包括招聘的目标、频道信息的发布、招聘员工的岗位类型、选择程序和时间安排等方面的组织策划。</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招聘流程主要涉及提出用人需求、发布招聘信息、收集与筛选招聘信息，邀约面试和人员选拔，最后是确定人员录用，发布录用通知书</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个阶段。</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制定招聘计划和策略</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7.2.1 </a:t>
            </a:r>
            <a:r>
              <a:rPr lang="zh-CN" altLang="en-US" sz="3600" b="1" dirty="0">
                <a:solidFill>
                  <a:srgbClr val="1E5CFC"/>
                </a:solidFill>
                <a:latin typeface="微软雅黑" panose="020B0503020204020204" pitchFamily="34" charset="-122"/>
                <a:ea typeface="微软雅黑" panose="020B0503020204020204" pitchFamily="34" charset="-122"/>
              </a:rPr>
              <a:t>门店招聘</a:t>
            </a:r>
          </a:p>
        </p:txBody>
      </p:sp>
      <p:pic>
        <p:nvPicPr>
          <p:cNvPr id="8" name="图片 7" descr="图片3">
            <a:extLst>
              <a:ext uri="{FF2B5EF4-FFF2-40B4-BE49-F238E27FC236}">
                <a16:creationId xmlns:a16="http://schemas.microsoft.com/office/drawing/2014/main" id="{B7FDDC89-191E-07ED-A0BE-9EE2ACA2EFFF}"/>
              </a:ext>
            </a:extLst>
          </p:cNvPr>
          <p:cNvPicPr>
            <a:picLocks noChangeAspect="1"/>
          </p:cNvPicPr>
          <p:nvPr/>
        </p:nvPicPr>
        <p:blipFill>
          <a:blip r:embed="rId5"/>
          <a:stretch>
            <a:fillRect/>
          </a:stretch>
        </p:blipFill>
        <p:spPr>
          <a:xfrm>
            <a:off x="2389475" y="7416780"/>
            <a:ext cx="13345129" cy="1277092"/>
          </a:xfrm>
          <a:prstGeom prst="rect">
            <a:avLst/>
          </a:prstGeom>
        </p:spPr>
      </p:pic>
    </p:spTree>
    <p:extLst>
      <p:ext uri="{BB962C8B-B14F-4D97-AF65-F5344CB8AC3E}">
        <p14:creationId xmlns:p14="http://schemas.microsoft.com/office/powerpoint/2010/main" val="118970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837158"/>
            <a:ext cx="15053127" cy="6690148"/>
            <a:chOff x="1558473" y="2844372"/>
            <a:chExt cx="8729377" cy="5842649"/>
          </a:xfrm>
        </p:grpSpPr>
        <p:sp>
          <p:nvSpPr>
            <p:cNvPr id="50" name="矩形: 圆角 49">
              <a:extLst>
                <a:ext uri="{FF2B5EF4-FFF2-40B4-BE49-F238E27FC236}">
                  <a16:creationId xmlns:a16="http://schemas.microsoft.com/office/drawing/2014/main" id="{F5B656B4-2FD0-97F3-244E-42E4189112F7}"/>
                </a:ext>
              </a:extLst>
            </p:cNvPr>
            <p:cNvSpPr/>
            <p:nvPr/>
          </p:nvSpPr>
          <p:spPr>
            <a:xfrm>
              <a:off x="1558473" y="2916645"/>
              <a:ext cx="8729377" cy="5770376"/>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 name="TextBox 19">
              <a:extLst>
                <a:ext uri="{FF2B5EF4-FFF2-40B4-BE49-F238E27FC236}">
                  <a16:creationId xmlns:a16="http://schemas.microsoft.com/office/drawing/2014/main" id="{E27ACAEA-FAB1-2B8B-680A-6C2983BE03B4}"/>
                </a:ext>
              </a:extLst>
            </p:cNvPr>
            <p:cNvSpPr txBox="1"/>
            <p:nvPr/>
          </p:nvSpPr>
          <p:spPr>
            <a:xfrm>
              <a:off x="1755744" y="2844372"/>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3.</a:t>
              </a:r>
              <a:r>
                <a:rPr lang="zh-CN" altLang="en-US" sz="2800" b="1" dirty="0">
                  <a:solidFill>
                    <a:srgbClr val="1E5CFC"/>
                  </a:solidFill>
                  <a:latin typeface="微软雅黑" panose="020B0503020204020204" pitchFamily="34" charset="-122"/>
                  <a:ea typeface="微软雅黑" panose="020B0503020204020204" pitchFamily="34" charset="-122"/>
                </a:rPr>
                <a:t>安全事故处理</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1890180" y="3650435"/>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7.3 </a:t>
            </a:r>
            <a:r>
              <a:rPr lang="zh-CN" altLang="en-US" sz="4000" b="1" dirty="0">
                <a:latin typeface="微软雅黑" panose="020B0503020204020204" pitchFamily="34" charset="-122"/>
                <a:ea typeface="微软雅黑" panose="020B0503020204020204" pitchFamily="34" charset="-122"/>
              </a:rPr>
              <a:t>门店紧急预案处理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7.3.1 </a:t>
            </a:r>
            <a:r>
              <a:rPr lang="zh-CN" altLang="en-US" sz="3600" b="1" dirty="0">
                <a:solidFill>
                  <a:srgbClr val="1E5CFC"/>
                </a:solidFill>
                <a:latin typeface="微软雅黑" panose="020B0503020204020204" pitchFamily="34" charset="-122"/>
                <a:ea typeface="微软雅黑" panose="020B0503020204020204" pitchFamily="34" charset="-122"/>
              </a:rPr>
              <a:t>门店紧急情况处理</a:t>
            </a:r>
          </a:p>
        </p:txBody>
      </p:sp>
      <p:graphicFrame>
        <p:nvGraphicFramePr>
          <p:cNvPr id="2" name="表格 1">
            <a:extLst>
              <a:ext uri="{FF2B5EF4-FFF2-40B4-BE49-F238E27FC236}">
                <a16:creationId xmlns:a16="http://schemas.microsoft.com/office/drawing/2014/main" id="{3F0421DF-C952-6343-36DF-1A0E57C929C8}"/>
              </a:ext>
            </a:extLst>
          </p:cNvPr>
          <p:cNvGraphicFramePr>
            <a:graphicFrameLocks noGrp="1"/>
          </p:cNvGraphicFramePr>
          <p:nvPr>
            <p:extLst>
              <p:ext uri="{D42A27DB-BD31-4B8C-83A1-F6EECF244321}">
                <p14:modId xmlns:p14="http://schemas.microsoft.com/office/powerpoint/2010/main" val="2349358672"/>
              </p:ext>
            </p:extLst>
          </p:nvPr>
        </p:nvGraphicFramePr>
        <p:xfrm>
          <a:off x="2271944" y="4131164"/>
          <a:ext cx="13271493" cy="5241859"/>
        </p:xfrm>
        <a:graphic>
          <a:graphicData uri="http://schemas.openxmlformats.org/drawingml/2006/table">
            <a:tbl>
              <a:tblPr>
                <a:tableStyleId>{BC89EF96-8CEA-46FF-86C4-4CE0E7609802}</a:tableStyleId>
              </a:tblPr>
              <a:tblGrid>
                <a:gridCol w="2528656">
                  <a:extLst>
                    <a:ext uri="{9D8B030D-6E8A-4147-A177-3AD203B41FA5}">
                      <a16:colId xmlns:a16="http://schemas.microsoft.com/office/drawing/2014/main" val="20000"/>
                    </a:ext>
                  </a:extLst>
                </a:gridCol>
                <a:gridCol w="10742837">
                  <a:extLst>
                    <a:ext uri="{9D8B030D-6E8A-4147-A177-3AD203B41FA5}">
                      <a16:colId xmlns:a16="http://schemas.microsoft.com/office/drawing/2014/main" val="20001"/>
                    </a:ext>
                  </a:extLst>
                </a:gridCol>
              </a:tblGrid>
              <a:tr h="548142">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b="1" kern="100" dirty="0">
                          <a:effectLst/>
                          <a:latin typeface="微软雅黑" panose="020B0503020204020204" pitchFamily="34" charset="-122"/>
                          <a:ea typeface="微软雅黑" panose="020B0503020204020204" pitchFamily="34" charset="-122"/>
                        </a:rPr>
                        <a:t>安全事故类型</a:t>
                      </a:r>
                      <a:endParaRPr lang="zh-CN" altLang="en-US" sz="16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b="1" kern="100" dirty="0">
                          <a:effectLst/>
                          <a:latin typeface="微软雅黑" panose="020B0503020204020204" pitchFamily="34" charset="-122"/>
                          <a:ea typeface="微软雅黑" panose="020B0503020204020204" pitchFamily="34" charset="-122"/>
                        </a:rPr>
                        <a:t>现场处理方法</a:t>
                      </a:r>
                      <a:endParaRPr lang="zh-CN" altLang="en-US" sz="16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solidFill>
                      <a:schemeClr val="accent5">
                        <a:lumMod val="20000"/>
                        <a:lumOff val="80000"/>
                      </a:schemeClr>
                    </a:solidFill>
                  </a:tcPr>
                </a:tc>
                <a:extLst>
                  <a:ext uri="{0D108BD9-81ED-4DB2-BD59-A6C34878D82A}">
                    <a16:rowId xmlns:a16="http://schemas.microsoft.com/office/drawing/2014/main" val="10000"/>
                  </a:ext>
                </a:extLst>
              </a:tr>
              <a:tr h="1063047">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顾客财物丢失</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员工应迅速带顾客至商场出入口防损员处；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出入口防损员立即将情况通知其他出入口防损岗；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查找无果可协助顾客报警处理；</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extLst>
                  <a:ext uri="{0D108BD9-81ED-4DB2-BD59-A6C34878D82A}">
                    <a16:rowId xmlns:a16="http://schemas.microsoft.com/office/drawing/2014/main" val="10001"/>
                  </a:ext>
                </a:extLst>
              </a:tr>
              <a:tr h="1779866">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人员伤</a:t>
                      </a:r>
                      <a:r>
                        <a:rPr lang="en-US" altLang="zh-CN" sz="1600" kern="100">
                          <a:effectLst/>
                          <a:latin typeface="微软雅黑" panose="020B0503020204020204" pitchFamily="34" charset="-122"/>
                          <a:ea typeface="微软雅黑" panose="020B0503020204020204" pitchFamily="34" charset="-122"/>
                        </a:rPr>
                        <a:t>/</a:t>
                      </a:r>
                      <a:r>
                        <a:rPr lang="zh-CN" altLang="en-US" sz="1600" kern="100">
                          <a:effectLst/>
                          <a:latin typeface="微软雅黑" panose="020B0503020204020204" pitchFamily="34" charset="-122"/>
                          <a:ea typeface="微软雅黑" panose="020B0503020204020204" pitchFamily="34" charset="-122"/>
                        </a:rPr>
                        <a:t>病</a:t>
                      </a:r>
                      <a:r>
                        <a:rPr lang="en-US" altLang="zh-CN" sz="1600" kern="100">
                          <a:effectLst/>
                          <a:latin typeface="微软雅黑" panose="020B0503020204020204" pitchFamily="34" charset="-122"/>
                          <a:ea typeface="微软雅黑" panose="020B0503020204020204" pitchFamily="34" charset="-122"/>
                        </a:rPr>
                        <a:t>/</a:t>
                      </a:r>
                      <a:r>
                        <a:rPr lang="zh-CN" altLang="en-US" sz="1600" kern="100">
                          <a:effectLst/>
                          <a:latin typeface="微软雅黑" panose="020B0503020204020204" pitchFamily="34" charset="-122"/>
                          <a:ea typeface="微软雅黑" panose="020B0503020204020204" pitchFamily="34" charset="-122"/>
                        </a:rPr>
                        <a:t>亡事故</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应立即将其搀扶至僻静处休息并做简单处理；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将情况报告门店服务台值班经理；</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协助联系受伤人员家属，并征求受伤人员意见是否送医院处理；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同时将顾客病情报</a:t>
                      </a:r>
                      <a:r>
                        <a:rPr lang="en-US" altLang="zh-CN" sz="1600" kern="100" spc="30" dirty="0">
                          <a:effectLst/>
                          <a:latin typeface="微软雅黑" panose="020B0503020204020204" pitchFamily="34" charset="-122"/>
                          <a:ea typeface="微软雅黑" panose="020B0503020204020204" pitchFamily="34" charset="-122"/>
                        </a:rPr>
                        <a:t>120</a:t>
                      </a:r>
                      <a:r>
                        <a:rPr lang="zh-CN" altLang="en-US" sz="1600" kern="100" spc="30" dirty="0">
                          <a:effectLst/>
                          <a:latin typeface="微软雅黑" panose="020B0503020204020204" pitchFamily="34" charset="-122"/>
                          <a:ea typeface="微软雅黑" panose="020B0503020204020204" pitchFamily="34" charset="-122"/>
                        </a:rPr>
                        <a:t>与</a:t>
                      </a:r>
                      <a:r>
                        <a:rPr lang="en-US" altLang="zh-CN" sz="1600" kern="100" spc="30" dirty="0">
                          <a:effectLst/>
                          <a:latin typeface="微软雅黑" panose="020B0503020204020204" pitchFamily="34" charset="-122"/>
                          <a:ea typeface="微软雅黑" panose="020B0503020204020204" pitchFamily="34" charset="-122"/>
                        </a:rPr>
                        <a:t>110</a:t>
                      </a:r>
                      <a:r>
                        <a:rPr lang="zh-CN" altLang="en-US" sz="1600" kern="100" spc="30" dirty="0">
                          <a:effectLst/>
                          <a:latin typeface="微软雅黑" panose="020B0503020204020204" pitchFamily="34" charset="-122"/>
                          <a:ea typeface="微软雅黑" panose="020B0503020204020204" pitchFamily="34" charset="-122"/>
                        </a:rPr>
                        <a:t>处理；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将附近监控镜头对准事发现场</a:t>
                      </a:r>
                      <a:endParaRPr lang="zh-CN" altLang="en-US" sz="1600" kern="100" dirty="0">
                        <a:effectLst/>
                        <a:latin typeface="微软雅黑" panose="020B0503020204020204" pitchFamily="34" charset="-122"/>
                        <a:ea typeface="微软雅黑" panose="020B0503020204020204" pitchFamily="34" charset="-122"/>
                      </a:endParaRPr>
                    </a:p>
                  </a:txBody>
                  <a:tcPr marL="22966" marR="22966" marT="15311" marB="15311" anchor="ctr"/>
                </a:tc>
                <a:extLst>
                  <a:ext uri="{0D108BD9-81ED-4DB2-BD59-A6C34878D82A}">
                    <a16:rowId xmlns:a16="http://schemas.microsoft.com/office/drawing/2014/main" val="10002"/>
                  </a:ext>
                </a:extLst>
              </a:tr>
              <a:tr h="1792499">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食物中毒</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门店值班经理应迅速组织将中毒人员送至医院，同时将情况报门店店长与门店防损部处理；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未知原因的群体性中毒必须报</a:t>
                      </a:r>
                      <a:r>
                        <a:rPr lang="en-US" altLang="zh-CN" sz="1600" kern="100" spc="30" dirty="0">
                          <a:effectLst/>
                          <a:latin typeface="微软雅黑" panose="020B0503020204020204" pitchFamily="34" charset="-122"/>
                          <a:ea typeface="微软雅黑" panose="020B0503020204020204" pitchFamily="34" charset="-122"/>
                        </a:rPr>
                        <a:t>110</a:t>
                      </a:r>
                      <a:r>
                        <a:rPr lang="zh-CN" altLang="en-US" sz="1600" kern="100" spc="30" dirty="0">
                          <a:effectLst/>
                          <a:latin typeface="微软雅黑" panose="020B0503020204020204" pitchFamily="34" charset="-122"/>
                          <a:ea typeface="微软雅黑" panose="020B0503020204020204" pitchFamily="34" charset="-122"/>
                        </a:rPr>
                        <a:t>，</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门店防损部应立即组织人员将可能引起中毒的物品进行封存；  </a:t>
                      </a: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门店防损部迅速调取并保存相关视频资料备查。</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22966" marR="22966" marT="15311" marB="15311"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1221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919915"/>
            <a:ext cx="15053127" cy="6607392"/>
            <a:chOff x="1558473" y="2916645"/>
            <a:chExt cx="8729377" cy="5770376"/>
          </a:xfrm>
        </p:grpSpPr>
        <p:sp>
          <p:nvSpPr>
            <p:cNvPr id="50" name="矩形: 圆角 49">
              <a:extLst>
                <a:ext uri="{FF2B5EF4-FFF2-40B4-BE49-F238E27FC236}">
                  <a16:creationId xmlns:a16="http://schemas.microsoft.com/office/drawing/2014/main" id="{F5B656B4-2FD0-97F3-244E-42E4189112F7}"/>
                </a:ext>
              </a:extLst>
            </p:cNvPr>
            <p:cNvSpPr/>
            <p:nvPr/>
          </p:nvSpPr>
          <p:spPr>
            <a:xfrm>
              <a:off x="1558473" y="2916645"/>
              <a:ext cx="8729377" cy="5770376"/>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4.</a:t>
              </a:r>
              <a:r>
                <a:rPr lang="zh-CN" altLang="en-US" sz="2800" b="1" dirty="0">
                  <a:solidFill>
                    <a:srgbClr val="1E5CFC"/>
                  </a:solidFill>
                  <a:latin typeface="微软雅黑" panose="020B0503020204020204" pitchFamily="34" charset="-122"/>
                  <a:ea typeface="微软雅黑" panose="020B0503020204020204" pitchFamily="34" charset="-122"/>
                </a:rPr>
                <a:t>火灾或自然灾害等不可抗力情况</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7.3 </a:t>
            </a:r>
            <a:r>
              <a:rPr lang="zh-CN" altLang="en-US" sz="4000" b="1" dirty="0">
                <a:latin typeface="微软雅黑" panose="020B0503020204020204" pitchFamily="34" charset="-122"/>
                <a:ea typeface="微软雅黑" panose="020B0503020204020204" pitchFamily="34" charset="-122"/>
              </a:rPr>
              <a:t>门店紧急预案处理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7.3.1 </a:t>
            </a:r>
            <a:r>
              <a:rPr lang="zh-CN" altLang="en-US" sz="3600" b="1" dirty="0">
                <a:solidFill>
                  <a:srgbClr val="1E5CFC"/>
                </a:solidFill>
                <a:latin typeface="微软雅黑" panose="020B0503020204020204" pitchFamily="34" charset="-122"/>
                <a:ea typeface="微软雅黑" panose="020B0503020204020204" pitchFamily="34" charset="-122"/>
              </a:rPr>
              <a:t>门店紧急情况处理</a:t>
            </a:r>
          </a:p>
        </p:txBody>
      </p:sp>
      <p:graphicFrame>
        <p:nvGraphicFramePr>
          <p:cNvPr id="8" name="表格 7">
            <a:extLst>
              <a:ext uri="{FF2B5EF4-FFF2-40B4-BE49-F238E27FC236}">
                <a16:creationId xmlns:a16="http://schemas.microsoft.com/office/drawing/2014/main" id="{54DA717A-C9AC-46E5-3FDC-611B90312F69}"/>
              </a:ext>
            </a:extLst>
          </p:cNvPr>
          <p:cNvGraphicFramePr>
            <a:graphicFrameLocks noGrp="1"/>
          </p:cNvGraphicFramePr>
          <p:nvPr>
            <p:extLst>
              <p:ext uri="{D42A27DB-BD31-4B8C-83A1-F6EECF244321}">
                <p14:modId xmlns:p14="http://schemas.microsoft.com/office/powerpoint/2010/main" val="2304466492"/>
              </p:ext>
            </p:extLst>
          </p:nvPr>
        </p:nvGraphicFramePr>
        <p:xfrm>
          <a:off x="2324743" y="4279128"/>
          <a:ext cx="13039670" cy="4764171"/>
        </p:xfrm>
        <a:graphic>
          <a:graphicData uri="http://schemas.openxmlformats.org/drawingml/2006/table">
            <a:tbl>
              <a:tblPr>
                <a:tableStyleId>{BC89EF96-8CEA-46FF-86C4-4CE0E7609802}</a:tableStyleId>
              </a:tblPr>
              <a:tblGrid>
                <a:gridCol w="2412997">
                  <a:extLst>
                    <a:ext uri="{9D8B030D-6E8A-4147-A177-3AD203B41FA5}">
                      <a16:colId xmlns:a16="http://schemas.microsoft.com/office/drawing/2014/main" val="20000"/>
                    </a:ext>
                  </a:extLst>
                </a:gridCol>
                <a:gridCol w="10626673">
                  <a:extLst>
                    <a:ext uri="{9D8B030D-6E8A-4147-A177-3AD203B41FA5}">
                      <a16:colId xmlns:a16="http://schemas.microsoft.com/office/drawing/2014/main" val="20001"/>
                    </a:ext>
                  </a:extLst>
                </a:gridCol>
              </a:tblGrid>
              <a:tr h="59565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b="1" kern="100" dirty="0">
                          <a:effectLst/>
                          <a:latin typeface="微软雅黑" panose="020B0503020204020204" pitchFamily="34" charset="-122"/>
                          <a:ea typeface="微软雅黑" panose="020B0503020204020204" pitchFamily="34" charset="-122"/>
                        </a:rPr>
                        <a:t>事故类型</a:t>
                      </a:r>
                      <a:endParaRPr lang="zh-CN" altLang="en-US" sz="16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b="1" kern="100" dirty="0">
                          <a:effectLst/>
                          <a:latin typeface="微软雅黑" panose="020B0503020204020204" pitchFamily="34" charset="-122"/>
                          <a:ea typeface="微软雅黑" panose="020B0503020204020204" pitchFamily="34" charset="-122"/>
                        </a:rPr>
                        <a:t>现场处理方法</a:t>
                      </a:r>
                      <a:endParaRPr lang="zh-CN" altLang="en-US" sz="16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solidFill>
                      <a:schemeClr val="accent5">
                        <a:lumMod val="20000"/>
                        <a:lumOff val="80000"/>
                      </a:schemeClr>
                    </a:solidFill>
                  </a:tcPr>
                </a:tc>
                <a:extLst>
                  <a:ext uri="{0D108BD9-81ED-4DB2-BD59-A6C34878D82A}">
                    <a16:rowId xmlns:a16="http://schemas.microsoft.com/office/drawing/2014/main" val="10000"/>
                  </a:ext>
                </a:extLst>
              </a:tr>
              <a:tr h="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火灾</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第一发现人应立即判断火情性质，并就近取消防器材进行扑救，避免火情蔓延；  同时寻求附近员工的帮助；让其他员工立即通知当班防损管理人员与区域负责人；  其他员工将火情附近的易燃物品、贵重物品转移。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如属燃气引起，需同时将燃气阀关闭。 </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如属电线短路引起，需同时将电源开关关闭。</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当火势较大时，现场职务最高者应立即报火警并组织人员疏散。</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火情处理完毕后，防损部组织人员保护好现场，进行拍照取证工作。</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tc>
                <a:extLst>
                  <a:ext uri="{0D108BD9-81ED-4DB2-BD59-A6C34878D82A}">
                    <a16:rowId xmlns:a16="http://schemas.microsoft.com/office/drawing/2014/main" val="10001"/>
                  </a:ext>
                </a:extLst>
              </a:tr>
              <a:tr h="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自然灾害</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a:effectLst/>
                          <a:latin typeface="微软雅黑" panose="020B0503020204020204" pitchFamily="34" charset="-122"/>
                          <a:ea typeface="微软雅黑" panose="020B0503020204020204" pitchFamily="34" charset="-122"/>
                        </a:rPr>
                        <a:t>确保员工和顾客的安全，密切关注官方的安全指导和预警信息。</a:t>
                      </a:r>
                      <a:endParaRPr lang="zh-CN" altLang="en-US" sz="1600" kern="10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a:effectLst/>
                          <a:latin typeface="微软雅黑" panose="020B0503020204020204" pitchFamily="34" charset="-122"/>
                          <a:ea typeface="微软雅黑" panose="020B0503020204020204" pitchFamily="34" charset="-122"/>
                        </a:rPr>
                        <a:t>必要时关闭店铺，保护财产免受损害。</a:t>
                      </a:r>
                      <a:endParaRPr lang="zh-CN" altLang="en-US" sz="1600" kern="10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a:effectLst/>
                          <a:latin typeface="微软雅黑" panose="020B0503020204020204" pitchFamily="34" charset="-122"/>
                          <a:ea typeface="微软雅黑" panose="020B0503020204020204" pitchFamily="34" charset="-122"/>
                        </a:rPr>
                        <a:t>灾后迅速评估损害情况，制定重启营业计划。</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tc>
                <a:extLst>
                  <a:ext uri="{0D108BD9-81ED-4DB2-BD59-A6C34878D82A}">
                    <a16:rowId xmlns:a16="http://schemas.microsoft.com/office/drawing/2014/main" val="10002"/>
                  </a:ext>
                </a:extLst>
              </a:tr>
              <a:tr h="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突发公共卫生事件</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遵守政府的健康和安全指导，实施必要的防疫措施，如社交距离、消毒清洁等。</a:t>
                      </a:r>
                      <a:endParaRPr lang="zh-CN" altLang="en-US" sz="1600" kern="100" dirty="0">
                        <a:effectLst/>
                        <a:latin typeface="微软雅黑" panose="020B0503020204020204" pitchFamily="34" charset="-122"/>
                        <a:ea typeface="微软雅黑" panose="020B0503020204020204" pitchFamily="34" charset="-122"/>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600" kern="100" spc="30" dirty="0">
                          <a:effectLst/>
                          <a:latin typeface="微软雅黑" panose="020B0503020204020204" pitchFamily="34" charset="-122"/>
                          <a:ea typeface="微软雅黑" panose="020B0503020204020204" pitchFamily="34" charset="-122"/>
                        </a:rPr>
                        <a:t>必要时调整营业模式，如提供无接触式外卖或线上服务。</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7051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3"/>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93691" y="2966899"/>
            <a:ext cx="15053127" cy="6607392"/>
            <a:chOff x="1558473" y="2916645"/>
            <a:chExt cx="8729377" cy="5770376"/>
          </a:xfrm>
        </p:grpSpPr>
        <p:sp>
          <p:nvSpPr>
            <p:cNvPr id="50" name="矩形: 圆角 49">
              <a:extLst>
                <a:ext uri="{FF2B5EF4-FFF2-40B4-BE49-F238E27FC236}">
                  <a16:creationId xmlns:a16="http://schemas.microsoft.com/office/drawing/2014/main" id="{F5B656B4-2FD0-97F3-244E-42E4189112F7}"/>
                </a:ext>
              </a:extLst>
            </p:cNvPr>
            <p:cNvSpPr/>
            <p:nvPr/>
          </p:nvSpPr>
          <p:spPr>
            <a:xfrm>
              <a:off x="1558473" y="2916645"/>
              <a:ext cx="8729377" cy="5770376"/>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制定紧急预案</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30492"/>
              <a:ext cx="5532479" cy="6623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7.3 </a:t>
            </a:r>
            <a:r>
              <a:rPr lang="zh-CN" altLang="en-US" sz="4000" b="1" dirty="0">
                <a:latin typeface="微软雅黑" panose="020B0503020204020204" pitchFamily="34" charset="-122"/>
                <a:ea typeface="微软雅黑" panose="020B0503020204020204" pitchFamily="34" charset="-122"/>
              </a:rPr>
              <a:t>门店紧急预案处理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7.3.2 </a:t>
            </a:r>
            <a:r>
              <a:rPr lang="zh-CN" altLang="en-US" sz="3600" b="1" dirty="0">
                <a:solidFill>
                  <a:srgbClr val="1E5CFC"/>
                </a:solidFill>
                <a:latin typeface="微软雅黑" panose="020B0503020204020204" pitchFamily="34" charset="-122"/>
                <a:ea typeface="微软雅黑" panose="020B0503020204020204" pitchFamily="34" charset="-122"/>
              </a:rPr>
              <a:t>门店紧急预案制订</a:t>
            </a:r>
          </a:p>
        </p:txBody>
      </p:sp>
      <p:sp>
        <p:nvSpPr>
          <p:cNvPr id="9" name="文本框 8">
            <a:extLst>
              <a:ext uri="{FF2B5EF4-FFF2-40B4-BE49-F238E27FC236}">
                <a16:creationId xmlns:a16="http://schemas.microsoft.com/office/drawing/2014/main" id="{5E58A158-F993-06B5-CFB0-42A6A2A42903}"/>
              </a:ext>
            </a:extLst>
          </p:cNvPr>
          <p:cNvSpPr txBox="1"/>
          <p:nvPr/>
        </p:nvSpPr>
        <p:spPr>
          <a:xfrm>
            <a:off x="2513713" y="5689319"/>
            <a:ext cx="9019289" cy="2243050"/>
          </a:xfrm>
          <a:prstGeom prst="rect">
            <a:avLst/>
          </a:prstGeom>
          <a:noFill/>
        </p:spPr>
        <p:txBody>
          <a:bodyPr wrap="square">
            <a:spAutoFit/>
          </a:bodyPr>
          <a:lstStyle/>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紧急预案，也称为对可能的重大事故（件）或灾害应急预案，以确保可以开展快速、有序、有效的应急救援行动，减少与预先制订的计划或方案事故损失。</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制订预案基本步骤如图所示：</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BAA8F7D9-9B8E-2A47-C533-53754B895455}"/>
              </a:ext>
            </a:extLst>
          </p:cNvPr>
          <p:cNvPicPr>
            <a:picLocks noChangeAspect="1"/>
          </p:cNvPicPr>
          <p:nvPr/>
        </p:nvPicPr>
        <p:blipFill>
          <a:blip r:embed="rId6"/>
          <a:stretch>
            <a:fillRect/>
          </a:stretch>
        </p:blipFill>
        <p:spPr>
          <a:xfrm>
            <a:off x="12238904" y="3544321"/>
            <a:ext cx="3491003" cy="5788332"/>
          </a:xfrm>
          <a:prstGeom prst="rect">
            <a:avLst/>
          </a:prstGeom>
          <a:noFill/>
          <a:ln>
            <a:noFill/>
          </a:ln>
        </p:spPr>
      </p:pic>
    </p:spTree>
    <p:extLst>
      <p:ext uri="{BB962C8B-B14F-4D97-AF65-F5344CB8AC3E}">
        <p14:creationId xmlns:p14="http://schemas.microsoft.com/office/powerpoint/2010/main" val="257827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919915"/>
            <a:ext cx="15053127" cy="6607392"/>
            <a:chOff x="1558473" y="2916645"/>
            <a:chExt cx="8729377" cy="5770376"/>
          </a:xfrm>
        </p:grpSpPr>
        <p:sp>
          <p:nvSpPr>
            <p:cNvPr id="50" name="矩形: 圆角 49">
              <a:extLst>
                <a:ext uri="{FF2B5EF4-FFF2-40B4-BE49-F238E27FC236}">
                  <a16:creationId xmlns:a16="http://schemas.microsoft.com/office/drawing/2014/main" id="{F5B656B4-2FD0-97F3-244E-42E4189112F7}"/>
                </a:ext>
              </a:extLst>
            </p:cNvPr>
            <p:cNvSpPr/>
            <p:nvPr/>
          </p:nvSpPr>
          <p:spPr>
            <a:xfrm>
              <a:off x="1558473" y="2916645"/>
              <a:ext cx="8729377" cy="5770376"/>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紧急预案内容</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7.3 </a:t>
            </a:r>
            <a:r>
              <a:rPr lang="zh-CN" altLang="en-US" sz="4000" b="1" dirty="0">
                <a:latin typeface="微软雅黑" panose="020B0503020204020204" pitchFamily="34" charset="-122"/>
                <a:ea typeface="微软雅黑" panose="020B0503020204020204" pitchFamily="34" charset="-122"/>
              </a:rPr>
              <a:t>门店紧急预案处理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7.3.2 </a:t>
            </a:r>
            <a:r>
              <a:rPr lang="zh-CN" altLang="en-US" sz="3600" b="1" dirty="0">
                <a:solidFill>
                  <a:srgbClr val="1E5CFC"/>
                </a:solidFill>
                <a:latin typeface="微软雅黑" panose="020B0503020204020204" pitchFamily="34" charset="-122"/>
                <a:ea typeface="微软雅黑" panose="020B0503020204020204" pitchFamily="34" charset="-122"/>
              </a:rPr>
              <a:t>门店紧急预案制订</a:t>
            </a:r>
          </a:p>
        </p:txBody>
      </p:sp>
      <p:sp>
        <p:nvSpPr>
          <p:cNvPr id="9" name="文本框 8">
            <a:extLst>
              <a:ext uri="{FF2B5EF4-FFF2-40B4-BE49-F238E27FC236}">
                <a16:creationId xmlns:a16="http://schemas.microsoft.com/office/drawing/2014/main" id="{5E58A158-F993-06B5-CFB0-42A6A2A42903}"/>
              </a:ext>
            </a:extLst>
          </p:cNvPr>
          <p:cNvSpPr txBox="1"/>
          <p:nvPr/>
        </p:nvSpPr>
        <p:spPr>
          <a:xfrm>
            <a:off x="1992589" y="3932031"/>
            <a:ext cx="9019289" cy="5116272"/>
          </a:xfrm>
          <a:prstGeom prst="rect">
            <a:avLst/>
          </a:prstGeom>
          <a:noFill/>
        </p:spPr>
        <p:txBody>
          <a:bodyPr wrap="square">
            <a:spAutoFit/>
          </a:bodyPr>
          <a:lstStyle/>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通常情况下，紧急预案的内容包括以下几个部分：</a:t>
            </a:r>
          </a:p>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①总则</a:t>
            </a:r>
          </a:p>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②基本情况</a:t>
            </a:r>
          </a:p>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③环境风险源与环境风险评价</a:t>
            </a:r>
          </a:p>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④组织机构及职责</a:t>
            </a:r>
          </a:p>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⑤预防与预警</a:t>
            </a:r>
          </a:p>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⑥应急响应与措施</a:t>
            </a:r>
          </a:p>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⑦后期处置</a:t>
            </a:r>
          </a:p>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⑧应急培训和演练</a:t>
            </a:r>
          </a:p>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⑨奖惩</a:t>
            </a:r>
          </a:p>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⑩预案的评审、备案、发布和更新</a:t>
            </a:r>
          </a:p>
        </p:txBody>
      </p:sp>
      <p:pic>
        <p:nvPicPr>
          <p:cNvPr id="2" name="Picture 2" descr="【工作动态】西平县二郎镇：多举措开展安全生产暨九小场所、沿街门店消防安全专项治理“回头看”工作-">
            <a:extLst>
              <a:ext uri="{FF2B5EF4-FFF2-40B4-BE49-F238E27FC236}">
                <a16:creationId xmlns:a16="http://schemas.microsoft.com/office/drawing/2014/main" id="{4A292C34-35D5-DCC3-C181-D2DF4041D1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0" y="4547383"/>
            <a:ext cx="5849131" cy="438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51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871071">
            <a:off x="9507609" y="413683"/>
            <a:ext cx="12714367" cy="12205792"/>
          </a:xfrm>
          <a:custGeom>
            <a:avLst/>
            <a:gdLst/>
            <a:ahLst/>
            <a:cxnLst/>
            <a:rect l="l" t="t" r="r" b="b"/>
            <a:pathLst>
              <a:path w="12714367" h="12205792">
                <a:moveTo>
                  <a:pt x="0" y="0"/>
                </a:moveTo>
                <a:lnTo>
                  <a:pt x="12714367" y="0"/>
                </a:lnTo>
                <a:lnTo>
                  <a:pt x="12714367" y="12205792"/>
                </a:lnTo>
                <a:lnTo>
                  <a:pt x="0" y="122057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grpSp>
        <p:nvGrpSpPr>
          <p:cNvPr id="3" name="Group 3"/>
          <p:cNvGrpSpPr/>
          <p:nvPr/>
        </p:nvGrpSpPr>
        <p:grpSpPr>
          <a:xfrm>
            <a:off x="13025932" y="6731523"/>
            <a:ext cx="6491481" cy="64914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5" name="TextBox 5"/>
            <p:cNvSpPr txBox="1"/>
            <p:nvPr/>
          </p:nvSpPr>
          <p:spPr>
            <a:xfrm>
              <a:off x="76200" y="47625"/>
              <a:ext cx="660400" cy="688975"/>
            </a:xfrm>
            <a:prstGeom prst="rect">
              <a:avLst/>
            </a:prstGeom>
          </p:spPr>
          <p:txBody>
            <a:bodyPr lIns="66911" tIns="66911" rIns="66911" bIns="66911" rtlCol="0" anchor="ctr"/>
            <a:lstStyle/>
            <a:p>
              <a:pPr algn="ctr">
                <a:lnSpc>
                  <a:spcPts val="2660"/>
                </a:lnSpc>
                <a:spcBef>
                  <a:spcPct val="0"/>
                </a:spcBef>
              </a:pPr>
              <a:endParaRPr/>
            </a:p>
          </p:txBody>
        </p:sp>
      </p:grpSp>
      <p:sp>
        <p:nvSpPr>
          <p:cNvPr id="6" name="Freeform 6"/>
          <p:cNvSpPr/>
          <p:nvPr/>
        </p:nvSpPr>
        <p:spPr>
          <a:xfrm rot="9091583">
            <a:off x="-2590686" y="-2487059"/>
            <a:ext cx="5181372" cy="4974118"/>
          </a:xfrm>
          <a:custGeom>
            <a:avLst/>
            <a:gdLst/>
            <a:ahLst/>
            <a:cxnLst/>
            <a:rect l="l" t="t" r="r" b="b"/>
            <a:pathLst>
              <a:path w="5181372" h="4974118">
                <a:moveTo>
                  <a:pt x="0" y="0"/>
                </a:moveTo>
                <a:lnTo>
                  <a:pt x="5181372" y="0"/>
                </a:lnTo>
                <a:lnTo>
                  <a:pt x="5181372" y="4974118"/>
                </a:lnTo>
                <a:lnTo>
                  <a:pt x="0" y="497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8" name="Freeform 8"/>
          <p:cNvSpPr/>
          <p:nvPr/>
        </p:nvSpPr>
        <p:spPr>
          <a:xfrm>
            <a:off x="9343356" y="1869014"/>
            <a:ext cx="8999003" cy="7592909"/>
          </a:xfrm>
          <a:custGeom>
            <a:avLst/>
            <a:gdLst/>
            <a:ahLst/>
            <a:cxnLst/>
            <a:rect l="l" t="t" r="r" b="b"/>
            <a:pathLst>
              <a:path w="8999003" h="7592909">
                <a:moveTo>
                  <a:pt x="0" y="0"/>
                </a:moveTo>
                <a:lnTo>
                  <a:pt x="8999003" y="0"/>
                </a:lnTo>
                <a:lnTo>
                  <a:pt x="8999003" y="7592908"/>
                </a:lnTo>
                <a:lnTo>
                  <a:pt x="0" y="7592908"/>
                </a:lnTo>
                <a:lnTo>
                  <a:pt x="0" y="0"/>
                </a:lnTo>
                <a:close/>
              </a:path>
            </a:pathLst>
          </a:custGeom>
          <a:blipFill>
            <a:blip r:embed="rId4"/>
            <a:stretch>
              <a:fillRect/>
            </a:stretch>
          </a:blipFill>
        </p:spPr>
        <p:txBody>
          <a:bodyPr/>
          <a:lstStyle/>
          <a:p>
            <a:endParaRPr lang="zh-CN" altLang="en-US"/>
          </a:p>
        </p:txBody>
      </p:sp>
      <p:grpSp>
        <p:nvGrpSpPr>
          <p:cNvPr id="9" name="Group 9"/>
          <p:cNvGrpSpPr/>
          <p:nvPr/>
        </p:nvGrpSpPr>
        <p:grpSpPr>
          <a:xfrm>
            <a:off x="-3005362" y="8605887"/>
            <a:ext cx="4772723" cy="4772723"/>
            <a:chOff x="0" y="0"/>
            <a:chExt cx="6363630" cy="6363630"/>
          </a:xfrm>
        </p:grpSpPr>
        <p:grpSp>
          <p:nvGrpSpPr>
            <p:cNvPr id="10" name="Group 10"/>
            <p:cNvGrpSpPr/>
            <p:nvPr/>
          </p:nvGrpSpPr>
          <p:grpSpPr>
            <a:xfrm>
              <a:off x="0" y="0"/>
              <a:ext cx="6363630" cy="636363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3" name="Group 13"/>
            <p:cNvGrpSpPr/>
            <p:nvPr/>
          </p:nvGrpSpPr>
          <p:grpSpPr>
            <a:xfrm>
              <a:off x="592131" y="592131"/>
              <a:ext cx="5179368" cy="51793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16" name="TextBox 16"/>
          <p:cNvSpPr txBox="1"/>
          <p:nvPr/>
        </p:nvSpPr>
        <p:spPr>
          <a:xfrm>
            <a:off x="1028700" y="4606845"/>
            <a:ext cx="8071346" cy="1724533"/>
          </a:xfrm>
          <a:prstGeom prst="rect">
            <a:avLst/>
          </a:prstGeom>
        </p:spPr>
        <p:txBody>
          <a:bodyPr lIns="0" tIns="0" rIns="0" bIns="0" rtlCol="0" anchor="t">
            <a:spAutoFit/>
          </a:bodyPr>
          <a:lstStyle/>
          <a:p>
            <a:pPr algn="l">
              <a:lnSpc>
                <a:spcPts val="14140"/>
              </a:lnSpc>
            </a:pPr>
            <a:r>
              <a:rPr lang="en-US" sz="10100" b="1" dirty="0">
                <a:solidFill>
                  <a:srgbClr val="000000"/>
                </a:solidFill>
                <a:latin typeface="微软雅黑" panose="020B0503020204020204" pitchFamily="34" charset="-122"/>
                <a:ea typeface="微软雅黑" panose="020B0503020204020204" pitchFamily="34" charset="-122"/>
              </a:rPr>
              <a:t>感谢您的观看</a:t>
            </a:r>
          </a:p>
        </p:txBody>
      </p:sp>
      <p:sp>
        <p:nvSpPr>
          <p:cNvPr id="18" name="TextBox 18"/>
          <p:cNvSpPr txBox="1"/>
          <p:nvPr/>
        </p:nvSpPr>
        <p:spPr>
          <a:xfrm>
            <a:off x="1028700" y="2846036"/>
            <a:ext cx="8071346" cy="1664302"/>
          </a:xfrm>
          <a:prstGeom prst="rect">
            <a:avLst/>
          </a:prstGeom>
        </p:spPr>
        <p:txBody>
          <a:bodyPr lIns="0" tIns="0" rIns="0" bIns="0" rtlCol="0" anchor="t">
            <a:spAutoFit/>
          </a:bodyPr>
          <a:lstStyle/>
          <a:p>
            <a:pPr algn="l">
              <a:lnSpc>
                <a:spcPts val="14140"/>
              </a:lnSpc>
            </a:pPr>
            <a:r>
              <a:rPr lang="en-US" sz="10100" b="1" dirty="0">
                <a:solidFill>
                  <a:srgbClr val="1E5CFC"/>
                </a:solidFill>
                <a:latin typeface="微软雅黑" panose="020B0503020204020204" pitchFamily="34" charset="-122"/>
                <a:ea typeface="微软雅黑" panose="020B0503020204020204" pitchFamily="34" charset="-122"/>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337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61884" y="3871643"/>
                <a:ext cx="7411221" cy="864748"/>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在确定招聘需求中，需要针对岗位和业务特点编写针对性的岗位职责和任职资格。以盒马鲜生“内容策划运营专员”招聘要求为例。</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制定招聘计划和策略</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7.2.1 </a:t>
            </a:r>
            <a:r>
              <a:rPr lang="zh-CN" altLang="en-US" sz="3600" b="1" dirty="0">
                <a:solidFill>
                  <a:srgbClr val="1E5CFC"/>
                </a:solidFill>
                <a:latin typeface="微软雅黑" panose="020B0503020204020204" pitchFamily="34" charset="-122"/>
                <a:ea typeface="微软雅黑" panose="020B0503020204020204" pitchFamily="34" charset="-122"/>
              </a:rPr>
              <a:t>门店招聘</a:t>
            </a:r>
          </a:p>
        </p:txBody>
      </p:sp>
      <p:graphicFrame>
        <p:nvGraphicFramePr>
          <p:cNvPr id="2" name="表格 1">
            <a:extLst>
              <a:ext uri="{FF2B5EF4-FFF2-40B4-BE49-F238E27FC236}">
                <a16:creationId xmlns:a16="http://schemas.microsoft.com/office/drawing/2014/main" id="{4A37229A-7254-2CAC-5C06-BF8D8F7404EB}"/>
              </a:ext>
            </a:extLst>
          </p:cNvPr>
          <p:cNvGraphicFramePr>
            <a:graphicFrameLocks noGrp="1"/>
          </p:cNvGraphicFramePr>
          <p:nvPr>
            <p:extLst>
              <p:ext uri="{D42A27DB-BD31-4B8C-83A1-F6EECF244321}">
                <p14:modId xmlns:p14="http://schemas.microsoft.com/office/powerpoint/2010/main" val="2035094737"/>
              </p:ext>
            </p:extLst>
          </p:nvPr>
        </p:nvGraphicFramePr>
        <p:xfrm>
          <a:off x="2038132" y="5198483"/>
          <a:ext cx="13598669" cy="4194488"/>
        </p:xfrm>
        <a:graphic>
          <a:graphicData uri="http://schemas.openxmlformats.org/drawingml/2006/table">
            <a:tbl>
              <a:tblPr>
                <a:tableStyleId>{BC89EF96-8CEA-46FF-86C4-4CE0E7609802}</a:tableStyleId>
              </a:tblPr>
              <a:tblGrid>
                <a:gridCol w="2195701">
                  <a:extLst>
                    <a:ext uri="{9D8B030D-6E8A-4147-A177-3AD203B41FA5}">
                      <a16:colId xmlns:a16="http://schemas.microsoft.com/office/drawing/2014/main" val="20000"/>
                    </a:ext>
                  </a:extLst>
                </a:gridCol>
                <a:gridCol w="11402968">
                  <a:extLst>
                    <a:ext uri="{9D8B030D-6E8A-4147-A177-3AD203B41FA5}">
                      <a16:colId xmlns:a16="http://schemas.microsoft.com/office/drawing/2014/main" val="20001"/>
                    </a:ext>
                  </a:extLst>
                </a:gridCol>
              </a:tblGrid>
              <a:tr h="451069">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126365" algn="ctr">
                        <a:lnSpc>
                          <a:spcPct val="150000"/>
                        </a:lnSpc>
                        <a:spcBef>
                          <a:spcPts val="0"/>
                        </a:spcBef>
                        <a:spcAft>
                          <a:spcPts val="0"/>
                        </a:spcAft>
                      </a:pPr>
                      <a:r>
                        <a:rPr lang="zh-CN" altLang="en-US" sz="1600" b="1" kern="100" dirty="0">
                          <a:effectLst/>
                          <a:latin typeface="微软雅黑" panose="020B0503020204020204" pitchFamily="34" charset="-122"/>
                          <a:ea typeface="微软雅黑" panose="020B0503020204020204" pitchFamily="34" charset="-122"/>
                        </a:rPr>
                        <a:t>职位</a:t>
                      </a:r>
                      <a:endParaRPr lang="zh-CN" altLang="en-US" sz="16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266700" algn="ctr">
                        <a:lnSpc>
                          <a:spcPct val="150000"/>
                        </a:lnSpc>
                        <a:spcBef>
                          <a:spcPts val="0"/>
                        </a:spcBef>
                        <a:spcAft>
                          <a:spcPts val="0"/>
                        </a:spcAft>
                      </a:pPr>
                      <a:r>
                        <a:rPr lang="zh-CN" altLang="en-US" sz="1600" b="1" kern="100" dirty="0">
                          <a:effectLst/>
                          <a:latin typeface="微软雅黑" panose="020B0503020204020204" pitchFamily="34" charset="-122"/>
                          <a:ea typeface="微软雅黑" panose="020B0503020204020204" pitchFamily="34" charset="-122"/>
                        </a:rPr>
                        <a:t>内容策划运营专员（社群方向）</a:t>
                      </a:r>
                      <a:endParaRPr lang="zh-CN" altLang="en-US" sz="16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solidFill>
                      <a:schemeClr val="accent5">
                        <a:lumMod val="20000"/>
                        <a:lumOff val="80000"/>
                      </a:schemeClr>
                    </a:solidFill>
                  </a:tcPr>
                </a:tc>
                <a:extLst>
                  <a:ext uri="{0D108BD9-81ED-4DB2-BD59-A6C34878D82A}">
                    <a16:rowId xmlns:a16="http://schemas.microsoft.com/office/drawing/2014/main" val="10000"/>
                  </a:ext>
                </a:extLst>
              </a:tr>
              <a:tr h="451069">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工作地点</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266700" algn="ctr">
                        <a:lnSpc>
                          <a:spcPct val="1500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rPr>
                        <a:t>上海市</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tc>
                <a:extLst>
                  <a:ext uri="{0D108BD9-81ED-4DB2-BD59-A6C34878D82A}">
                    <a16:rowId xmlns:a16="http://schemas.microsoft.com/office/drawing/2014/main" val="10001"/>
                  </a:ext>
                </a:extLst>
              </a:tr>
              <a:tr h="1646175">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工作职责</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a:lnSpc>
                          <a:spcPct val="150000"/>
                        </a:lnSpc>
                        <a:spcBef>
                          <a:spcPts val="0"/>
                        </a:spcBef>
                        <a:spcAft>
                          <a:spcPts val="0"/>
                        </a:spcAft>
                        <a:buFont typeface="Times New Roman" panose="02020603050405020304" pitchFamily="18" charset="0"/>
                        <a:buAutoNum type="arabicPeriod"/>
                      </a:pPr>
                      <a:r>
                        <a:rPr lang="zh-CN" altLang="en-US" sz="1600" kern="100" dirty="0">
                          <a:effectLst/>
                          <a:latin typeface="微软雅黑" panose="020B0503020204020204" pitchFamily="34" charset="-122"/>
                          <a:ea typeface="微软雅黑" panose="020B0503020204020204" pitchFamily="34" charset="-122"/>
                        </a:rPr>
                        <a:t>围绕活跃的目标开展工作，以盒马门店为圆点运营贯穿线上线下的社区，协同全国不同城市的门店开展内容和活动运营；</a:t>
                      </a:r>
                    </a:p>
                    <a:p>
                      <a:pPr marL="342900" marR="0" lvl="0" indent="-342900" algn="ctr">
                        <a:lnSpc>
                          <a:spcPct val="150000"/>
                        </a:lnSpc>
                        <a:spcBef>
                          <a:spcPts val="0"/>
                        </a:spcBef>
                        <a:spcAft>
                          <a:spcPts val="0"/>
                        </a:spcAft>
                        <a:buFont typeface="Times New Roman" panose="02020603050405020304" pitchFamily="18" charset="0"/>
                        <a:buAutoNum type="arabicPeriod"/>
                      </a:pPr>
                      <a:r>
                        <a:rPr lang="zh-CN" altLang="en-US" sz="1600" kern="100" dirty="0">
                          <a:effectLst/>
                          <a:latin typeface="微软雅黑" panose="020B0503020204020204" pitchFamily="34" charset="-122"/>
                          <a:ea typeface="微软雅黑" panose="020B0503020204020204" pitchFamily="34" charset="-122"/>
                        </a:rPr>
                        <a:t>制定区域运营规则，用户规范，维护社群良性发展；</a:t>
                      </a:r>
                    </a:p>
                    <a:p>
                      <a:pPr marL="342900" marR="0" lvl="0" indent="-342900" algn="ctr">
                        <a:lnSpc>
                          <a:spcPct val="150000"/>
                        </a:lnSpc>
                        <a:spcBef>
                          <a:spcPts val="0"/>
                        </a:spcBef>
                        <a:spcAft>
                          <a:spcPts val="0"/>
                        </a:spcAft>
                        <a:buFont typeface="Times New Roman" panose="02020603050405020304" pitchFamily="18" charset="0"/>
                        <a:buAutoNum type="arabicPeriod"/>
                      </a:pPr>
                      <a:r>
                        <a:rPr lang="zh-CN" altLang="en-US" sz="1600" kern="100" dirty="0">
                          <a:effectLst/>
                          <a:latin typeface="微软雅黑" panose="020B0503020204020204" pitchFamily="34" charset="-122"/>
                          <a:ea typeface="微软雅黑" panose="020B0503020204020204" pitchFamily="34" charset="-122"/>
                        </a:rPr>
                        <a:t>配合商品和促销活动进行话题和栏目更新；</a:t>
                      </a:r>
                    </a:p>
                    <a:p>
                      <a:pPr marL="342900" marR="0" lvl="0" indent="-342900" algn="ctr">
                        <a:lnSpc>
                          <a:spcPct val="150000"/>
                        </a:lnSpc>
                        <a:spcBef>
                          <a:spcPts val="0"/>
                        </a:spcBef>
                        <a:spcAft>
                          <a:spcPts val="0"/>
                        </a:spcAft>
                        <a:buFont typeface="Times New Roman" panose="02020603050405020304" pitchFamily="18" charset="0"/>
                        <a:buAutoNum type="arabicPeriod"/>
                      </a:pPr>
                      <a:r>
                        <a:rPr lang="zh-CN" altLang="en-US" sz="1600" kern="100" dirty="0">
                          <a:effectLst/>
                          <a:latin typeface="微软雅黑" panose="020B0503020204020204" pitchFamily="34" charset="-122"/>
                          <a:ea typeface="微软雅黑" panose="020B0503020204020204" pitchFamily="34" charset="-122"/>
                        </a:rPr>
                        <a:t>深入用户，通过数据分析、访谈、线下互动与用户建立联系，挖掘用户需求，提升活跃度。</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tc>
                <a:extLst>
                  <a:ext uri="{0D108BD9-81ED-4DB2-BD59-A6C34878D82A}">
                    <a16:rowId xmlns:a16="http://schemas.microsoft.com/office/drawing/2014/main" val="10002"/>
                  </a:ext>
                </a:extLst>
              </a:tr>
              <a:tr h="1646175">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rPr>
                        <a:t>任职资格</a:t>
                      </a:r>
                      <a:endParaRPr lang="zh-CN" altLang="en-US" sz="16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a:lnSpc>
                          <a:spcPct val="150000"/>
                        </a:lnSpc>
                        <a:spcBef>
                          <a:spcPts val="0"/>
                        </a:spcBef>
                        <a:spcAft>
                          <a:spcPts val="0"/>
                        </a:spcAft>
                        <a:buFont typeface="Times New Roman" panose="02020603050405020304" pitchFamily="18" charset="0"/>
                        <a:buAutoNum type="arabicPeriod"/>
                      </a:pPr>
                      <a:r>
                        <a:rPr lang="en-US" altLang="zh-CN" sz="1600" kern="100" dirty="0">
                          <a:effectLst/>
                          <a:latin typeface="微软雅黑" panose="020B0503020204020204" pitchFamily="34" charset="-122"/>
                          <a:ea typeface="微软雅黑" panose="020B0503020204020204" pitchFamily="34" charset="-122"/>
                        </a:rPr>
                        <a:t>2</a:t>
                      </a:r>
                      <a:r>
                        <a:rPr lang="zh-CN" altLang="en-US" sz="1600" kern="100" dirty="0">
                          <a:effectLst/>
                          <a:latin typeface="微软雅黑" panose="020B0503020204020204" pitchFamily="34" charset="-122"/>
                          <a:ea typeface="微软雅黑" panose="020B0503020204020204" pitchFamily="34" charset="-122"/>
                        </a:rPr>
                        <a:t>年以上互联网内容社区、电商平台内容工作经验；</a:t>
                      </a:r>
                    </a:p>
                    <a:p>
                      <a:pPr marL="342900" marR="0" lvl="0" indent="-342900" algn="ctr">
                        <a:lnSpc>
                          <a:spcPct val="150000"/>
                        </a:lnSpc>
                        <a:spcBef>
                          <a:spcPts val="0"/>
                        </a:spcBef>
                        <a:spcAft>
                          <a:spcPts val="0"/>
                        </a:spcAft>
                        <a:buFont typeface="Times New Roman" panose="02020603050405020304" pitchFamily="18" charset="0"/>
                        <a:buAutoNum type="arabicPeriod"/>
                      </a:pPr>
                      <a:r>
                        <a:rPr lang="zh-CN" altLang="en-US" sz="1600" kern="100" dirty="0">
                          <a:effectLst/>
                          <a:latin typeface="微软雅黑" panose="020B0503020204020204" pitchFamily="34" charset="-122"/>
                          <a:ea typeface="微软雅黑" panose="020B0503020204020204" pitchFamily="34" charset="-122"/>
                        </a:rPr>
                        <a:t>较强的横向协作能力；</a:t>
                      </a:r>
                    </a:p>
                    <a:p>
                      <a:pPr marL="342900" marR="0" lvl="0" indent="-342900" algn="ctr">
                        <a:lnSpc>
                          <a:spcPct val="150000"/>
                        </a:lnSpc>
                        <a:spcBef>
                          <a:spcPts val="0"/>
                        </a:spcBef>
                        <a:spcAft>
                          <a:spcPts val="0"/>
                        </a:spcAft>
                        <a:buFont typeface="Times New Roman" panose="02020603050405020304" pitchFamily="18" charset="0"/>
                        <a:buAutoNum type="arabicPeriod"/>
                      </a:pPr>
                      <a:r>
                        <a:rPr lang="zh-CN" altLang="en-US" sz="1600" kern="100" dirty="0">
                          <a:effectLst/>
                          <a:latin typeface="微软雅黑" panose="020B0503020204020204" pitchFamily="34" charset="-122"/>
                          <a:ea typeface="微软雅黑" panose="020B0503020204020204" pitchFamily="34" charset="-122"/>
                        </a:rPr>
                        <a:t>有基本的图片文字处理能力；</a:t>
                      </a:r>
                    </a:p>
                    <a:p>
                      <a:pPr marL="342900" marR="0" lvl="0" indent="-342900" algn="ctr">
                        <a:lnSpc>
                          <a:spcPct val="150000"/>
                        </a:lnSpc>
                        <a:spcBef>
                          <a:spcPts val="0"/>
                        </a:spcBef>
                        <a:spcAft>
                          <a:spcPts val="0"/>
                        </a:spcAft>
                        <a:buFont typeface="Times New Roman" panose="02020603050405020304" pitchFamily="18" charset="0"/>
                        <a:buAutoNum type="arabicPeriod"/>
                      </a:pPr>
                      <a:r>
                        <a:rPr lang="zh-CN" altLang="en-US" sz="1600" kern="100" dirty="0">
                          <a:effectLst/>
                          <a:latin typeface="微软雅黑" panose="020B0503020204020204" pitchFamily="34" charset="-122"/>
                          <a:ea typeface="微软雅黑" panose="020B0503020204020204" pitchFamily="34" charset="-122"/>
                        </a:rPr>
                        <a:t>较强数据分析能力，理解电商和社群产品数据。</a:t>
                      </a:r>
                      <a:endParaRPr lang="zh-CN" altLang="en-US" sz="16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738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337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61884" y="3871643"/>
                <a:ext cx="7411221" cy="864748"/>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组织通过多种渠道向社会发布招聘信息，向社会公布就业计划和要求，确保更多合格人员前来应聘。主流招聘网站对比分析如表所示。</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发布招聘信息及搜寻候选人信息</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7.2.1 </a:t>
            </a:r>
            <a:r>
              <a:rPr lang="zh-CN" altLang="en-US" sz="3600" b="1" dirty="0">
                <a:solidFill>
                  <a:srgbClr val="1E5CFC"/>
                </a:solidFill>
                <a:latin typeface="微软雅黑" panose="020B0503020204020204" pitchFamily="34" charset="-122"/>
                <a:ea typeface="微软雅黑" panose="020B0503020204020204" pitchFamily="34" charset="-122"/>
              </a:rPr>
              <a:t>门店招聘</a:t>
            </a:r>
          </a:p>
        </p:txBody>
      </p:sp>
      <p:graphicFrame>
        <p:nvGraphicFramePr>
          <p:cNvPr id="8" name="表格 7">
            <a:extLst>
              <a:ext uri="{FF2B5EF4-FFF2-40B4-BE49-F238E27FC236}">
                <a16:creationId xmlns:a16="http://schemas.microsoft.com/office/drawing/2014/main" id="{48CBCBEE-1C57-4E45-1C4C-75D1F5747B2F}"/>
              </a:ext>
            </a:extLst>
          </p:cNvPr>
          <p:cNvGraphicFramePr>
            <a:graphicFrameLocks noGrp="1"/>
          </p:cNvGraphicFramePr>
          <p:nvPr>
            <p:extLst>
              <p:ext uri="{D42A27DB-BD31-4B8C-83A1-F6EECF244321}">
                <p14:modId xmlns:p14="http://schemas.microsoft.com/office/powerpoint/2010/main" val="128167018"/>
              </p:ext>
            </p:extLst>
          </p:nvPr>
        </p:nvGraphicFramePr>
        <p:xfrm>
          <a:off x="1956738" y="5461566"/>
          <a:ext cx="13588061" cy="3901428"/>
        </p:xfrm>
        <a:graphic>
          <a:graphicData uri="http://schemas.openxmlformats.org/drawingml/2006/table">
            <a:tbl>
              <a:tblPr>
                <a:tableStyleId>{BC89EF96-8CEA-46FF-86C4-4CE0E7609802}</a:tableStyleId>
              </a:tblPr>
              <a:tblGrid>
                <a:gridCol w="1757104">
                  <a:extLst>
                    <a:ext uri="{9D8B030D-6E8A-4147-A177-3AD203B41FA5}">
                      <a16:colId xmlns:a16="http://schemas.microsoft.com/office/drawing/2014/main" val="20000"/>
                    </a:ext>
                  </a:extLst>
                </a:gridCol>
                <a:gridCol w="1784467">
                  <a:extLst>
                    <a:ext uri="{9D8B030D-6E8A-4147-A177-3AD203B41FA5}">
                      <a16:colId xmlns:a16="http://schemas.microsoft.com/office/drawing/2014/main" val="20001"/>
                    </a:ext>
                  </a:extLst>
                </a:gridCol>
                <a:gridCol w="5089286">
                  <a:extLst>
                    <a:ext uri="{9D8B030D-6E8A-4147-A177-3AD203B41FA5}">
                      <a16:colId xmlns:a16="http://schemas.microsoft.com/office/drawing/2014/main" val="20002"/>
                    </a:ext>
                  </a:extLst>
                </a:gridCol>
                <a:gridCol w="4957204">
                  <a:extLst>
                    <a:ext uri="{9D8B030D-6E8A-4147-A177-3AD203B41FA5}">
                      <a16:colId xmlns:a16="http://schemas.microsoft.com/office/drawing/2014/main" val="20003"/>
                    </a:ext>
                  </a:extLst>
                </a:gridCol>
              </a:tblGrid>
              <a:tr h="378931">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网站</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适用岗位</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优势</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劣势</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solidFill>
                      <a:schemeClr val="accent5">
                        <a:lumMod val="20000"/>
                        <a:lumOff val="80000"/>
                      </a:schemeClr>
                    </a:solidFill>
                  </a:tcPr>
                </a:tc>
                <a:extLst>
                  <a:ext uri="{0D108BD9-81ED-4DB2-BD59-A6C34878D82A}">
                    <a16:rowId xmlns:a16="http://schemas.microsoft.com/office/drawing/2014/main" val="10000"/>
                  </a:ext>
                </a:extLst>
              </a:tr>
              <a:tr h="933529">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310"/>
                        </a:spcAft>
                      </a:pPr>
                      <a:r>
                        <a:rPr lang="zh-CN" altLang="en-US" sz="1800" kern="100">
                          <a:effectLst/>
                          <a:latin typeface="微软雅黑" panose="020B0503020204020204" pitchFamily="34" charset="-122"/>
                          <a:ea typeface="微软雅黑" panose="020B0503020204020204" pitchFamily="34" charset="-122"/>
                        </a:rPr>
                        <a:t>前程无忧</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综合类</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简历量较大；</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涉及行业较多；</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筛选制度较完善；职位比较清晰可靠；</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a:lnSpc>
                          <a:spcPct val="150000"/>
                        </a:lnSpc>
                        <a:spcBef>
                          <a:spcPts val="0"/>
                        </a:spcBef>
                        <a:spcAft>
                          <a:spcPts val="310"/>
                        </a:spcAft>
                      </a:pPr>
                      <a:r>
                        <a:rPr lang="zh-CN" altLang="en-US" sz="1800" kern="100">
                          <a:effectLst/>
                          <a:latin typeface="微软雅黑" panose="020B0503020204020204" pitchFamily="34" charset="-122"/>
                          <a:ea typeface="微软雅黑" panose="020B0503020204020204" pitchFamily="34" charset="-122"/>
                        </a:rPr>
                        <a:t>操作页面过于简洁；</a:t>
                      </a:r>
                    </a:p>
                    <a:p>
                      <a:pPr marL="0" marR="0" indent="0" algn="l">
                        <a:lnSpc>
                          <a:spcPct val="150000"/>
                        </a:lnSpc>
                        <a:spcBef>
                          <a:spcPts val="0"/>
                        </a:spcBef>
                        <a:spcAft>
                          <a:spcPts val="310"/>
                        </a:spcAft>
                      </a:pPr>
                      <a:r>
                        <a:rPr lang="zh-CN" altLang="en-US" sz="1800" kern="100">
                          <a:effectLst/>
                          <a:latin typeface="微软雅黑" panose="020B0503020204020204" pitchFamily="34" charset="-122"/>
                          <a:ea typeface="微软雅黑" panose="020B0503020204020204" pitchFamily="34" charset="-122"/>
                        </a:rPr>
                        <a:t>非包年会员发布信息有地域限制；</a:t>
                      </a:r>
                    </a:p>
                    <a:p>
                      <a:pPr marL="0" marR="0" indent="0" algn="l">
                        <a:lnSpc>
                          <a:spcPct val="150000"/>
                        </a:lnSpc>
                        <a:spcBef>
                          <a:spcPts val="0"/>
                        </a:spcBef>
                        <a:spcAft>
                          <a:spcPts val="310"/>
                        </a:spcAft>
                      </a:pPr>
                      <a:r>
                        <a:rPr lang="zh-CN" altLang="en-US" sz="1800" kern="100">
                          <a:effectLst/>
                          <a:latin typeface="微软雅黑" panose="020B0503020204020204" pitchFamily="34" charset="-122"/>
                          <a:ea typeface="微软雅黑" panose="020B0503020204020204" pitchFamily="34" charset="-122"/>
                        </a:rPr>
                        <a:t>搜索后的职位与关键字匹配程度最低；</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extLst>
                  <a:ext uri="{0D108BD9-81ED-4DB2-BD59-A6C34878D82A}">
                    <a16:rowId xmlns:a16="http://schemas.microsoft.com/office/drawing/2014/main" val="10001"/>
                  </a:ext>
                </a:extLst>
              </a:tr>
              <a:tr h="1100704">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310"/>
                        </a:spcAft>
                      </a:pPr>
                      <a:r>
                        <a:rPr lang="zh-CN" altLang="en-US" sz="1800" kern="100">
                          <a:effectLst/>
                          <a:latin typeface="微软雅黑" panose="020B0503020204020204" pitchFamily="34" charset="-122"/>
                          <a:ea typeface="微软雅黑" panose="020B0503020204020204" pitchFamily="34" charset="-122"/>
                        </a:rPr>
                        <a:t>智联招聘</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综合类</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简历量较大；</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涉及行业较多；</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筛选方便，可以根据岗位需求设置筛选条件，不会出现筛选简陋或者繁琐的情况，使用方便、快捷、明晰</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人员素质参差不齐；</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专业性、针对性相对较弱；</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搜索后的职位与关键字匹配程度最低；</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7514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337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61884" y="3871643"/>
                <a:ext cx="7411221" cy="864748"/>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组织通过多种渠道向社会发布招聘信息，向社会公布就业计划和要求，确保更多合格人员前来应聘。主流招聘网站对比分析如表所示。</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发布招聘信息及搜寻候选人信息</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7.2.1 </a:t>
            </a:r>
            <a:r>
              <a:rPr lang="zh-CN" altLang="en-US" sz="3600" b="1" dirty="0">
                <a:solidFill>
                  <a:srgbClr val="1E5CFC"/>
                </a:solidFill>
                <a:latin typeface="微软雅黑" panose="020B0503020204020204" pitchFamily="34" charset="-122"/>
                <a:ea typeface="微软雅黑" panose="020B0503020204020204" pitchFamily="34" charset="-122"/>
              </a:rPr>
              <a:t>门店招聘</a:t>
            </a:r>
          </a:p>
        </p:txBody>
      </p:sp>
      <p:graphicFrame>
        <p:nvGraphicFramePr>
          <p:cNvPr id="2" name="表格 1">
            <a:extLst>
              <a:ext uri="{FF2B5EF4-FFF2-40B4-BE49-F238E27FC236}">
                <a16:creationId xmlns:a16="http://schemas.microsoft.com/office/drawing/2014/main" id="{36CAF7BF-D864-E5BE-2D96-6146F72C9C5A}"/>
              </a:ext>
            </a:extLst>
          </p:cNvPr>
          <p:cNvGraphicFramePr>
            <a:graphicFrameLocks noGrp="1"/>
          </p:cNvGraphicFramePr>
          <p:nvPr>
            <p:extLst>
              <p:ext uri="{D42A27DB-BD31-4B8C-83A1-F6EECF244321}">
                <p14:modId xmlns:p14="http://schemas.microsoft.com/office/powerpoint/2010/main" val="2905728385"/>
              </p:ext>
            </p:extLst>
          </p:nvPr>
        </p:nvGraphicFramePr>
        <p:xfrm>
          <a:off x="2018790" y="5229044"/>
          <a:ext cx="13364150" cy="4404344"/>
        </p:xfrm>
        <a:graphic>
          <a:graphicData uri="http://schemas.openxmlformats.org/drawingml/2006/table">
            <a:tbl>
              <a:tblPr>
                <a:tableStyleId>{BC89EF96-8CEA-46FF-86C4-4CE0E7609802}</a:tableStyleId>
              </a:tblPr>
              <a:tblGrid>
                <a:gridCol w="1728150">
                  <a:extLst>
                    <a:ext uri="{9D8B030D-6E8A-4147-A177-3AD203B41FA5}">
                      <a16:colId xmlns:a16="http://schemas.microsoft.com/office/drawing/2014/main" val="20000"/>
                    </a:ext>
                  </a:extLst>
                </a:gridCol>
                <a:gridCol w="1925596">
                  <a:extLst>
                    <a:ext uri="{9D8B030D-6E8A-4147-A177-3AD203B41FA5}">
                      <a16:colId xmlns:a16="http://schemas.microsoft.com/office/drawing/2014/main" val="20001"/>
                    </a:ext>
                  </a:extLst>
                </a:gridCol>
                <a:gridCol w="4834889">
                  <a:extLst>
                    <a:ext uri="{9D8B030D-6E8A-4147-A177-3AD203B41FA5}">
                      <a16:colId xmlns:a16="http://schemas.microsoft.com/office/drawing/2014/main" val="20002"/>
                    </a:ext>
                  </a:extLst>
                </a:gridCol>
                <a:gridCol w="4875515">
                  <a:extLst>
                    <a:ext uri="{9D8B030D-6E8A-4147-A177-3AD203B41FA5}">
                      <a16:colId xmlns:a16="http://schemas.microsoft.com/office/drawing/2014/main" val="20003"/>
                    </a:ext>
                  </a:extLst>
                </a:gridCol>
              </a:tblGrid>
              <a:tr h="378931">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网站</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适用岗位</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优势</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劣势</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solidFill>
                      <a:schemeClr val="accent5">
                        <a:lumMod val="20000"/>
                        <a:lumOff val="80000"/>
                      </a:schemeClr>
                    </a:solidFill>
                  </a:tcPr>
                </a:tc>
                <a:extLst>
                  <a:ext uri="{0D108BD9-81ED-4DB2-BD59-A6C34878D82A}">
                    <a16:rowId xmlns:a16="http://schemas.microsoft.com/office/drawing/2014/main" val="10000"/>
                  </a:ext>
                </a:extLst>
              </a:tr>
              <a:tr h="792889">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310"/>
                        </a:spcAft>
                      </a:pPr>
                      <a:r>
                        <a:rPr lang="en-US" altLang="zh-CN" sz="1800" kern="100" dirty="0">
                          <a:effectLst/>
                          <a:latin typeface="微软雅黑" panose="020B0503020204020204" pitchFamily="34" charset="-122"/>
                          <a:ea typeface="微软雅黑" panose="020B0503020204020204" pitchFamily="34" charset="-122"/>
                        </a:rPr>
                        <a:t>58</a:t>
                      </a:r>
                      <a:r>
                        <a:rPr lang="zh-CN" altLang="en-US" sz="1800" kern="100" dirty="0">
                          <a:effectLst/>
                          <a:latin typeface="微软雅黑" panose="020B0503020204020204" pitchFamily="34" charset="-122"/>
                          <a:ea typeface="微软雅黑" panose="020B0503020204020204" pitchFamily="34" charset="-122"/>
                        </a:rPr>
                        <a:t>同城</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综合类</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主要针对中小型企业；</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价格相对低廉；</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主要针对中低端人才；</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基层岗位招聘效果好。</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筛选制度一般，简历质量较低；</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岗位有一定的局限性</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extLst>
                  <a:ext uri="{0D108BD9-81ED-4DB2-BD59-A6C34878D82A}">
                    <a16:rowId xmlns:a16="http://schemas.microsoft.com/office/drawing/2014/main" val="10001"/>
                  </a:ext>
                </a:extLst>
              </a:tr>
              <a:tr h="546106">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310"/>
                        </a:spcAft>
                      </a:pPr>
                      <a:r>
                        <a:rPr lang="zh-CN" altLang="en-US" sz="1800" kern="100">
                          <a:effectLst/>
                          <a:latin typeface="微软雅黑" panose="020B0503020204020204" pitchFamily="34" charset="-122"/>
                          <a:ea typeface="微软雅黑" panose="020B0503020204020204" pitchFamily="34" charset="-122"/>
                        </a:rPr>
                        <a:t>拉勾网</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310"/>
                        </a:spcAft>
                      </a:pPr>
                      <a:r>
                        <a:rPr lang="zh-CN" altLang="en-US" sz="1800" kern="100">
                          <a:effectLst/>
                          <a:latin typeface="微软雅黑" panose="020B0503020204020204" pitchFamily="34" charset="-122"/>
                          <a:ea typeface="微软雅黑" panose="020B0503020204020204" pitchFamily="34" charset="-122"/>
                        </a:rPr>
                        <a:t>互联网</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页面简洁明了；</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设计岗位简历较多，较为活跃；</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有一定的行业和岗位局限，多针对互联网行业，岗位以设计为主，用户偏年轻</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extLst>
                  <a:ext uri="{0D108BD9-81ED-4DB2-BD59-A6C34878D82A}">
                    <a16:rowId xmlns:a16="http://schemas.microsoft.com/office/drawing/2014/main" val="10002"/>
                  </a:ext>
                </a:extLst>
              </a:tr>
              <a:tr h="599178">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310"/>
                        </a:spcAft>
                      </a:pPr>
                      <a:r>
                        <a:rPr lang="en-US" sz="1800" kern="100">
                          <a:effectLst/>
                          <a:latin typeface="微软雅黑" panose="020B0503020204020204" pitchFamily="34" charset="-122"/>
                          <a:ea typeface="微软雅黑" panose="020B0503020204020204" pitchFamily="34" charset="-122"/>
                        </a:rPr>
                        <a:t>BOSS</a:t>
                      </a:r>
                      <a:r>
                        <a:rPr lang="zh-CN" altLang="en-US" sz="1800" kern="100">
                          <a:effectLst/>
                          <a:latin typeface="微软雅黑" panose="020B0503020204020204" pitchFamily="34" charset="-122"/>
                          <a:ea typeface="微软雅黑" panose="020B0503020204020204" pitchFamily="34" charset="-122"/>
                        </a:rPr>
                        <a:t>直聘</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310"/>
                        </a:spcAft>
                      </a:pPr>
                      <a:r>
                        <a:rPr lang="zh-CN" altLang="en-US" sz="1800" kern="100">
                          <a:effectLst/>
                          <a:latin typeface="微软雅黑" panose="020B0503020204020204" pitchFamily="34" charset="-122"/>
                          <a:ea typeface="微软雅黑" panose="020B0503020204020204" pitchFamily="34" charset="-122"/>
                        </a:rPr>
                        <a:t>互联网</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互联网垂直招聘领域</a:t>
                      </a:r>
                      <a:r>
                        <a:rPr lang="en-US" altLang="zh-CN" sz="1800" kern="100" dirty="0">
                          <a:effectLst/>
                          <a:latin typeface="微软雅黑" panose="020B0503020204020204" pitchFamily="34" charset="-122"/>
                          <a:ea typeface="微软雅黑" panose="020B0503020204020204" pitchFamily="34" charset="-122"/>
                        </a:rPr>
                        <a:t>APP</a:t>
                      </a:r>
                      <a:r>
                        <a:rPr lang="zh-CN" altLang="en-US" sz="1800" kern="100" dirty="0">
                          <a:effectLst/>
                          <a:latin typeface="微软雅黑" panose="020B0503020204020204" pitchFamily="34" charset="-122"/>
                          <a:ea typeface="微软雅黑" panose="020B0503020204020204" pitchFamily="34" charset="-122"/>
                        </a:rPr>
                        <a:t>；</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平台上的活跃简历的数量极大；</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提供了比较全面的免费服务</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有一定的行业和岗位局限；</a:t>
                      </a:r>
                    </a:p>
                    <a:p>
                      <a:pPr marL="0" marR="0" indent="0" algn="l">
                        <a:lnSpc>
                          <a:spcPct val="150000"/>
                        </a:lnSpc>
                        <a:spcBef>
                          <a:spcPts val="0"/>
                        </a:spcBef>
                        <a:spcAft>
                          <a:spcPts val="310"/>
                        </a:spcAft>
                      </a:pPr>
                      <a:r>
                        <a:rPr lang="zh-CN" altLang="en-US" sz="1800" kern="100" dirty="0">
                          <a:effectLst/>
                          <a:latin typeface="微软雅黑" panose="020B0503020204020204" pitchFamily="34" charset="-122"/>
                          <a:ea typeface="微软雅黑" panose="020B0503020204020204" pitchFamily="34" charset="-122"/>
                        </a:rPr>
                        <a:t>没有严格的监管体系，虚假、不对称信息很多。</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47764" marR="47764" marT="31843" marB="31843"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7814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337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919948" y="4674626"/>
                <a:ext cx="4473404" cy="2130948"/>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①应聘者本人填写的申请表，包括性别、年龄、学历、专业、工作经验、业绩等。</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②推荐材料，即有关组织或者个人向单位填写的推荐材料。</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③调查材料是指招聘某些岗位的人员，需要亲自调查应聘者工作、学习的单位或者有关人员，以便掌握第一手资料。</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3.</a:t>
              </a:r>
              <a:r>
                <a:rPr lang="zh-CN" altLang="en-US" sz="2800" b="1" dirty="0">
                  <a:solidFill>
                    <a:srgbClr val="1E5CFC"/>
                  </a:solidFill>
                  <a:latin typeface="微软雅黑" panose="020B0503020204020204" pitchFamily="34" charset="-122"/>
                  <a:ea typeface="微软雅黑" panose="020B0503020204020204" pitchFamily="34" charset="-122"/>
                </a:rPr>
                <a:t>收集应聘资料</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7.2.1 </a:t>
            </a:r>
            <a:r>
              <a:rPr lang="zh-CN" altLang="en-US" sz="3600" b="1" dirty="0">
                <a:solidFill>
                  <a:srgbClr val="1E5CFC"/>
                </a:solidFill>
                <a:latin typeface="微软雅黑" panose="020B0503020204020204" pitchFamily="34" charset="-122"/>
                <a:ea typeface="微软雅黑" panose="020B0503020204020204" pitchFamily="34" charset="-122"/>
              </a:rPr>
              <a:t>门店招聘</a:t>
            </a:r>
          </a:p>
        </p:txBody>
      </p:sp>
      <p:pic>
        <p:nvPicPr>
          <p:cNvPr id="8" name="Picture 2" descr="应聘申请表word模板_完美办公">
            <a:extLst>
              <a:ext uri="{FF2B5EF4-FFF2-40B4-BE49-F238E27FC236}">
                <a16:creationId xmlns:a16="http://schemas.microsoft.com/office/drawing/2014/main" id="{FF6CF473-B89F-9B5E-A3DA-8B32142D4A1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996" b="10582"/>
          <a:stretch/>
        </p:blipFill>
        <p:spPr bwMode="auto">
          <a:xfrm>
            <a:off x="10888562" y="4032482"/>
            <a:ext cx="4525698" cy="546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2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33797"/>
            <a:chOff x="1447800" y="2894104"/>
            <a:chExt cx="15007644" cy="5968098"/>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8"/>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48354" y="4009856"/>
                <a:ext cx="4544998" cy="3819214"/>
              </a:xfrm>
              <a:prstGeom prst="rect">
                <a:avLst/>
              </a:prstGeom>
              <a:noFill/>
            </p:spPr>
            <p:txBody>
              <a:bodyPr wrap="square">
                <a:spAutoFit/>
              </a:bodyPr>
              <a:lstStyle/>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电话邀约话术：</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①您好，我是**有限公司的人事，在</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网站上看到您投递的，应聘咱们</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职位的简历，请问您目前是否在找工作当中呢？</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②通过初步筛选，您的简历与咱们的招聘要求基本匹配，希望能约您过来详细面谈一下，咱们的地址在</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，面试时间为</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，请问您那边是否方便呢？</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③稍后将发送详细的面试邀请函到您的邮箱，请您查收，并及时回复。 </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④感谢您的应聘，打扰您了，再见！</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4.</a:t>
              </a:r>
              <a:r>
                <a:rPr lang="zh-CN" altLang="en-US" sz="2800" b="1" dirty="0">
                  <a:solidFill>
                    <a:srgbClr val="1E5CFC"/>
                  </a:solidFill>
                  <a:latin typeface="微软雅黑" panose="020B0503020204020204" pitchFamily="34" charset="-122"/>
                  <a:ea typeface="微软雅黑" panose="020B0503020204020204" pitchFamily="34" charset="-122"/>
                </a:rPr>
                <a:t>面试邀约</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7.2.1 </a:t>
            </a:r>
            <a:r>
              <a:rPr lang="zh-CN" altLang="en-US" sz="3600" b="1" dirty="0">
                <a:solidFill>
                  <a:srgbClr val="1E5CFC"/>
                </a:solidFill>
                <a:latin typeface="微软雅黑" panose="020B0503020204020204" pitchFamily="34" charset="-122"/>
                <a:ea typeface="微软雅黑" panose="020B0503020204020204" pitchFamily="34" charset="-122"/>
              </a:rPr>
              <a:t>门店招聘</a:t>
            </a:r>
          </a:p>
        </p:txBody>
      </p:sp>
      <p:pic>
        <p:nvPicPr>
          <p:cNvPr id="8" name="Picture 2">
            <a:extLst>
              <a:ext uri="{FF2B5EF4-FFF2-40B4-BE49-F238E27FC236}">
                <a16:creationId xmlns:a16="http://schemas.microsoft.com/office/drawing/2014/main" id="{FF6CF473-B89F-9B5E-A3DA-8B32142D4A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5" r="4033"/>
          <a:stretch/>
        </p:blipFill>
        <p:spPr bwMode="auto">
          <a:xfrm>
            <a:off x="10570025" y="4982408"/>
            <a:ext cx="5334261" cy="375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30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879506"/>
            <a:ext cx="8375867" cy="6052663"/>
            <a:chOff x="1558473" y="2881355"/>
            <a:chExt cx="8375867" cy="528591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558473" y="2881355"/>
              <a:ext cx="8375867" cy="5285917"/>
              <a:chOff x="1663811" y="2978815"/>
              <a:chExt cx="4460571" cy="4611257"/>
            </a:xfrm>
          </p:grpSpPr>
          <p:sp>
            <p:nvSpPr>
              <p:cNvPr id="50" name="矩形: 圆角 49">
                <a:extLst>
                  <a:ext uri="{FF2B5EF4-FFF2-40B4-BE49-F238E27FC236}">
                    <a16:creationId xmlns:a16="http://schemas.microsoft.com/office/drawing/2014/main" id="{F5B656B4-2FD0-97F3-244E-42E4189112F7}"/>
                  </a:ext>
                </a:extLst>
              </p:cNvPr>
              <p:cNvSpPr/>
              <p:nvPr/>
            </p:nvSpPr>
            <p:spPr>
              <a:xfrm>
                <a:off x="1663811" y="2978815"/>
                <a:ext cx="4460571" cy="4611257"/>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48354" y="4009856"/>
                <a:ext cx="3855132" cy="3397147"/>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选拔过程包括一般知识和所有考生的心理素质测试的初步审查进行面试，确定最终录用人员。</a:t>
                </a:r>
              </a:p>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正式就业合同一般应包括以下内容：</a:t>
                </a:r>
              </a:p>
              <a:p>
                <a:pPr marL="342900" indent="-342900" algn="just">
                  <a:lnSpc>
                    <a:spcPct val="150000"/>
                  </a:lnSpc>
                  <a:buFont typeface="Wingdings" panose="05000000000000000000" pitchFamily="2" charset="2"/>
                  <a:buChar char="Ø"/>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当事人的姓名、性别、住址和合法社会地位。</a:t>
                </a:r>
              </a:p>
              <a:p>
                <a:pPr marL="342900" indent="-342900" algn="just">
                  <a:lnSpc>
                    <a:spcPct val="150000"/>
                  </a:lnSpc>
                  <a:buFont typeface="Wingdings" panose="05000000000000000000" pitchFamily="2" charset="2"/>
                  <a:buChar char="Ø"/>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劳动合同，劳动合同的法律依据的签署。</a:t>
                </a:r>
              </a:p>
              <a:p>
                <a:pPr marL="342900" indent="-342900" algn="just">
                  <a:lnSpc>
                    <a:spcPct val="150000"/>
                  </a:lnSpc>
                  <a:buFont typeface="Wingdings" panose="05000000000000000000" pitchFamily="2" charset="2"/>
                  <a:buChar char="Ø"/>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工作内容，劳动保护和劳动条件。</a:t>
                </a:r>
              </a:p>
              <a:p>
                <a:pPr marL="342900" indent="-342900" algn="just">
                  <a:lnSpc>
                    <a:spcPct val="150000"/>
                  </a:lnSpc>
                  <a:buFont typeface="Wingdings" panose="05000000000000000000" pitchFamily="2" charset="2"/>
                  <a:buChar char="Ø"/>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薪酬、劳动纪律、变更和雇佣合同的条件和程序。</a:t>
                </a:r>
              </a:p>
              <a:p>
                <a:pPr marL="342900" indent="-342900" algn="just">
                  <a:lnSpc>
                    <a:spcPct val="150000"/>
                  </a:lnSpc>
                  <a:buFont typeface="Wingdings" panose="05000000000000000000" pitchFamily="2" charset="2"/>
                  <a:buChar char="Ø"/>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违反劳动合同的责任与处置等。</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5.</a:t>
              </a:r>
              <a:r>
                <a:rPr lang="zh-CN" altLang="en-US" sz="2800" b="1" dirty="0">
                  <a:solidFill>
                    <a:srgbClr val="1E5CFC"/>
                  </a:solidFill>
                  <a:latin typeface="微软雅黑" panose="020B0503020204020204" pitchFamily="34" charset="-122"/>
                  <a:ea typeface="微软雅黑" panose="020B0503020204020204" pitchFamily="34" charset="-122"/>
                </a:rPr>
                <a:t>选拔和录用</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7.2.1 </a:t>
            </a:r>
            <a:r>
              <a:rPr lang="zh-CN" altLang="en-US" sz="3600" b="1" dirty="0">
                <a:solidFill>
                  <a:srgbClr val="1E5CFC"/>
                </a:solidFill>
                <a:latin typeface="微软雅黑" panose="020B0503020204020204" pitchFamily="34" charset="-122"/>
                <a:ea typeface="微软雅黑" panose="020B0503020204020204" pitchFamily="34" charset="-122"/>
              </a:rPr>
              <a:t>门店招聘</a:t>
            </a:r>
          </a:p>
        </p:txBody>
      </p:sp>
      <p:grpSp>
        <p:nvGrpSpPr>
          <p:cNvPr id="2" name="组合 1">
            <a:extLst>
              <a:ext uri="{FF2B5EF4-FFF2-40B4-BE49-F238E27FC236}">
                <a16:creationId xmlns:a16="http://schemas.microsoft.com/office/drawing/2014/main" id="{C263AC1A-D6B8-E958-8528-0BACFF30C12B}"/>
              </a:ext>
            </a:extLst>
          </p:cNvPr>
          <p:cNvGrpSpPr/>
          <p:nvPr/>
        </p:nvGrpSpPr>
        <p:grpSpPr>
          <a:xfrm>
            <a:off x="10676478" y="2879506"/>
            <a:ext cx="6925722" cy="6052663"/>
            <a:chOff x="1558473" y="2881355"/>
            <a:chExt cx="8375867" cy="5285917"/>
          </a:xfrm>
        </p:grpSpPr>
        <p:grpSp>
          <p:nvGrpSpPr>
            <p:cNvPr id="9" name="组合 8">
              <a:extLst>
                <a:ext uri="{FF2B5EF4-FFF2-40B4-BE49-F238E27FC236}">
                  <a16:creationId xmlns:a16="http://schemas.microsoft.com/office/drawing/2014/main" id="{9AE98A1E-A35D-A6A1-45D1-817F34006276}"/>
                </a:ext>
              </a:extLst>
            </p:cNvPr>
            <p:cNvGrpSpPr/>
            <p:nvPr/>
          </p:nvGrpSpPr>
          <p:grpSpPr>
            <a:xfrm>
              <a:off x="1558473" y="2881355"/>
              <a:ext cx="8375867" cy="5285917"/>
              <a:chOff x="1663811" y="2978815"/>
              <a:chExt cx="4460571" cy="4611257"/>
            </a:xfrm>
          </p:grpSpPr>
          <p:sp>
            <p:nvSpPr>
              <p:cNvPr id="13" name="矩形: 圆角 12">
                <a:extLst>
                  <a:ext uri="{FF2B5EF4-FFF2-40B4-BE49-F238E27FC236}">
                    <a16:creationId xmlns:a16="http://schemas.microsoft.com/office/drawing/2014/main" id="{4ADD05B7-8A1F-F0CA-6283-22D68CFD7B36}"/>
                  </a:ext>
                </a:extLst>
              </p:cNvPr>
              <p:cNvSpPr/>
              <p:nvPr/>
            </p:nvSpPr>
            <p:spPr>
              <a:xfrm>
                <a:off x="1663811" y="2978815"/>
                <a:ext cx="4460571" cy="4611257"/>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6F4666F1-E08C-5D56-ABB4-9B77EB58F769}"/>
                  </a:ext>
                </a:extLst>
              </p:cNvPr>
              <p:cNvSpPr txBox="1"/>
              <p:nvPr/>
            </p:nvSpPr>
            <p:spPr>
              <a:xfrm>
                <a:off x="1848354" y="4009856"/>
                <a:ext cx="3855132" cy="864748"/>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一般来说，招聘后应对整个招聘工作进行总结和评价，以进一步提高下一步招聘工作的效率。</a:t>
                </a:r>
              </a:p>
            </p:txBody>
          </p:sp>
        </p:grpSp>
        <p:sp>
          <p:nvSpPr>
            <p:cNvPr id="11" name="TextBox 19">
              <a:extLst>
                <a:ext uri="{FF2B5EF4-FFF2-40B4-BE49-F238E27FC236}">
                  <a16:creationId xmlns:a16="http://schemas.microsoft.com/office/drawing/2014/main" id="{5D70F8BE-6763-8D62-2DF0-BF63C622D9AA}"/>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6.</a:t>
              </a:r>
              <a:r>
                <a:rPr lang="zh-CN" altLang="en-US" sz="2800" b="1" dirty="0">
                  <a:solidFill>
                    <a:srgbClr val="1E5CFC"/>
                  </a:solidFill>
                  <a:latin typeface="微软雅黑" panose="020B0503020204020204" pitchFamily="34" charset="-122"/>
                  <a:ea typeface="微软雅黑" panose="020B0503020204020204" pitchFamily="34" charset="-122"/>
                </a:rPr>
                <a:t>招聘工作评价</a:t>
              </a:r>
            </a:p>
          </p:txBody>
        </p:sp>
        <p:sp>
          <p:nvSpPr>
            <p:cNvPr id="12" name="AutoShape 21">
              <a:extLst>
                <a:ext uri="{FF2B5EF4-FFF2-40B4-BE49-F238E27FC236}">
                  <a16:creationId xmlns:a16="http://schemas.microsoft.com/office/drawing/2014/main" id="{7241F943-D05A-36DC-702A-B0B725482EFD}"/>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pic>
        <p:nvPicPr>
          <p:cNvPr id="15" name="Picture 4" descr="瑞幸咖啡员工工服定做">
            <a:extLst>
              <a:ext uri="{FF2B5EF4-FFF2-40B4-BE49-F238E27FC236}">
                <a16:creationId xmlns:a16="http://schemas.microsoft.com/office/drawing/2014/main" id="{9CA2B326-7112-4369-6A02-8AB9F11538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39860" y="5928245"/>
            <a:ext cx="3914540" cy="266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2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8473" y="2879506"/>
            <a:ext cx="15053127" cy="6607394"/>
            <a:chOff x="1558473" y="2881355"/>
            <a:chExt cx="8729377" cy="5770376"/>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558473" y="2881355"/>
              <a:ext cx="8729377" cy="5770376"/>
              <a:chOff x="1663811" y="2978815"/>
              <a:chExt cx="4648833" cy="5033882"/>
            </a:xfrm>
          </p:grpSpPr>
          <p:sp>
            <p:nvSpPr>
              <p:cNvPr id="50" name="矩形: 圆角 49">
                <a:extLst>
                  <a:ext uri="{FF2B5EF4-FFF2-40B4-BE49-F238E27FC236}">
                    <a16:creationId xmlns:a16="http://schemas.microsoft.com/office/drawing/2014/main" id="{F5B656B4-2FD0-97F3-244E-42E4189112F7}"/>
                  </a:ext>
                </a:extLst>
              </p:cNvPr>
              <p:cNvSpPr/>
              <p:nvPr/>
            </p:nvSpPr>
            <p:spPr>
              <a:xfrm>
                <a:off x="1663811" y="2978815"/>
                <a:ext cx="4648833" cy="5033882"/>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48354" y="4009856"/>
                <a:ext cx="3855132" cy="3819213"/>
              </a:xfrm>
              <a:prstGeom prst="rect">
                <a:avLst/>
              </a:prstGeom>
              <a:noFill/>
            </p:spPr>
            <p:txBody>
              <a:bodyPr wrap="square">
                <a:spAutoFit/>
              </a:bodyPr>
              <a:lstStyle/>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①工作时间规定</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工作时间分为几个不同的班次，如上午、中午和晚上。员工在规定时间内签到或打卡完成考勤记录，并开始自己的岗位工作。</a:t>
                </a:r>
              </a:p>
              <a:p>
                <a:pPr indent="266700" algn="just">
                  <a:lnSpc>
                    <a:spcPct val="150000"/>
                  </a:lnSpc>
                </a:pPr>
                <a:r>
                  <a:rPr lang="zh-CN" altLang="en-US" sz="2400" b="1" kern="1400" dirty="0">
                    <a:latin typeface="微软雅黑" panose="020B0503020204020204" pitchFamily="34" charset="-122"/>
                    <a:ea typeface="微软雅黑" panose="020B0503020204020204" pitchFamily="34" charset="-122"/>
                    <a:cs typeface="Times New Roman" panose="02020603050405020304" pitchFamily="18" charset="0"/>
                  </a:rPr>
                  <a:t>②请假管理办法</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病假的管理需要明确病假的情况、休假的方式和时间、病假的审批程序、病假的绩效扣减说明。</a:t>
                </a:r>
              </a:p>
              <a:p>
                <a:pPr indent="266700" algn="just">
                  <a:lnSpc>
                    <a:spcPct val="150000"/>
                  </a:lnSpc>
                </a:pPr>
                <a:r>
                  <a:rPr lang="zh-CN" altLang="en-US" sz="2400" b="1" kern="1400" dirty="0">
                    <a:latin typeface="微软雅黑" panose="020B0503020204020204" pitchFamily="34" charset="-122"/>
                    <a:ea typeface="微软雅黑" panose="020B0503020204020204" pitchFamily="34" charset="-122"/>
                    <a:cs typeface="Times New Roman" panose="02020603050405020304" pitchFamily="18" charset="0"/>
                  </a:rPr>
                  <a:t>③考勤奖惩</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奖励设置要体现差异，激发员工的自我完善；惩罚设置也要体现差异，但惩罚设置必须在合理的范围内，太轻或太重的惩罚设置会引起员工的强烈不满，影响商店的凝聚力。</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769620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员工考勤</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65782"/>
              <a:ext cx="7561764" cy="30947"/>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7.2 </a:t>
            </a:r>
            <a:r>
              <a:rPr lang="zh-CN" altLang="en-US" sz="4000" b="1" dirty="0">
                <a:latin typeface="微软雅黑" panose="020B0503020204020204" pitchFamily="34" charset="-122"/>
                <a:ea typeface="微软雅黑" panose="020B0503020204020204" pitchFamily="34" charset="-122"/>
              </a:rPr>
              <a:t>门店人力资源管理</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7.2.2 </a:t>
            </a:r>
            <a:r>
              <a:rPr lang="zh-CN" altLang="en-US" sz="3600" b="1" dirty="0">
                <a:solidFill>
                  <a:srgbClr val="1E5CFC"/>
                </a:solidFill>
                <a:latin typeface="微软雅黑" panose="020B0503020204020204" pitchFamily="34" charset="-122"/>
                <a:ea typeface="微软雅黑" panose="020B0503020204020204" pitchFamily="34" charset="-122"/>
              </a:rPr>
              <a:t>员工考核与晋升</a:t>
            </a:r>
          </a:p>
        </p:txBody>
      </p:sp>
    </p:spTree>
    <p:extLst>
      <p:ext uri="{BB962C8B-B14F-4D97-AF65-F5344CB8AC3E}">
        <p14:creationId xmlns:p14="http://schemas.microsoft.com/office/powerpoint/2010/main" val="204678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dkOWQ0NGJjYzA2MTU5ZjdjMjQxZjY5NTMxNjczYjA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3143</Words>
  <Application>Microsoft Office PowerPoint</Application>
  <PresentationFormat>自定义</PresentationFormat>
  <Paragraphs>304</Paragraphs>
  <Slides>24</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Arial</vt:lpstr>
      <vt:lpstr>Calibri</vt:lpstr>
      <vt:lpstr>等线</vt:lpstr>
      <vt:lpstr>微软雅黑</vt:lpstr>
      <vt:lpstr>Wingdings</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燕文静</dc:creator>
  <cp:lastModifiedBy>admin</cp:lastModifiedBy>
  <cp:revision>24</cp:revision>
  <dcterms:created xsi:type="dcterms:W3CDTF">2006-08-16T00:00:00Z</dcterms:created>
  <dcterms:modified xsi:type="dcterms:W3CDTF">2024-08-16T09:42:56Z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DCF4243C69A94B24A0321ACB11AB7AB2_12</vt:lpwstr>
  </property>
  <property fmtid="{D5CDD505-2E9C-101B-9397-08002B2CF9AE}" pid="3" name="KSOProductBuildVer">
    <vt:lpwstr>2052-12.1.0.16309</vt:lpwstr>
  </property>
</Properties>
</file>