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307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270" r:id="rId16"/>
  </p:sldIdLst>
  <p:sldSz cx="18288000" cy="10287000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FD"/>
    <a:srgbClr val="DC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22" autoAdjust="0"/>
  </p:normalViewPr>
  <p:slideViewPr>
    <p:cSldViewPr showGuides="1">
      <p:cViewPr varScale="1">
        <p:scale>
          <a:sx n="52" d="100"/>
          <a:sy n="52" d="100"/>
        </p:scale>
        <p:origin x="216" y="312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032172" y="-2151825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11887200" y="4457699"/>
            <a:ext cx="6962587" cy="5173143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183890" y="4849157"/>
            <a:ext cx="1138911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zh-CN" altLang="en-US" sz="8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新零售门店运营与管理</a:t>
            </a:r>
            <a:endParaRPr lang="zh-CN" altLang="en-US" sz="8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83891" y="2887731"/>
            <a:ext cx="8071346" cy="172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zh-CN" altLang="en-US" sz="101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第七章  </a:t>
            </a:r>
            <a:endParaRPr lang="en-US" sz="10100" b="1" dirty="0">
              <a:solidFill>
                <a:srgbClr val="2E66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2133600" y="8115300"/>
            <a:ext cx="4772723" cy="4772723"/>
            <a:chOff x="0" y="0"/>
            <a:chExt cx="6363630" cy="63636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87064" y="6981825"/>
            <a:ext cx="5280980" cy="981075"/>
            <a:chOff x="4547" y="10620"/>
            <a:chExt cx="8316" cy="1545"/>
          </a:xfrm>
        </p:grpSpPr>
        <p:sp>
          <p:nvSpPr>
            <p:cNvPr id="27" name="Rectangle 3"/>
            <p:cNvSpPr>
              <a:spLocks noGrp="1" noChangeArrowheads="1"/>
            </p:cNvSpPr>
            <p:nvPr/>
          </p:nvSpPr>
          <p:spPr>
            <a:xfrm>
              <a:off x="5337" y="10620"/>
              <a:ext cx="7526" cy="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7.1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门店日常运营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28" name="Group 19"/>
            <p:cNvGrpSpPr/>
            <p:nvPr/>
          </p:nvGrpSpPr>
          <p:grpSpPr>
            <a:xfrm>
              <a:off x="4547" y="11095"/>
              <a:ext cx="671" cy="671"/>
              <a:chOff x="0" y="0"/>
              <a:chExt cx="6363630" cy="6363630"/>
            </a:xfrm>
          </p:grpSpPr>
          <p:grpSp>
            <p:nvGrpSpPr>
              <p:cNvPr id="29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33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</a:p>
              </p:txBody>
            </p:sp>
          </p:grpSp>
          <p:grpSp>
            <p:nvGrpSpPr>
              <p:cNvPr id="30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1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门店营业前准备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grpSp>
          <p:nvGrpSpPr>
            <p:cNvPr id="49" name="组合 48"/>
            <p:cNvGrpSpPr/>
            <p:nvPr/>
          </p:nvGrpSpPr>
          <p:grpSpPr>
            <a:xfrm>
              <a:off x="1447800" y="2894104"/>
              <a:ext cx="15007644" cy="5968097"/>
              <a:chOff x="1604872" y="2989937"/>
              <a:chExt cx="7992326" cy="5206369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604872" y="2989937"/>
                <a:ext cx="7992326" cy="5206369"/>
              </a:xfrm>
              <a:prstGeom prst="roundRect">
                <a:avLst>
                  <a:gd name="adj" fmla="val 3942"/>
                </a:avLst>
              </a:prstGeom>
              <a:solidFill>
                <a:schemeClr val="bg1"/>
              </a:solidFill>
              <a:ln w="38100">
                <a:solidFill>
                  <a:srgbClr val="2E66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758907" y="3972475"/>
                <a:ext cx="3454638" cy="3819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把门店营业场地清理干净，做到通道、货架、橱窗无垃圾、无污迹、无纸屑、无杂物、无灰尘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将门窗、玻璃、广告招牌擦拭明亮，将顾客可能会使用的物品例如试衣镜、试鞋椅、意见簿等擦拭干净，并放在合适的位置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保持室内空气新鲜流通，店长要检查营业照明灯有无故障，如遇当日停电，要准备好其他照明光源，确保门店光亮整洁、空气清新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1853792" y="3063811"/>
              <a:ext cx="13916470" cy="752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1.门店清洁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757704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pic>
        <p:nvPicPr>
          <p:cNvPr id="2" name="Picture 2" descr="生活数码零售店|空间|家装设计|wuchangzhao - 原创作品 - 站酷 (ZCOO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38" y="4257675"/>
            <a:ext cx="6486970" cy="4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门店营业前准备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grpSp>
          <p:nvGrpSpPr>
            <p:cNvPr id="49" name="组合 48"/>
            <p:cNvGrpSpPr/>
            <p:nvPr/>
          </p:nvGrpSpPr>
          <p:grpSpPr>
            <a:xfrm>
              <a:off x="1447800" y="2894104"/>
              <a:ext cx="15007644" cy="5968097"/>
              <a:chOff x="1604872" y="2989937"/>
              <a:chExt cx="7992326" cy="5206369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604872" y="2989937"/>
                <a:ext cx="7992326" cy="5206369"/>
              </a:xfrm>
              <a:prstGeom prst="roundRect">
                <a:avLst>
                  <a:gd name="adj" fmla="val 3942"/>
                </a:avLst>
              </a:prstGeom>
              <a:solidFill>
                <a:schemeClr val="bg1"/>
              </a:solidFill>
              <a:ln w="38100">
                <a:solidFill>
                  <a:srgbClr val="2E66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761884" y="4188890"/>
                <a:ext cx="7411221" cy="3397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店长：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检查门店计算器、销售单、价目表、宣传单等物品是否摆放整齐。检查促销信息，检查商品价格标签和促销活动标识是否正确，避免出现价格错误。检查监控是否正常运作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kern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收银员：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检查收银机、</a:t>
                </a:r>
                <a:r>
                  <a:rPr lang="en-US" altLang="zh-CN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POS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系统、电脑等设备是否开机并正常运转，确保营业后可以顺利使用。备好足够小面额零钱，并按票值分类存放。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kern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导购员：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营业前准备好开票的工具，如圆珠笔、复写纸、开票本等。留意营业用品是否完好，如有污损破裂现象，要及时向店长换领。根据商品特点和需要，准备不同规格的包装材料。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1853792" y="3063811"/>
              <a:ext cx="13916470" cy="752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2.营业物品检查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954412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门店营业前准备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8"/>
          </a:xfrm>
        </p:grpSpPr>
        <p:grpSp>
          <p:nvGrpSpPr>
            <p:cNvPr id="49" name="组合 48"/>
            <p:cNvGrpSpPr/>
            <p:nvPr/>
          </p:nvGrpSpPr>
          <p:grpSpPr>
            <a:xfrm>
              <a:off x="1447800" y="2894104"/>
              <a:ext cx="15007644" cy="5968098"/>
              <a:chOff x="1604872" y="2989937"/>
              <a:chExt cx="7992326" cy="5206369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604872" y="2989937"/>
                <a:ext cx="7992326" cy="5206369"/>
              </a:xfrm>
              <a:prstGeom prst="roundRect">
                <a:avLst>
                  <a:gd name="adj" fmla="val 3942"/>
                </a:avLst>
              </a:prstGeom>
              <a:solidFill>
                <a:schemeClr val="bg1"/>
              </a:solidFill>
              <a:ln w="38100">
                <a:solidFill>
                  <a:srgbClr val="2E66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906053" y="4215658"/>
                <a:ext cx="7241282" cy="3397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400" b="1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复点过夜商品：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对照商品账目，根据商品平时的摆放规律，将过夜商品进行账目清点和检查，以明确责任。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400" b="1" kern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备足商品：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在检查核对前一天所剩商品的基础上，根据自己经营商品的特点和最近市场变化，备足当天所需商品。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400" b="1" kern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检查商品质量：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在补添货物时，一定要认真检查商品有无残损、变质等情况，避免出手后造成退货的麻烦。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400" b="1" kern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检查商品价格标签：</a:t>
                </a: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对于附带价格标签的商品，要检查价格标签是否齐全，有无缺签。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搞好商品的陈列摆放：商品陈列应做到“满、全、新、齐、美”原则。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1853792" y="3063811"/>
              <a:ext cx="13916470" cy="752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3.营业货品准备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954412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7.1.3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门店日常营业管理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447800" y="2894104"/>
            <a:ext cx="15007644" cy="6833795"/>
            <a:chOff x="1604872" y="2989937"/>
            <a:chExt cx="7992326" cy="5206369"/>
          </a:xfrm>
        </p:grpSpPr>
        <p:sp>
          <p:nvSpPr>
            <p:cNvPr id="50" name="矩形: 圆角 49"/>
            <p:cNvSpPr/>
            <p:nvPr/>
          </p:nvSpPr>
          <p:spPr>
            <a:xfrm>
              <a:off x="1604872" y="2989937"/>
              <a:ext cx="7992326" cy="5206369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931823" y="3313162"/>
              <a:ext cx="7241282" cy="4571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1.制定和明确日常重点工作事项</a:t>
              </a:r>
              <a:endParaRPr lang="zh-CN" altLang="en-US" sz="2800" b="1" kern="1400" dirty="0">
                <a:solidFill>
                  <a:srgbClr val="2E66F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应该涵盖门店运营的关键方面，例如顾客接待、市场营销、员工管理等。</a:t>
              </a: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2.每个单一事项需明确具体工作步骤与要求</a:t>
              </a:r>
              <a:endParaRPr lang="zh-CN" altLang="en-US" sz="2800" b="1" kern="1400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例如，在客户接待方面，可以制定客户咨询、带看房源、签订合同等具体步骤和要求，帮助门店员工有条不紊地完成工作。</a:t>
              </a: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3.根据实际情况及时调整不合理结构</a:t>
              </a:r>
              <a:endParaRPr lang="zh-CN" altLang="en-US" sz="2800" b="1" kern="1400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如果某个工作步骤过于繁琐或低效，可以考虑简化或重新设计。</a:t>
              </a: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800" b="1" kern="1400" dirty="0">
                  <a:solidFill>
                    <a:srgbClr val="2E66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4.持之以恒、务实求真</a:t>
              </a:r>
              <a:endParaRPr lang="zh-CN" altLang="en-US" sz="2800" b="1" kern="1400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店长应该持续关注运营流程的执行情况，发现问题并及时解决，门店员工也需要积极配合。通过持之以恒、务实求真的态度，不断提升运营效率和业绩</a:t>
              </a: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590686" y="-2487059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9343356" y="186901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-3005362" y="8605887"/>
            <a:ext cx="4772723" cy="4772723"/>
            <a:chOff x="0" y="0"/>
            <a:chExt cx="6363630" cy="636363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028700" y="4606845"/>
            <a:ext cx="8071346" cy="172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en-US" sz="101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2846036"/>
            <a:ext cx="8071346" cy="166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sz="101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447800" y="2894104"/>
            <a:ext cx="15773400" cy="6833796"/>
            <a:chOff x="1604872" y="2989937"/>
            <a:chExt cx="7992326" cy="5206369"/>
          </a:xfrm>
        </p:grpSpPr>
        <p:sp>
          <p:nvSpPr>
            <p:cNvPr id="50" name="矩形: 圆角 49"/>
            <p:cNvSpPr/>
            <p:nvPr/>
          </p:nvSpPr>
          <p:spPr>
            <a:xfrm>
              <a:off x="1604872" y="2989937"/>
              <a:ext cx="7992326" cy="5206369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830929" y="3297497"/>
              <a:ext cx="7411221" cy="1473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规模较大的连锁门店通常采用典型的店长负责制，组织结构以店长为统筹管理的核心，下设商品部、营销部负责日常整理和售卖商品；设客服部、配送部、行政部负责客户的日常维护以及门店的日常行政工作。</a:t>
              </a: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1057"/>
          <a:stretch>
            <a:fillRect/>
          </a:stretch>
        </p:blipFill>
        <p:spPr bwMode="auto">
          <a:xfrm>
            <a:off x="4608099" y="4775023"/>
            <a:ext cx="10082458" cy="463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752256"/>
            <a:ext cx="15007644" cy="6975644"/>
            <a:chOff x="1447800" y="2770225"/>
            <a:chExt cx="15007644" cy="6091976"/>
          </a:xfrm>
        </p:grpSpPr>
        <p:sp>
          <p:nvSpPr>
            <p:cNvPr id="50" name="矩形: 圆角 49"/>
            <p:cNvSpPr/>
            <p:nvPr/>
          </p:nvSpPr>
          <p:spPr>
            <a:xfrm>
              <a:off x="1447800" y="2894104"/>
              <a:ext cx="15007644" cy="5968097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1838418" y="2770225"/>
              <a:ext cx="13916470" cy="1505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1.店长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61734" y="3553382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35995" y="3829535"/>
          <a:ext cx="14101986" cy="58398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53724"/>
                <a:gridCol w="1823062"/>
                <a:gridCol w="11125200"/>
              </a:tblGrid>
              <a:tr h="43929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工作领域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266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 作 职 责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439298">
                <a:tc rowSpan="5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人员管理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人员培训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内容包括商品知识、顾客销售、陈列，店员的行为规范的督导指导等。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904388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员工激励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了解、掌握店面人员的思想动态，充分调动其积极性，随时向区域主管上报店员的心理问题。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439298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员工考勤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负责店面人员的加班申请及本月加班时间的统计，并上报至区域主管。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439298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店面行为管控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店面人员出勤、仪容的检查监督；对现场各种违章操作的监督处罚。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439298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666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售后处理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解决店面的客户投诉，并把处理结果上报至区域主管。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077" marR="17077" marT="11385" marB="11385" anchor="ctr"/>
                </a:tc>
              </a:tr>
              <a:tr h="904388">
                <a:tc row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货品管理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货品运作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准确把握店面的货品情况，随时了解商品库存信息。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随时了解店面所需要的货品并与商品管理部沟通。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1834565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货品分析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根据店面及竞争对手情况，并及时地向区域主管反馈收集到的商场信息。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根据收集信息，若临时性的货品需求可直接与公司商品部电话提报。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负责组织员工共同讨论相关商品的卖点分析。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sp>
          <p:nvSpPr>
            <p:cNvPr id="50" name="矩形: 圆角 49"/>
            <p:cNvSpPr/>
            <p:nvPr/>
          </p:nvSpPr>
          <p:spPr>
            <a:xfrm>
              <a:off x="1447800" y="2894104"/>
              <a:ext cx="15007644" cy="5968097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1905000" y="3004859"/>
              <a:ext cx="13916470" cy="1505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1.店长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757704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98312" y="4055521"/>
          <a:ext cx="13660788" cy="5430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17628"/>
                <a:gridCol w="2751460"/>
                <a:gridCol w="9791700"/>
              </a:tblGrid>
              <a:tr h="356641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工作领域</a:t>
                      </a:r>
                      <a:endParaRPr lang="zh-CN" altLang="en-US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 作 职 责</a:t>
                      </a:r>
                      <a:endParaRPr lang="zh-CN" altLang="en-US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17077" marR="17077" marT="11385" marB="11385" anchor="ctr"/>
                </a:tc>
              </a:tr>
              <a:tr h="356641">
                <a:tc rowSpan="7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卖场管理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氛围营造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店面货品陈列及各类道具的合理摆放，营造门店的舒适销售气氛。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356641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突发事件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处理店面的临时性问题。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730757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促销管理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严格执行区域主管关于店面促销活动的各项指令，在活动期间合理安排店面人员的工作。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367985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店面硬件管理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店面各类硬件设施的维护，店面相关物资的需求提报及领取采购。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356641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制度落实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准确地理解公司各项规章制度，及时解答店员对规章制度的各类疑问。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356641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目标落实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负责店面每日各店员销售目标的分解、宣导及完成进度。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356641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开业准备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带领店员进行店面清洁，及区域主管安排的各项工作。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730757">
                <a:tc rowSpan="3"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工作汇报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账务相关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监督店面人员清楚完成每日的销售报表的填写，及月底准确地向公司提报一切公司要求店面完成的相关财务资料。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356641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每日工作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前向区域主管汇报店面销售数据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  <a:tr h="1104874">
                <a:tc vMerge="1"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月末工作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本月店面加班统计表，下月店面排班表。 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店长上月总结及下月计划。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店务日志、客流统计表、促销活动统计表。</a:t>
                      </a: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7077" marR="17077" marT="11385" marB="1138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sp>
          <p:nvSpPr>
            <p:cNvPr id="50" name="矩形: 圆角 49"/>
            <p:cNvSpPr/>
            <p:nvPr/>
          </p:nvSpPr>
          <p:spPr>
            <a:xfrm>
              <a:off x="1447800" y="2894104"/>
              <a:ext cx="15007644" cy="5968097"/>
            </a:xfrm>
            <a:prstGeom prst="roundRect">
              <a:avLst>
                <a:gd name="adj" fmla="val 3942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1905000" y="3004859"/>
              <a:ext cx="13916470" cy="1505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2.商品部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757704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75650" y="4308019"/>
          <a:ext cx="13597366" cy="5120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2143"/>
                <a:gridCol w="12365223"/>
              </a:tblGrid>
              <a:tr h="46715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岗位名称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2790" marR="62790" marT="41860" marB="4186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266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岗位职责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2790" marR="62790" marT="41860" marB="4186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488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商品专员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2790" marR="62790" marT="41860" marB="4186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质量监管：负责所管理商品价格、质量和保质的监督、检查；负责所管理商品的客户商品退换货的校对；负责记录和收集所管理商品的相关变动信息，及时向店长汇报；负责确保所有冷藏库和冷冻库的温度保持正常，所有新鲜加工设备处于良好工作状态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卫生情况：负责检查所负责门店区域的环境卫生等，确保公司标准和规范的准确实施，保持商场安全、清洁、清洁、舒适的购物环境。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制定计划：要完成可持续的、负责任的营销计划，以确定有竞争力的项目，增加销售季节性商品。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2790" marR="62790" marT="41860" marB="41860"/>
                </a:tc>
              </a:tr>
              <a:tr h="21488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</a:t>
                      </a:r>
                      <a:endParaRPr lang="en-US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管理员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2790" marR="62790" marT="41860" marB="4186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收货阶段：要确保收货商品的名称和订单一致；要确保收货数量、重量准确无误；要验收生鲜、冷冻等易腐商品。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存货阶段：要检查商品条形码，保证条形码与商品实物信息相一致；要负责所有验货单据的保存、整理，分类、归档。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日常卫生：要协助收货区、收货室、周转仓库的清洁卫生，正确保管和使用各种收货设备。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安全方面：要防止闲杂人员随意进出承接区域，帮助防损员做消防安全的接收区域的工作。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其他工作：要与供应商保持良好沟通和联系。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2790" marR="62790" marT="41860" marB="418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grpSp>
          <p:nvGrpSpPr>
            <p:cNvPr id="49" name="组合 48"/>
            <p:cNvGrpSpPr/>
            <p:nvPr/>
          </p:nvGrpSpPr>
          <p:grpSpPr>
            <a:xfrm>
              <a:off x="1447800" y="2894104"/>
              <a:ext cx="15007644" cy="5968097"/>
              <a:chOff x="1604872" y="2989937"/>
              <a:chExt cx="7992326" cy="5206369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604872" y="2989937"/>
                <a:ext cx="7992326" cy="5206369"/>
              </a:xfrm>
              <a:prstGeom prst="roundRect">
                <a:avLst>
                  <a:gd name="adj" fmla="val 3942"/>
                </a:avLst>
              </a:prstGeom>
              <a:solidFill>
                <a:schemeClr val="bg1"/>
              </a:solidFill>
              <a:ln w="38100">
                <a:solidFill>
                  <a:srgbClr val="2E66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761884" y="3871643"/>
                <a:ext cx="7411221" cy="86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新零售时代营销部不仅要做好门店市场的开拓，还要做好门店的形象策划和包装推介。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266700" algn="just">
                  <a:lnSpc>
                    <a:spcPct val="150000"/>
                  </a:lnSpc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营销部一般包含电商运营专员、社交媒体经理、用户体验设计师等。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1853792" y="3063811"/>
              <a:ext cx="13916470" cy="1505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3.营销部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757704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28252" y="5492518"/>
          <a:ext cx="13340348" cy="34609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05548"/>
                <a:gridCol w="11734800"/>
              </a:tblGrid>
              <a:tr h="53944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2667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岗位职责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1537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电商运营</a:t>
                      </a:r>
                      <a:endParaRPr lang="en-US" alt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专员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负责门店线上平台日常运营：包括商品上架、下架、库存管理、售后服务等。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通过各种推广渠道：如淘宝客、抖音、饿了么、美团等平台，吸引用户访问、转化并购买门店产品。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监控并分析电商平台的数据：包括流量、转化率、销售额等，提出优化建议，负责制定并执行电商平台的营销策略，提高销售额和用户转化率。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负责店铺美工及相关设计工作。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完成上级领导交办的其他相关工作。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grpSp>
          <p:nvGrpSpPr>
            <p:cNvPr id="49" name="组合 48"/>
            <p:cNvGrpSpPr/>
            <p:nvPr/>
          </p:nvGrpSpPr>
          <p:grpSpPr>
            <a:xfrm>
              <a:off x="1447800" y="2894104"/>
              <a:ext cx="15007644" cy="5968097"/>
              <a:chOff x="1604872" y="2989937"/>
              <a:chExt cx="7992326" cy="5206369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604872" y="2989937"/>
                <a:ext cx="7992326" cy="5206369"/>
              </a:xfrm>
              <a:prstGeom prst="roundRect">
                <a:avLst>
                  <a:gd name="adj" fmla="val 3942"/>
                </a:avLst>
              </a:prstGeom>
              <a:solidFill>
                <a:schemeClr val="bg1"/>
              </a:solidFill>
              <a:ln w="38100">
                <a:solidFill>
                  <a:srgbClr val="2E66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761884" y="3871643"/>
                <a:ext cx="7411221" cy="86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新零售时代的客服部，一方面需要充分利用技术优势，更好地为客户提供差异化服务；另一方面，需要将人工服务投放到更有价值的场景，提升整个门店的服务水平。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1853792" y="3063811"/>
              <a:ext cx="13916470" cy="1505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4.客服部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757704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63731" y="5444541"/>
          <a:ext cx="13673071" cy="37327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55447"/>
                <a:gridCol w="11817624"/>
              </a:tblGrid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岗位名称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岗位职责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客服主管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管理客服团队：负责招聘、培训、绩效考核和团队管理，确保客服团队的工作效率和服务质量。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制定客服相关政策：制定和落实客服相关的政策和流程，确保客服服务符合公司规定和标准。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监督客服工作：监督客服团队的日常工作，确保客户服务满意度。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处理客户投诉：负责处理客户投诉和纠纷，及时作出解决方案，并跟踪问题的解决过程。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</a:t>
                      </a: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提升客服服务质量：建立客服质量评估机制，优化服务流程和提升服务质量。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</a:t>
                      </a: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协调各部门沟通：与销售、采购、物流和其他部门沟通协调，解决客户问题和提升客户满意度。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70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</a:t>
                      </a:r>
                      <a:r>
                        <a:rPr lang="zh-CN" altLang="en-US" sz="2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报告和分析：定期向上级汇报客服工作的情况，对客服绩效进行分析和评估，提出改进建议和方案。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grpSp>
          <p:nvGrpSpPr>
            <p:cNvPr id="49" name="组合 48"/>
            <p:cNvGrpSpPr/>
            <p:nvPr/>
          </p:nvGrpSpPr>
          <p:grpSpPr>
            <a:xfrm>
              <a:off x="1447800" y="2894104"/>
              <a:ext cx="15007644" cy="5968097"/>
              <a:chOff x="1604872" y="2989937"/>
              <a:chExt cx="7992326" cy="5206369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604872" y="2989937"/>
                <a:ext cx="7992326" cy="5206369"/>
              </a:xfrm>
              <a:prstGeom prst="roundRect">
                <a:avLst>
                  <a:gd name="adj" fmla="val 3942"/>
                </a:avLst>
              </a:prstGeom>
              <a:solidFill>
                <a:schemeClr val="bg1"/>
              </a:solidFill>
              <a:ln w="38100">
                <a:solidFill>
                  <a:srgbClr val="2E66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761884" y="3871643"/>
                <a:ext cx="7411221" cy="442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配送部一般包含配货员、配送员、售后客服等岗位。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1853792" y="3063811"/>
              <a:ext cx="13916470" cy="1505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配送部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757704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93387" y="4801275"/>
          <a:ext cx="13916470" cy="46122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88670"/>
                <a:gridCol w="12527800"/>
              </a:tblGrid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岗位名称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岗位职责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1333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配货员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商品验收：到货通知→准备收货→检验合格→卸车打标→系统录入→放置待入区→验收结束通知入库→保存验收记录。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商品入库：通知入库→入库准备→入库上架（入位）→系统录入→入库完毕→入库记录。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商品分拣：汇总门店订单→打印拣货单→整理订单并分类→拣货出库→核对打包→打印出库单→放置汇集核对区→拣货记录。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商品汇集：根据出库单复核（无误）→入置商品待发区→整理载具（周围筐、笼车）→打印配送单→复核记录。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商品整理：第一时间整理缺货、断货订单，并通知补货员做好相应的补货准备保证当天的订单可以当天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小时内完成配送。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其他工作：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57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1.配合其他部门做后续工作，整齐分类堆放好仓库的产品；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57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2.配合售后、订单客服跟单；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12573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3.空闲配合打包整理货架。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/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/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/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/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/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门店日常运营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门店组织结构</a:t>
            </a:r>
            <a:endParaRPr lang="zh-CN" altLang="en-US" sz="3600" b="1" dirty="0">
              <a:solidFill>
                <a:srgbClr val="1E5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7800" y="2894104"/>
            <a:ext cx="15007644" cy="6833796"/>
            <a:chOff x="1447800" y="2894104"/>
            <a:chExt cx="15007644" cy="5968097"/>
          </a:xfrm>
        </p:grpSpPr>
        <p:grpSp>
          <p:nvGrpSpPr>
            <p:cNvPr id="49" name="组合 48"/>
            <p:cNvGrpSpPr/>
            <p:nvPr/>
          </p:nvGrpSpPr>
          <p:grpSpPr>
            <a:xfrm>
              <a:off x="1447800" y="2894104"/>
              <a:ext cx="15007644" cy="5968097"/>
              <a:chOff x="1604872" y="2989937"/>
              <a:chExt cx="7992326" cy="5206369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604872" y="2989937"/>
                <a:ext cx="7992326" cy="5206369"/>
              </a:xfrm>
              <a:prstGeom prst="roundRect">
                <a:avLst>
                  <a:gd name="adj" fmla="val 3942"/>
                </a:avLst>
              </a:prstGeom>
              <a:solidFill>
                <a:schemeClr val="bg1"/>
              </a:solidFill>
              <a:ln w="38100">
                <a:solidFill>
                  <a:srgbClr val="2E66F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761884" y="3871643"/>
                <a:ext cx="7411221" cy="86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</a:pPr>
                <a:r>
                  <a:rPr lang="zh-CN" altLang="en-US" sz="2400" kern="14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该岗位需要协调各部门之间的日常事务，，同时负责员工的招聘、考核等工作。行政部一般包含防损员、保洁员、人事等岗位</a:t>
                </a:r>
                <a:endPara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19"/>
            <p:cNvSpPr txBox="1"/>
            <p:nvPr/>
          </p:nvSpPr>
          <p:spPr>
            <a:xfrm>
              <a:off x="1853792" y="3063811"/>
              <a:ext cx="13916470" cy="1505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行政部</a:t>
              </a: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AutoShape 21"/>
            <p:cNvSpPr/>
            <p:nvPr/>
          </p:nvSpPr>
          <p:spPr>
            <a:xfrm flipV="1">
              <a:off x="2039436" y="3757704"/>
              <a:ext cx="13597366" cy="39025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01812" y="5320586"/>
          <a:ext cx="13542988" cy="37893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52186"/>
                <a:gridCol w="12390802"/>
              </a:tblGrid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  <a:endParaRPr lang="zh-CN" altLang="en-US" sz="1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岗位职责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防损员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安全管理：要负责本店顾客、员工、收银区、金库、送款、商品及消防和其他固定资产的有效安全管理；每日开店前，检查所有门店安全设施是否正常。每日关店前，需要检查门店各类锁是否关闭。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监督巡视工作：要做好监督工作，以确保客户货物无遗漏，门店商品没有损失；要做好门店巡视工作，预防偷盗等事件的发生。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定期检测消防设备：及时消除隐患，配合防损主管对门店员工定期进行消防培训和应急演练。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紧急情况处理：要处理客户与客户、客户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员工与员工之间的冲突；要负责店内外购物车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车辆的分类和紧急情况的处理，人员疏散。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做好门店交办的其他工作。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dkOWQ0NGJjYzA2MTU5ZjdjMjQxZjY5NTMxNjczYjAifQ=="/>
  <p:tag name="commondata" val="eyJoZGlkIjoiYjA5OTQ0MzBjMzcyMWRjZDY4MWQyODg5MDIwZjkwMG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3765</Words>
  <Application>WPS 演示</Application>
  <PresentationFormat>自定义</PresentationFormat>
  <Paragraphs>314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燕文静</dc:creator>
  <cp:lastModifiedBy>8226982966</cp:lastModifiedBy>
  <cp:revision>22</cp:revision>
  <dcterms:created xsi:type="dcterms:W3CDTF">2006-08-16T00:00:00Z</dcterms:created>
  <dcterms:modified xsi:type="dcterms:W3CDTF">2024-08-16T09:40:03Z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DCF4243C69A94B24A0321ACB11AB7AB2_12</vt:lpwstr>
  </property>
  <property fmtid="{D5CDD505-2E9C-101B-9397-08002B2CF9AE}" pid="3" name="KSOProductBuildVer">
    <vt:lpwstr>2052-12.1.0.17147</vt:lpwstr>
  </property>
</Properties>
</file>