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9" r:id="rId14"/>
    <p:sldId id="348" r:id="rId15"/>
    <p:sldId id="350" r:id="rId16"/>
    <p:sldId id="270" r:id="rId17"/>
  </p:sldIdLst>
  <p:sldSz cx="18288000" cy="10287000"/>
  <p:notesSz cx="6858000" cy="9144000"/>
  <p:embeddedFontLst>
    <p:embeddedFont>
      <p:font typeface="微软雅黑" panose="020B0503020204020204" pitchFamily="34" charset="-122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FD"/>
    <a:srgbClr val="DC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1" d="100"/>
          <a:sy n="51" d="100"/>
        </p:scale>
        <p:origin x="150" y="672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032172" y="-2151825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10591800" y="2887731"/>
            <a:ext cx="8257987" cy="6743112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183890" y="4849157"/>
            <a:ext cx="986510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zh-CN" altLang="en-US" sz="8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新零售数据化运营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3891" y="2887731"/>
            <a:ext cx="8071346" cy="172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zh-CN" altLang="en-US" sz="101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第六章  </a:t>
            </a:r>
            <a:endParaRPr lang="en-US" sz="10100" b="1" dirty="0">
              <a:solidFill>
                <a:srgbClr val="2E66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2133600" y="8115300"/>
            <a:ext cx="4772723" cy="4772723"/>
            <a:chOff x="0" y="0"/>
            <a:chExt cx="6363630" cy="63636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87064" y="6743700"/>
            <a:ext cx="5280980" cy="981075"/>
            <a:chOff x="4547" y="10620"/>
            <a:chExt cx="8316" cy="1545"/>
          </a:xfrm>
        </p:grpSpPr>
        <p:sp>
          <p:nvSpPr>
            <p:cNvPr id="27" name="Rectangle 3"/>
            <p:cNvSpPr>
              <a:spLocks noGrp="1" noChangeArrowheads="1"/>
            </p:cNvSpPr>
            <p:nvPr/>
          </p:nvSpPr>
          <p:spPr>
            <a:xfrm>
              <a:off x="5337" y="10620"/>
              <a:ext cx="7526" cy="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6.2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人的数据分析</a:t>
              </a:r>
            </a:p>
          </p:txBody>
        </p:sp>
        <p:grpSp>
          <p:nvGrpSpPr>
            <p:cNvPr id="28" name="Group 19"/>
            <p:cNvGrpSpPr/>
            <p:nvPr/>
          </p:nvGrpSpPr>
          <p:grpSpPr>
            <a:xfrm>
              <a:off x="4547" y="11095"/>
              <a:ext cx="671" cy="671"/>
              <a:chOff x="0" y="0"/>
              <a:chExt cx="6363630" cy="6363630"/>
            </a:xfrm>
          </p:grpSpPr>
          <p:grpSp>
            <p:nvGrpSpPr>
              <p:cNvPr id="29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33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0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1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2887345" y="7734300"/>
            <a:ext cx="9618980" cy="744220"/>
            <a:chOff x="4547" y="12060"/>
            <a:chExt cx="15148" cy="1172"/>
          </a:xfrm>
        </p:grpSpPr>
        <p:grpSp>
          <p:nvGrpSpPr>
            <p:cNvPr id="35" name="Group 19"/>
            <p:cNvGrpSpPr/>
            <p:nvPr/>
          </p:nvGrpSpPr>
          <p:grpSpPr>
            <a:xfrm>
              <a:off x="4547" y="12493"/>
              <a:ext cx="671" cy="671"/>
              <a:chOff x="0" y="0"/>
              <a:chExt cx="6363630" cy="6363630"/>
            </a:xfrm>
          </p:grpSpPr>
          <p:grpSp>
            <p:nvGrpSpPr>
              <p:cNvPr id="36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40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7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8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5295" y="12060"/>
              <a:ext cx="14400" cy="11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6.3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货的数据分析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6.3.1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商品销售数据分析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291" y="3057931"/>
            <a:ext cx="15257828" cy="7017845"/>
            <a:chOff x="1551723" y="3002757"/>
            <a:chExt cx="15395134" cy="7101682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7"/>
              <a:ext cx="15395134" cy="7101682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128269" y="3956586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44645" y="3181354"/>
              <a:ext cx="12735332" cy="670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商品销售数据分析是数据分析的一项重要内容，商品销售数据如下表所示：</a:t>
              </a:r>
            </a:p>
          </p:txBody>
        </p:sp>
      </p:grp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366DB85-4E36-56FB-8392-750AF7205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61231"/>
              </p:ext>
            </p:extLst>
          </p:nvPr>
        </p:nvGraphicFramePr>
        <p:xfrm>
          <a:off x="1908695" y="4297692"/>
          <a:ext cx="14398105" cy="54456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7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0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商品数据指标</a:t>
                      </a:r>
                      <a:endParaRPr lang="zh-CN" altLang="en-US" sz="3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指标解读</a:t>
                      </a:r>
                      <a:endParaRPr lang="zh-CN" altLang="en-US" sz="3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周转天数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28600" algn="l" fontAlgn="base">
                        <a:lnSpc>
                          <a:spcPct val="150000"/>
                        </a:lnSpc>
                      </a:pP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周转天数是指企业从取得存货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产品入库开始 ，至消耗、销售为止所经历的天数。周转天数越长，表示经营效率越低；周转天数越短，表示经营效率越高。库存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存货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周转天数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=360 /</a:t>
                      </a: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存货周转次数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=(</a:t>
                      </a: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平均存货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均存货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en-US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数产品销售成本</a:t>
                      </a:r>
                      <a:r>
                        <a:rPr lang="en-US" altLang="zh-CN" sz="18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32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退货率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退货率是衡量企业产品质量、服务质量等方面状况的指标。退货率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总退货数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总订单数</a:t>
                      </a:r>
                      <a:endParaRPr lang="zh-CN" altLang="en-US" sz="2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售罄率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售罄率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销售数量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进货数量</a:t>
                      </a:r>
                      <a:endParaRPr lang="zh-CN" altLang="en-US" sz="2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库销比</a:t>
                      </a:r>
                      <a:endParaRPr lang="zh-CN" altLang="en-US" sz="24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库销比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期末库存金额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/(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本期销售牌价额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销售天数*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30)</a:t>
                      </a:r>
                      <a:endParaRPr lang="zh-CN" altLang="en-US" sz="2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连带率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连带率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销售件数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交易次数</a:t>
                      </a:r>
                      <a:endParaRPr lang="zh-CN" altLang="en-US" sz="2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平均单价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平均单价</a:t>
                      </a:r>
                      <a:r>
                        <a:rPr lang="en-US" altLang="zh-CN" sz="18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销售金额</a:t>
                      </a:r>
                      <a:r>
                        <a:rPr lang="en-US" altLang="zh-CN" sz="18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销售件数</a:t>
                      </a:r>
                      <a:endParaRPr lang="zh-CN" altLang="en-US" sz="24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平均折扣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平均折扣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销售金额</a:t>
                      </a: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销售吊牌额</a:t>
                      </a:r>
                      <a:endParaRPr lang="zh-CN" altLang="en-US" sz="2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库存量单位（</a:t>
                      </a:r>
                      <a:r>
                        <a:rPr 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Stock Keeping Unit，SKU）</a:t>
                      </a:r>
                      <a:endParaRPr 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库存进出计量的基本单元，可以是以件、盒、托盘等为单位</a:t>
                      </a:r>
                      <a:endParaRPr lang="zh-CN" altLang="en-US" sz="2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1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商品销售数据分析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291" y="3057932"/>
            <a:ext cx="15257828" cy="6352768"/>
            <a:chOff x="1551723" y="3002758"/>
            <a:chExt cx="15395134" cy="642866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15395134" cy="6428660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74894" y="3229016"/>
              <a:ext cx="14757527" cy="1978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在年初的两个月中销售量一般，后面的几个月持续走高，到</a:t>
              </a: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月份达到了全年的峰值，</a:t>
              </a: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月之后下降并且在之后的几个月都保持平稳。图中的数据说明该销售门店成交金额呈现出明显的季节性特征。</a:t>
              </a:r>
            </a:p>
          </p:txBody>
        </p:sp>
      </p:grpSp>
      <p:pic>
        <p:nvPicPr>
          <p:cNvPr id="4" name="图片 3" descr="图表, 条形图&#10;&#10;描述已自动生成">
            <a:extLst>
              <a:ext uri="{FF2B5EF4-FFF2-40B4-BE49-F238E27FC236}">
                <a16:creationId xmlns:a16="http://schemas.microsoft.com/office/drawing/2014/main" id="{A3AC17C1-7D13-FECD-0E1E-B06B650B6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66" y="4938081"/>
            <a:ext cx="9097859" cy="39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商品销售数据分析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291" y="3057932"/>
            <a:ext cx="15257828" cy="6352768"/>
            <a:chOff x="1551723" y="3002758"/>
            <a:chExt cx="15395134" cy="642866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15395134" cy="6428660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74894" y="3229016"/>
              <a:ext cx="14757527" cy="1978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对某新零售门店的销售金额做进一步的数据分析，将销售金额进行区间划分，并对其进行可视化分析，可以直观的发现该门店销售成交量每月有十几天都维持在</a:t>
              </a:r>
              <a:r>
                <a:rPr lang="en-US" altLang="zh-CN" sz="28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2000-5000</a:t>
              </a:r>
              <a:r>
                <a:rPr lang="zh-CN" altLang="en-US" sz="28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之间，其次是</a:t>
              </a:r>
              <a:r>
                <a:rPr lang="en-US" altLang="zh-CN" sz="28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万以上的区间，在每个月中会占到十天左右。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3AC17C1-7D13-FECD-0E1E-B06B650B6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615" y="5236734"/>
            <a:ext cx="8749760" cy="39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商品库存数据分析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01304" y="2713433"/>
            <a:ext cx="15257828" cy="7133706"/>
            <a:chOff x="1551723" y="3002757"/>
            <a:chExt cx="15395134" cy="6760707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7"/>
              <a:ext cx="15395134" cy="6760707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128269" y="3956586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44645" y="3181354"/>
              <a:ext cx="12735332" cy="670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新零售运营库存数据的分析同样至关重要。商品销售数据包括以下数据：</a:t>
              </a: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6D7AF67-F4B7-1CF4-237A-13AC1C32A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7438"/>
              </p:ext>
            </p:extLst>
          </p:nvPr>
        </p:nvGraphicFramePr>
        <p:xfrm>
          <a:off x="1891762" y="3953193"/>
          <a:ext cx="14143564" cy="57361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0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62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商品数据指标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指标解读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6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库存周转天数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28600" algn="l" fontAlgn="base">
                        <a:lnSpc>
                          <a:spcPct val="150000"/>
                        </a:lnSpc>
                      </a:pP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库存周转天数是指企业从取得存货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产品入库开始 ，至消耗、销售为止所经历的天数。周转天数越长，表示经营效率越低；周转天数越短，表示经营效率越高。库存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存货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周转天数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=360 /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存货周转次数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平均存货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均存货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数产品销售成本</a:t>
                      </a:r>
                      <a:endParaRPr lang="zh-CN" alt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6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库龄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库存账龄是在某时间节点，某种或者某类存货的库存时间的加权平均值。库存账龄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=∑(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批次入库数量*批次入库时间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统计时点库存总额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2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售罄率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售罄率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销售数量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进货数量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62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库销比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库销比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期末库存金额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/(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本期销售牌价额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销售天数*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30)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62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库存数量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库存数量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累计入库数量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累计出库数量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62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动销率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动销率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商品累计销售数量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商品库存数量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62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平均折扣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平均折扣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销售金额</a:t>
                      </a: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销售吊牌额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86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库存量单位（</a:t>
                      </a: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Stock Keeping Unit，SKU）</a:t>
                      </a:r>
                      <a:endParaRPr 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库存进出计量的基本单元，可以是以件、盒、托盘等为单位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商品库存数据分析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291" y="3057932"/>
            <a:ext cx="15257828" cy="6352768"/>
            <a:chOff x="1551723" y="3002758"/>
            <a:chExt cx="15395134" cy="642866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15395134" cy="6428660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74894" y="3852242"/>
              <a:ext cx="14757527" cy="3286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做库存数据分析时，要注意：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区分库存总量，将有效库存和无效库存分别进行管理；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库存数据量化，对整体库存的数量进行精准把控；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库存结构分析，确保库存结构的适度性；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）对库存数据进行预估，把握未来销售走向。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676F3618-1582-D0E6-2BD2-5D6921C3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37" y="4355497"/>
            <a:ext cx="60960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商品库存数据分析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291" y="3057932"/>
            <a:ext cx="15257828" cy="6352768"/>
            <a:chOff x="1551723" y="3002758"/>
            <a:chExt cx="15395134" cy="642866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15395134" cy="6428660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00103" y="3341805"/>
              <a:ext cx="14757527" cy="1978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对某零售门店的库存数据进行分析，发现其库存周转率波动比较大，</a:t>
              </a: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-8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月库存的周转情况是全年最好的阶段，其余月份都低于</a:t>
              </a: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50%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，这可能是因为该零售门店专营季节性产品，因此出现了较大幅度的变化。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4E01667-21F3-8A5A-3297-EC6A676089B2}"/>
              </a:ext>
            </a:extLst>
          </p:cNvPr>
          <p:cNvGrpSpPr/>
          <p:nvPr/>
        </p:nvGrpSpPr>
        <p:grpSpPr>
          <a:xfrm>
            <a:off x="4538947" y="5486208"/>
            <a:ext cx="9422342" cy="3545580"/>
            <a:chOff x="0" y="0"/>
            <a:chExt cx="5263526" cy="1797031"/>
          </a:xfrm>
        </p:grpSpPr>
        <p:pic>
          <p:nvPicPr>
            <p:cNvPr id="4" name="图片 3" descr="库存数据分析表excel模板_完美办公">
              <a:extLst>
                <a:ext uri="{FF2B5EF4-FFF2-40B4-BE49-F238E27FC236}">
                  <a16:creationId xmlns:a16="http://schemas.microsoft.com/office/drawing/2014/main" id="{8FA7DA06-C1B5-25E6-F905-B50D43E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1" t="7316" b="39075"/>
            <a:stretch>
              <a:fillRect/>
            </a:stretch>
          </p:blipFill>
          <p:spPr>
            <a:xfrm>
              <a:off x="0" y="15856"/>
              <a:ext cx="3270885" cy="1781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 descr="库存数据分析表excel模板_完美办公">
              <a:extLst>
                <a:ext uri="{FF2B5EF4-FFF2-40B4-BE49-F238E27FC236}">
                  <a16:creationId xmlns:a16="http://schemas.microsoft.com/office/drawing/2014/main" id="{433C9642-A9FF-4E0D-35C3-217EDF5D9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" t="7953" r="61618" b="37948"/>
            <a:stretch>
              <a:fillRect/>
            </a:stretch>
          </p:blipFill>
          <p:spPr>
            <a:xfrm>
              <a:off x="3282326" y="0"/>
              <a:ext cx="1981200" cy="179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914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590686" y="-2487059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9343356" y="186901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-3005362" y="8605887"/>
            <a:ext cx="4772723" cy="4772723"/>
            <a:chOff x="0" y="0"/>
            <a:chExt cx="6363630" cy="636363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028700" y="4606845"/>
            <a:ext cx="8071346" cy="172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846036"/>
            <a:ext cx="8071346" cy="166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用户人口特征分析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51556" y="3266070"/>
            <a:ext cx="7333515" cy="5839830"/>
            <a:chOff x="1551723" y="3002759"/>
            <a:chExt cx="7992326" cy="509447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9"/>
              <a:ext cx="7992326" cy="5094473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589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以某男士西装品牌新零售门店为例：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6" y="4152063"/>
              <a:ext cx="7241282" cy="3351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2024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31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日至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日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个星期的用户数据显示，男性用户占比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76.67%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，女性用户占比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23.33%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，在年龄分布中年龄段主要集中在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30-39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岁。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说明该男士西装品牌店的主要客户是中青年男性，门店可以据此对销售产品以及门店装修等环节进行针对性的改进。</a:t>
              </a:r>
            </a:p>
          </p:txBody>
        </p:sp>
      </p:grpSp>
      <p:pic>
        <p:nvPicPr>
          <p:cNvPr id="8" name="图片 7" descr="图形用户界面&#10;&#10;描述已自动生成">
            <a:extLst>
              <a:ext uri="{FF2B5EF4-FFF2-40B4-BE49-F238E27FC236}">
                <a16:creationId xmlns:a16="http://schemas.microsoft.com/office/drawing/2014/main" id="{722CA70A-F184-ADF2-BAA0-779AAD2D6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102" y="502686"/>
            <a:ext cx="6975927" cy="403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图形用户界面&#10;&#10;描述已自动生成">
            <a:extLst>
              <a:ext uri="{FF2B5EF4-FFF2-40B4-BE49-F238E27FC236}">
                <a16:creationId xmlns:a16="http://schemas.microsoft.com/office/drawing/2014/main" id="{030135F9-4F0B-3512-2BFE-995EAECB8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038" y="4732600"/>
            <a:ext cx="6975926" cy="509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0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用户活跃度分析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51556" y="3266070"/>
            <a:ext cx="15007644" cy="3148940"/>
            <a:chOff x="1551723" y="3002759"/>
            <a:chExt cx="7992326" cy="274703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9"/>
              <a:ext cx="7992326" cy="2747030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10513" y="3086556"/>
              <a:ext cx="7475647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以某新零售企业的用户相关数据为例：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1910513" y="3939457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679745" y="4282111"/>
              <a:ext cx="7432539" cy="9901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其日新增用户为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2921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人，新用户打开店铺网页的占比为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35.88%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，但是新增日留存率为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7.35%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从时间上看处于下降的趋势，这提醒企业对流失的客户应当采取相应的挽留措施。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9BE0159-576E-B751-394E-090AA72F1EEB}"/>
              </a:ext>
            </a:extLst>
          </p:cNvPr>
          <p:cNvSpPr txBox="1"/>
          <p:nvPr/>
        </p:nvSpPr>
        <p:spPr>
          <a:xfrm>
            <a:off x="1086971" y="2459829"/>
            <a:ext cx="12691767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b="1" kern="1400" dirty="0">
                <a:solidFill>
                  <a:srgbClr val="2E66F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kern="1400" dirty="0">
                <a:solidFill>
                  <a:srgbClr val="2E66F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新增用户分析</a:t>
            </a:r>
          </a:p>
        </p:txBody>
      </p:sp>
      <p:pic>
        <p:nvPicPr>
          <p:cNvPr id="4" name="图片 3" descr="图形用户界面, 应用程序, Teams&#10;&#10;描述已自动生成">
            <a:extLst>
              <a:ext uri="{FF2B5EF4-FFF2-40B4-BE49-F238E27FC236}">
                <a16:creationId xmlns:a16="http://schemas.microsoft.com/office/drawing/2014/main" id="{1F36C9CF-9C00-899C-424B-820FA4CB3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4"/>
          <a:stretch>
            <a:fillRect/>
          </a:stretch>
        </p:blipFill>
        <p:spPr>
          <a:xfrm>
            <a:off x="1558472" y="6871114"/>
            <a:ext cx="14780418" cy="263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1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用户活跃度分析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585" y="3602169"/>
            <a:ext cx="7921044" cy="5321467"/>
            <a:chOff x="1551723" y="3002759"/>
            <a:chExt cx="7992326" cy="4642271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9"/>
              <a:ext cx="7992326" cy="4642271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10513" y="3086556"/>
              <a:ext cx="7475647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以某新零售企业的用户相关数据为例：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1910513" y="3939457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21803" y="4252380"/>
              <a:ext cx="7432539" cy="1473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14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到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22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日，企业的用户活跃度都是高于平均值的，之后就整体处于低值水平。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门店在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14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到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22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日之间举行了门店促销活动，起到了活跃用户的作用，但是活动结束之后用户的活跃度就降低，这说明门店对于客户的转化和挽留机制还有待改进。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9BE0159-576E-B751-394E-090AA72F1EEB}"/>
              </a:ext>
            </a:extLst>
          </p:cNvPr>
          <p:cNvSpPr txBox="1"/>
          <p:nvPr/>
        </p:nvSpPr>
        <p:spPr>
          <a:xfrm>
            <a:off x="1086971" y="2459829"/>
            <a:ext cx="12691767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b="1" kern="1400" dirty="0">
                <a:solidFill>
                  <a:srgbClr val="2E66F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kern="1400" dirty="0">
                <a:solidFill>
                  <a:srgbClr val="2E66F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活跃用户数分析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36C9CF-9C00-899C-424B-820FA4CB3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" b="2181"/>
          <a:stretch/>
        </p:blipFill>
        <p:spPr>
          <a:xfrm>
            <a:off x="9755763" y="4627454"/>
            <a:ext cx="8045950" cy="311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用户价值分析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585" y="3602169"/>
            <a:ext cx="7921044" cy="5321467"/>
            <a:chOff x="1551723" y="3002759"/>
            <a:chExt cx="7992326" cy="4642271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9"/>
              <a:ext cx="7992326" cy="4642271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10513" y="3086556"/>
              <a:ext cx="7475647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转化率分析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1910513" y="3939457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21803" y="4252380"/>
              <a:ext cx="7432539" cy="292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转化率是成功完成转化行为的次数占总浏览次数的百分比。转化率越高，成本就会越低。具体公式为：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转化率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（转化次数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÷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总次数）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×100%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评估转化率可以借助漏斗模型来进行分析，不仅能够评价总体的转化率，还能对各个环节的转化率进行细分。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F36C9CF-9C00-899C-424B-820FA4CB3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b="1692"/>
          <a:stretch/>
        </p:blipFill>
        <p:spPr>
          <a:xfrm>
            <a:off x="10157103" y="3602170"/>
            <a:ext cx="7331565" cy="532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9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用户价值分析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585" y="2919914"/>
            <a:ext cx="7921044" cy="6879261"/>
            <a:chOff x="1551723" y="3002758"/>
            <a:chExt cx="7992326" cy="5426811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7992326" cy="5180467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10513" y="3086556"/>
              <a:ext cx="7475647" cy="1253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转化率分析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1910513" y="3939457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52624" y="4056360"/>
              <a:ext cx="7432539" cy="4373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某新零售企业分析其用户转化率时，首先将用户分为普通会员和钻石会员。以普通会员漏斗图为例，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第一步，统计页面的访问人数为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15899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人，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第二步，统计浏览商品详情页的人数占总体访问人数的比重为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47.59%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第三步，进一步统计将商品加入购物车的顾客比重为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60.46%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最后一步，对最终提交订单的人数进行统计，总共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1955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人完成支付，并计算占比为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42.84%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F36C9CF-9C00-899C-424B-820FA4CB3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r="2424"/>
          <a:stretch/>
        </p:blipFill>
        <p:spPr>
          <a:xfrm>
            <a:off x="9517721" y="3848101"/>
            <a:ext cx="8356925" cy="471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1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用户价值分析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56323" y="3589260"/>
            <a:ext cx="7921044" cy="5119310"/>
            <a:chOff x="1551723" y="3002758"/>
            <a:chExt cx="7992326" cy="5180467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7992326" cy="5180467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10513" y="3086556"/>
              <a:ext cx="7475647" cy="1608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2.RFM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模型分析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1910513" y="3939457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52624" y="4271230"/>
              <a:ext cx="7432539" cy="3391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①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RFM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模型的含义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RFM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模型是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个指标的缩写，分别是最近一次消费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时间间隔（</a:t>
              </a: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Recency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）、消费频率（</a:t>
              </a: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Frequency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）、消费金额（</a:t>
              </a: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Monetary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企业可以通过这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个指标对用户分类，从低到高排序，并作为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XYZ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坐标轴，把用户分为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类。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F36C9CF-9C00-899C-424B-820FA4CB3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" b="1145"/>
          <a:stretch/>
        </p:blipFill>
        <p:spPr>
          <a:xfrm>
            <a:off x="10174492" y="3563652"/>
            <a:ext cx="7197351" cy="525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4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344944" y="7505700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用户价值分析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291" y="3057932"/>
            <a:ext cx="7921044" cy="6352768"/>
            <a:chOff x="1551723" y="3002758"/>
            <a:chExt cx="7992326" cy="642866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7992326" cy="6428660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10513" y="3086556"/>
              <a:ext cx="7475647" cy="1608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2.RFM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模型分析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1910513" y="3939457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52624" y="4271230"/>
              <a:ext cx="7432539" cy="5072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②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RFM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分析思路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确定用户的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RFM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三个指标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根据三类指标实际业务情况设置不同区间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根据区间将三类指标划分出不同档次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对于正向指标</a:t>
              </a:r>
              <a:r>
                <a:rPr lang="en-US" altLang="zh-CN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</a:t>
              </a: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，值越大档次就越高；负向指标</a:t>
              </a:r>
              <a:r>
                <a:rPr lang="en-US" altLang="zh-CN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</a:t>
              </a: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则相反，值越小档次就越高。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最后根据不同档次进行客户细分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设置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XYZ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坐标轴，将细分好的客户类型分别对应进相应的用户价值分类当中去。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F36C9CF-9C00-899C-424B-820FA4CB3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242" r="518"/>
          <a:stretch/>
        </p:blipFill>
        <p:spPr>
          <a:xfrm>
            <a:off x="9755142" y="4126851"/>
            <a:ext cx="8048059" cy="42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7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49027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6.2.4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绘制用户画像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7291" y="3057932"/>
            <a:ext cx="7921044" cy="6352768"/>
            <a:chOff x="1551723" y="3002758"/>
            <a:chExt cx="7992326" cy="642866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551723" y="3002758"/>
              <a:ext cx="7992326" cy="6428660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1910513" y="3939457"/>
              <a:ext cx="7377302" cy="40679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74894" y="4172474"/>
              <a:ext cx="7432539" cy="5072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基于多维度的用户数据分析，用户画像相对于传统画像更精准。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多维度的用户数据包括了用户的个人数据、浏览行为数据和消费行为数据，这些数据能帮助企业设置更多的用户标签，以此标记用户特征，用户的标签越多，其画像也越立体。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企业要做到用户画像立体化，需要根据用户画像逻辑，建立一个用户行为类目体系，并根据类目体系，分析总结出独立用户的用户画像。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F36C9CF-9C00-899C-424B-820FA4CB3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1059"/>
          <a:stretch/>
        </p:blipFill>
        <p:spPr>
          <a:xfrm>
            <a:off x="9666860" y="3880659"/>
            <a:ext cx="8048059" cy="47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1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kOWQ0NGJjYzA2MTU5ZjdjMjQxZjY5NTMxNjcz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1511</Words>
  <Application>Microsoft Office PowerPoint</Application>
  <PresentationFormat>自定义</PresentationFormat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Arial</vt:lpstr>
      <vt:lpstr>Calibri</vt:lpstr>
      <vt:lpstr>微软雅黑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燕文静</dc:creator>
  <cp:lastModifiedBy>admin</cp:lastModifiedBy>
  <cp:revision>19</cp:revision>
  <dcterms:created xsi:type="dcterms:W3CDTF">2006-08-16T00:00:00Z</dcterms:created>
  <dcterms:modified xsi:type="dcterms:W3CDTF">2024-08-16T09:36:03Z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DCF4243C69A94B24A0321ACB11AB7AB2_12</vt:lpwstr>
  </property>
  <property fmtid="{D5CDD505-2E9C-101B-9397-08002B2CF9AE}" pid="3" name="KSOProductBuildVer">
    <vt:lpwstr>2052-12.1.0.16309</vt:lpwstr>
  </property>
</Properties>
</file>