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30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270" r:id="rId23"/>
  </p:sldIdLst>
  <p:sldSz cx="18288000" cy="10287000"/>
  <p:notesSz cx="6858000" cy="9144000"/>
  <p:embeddedFontLst>
    <p:embeddedFont>
      <p:font typeface="等线" panose="02010600030101010101" pitchFamily="2" charset="-122"/>
      <p:regular r:id="rId25"/>
      <p:bold r:id="rId26"/>
    </p:embeddedFont>
    <p:embeddedFont>
      <p:font typeface="微软雅黑" panose="020B0503020204020204" pitchFamily="34" charset="-122"/>
      <p:regular r:id="rId27"/>
      <p:bold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6FD"/>
    <a:srgbClr val="DC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56" d="100"/>
          <a:sy n="56" d="100"/>
        </p:scale>
        <p:origin x="114" y="54"/>
      </p:cViewPr>
      <p:guideLst>
        <p:guide orient="horz" pos="215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6F928-A73C-4688-88F3-30CBA80BDF48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42565-833F-4D13-BD38-903B3DFA23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40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2565-833F-4D13-BD38-903B3DFA239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3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2565-833F-4D13-BD38-903B3DFA239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23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71071">
            <a:off x="9507609" y="413683"/>
            <a:ext cx="12714367" cy="12205792"/>
          </a:xfrm>
          <a:custGeom>
            <a:avLst/>
            <a:gdLst/>
            <a:ahLst/>
            <a:cxnLst/>
            <a:rect l="l" t="t" r="r" b="b"/>
            <a:pathLst>
              <a:path w="12714367" h="12205792">
                <a:moveTo>
                  <a:pt x="0" y="0"/>
                </a:moveTo>
                <a:lnTo>
                  <a:pt x="12714367" y="0"/>
                </a:lnTo>
                <a:lnTo>
                  <a:pt x="12714367" y="12205792"/>
                </a:lnTo>
                <a:lnTo>
                  <a:pt x="0" y="12205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3025932" y="6731523"/>
            <a:ext cx="6491481" cy="649148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6911" tIns="66911" rIns="66911" bIns="6691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9091583">
            <a:off x="-2032172" y="-2151825"/>
            <a:ext cx="5181372" cy="4974118"/>
          </a:xfrm>
          <a:custGeom>
            <a:avLst/>
            <a:gdLst/>
            <a:ahLst/>
            <a:cxnLst/>
            <a:rect l="l" t="t" r="r" b="b"/>
            <a:pathLst>
              <a:path w="5181372" h="4974118">
                <a:moveTo>
                  <a:pt x="0" y="0"/>
                </a:moveTo>
                <a:lnTo>
                  <a:pt x="5181372" y="0"/>
                </a:lnTo>
                <a:lnTo>
                  <a:pt x="5181372" y="4974118"/>
                </a:lnTo>
                <a:lnTo>
                  <a:pt x="0" y="4974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>
          <a:xfrm>
            <a:off x="9850784" y="2037934"/>
            <a:ext cx="8999003" cy="7592909"/>
          </a:xfrm>
          <a:custGeom>
            <a:avLst/>
            <a:gdLst/>
            <a:ahLst/>
            <a:cxnLst/>
            <a:rect l="l" t="t" r="r" b="b"/>
            <a:pathLst>
              <a:path w="8999003" h="7592909">
                <a:moveTo>
                  <a:pt x="0" y="0"/>
                </a:moveTo>
                <a:lnTo>
                  <a:pt x="8999003" y="0"/>
                </a:lnTo>
                <a:lnTo>
                  <a:pt x="8999003" y="7592908"/>
                </a:lnTo>
                <a:lnTo>
                  <a:pt x="0" y="7592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4" name="TextBox 14"/>
          <p:cNvSpPr txBox="1"/>
          <p:nvPr/>
        </p:nvSpPr>
        <p:spPr>
          <a:xfrm>
            <a:off x="1183891" y="4849157"/>
            <a:ext cx="859132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/>
            <a:r>
              <a:rPr lang="zh-CN" altLang="en-US" sz="9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新零售营销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83891" y="2887731"/>
            <a:ext cx="8071346" cy="1724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40"/>
              </a:lnSpc>
            </a:pPr>
            <a:r>
              <a:rPr lang="zh-CN" altLang="en-US" sz="10100" b="1" dirty="0">
                <a:solidFill>
                  <a:srgbClr val="2E66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 </a:t>
            </a:r>
            <a:endParaRPr lang="en-US" sz="10100" b="1" dirty="0">
              <a:solidFill>
                <a:srgbClr val="2E66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-2133600" y="8115300"/>
            <a:ext cx="4772723" cy="4772723"/>
            <a:chOff x="0" y="0"/>
            <a:chExt cx="6363630" cy="636363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6363630" cy="6363630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74902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592131" y="592131"/>
              <a:ext cx="5179368" cy="5179368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887064" y="6743700"/>
            <a:ext cx="5280980" cy="981075"/>
            <a:chOff x="4547" y="10620"/>
            <a:chExt cx="8316" cy="1545"/>
          </a:xfrm>
        </p:grpSpPr>
        <p:sp>
          <p:nvSpPr>
            <p:cNvPr id="27" name="Rectangle 3"/>
            <p:cNvSpPr>
              <a:spLocks noGrp="1" noChangeArrowheads="1"/>
            </p:cNvSpPr>
            <p:nvPr/>
          </p:nvSpPr>
          <p:spPr>
            <a:xfrm>
              <a:off x="5337" y="10620"/>
              <a:ext cx="7526" cy="154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lvl1pPr marL="0" indent="0" algn="ctr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3.1 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商品采购与质检</a:t>
              </a:r>
            </a:p>
          </p:txBody>
        </p:sp>
        <p:grpSp>
          <p:nvGrpSpPr>
            <p:cNvPr id="28" name="Group 19"/>
            <p:cNvGrpSpPr/>
            <p:nvPr/>
          </p:nvGrpSpPr>
          <p:grpSpPr>
            <a:xfrm>
              <a:off x="4547" y="11095"/>
              <a:ext cx="671" cy="671"/>
              <a:chOff x="0" y="0"/>
              <a:chExt cx="6363630" cy="6363630"/>
            </a:xfrm>
          </p:grpSpPr>
          <p:grpSp>
            <p:nvGrpSpPr>
              <p:cNvPr id="29" name="Group 20"/>
              <p:cNvGrpSpPr/>
              <p:nvPr/>
            </p:nvGrpSpPr>
            <p:grpSpPr>
              <a:xfrm>
                <a:off x="0" y="0"/>
                <a:ext cx="6363630" cy="6363630"/>
                <a:chOff x="0" y="0"/>
                <a:chExt cx="812800" cy="812800"/>
              </a:xfrm>
            </p:grpSpPr>
            <p:sp>
              <p:nvSpPr>
                <p:cNvPr id="33" name="Freeform 2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E5CFC">
                    <a:alpha val="74902"/>
                  </a:srgbClr>
                </a:solidFill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" name="TextBox 22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30" name="Group 23"/>
              <p:cNvGrpSpPr/>
              <p:nvPr/>
            </p:nvGrpSpPr>
            <p:grpSpPr>
              <a:xfrm>
                <a:off x="592131" y="592131"/>
                <a:ext cx="5179368" cy="5179368"/>
                <a:chOff x="0" y="0"/>
                <a:chExt cx="812800" cy="812800"/>
              </a:xfrm>
            </p:grpSpPr>
            <p:sp>
              <p:nvSpPr>
                <p:cNvPr id="31" name="Freeform 2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" name="TextBox 25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</p:grpSp>
      <p:grpSp>
        <p:nvGrpSpPr>
          <p:cNvPr id="9" name="组合 8"/>
          <p:cNvGrpSpPr/>
          <p:nvPr/>
        </p:nvGrpSpPr>
        <p:grpSpPr>
          <a:xfrm>
            <a:off x="2887345" y="7734300"/>
            <a:ext cx="9618980" cy="744220"/>
            <a:chOff x="4547" y="12060"/>
            <a:chExt cx="15148" cy="1172"/>
          </a:xfrm>
        </p:grpSpPr>
        <p:grpSp>
          <p:nvGrpSpPr>
            <p:cNvPr id="35" name="Group 19"/>
            <p:cNvGrpSpPr/>
            <p:nvPr/>
          </p:nvGrpSpPr>
          <p:grpSpPr>
            <a:xfrm>
              <a:off x="4547" y="12493"/>
              <a:ext cx="671" cy="671"/>
              <a:chOff x="0" y="0"/>
              <a:chExt cx="6363630" cy="6363630"/>
            </a:xfrm>
          </p:grpSpPr>
          <p:grpSp>
            <p:nvGrpSpPr>
              <p:cNvPr id="36" name="Group 20"/>
              <p:cNvGrpSpPr/>
              <p:nvPr/>
            </p:nvGrpSpPr>
            <p:grpSpPr>
              <a:xfrm>
                <a:off x="0" y="0"/>
                <a:ext cx="6363630" cy="6363630"/>
                <a:chOff x="0" y="0"/>
                <a:chExt cx="812800" cy="812800"/>
              </a:xfrm>
            </p:grpSpPr>
            <p:sp>
              <p:nvSpPr>
                <p:cNvPr id="40" name="Freeform 2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E5CFC">
                    <a:alpha val="74902"/>
                  </a:srgbClr>
                </a:solidFill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" name="TextBox 22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37" name="Group 23"/>
              <p:cNvGrpSpPr/>
              <p:nvPr/>
            </p:nvGrpSpPr>
            <p:grpSpPr>
              <a:xfrm>
                <a:off x="592131" y="592131"/>
                <a:ext cx="5179368" cy="5179368"/>
                <a:chOff x="0" y="0"/>
                <a:chExt cx="812800" cy="812800"/>
              </a:xfrm>
            </p:grpSpPr>
            <p:sp>
              <p:nvSpPr>
                <p:cNvPr id="38" name="Freeform 2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" name="TextBox 25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8" name="文本框 7"/>
            <p:cNvSpPr txBox="1"/>
            <p:nvPr/>
          </p:nvSpPr>
          <p:spPr>
            <a:xfrm>
              <a:off x="5295" y="12060"/>
              <a:ext cx="14400" cy="117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 eaLnBrk="1" hangingPunct="1">
                <a:lnSpc>
                  <a:spcPct val="150000"/>
                </a:lnSpc>
              </a:pP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3.2 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门店布局与商品陈列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2439567" y="0"/>
            <a:ext cx="5848433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商品采购与质检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商品质检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237974" y="2730554"/>
            <a:ext cx="15802528" cy="2146501"/>
            <a:chOff x="1805280" y="3002760"/>
            <a:chExt cx="7966079" cy="2146501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805280" y="3002760"/>
              <a:ext cx="7966079" cy="2146501"/>
            </a:xfrm>
            <a:prstGeom prst="roundRect">
              <a:avLst>
                <a:gd name="adj" fmla="val 11063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2034130" y="3086556"/>
              <a:ext cx="3674609" cy="7298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③出具初始报告</a:t>
              </a: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48348" y="4032324"/>
              <a:ext cx="7738770" cy="662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由质检机构出具初始的质检报告，并要与送检企业核验报告中相关数据是否准确。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A52CF1C-5F66-29AC-CB12-0D48003AF788}"/>
              </a:ext>
            </a:extLst>
          </p:cNvPr>
          <p:cNvGrpSpPr/>
          <p:nvPr/>
        </p:nvGrpSpPr>
        <p:grpSpPr>
          <a:xfrm>
            <a:off x="5053397" y="5409946"/>
            <a:ext cx="11938728" cy="4301874"/>
            <a:chOff x="1805281" y="2822160"/>
            <a:chExt cx="4849278" cy="4301874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3C2C45CC-1281-95E1-AD7D-0BA2CA698C6F}"/>
                </a:ext>
              </a:extLst>
            </p:cNvPr>
            <p:cNvSpPr/>
            <p:nvPr/>
          </p:nvSpPr>
          <p:spPr>
            <a:xfrm>
              <a:off x="1805281" y="2822160"/>
              <a:ext cx="4849278" cy="4301874"/>
            </a:xfrm>
            <a:prstGeom prst="roundRect">
              <a:avLst>
                <a:gd name="adj" fmla="val 3733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19">
              <a:extLst>
                <a:ext uri="{FF2B5EF4-FFF2-40B4-BE49-F238E27FC236}">
                  <a16:creationId xmlns:a16="http://schemas.microsoft.com/office/drawing/2014/main" id="{0C2DFC98-313F-60D4-6B70-6DD80C8CF8F4}"/>
                </a:ext>
              </a:extLst>
            </p:cNvPr>
            <p:cNvSpPr txBox="1"/>
            <p:nvPr/>
          </p:nvSpPr>
          <p:spPr>
            <a:xfrm>
              <a:off x="2035389" y="3086556"/>
              <a:ext cx="3673350" cy="7298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④出具正式报告</a:t>
              </a:r>
            </a:p>
          </p:txBody>
        </p:sp>
        <p:sp>
          <p:nvSpPr>
            <p:cNvPr id="6" name="AutoShape 21">
              <a:extLst>
                <a:ext uri="{FF2B5EF4-FFF2-40B4-BE49-F238E27FC236}">
                  <a16:creationId xmlns:a16="http://schemas.microsoft.com/office/drawing/2014/main" id="{B7BFEC6B-3D36-2EA9-965E-2490C1C86A6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74E9765-1449-8A4E-B012-AA0B16FE538E}"/>
                </a:ext>
              </a:extLst>
            </p:cNvPr>
            <p:cNvSpPr txBox="1"/>
            <p:nvPr/>
          </p:nvSpPr>
          <p:spPr>
            <a:xfrm>
              <a:off x="1922398" y="4017874"/>
              <a:ext cx="4444511" cy="2601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质检的最终成果，由质检机构出具的具有重要证明作用的正式质检报告，一般会有电子和纸质两种版本。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注意事项：</a:t>
              </a: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进行商品质检时，必须选择有质检资质的机构才有说服力，出具的质检报告才能被认可。</a:t>
              </a: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783F9AA5-DED6-7755-E988-3685B52A5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75" y="5384337"/>
            <a:ext cx="3154535" cy="4301875"/>
          </a:xfrm>
          <a:prstGeom prst="roundRect">
            <a:avLst>
              <a:gd name="adj" fmla="val 62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1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2439567" y="0"/>
            <a:ext cx="5848433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商品采购与质检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商品质检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237974" y="2730554"/>
            <a:ext cx="15802528" cy="2585398"/>
            <a:chOff x="1805280" y="3002760"/>
            <a:chExt cx="7966079" cy="2585398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805280" y="3002760"/>
              <a:ext cx="7966079" cy="2585398"/>
            </a:xfrm>
            <a:prstGeom prst="roundRect">
              <a:avLst>
                <a:gd name="adj" fmla="val 11063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2034130" y="3086556"/>
              <a:ext cx="3674609" cy="7298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商品质检要点</a:t>
              </a: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48348" y="4032324"/>
              <a:ext cx="7738770" cy="1308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①食品类商品质检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主要包括生鲜类和非生鲜类食品的质量检查。</a:t>
              </a:r>
            </a:p>
          </p:txBody>
        </p:sp>
      </p:grp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CE61BD2-1302-BFA1-DB1E-914A2FCF8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353764"/>
              </p:ext>
            </p:extLst>
          </p:nvPr>
        </p:nvGraphicFramePr>
        <p:xfrm>
          <a:off x="1284747" y="5713433"/>
          <a:ext cx="15755756" cy="392441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71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1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3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1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6594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20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28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rgbClr val="DCF0F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20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分类</a:t>
                      </a:r>
                      <a:endParaRPr lang="zh-CN" altLang="en-US" sz="28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rgbClr val="DCF0F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20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包装检查</a:t>
                      </a:r>
                      <a:endParaRPr lang="zh-CN" altLang="en-US" sz="28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rgbClr val="DCF0F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20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标识检查</a:t>
                      </a:r>
                      <a:endParaRPr lang="zh-CN" altLang="en-US" sz="28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rgbClr val="DCF0F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20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感官检查</a:t>
                      </a:r>
                      <a:endParaRPr lang="zh-CN" altLang="en-US" sz="28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rgbClr val="DC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57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altLang="zh-CN" sz="18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4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1800" kern="0" spc="4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生鲜类</a:t>
                      </a:r>
                      <a:endParaRPr lang="zh-CN" altLang="en-US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18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要求产品的包装物是干净卫生、无毒害的，符合包装材料规定的要求：没有破损且无松散情况</a:t>
                      </a:r>
                      <a:endParaRPr lang="zh-CN" altLang="en-US" sz="2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1800" kern="0" spc="4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根据产品的特性，应该有食品名称、生产者和地址、配料表、生产日期、保存条件、包装规格、食用方法、保质期、合格证明等几方面标示。</a:t>
                      </a:r>
                      <a:endParaRPr lang="zh-CN" altLang="en-US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18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从视觉、味觉、触觉等多个角度进行检查。</a:t>
                      </a:r>
                      <a:endParaRPr lang="zh-CN" altLang="en-US" sz="2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5744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altLang="zh-CN" sz="18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4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1800" kern="0" spc="4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非生鲜类</a:t>
                      </a:r>
                      <a:endParaRPr lang="zh-CN" altLang="en-US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18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同生鲜类商品要求</a:t>
                      </a:r>
                      <a:endParaRPr lang="zh-CN" altLang="en-US" sz="2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18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中文标明的产品名称、生产厂家、厂址及联系电话、生产日期、保质期或保存期、净含量、配料表（进口食品必须具有中文标识、标明原产国名及公司法人国内依法登记的名称、地址、电话）。必须标明产品的国标、行标或企业的标准代号和顺序号、生产许可证号、卫生许可证号。</a:t>
                      </a:r>
                      <a:endParaRPr lang="zh-CN" altLang="en-US" sz="2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287020" algn="ctr">
                        <a:lnSpc>
                          <a:spcPct val="150000"/>
                        </a:lnSpc>
                      </a:pPr>
                      <a:r>
                        <a:rPr lang="en-US" altLang="zh-CN" sz="18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zh-CN" altLang="en-US" sz="2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032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2439567" y="0"/>
            <a:ext cx="5848433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商品采购与质检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商品质检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237974" y="2730554"/>
            <a:ext cx="15802528" cy="2585398"/>
            <a:chOff x="1805280" y="3002760"/>
            <a:chExt cx="7966079" cy="2585398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805280" y="3002760"/>
              <a:ext cx="7966079" cy="2585398"/>
            </a:xfrm>
            <a:prstGeom prst="roundRect">
              <a:avLst>
                <a:gd name="adj" fmla="val 11063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2034130" y="3086556"/>
              <a:ext cx="3674609" cy="7298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商品质检要点</a:t>
              </a: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48348" y="4032324"/>
              <a:ext cx="7738770" cy="1308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②日用百货类商品质检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主要包括卫生类用品、合成洗涤剂、家居日杂用品等。</a:t>
              </a:r>
            </a:p>
          </p:txBody>
        </p:sp>
      </p:grp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F17BA14-C2EC-BB3A-65E7-1750140B9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834372"/>
              </p:ext>
            </p:extLst>
          </p:nvPr>
        </p:nvGraphicFramePr>
        <p:xfrm>
          <a:off x="1259993" y="5869413"/>
          <a:ext cx="15802528" cy="366478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57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5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1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7268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20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28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rgbClr val="DCF0F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2000" b="1" kern="0" spc="4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分类</a:t>
                      </a:r>
                      <a:endParaRPr lang="zh-CN" altLang="en-US" sz="28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rgbClr val="DCF0F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20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包装检查</a:t>
                      </a:r>
                      <a:endParaRPr lang="zh-CN" altLang="en-US" sz="28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rgbClr val="DCF0F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20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标识检查</a:t>
                      </a:r>
                      <a:endParaRPr lang="zh-CN" altLang="en-US" sz="28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rgbClr val="DC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268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altLang="zh-CN" sz="18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4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18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卫生类用品</a:t>
                      </a:r>
                      <a:endParaRPr lang="zh-CN" altLang="en-US" sz="2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18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卫生类用品的纸张应细腻均匀，卫生巾等要求洁净均匀</a:t>
                      </a:r>
                      <a:endParaRPr lang="zh-CN" altLang="en-US" sz="2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18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标明产品名称、产品类型、生产企业名称和地址、产品标准编号、净含量、产品主要成分、使用说明、生产日期和失效日期、产品用途、产品标准编号、卫生许可证编号、检验合格证明</a:t>
                      </a: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96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altLang="zh-CN" sz="18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4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18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合成洗涤剂</a:t>
                      </a:r>
                      <a:endParaRPr lang="zh-CN" altLang="en-US" sz="2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18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洗涤剂的包装材料要采用塑料袋、玻璃瓶、硬塑料桶等用具；瓶、盒盖应无泄漏情况；印刷的标志保证是清晰美观</a:t>
                      </a:r>
                      <a:endParaRPr lang="zh-CN" altLang="en-US" sz="2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28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800" b="1" kern="0" spc="4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800" b="1" kern="0" spc="4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800" kern="0" spc="4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家居日杂用品</a:t>
                      </a: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1800" kern="0" spc="4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家居日杂用品要保证做工精细，表面光滑洁净，产品尺寸及构造合理，产品结实耐用，安全可靠</a:t>
                      </a: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94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2439567" y="0"/>
            <a:ext cx="5848433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商品采购与质检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商品质检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237974" y="2730554"/>
            <a:ext cx="15802528" cy="2585398"/>
            <a:chOff x="1805280" y="3002760"/>
            <a:chExt cx="7966079" cy="2585398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805280" y="3002760"/>
              <a:ext cx="7966079" cy="2585398"/>
            </a:xfrm>
            <a:prstGeom prst="roundRect">
              <a:avLst>
                <a:gd name="adj" fmla="val 11063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2034130" y="3086556"/>
              <a:ext cx="3674609" cy="7298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商品质检要点</a:t>
              </a: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48348" y="4032324"/>
              <a:ext cx="7738770" cy="1308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③化妆品类商品质检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一般可分为护肤类、发用类、美容类、特殊功能这四大类。</a:t>
              </a:r>
            </a:p>
          </p:txBody>
        </p:sp>
      </p:grp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9DFCEED8-BDBD-6814-A105-5B4F6CB84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839648"/>
              </p:ext>
            </p:extLst>
          </p:nvPr>
        </p:nvGraphicFramePr>
        <p:xfrm>
          <a:off x="1386494" y="6146786"/>
          <a:ext cx="15654008" cy="304933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17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0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8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89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894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20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20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rgbClr val="DCF0F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20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分类</a:t>
                      </a:r>
                      <a:endParaRPr lang="zh-CN" altLang="en-US" sz="20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rgbClr val="DCF0F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20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包装检查</a:t>
                      </a:r>
                      <a:endParaRPr lang="zh-CN" altLang="en-US" sz="20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rgbClr val="DCF0F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20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标识检查</a:t>
                      </a:r>
                      <a:endParaRPr lang="zh-CN" altLang="en-US" sz="20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rgbClr val="DCF0F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2000" b="1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外观检验</a:t>
                      </a:r>
                    </a:p>
                  </a:txBody>
                  <a:tcPr marL="68580" marR="68580" anchor="ctr">
                    <a:solidFill>
                      <a:srgbClr val="DC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05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altLang="zh-CN" sz="18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4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zh-CN" altLang="en-US" sz="18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化妆品类</a:t>
                      </a:r>
                      <a:endParaRPr lang="zh-CN" altLang="en-US" sz="2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zh-CN" altLang="en-US" sz="18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化妆品的瓶身应该光滑完整，没有明显的裂痕、破碎等；</a:t>
                      </a:r>
                      <a:endParaRPr lang="en-US" altLang="zh-CN" sz="1800" kern="0" spc="4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zh-CN" altLang="en-US" sz="18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软管装的化妆品封口应牢固；纸袋、塑料袋、复合袋包装的封口要牢固</a:t>
                      </a:r>
                      <a:endParaRPr lang="zh-CN" altLang="en-US" sz="2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zh-CN" altLang="en-US" sz="18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要有标签，标签上写清楚使用说明、生产日期和失效日期、产品名称、制造商名称地址、生产许可证编号、卫生许可证编号和产品标准编号等信息</a:t>
                      </a: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zh-CN" altLang="en-US" sz="18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针对一般化妆品要求香气纯正，无异味；</a:t>
                      </a:r>
                      <a:endParaRPr lang="en-US" altLang="zh-CN" sz="1800" kern="0" spc="4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zh-CN" altLang="en-US" sz="18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对于膏状或乳液状的化妆品要求膏体均匀，细腻无分层沉淀、变稀、油水分离现象；</a:t>
                      </a:r>
                      <a:endParaRPr lang="en-US" altLang="zh-CN" sz="1800" kern="0" spc="4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zh-CN" altLang="en-US" sz="18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针对液态的化妆品一般要有一定的流动性；</a:t>
                      </a:r>
                      <a:endParaRPr lang="en-US" altLang="zh-CN" sz="1800" kern="0" spc="4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50000"/>
                        </a:lnSpc>
                      </a:pPr>
                      <a:r>
                        <a:rPr lang="zh-CN" altLang="en-US" sz="18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针对香水一般则要观察其清晰度等等</a:t>
                      </a: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324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2439567" y="0"/>
            <a:ext cx="5848433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商品采购与质检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门店布局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990600" y="2956142"/>
            <a:ext cx="16037409" cy="6835233"/>
            <a:chOff x="1805280" y="3002759"/>
            <a:chExt cx="8084483" cy="6835233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805280" y="3002759"/>
              <a:ext cx="8084483" cy="6835233"/>
            </a:xfrm>
            <a:prstGeom prst="roundRect">
              <a:avLst>
                <a:gd name="adj" fmla="val 4484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3733800" cy="7298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窄深型店铺</a:t>
              </a: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951448" y="4502309"/>
              <a:ext cx="5925049" cy="4540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这类店铺一般都很窄。后场由于太深入，容易使人产生抗拒心理而不想进入，从而变成死角区域。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布局建议：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休息区和收银区一般设置在中后场引导顾客深入；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天花板以简约设计为主，无须太多层次，也无须太繁杂的大吊灯做装饰；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后场的灯光要更明亮，吸引顾客往深处走；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建议去掉中岛货架，改成模特组合或狭长展桌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916B917F-D1AB-D041-A425-2C5248B442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589" y="3401737"/>
            <a:ext cx="2724755" cy="604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2439567" y="0"/>
            <a:ext cx="5848433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商品采购与质检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门店布局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990600" y="2956142"/>
            <a:ext cx="16037409" cy="6835233"/>
            <a:chOff x="1805280" y="3002759"/>
            <a:chExt cx="8084483" cy="6835233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805280" y="3002759"/>
              <a:ext cx="8084483" cy="6835233"/>
            </a:xfrm>
            <a:prstGeom prst="roundRect">
              <a:avLst>
                <a:gd name="adj" fmla="val 4484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3733800" cy="7298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方型店铺</a:t>
              </a: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951448" y="4301612"/>
              <a:ext cx="5077938" cy="51868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这种店型的店铺一般是方方正正，没有柱子阻挡最佳。但方型店铺中由于中间的位置较大，所以中岛的布局和布置尤为重要。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布局建议：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门口一般设置在中间或左边较好；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入口处适合加入流水台矮货架、模特组合做间隔，注意控制整体布置的高度，不要阻挡视线；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休息区一般设置在中间；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店铺面积较大时，天花板可增加造型灯装饰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46FB3267-B9CA-C3B6-EE3C-91F3DD84F4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579" y="4457700"/>
            <a:ext cx="4681418" cy="43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2439567" y="0"/>
            <a:ext cx="5848433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商品采购与质检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门店布局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990600" y="2956142"/>
            <a:ext cx="16037409" cy="7070608"/>
            <a:chOff x="1805280" y="3002759"/>
            <a:chExt cx="8084483" cy="7070608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805280" y="3002759"/>
              <a:ext cx="8084483" cy="7070608"/>
            </a:xfrm>
            <a:prstGeom prst="roundRect">
              <a:avLst>
                <a:gd name="adj" fmla="val 4484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3733800" cy="7298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横长型店铺</a:t>
              </a: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974308" y="4041019"/>
              <a:ext cx="7398241" cy="1308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这种类型的店铺很宽，但深度很浅，要注意中岛的设计不能阻挡顾客往左右两边行走，以免顾客只逛中岛区域。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D7F1C01-435C-557A-F4B3-2798FC02C0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113" y="6256229"/>
            <a:ext cx="5467969" cy="281133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7BBD340-6387-74A1-FADE-66D0B610840A}"/>
              </a:ext>
            </a:extLst>
          </p:cNvPr>
          <p:cNvSpPr txBox="1"/>
          <p:nvPr/>
        </p:nvSpPr>
        <p:spPr>
          <a:xfrm>
            <a:off x="1308016" y="5334271"/>
            <a:ext cx="9386407" cy="4540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4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布局建议：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2800" b="0" i="0" u="none" strike="noStrike" kern="14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门口一般设置在中间或采用多门设计，门两边可做橱窗，或一边做橱窗一边做墙面设计；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2800" b="0" i="0" u="none" strike="noStrike" kern="14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收银区一般靠后墙设置，方便观察整个卖场；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2800" b="0" i="0" u="none" strike="noStrike" kern="14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中岛展台布置以横放为主，竖放则注意控制长度，避免过长而产生堵的感觉；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2800" b="0" i="0" u="none" strike="noStrike" kern="14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在空间设计上可间隔成一个个小空间做不同系列。</a:t>
            </a:r>
          </a:p>
        </p:txBody>
      </p:sp>
    </p:spTree>
    <p:extLst>
      <p:ext uri="{BB962C8B-B14F-4D97-AF65-F5344CB8AC3E}">
        <p14:creationId xmlns:p14="http://schemas.microsoft.com/office/powerpoint/2010/main" val="81835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2439567" y="0"/>
            <a:ext cx="5848433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商品采购与质检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门店布局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990600" y="2956142"/>
            <a:ext cx="16037409" cy="6726923"/>
            <a:chOff x="1805280" y="3002759"/>
            <a:chExt cx="8084483" cy="6726923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805280" y="3002759"/>
              <a:ext cx="8084483" cy="6726923"/>
            </a:xfrm>
            <a:prstGeom prst="roundRect">
              <a:avLst>
                <a:gd name="adj" fmla="val 4484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3733800" cy="7298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纵长型店铺</a:t>
              </a: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974939" y="4263419"/>
              <a:ext cx="5211307" cy="51868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这种店铺为适中的宽度和深度，是比较理想的店型。但也要注意，中岛数量不能太多，避免通道显得拥挤。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布局建议：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门口一般设置在中间或左边较好；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橱窗后位置可增加一杆短的货架；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入口处适合加入流水台；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大的中岛展台或货架以竖放为主更舒适，多陈列道具组合使用时则适合横放，增加层次感。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71B0046E-6132-400B-8AC8-979F820C9C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696" y="3769819"/>
            <a:ext cx="3764883" cy="53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3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2439567" y="0"/>
            <a:ext cx="5848433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商品采购与质检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门店布局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990600" y="2956142"/>
            <a:ext cx="16037409" cy="6726923"/>
            <a:chOff x="1805280" y="3002759"/>
            <a:chExt cx="8084483" cy="6726923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805280" y="3002759"/>
              <a:ext cx="8084483" cy="6726923"/>
            </a:xfrm>
            <a:prstGeom prst="roundRect">
              <a:avLst>
                <a:gd name="adj" fmla="val 4484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3733800" cy="7298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5.L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型店铺</a:t>
              </a: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974939" y="4263419"/>
              <a:ext cx="5454860" cy="51868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这类店铺为“</a:t>
              </a:r>
              <a:r>
                <a:rPr lang="en-US" altLang="zh-CN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L”</a:t>
              </a: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形状，如果空间布局设计不当，则容易出现死角。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布局建议：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门口一般设置在中间较好；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入口处适合加入流水台；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两边区域面积较大时，适合一边设置一个休息区；主休息区设置在店铺中后场位置；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中岛通常围绕店铺中间最宽广区域摆放；控制中岛数量和高度，保持视觉的通透性。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1656BE2B-2361-254D-B3E1-AAB2DD10D3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182" y="4914900"/>
            <a:ext cx="4065818" cy="38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7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2439567" y="0"/>
            <a:ext cx="5848433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商品采购与质检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商品陈列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990600" y="2956143"/>
            <a:ext cx="16037409" cy="6302158"/>
            <a:chOff x="1805280" y="3002760"/>
            <a:chExt cx="8084483" cy="6302158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805280" y="3002760"/>
              <a:ext cx="8084483" cy="6302158"/>
            </a:xfrm>
            <a:prstGeom prst="roundRect">
              <a:avLst>
                <a:gd name="adj" fmla="val 4484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3733800" cy="7298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陈列原则</a:t>
              </a: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2066118" y="4421365"/>
              <a:ext cx="5454860" cy="38942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站在消费者的立场上，常用的陈列原则主要包括以下几种。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一目了然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陈列丰满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先进先出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关联陈列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合理分配</a:t>
              </a:r>
            </a:p>
          </p:txBody>
        </p:sp>
      </p:grpSp>
      <p:pic>
        <p:nvPicPr>
          <p:cNvPr id="2" name="Picture 2" descr="零售超市设计-购物中心设计-品牌商店设计-视觉平面设计-商业空间设计_小枫设计：用创意设计提升零售业绩">
            <a:extLst>
              <a:ext uri="{FF2B5EF4-FFF2-40B4-BE49-F238E27FC236}">
                <a16:creationId xmlns:a16="http://schemas.microsoft.com/office/drawing/2014/main" id="{BBC98ACF-D03F-1CC2-52D6-DB09B9D1E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76" y="5497836"/>
            <a:ext cx="5972024" cy="315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EC82C28B-C63C-E2EA-861D-2691011DF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9306" y="5497837"/>
            <a:ext cx="4182694" cy="312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6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商品采购与质检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商品采购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990600" y="2956143"/>
            <a:ext cx="15351607" cy="4397180"/>
            <a:chOff x="1805279" y="3002760"/>
            <a:chExt cx="7738770" cy="4397180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805279" y="3002760"/>
              <a:ext cx="7738770" cy="3445302"/>
            </a:xfrm>
            <a:prstGeom prst="roundRect">
              <a:avLst>
                <a:gd name="adj" fmla="val 11063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7411221" cy="7298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商品采购流程</a:t>
              </a: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95426" y="4152063"/>
              <a:ext cx="7241282" cy="32478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根据各店铺售卖的产品不同，其采购流程各有不同。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采购的流程主要包括制定采购计划、制定采购计划表、联系供应商，获得报价以及审核采购计划表并实施四个大步骤。</a:t>
              </a:r>
            </a:p>
          </p:txBody>
        </p:sp>
      </p:grpSp>
      <p:pic>
        <p:nvPicPr>
          <p:cNvPr id="2" name="图片 1" descr="图3-3 商品采购流程示意图">
            <a:extLst>
              <a:ext uri="{FF2B5EF4-FFF2-40B4-BE49-F238E27FC236}">
                <a16:creationId xmlns:a16="http://schemas.microsoft.com/office/drawing/2014/main" id="{301F0475-6649-CB96-B698-843D52A4FD2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0339" b="33508"/>
          <a:stretch>
            <a:fillRect/>
          </a:stretch>
        </p:blipFill>
        <p:spPr>
          <a:xfrm>
            <a:off x="3111189" y="6742987"/>
            <a:ext cx="12536668" cy="301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3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2439567" y="0"/>
            <a:ext cx="5848433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商品采购与质检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商品陈列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990600" y="2956143"/>
            <a:ext cx="16037409" cy="6302158"/>
            <a:chOff x="1805280" y="3002760"/>
            <a:chExt cx="8084483" cy="6302158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805280" y="3002760"/>
              <a:ext cx="8084483" cy="6302158"/>
            </a:xfrm>
            <a:prstGeom prst="roundRect">
              <a:avLst>
                <a:gd name="adj" fmla="val 4484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3733800" cy="7298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陈列要点</a:t>
              </a: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2011618" y="4214331"/>
              <a:ext cx="4540730" cy="4540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根据货品的特性进行陈列。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具有可获利性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陈列必须能够帮助提升店铺的销售量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找准陈列点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传统型商店，陈列点一般是磅秤旁、收银机旁、柜台前；对于超市或平价商店，陈列点是与视线等高的货架、顾客出入集中处等。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CC5B69F-98B6-7B3F-809A-5E36FD9FD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484" y="4545962"/>
            <a:ext cx="5078977" cy="380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77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2439567" y="0"/>
            <a:ext cx="5848433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商品采购与质检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商品陈列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125295" y="2645028"/>
            <a:ext cx="16037409" cy="7153083"/>
            <a:chOff x="1805280" y="3002759"/>
            <a:chExt cx="8084483" cy="7153083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805280" y="3002759"/>
              <a:ext cx="8084483" cy="7153083"/>
            </a:xfrm>
            <a:prstGeom prst="roundRect">
              <a:avLst>
                <a:gd name="adj" fmla="val 4484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3733800" cy="7298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陈列要点</a:t>
              </a: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2011617" y="4214331"/>
              <a:ext cx="5227681" cy="5833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增强吸引力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将现有商品集中堆放以凸显气势；故意拿掉几件商品营造销售良好的迹象。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明确价格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价格标签必须放在醒目的位置，数字的大小也会影响对顾客的吸引力</a:t>
              </a:r>
            </a:p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保持稳定性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商品陈列既要考虑一个可以保持吸引力的位置，也要考虑到堆放的稳定性</a:t>
              </a:r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2AE3A7A0-8323-D870-B720-9D08F565E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2919916"/>
            <a:ext cx="3000780" cy="224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B5060E7-6D6B-1588-1D9B-85187DBA6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5276580"/>
            <a:ext cx="3000780" cy="200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A9536312-4632-93ED-A59F-86872DA4D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2"/>
          <a:stretch>
            <a:fillRect/>
          </a:stretch>
        </p:blipFill>
        <p:spPr bwMode="auto">
          <a:xfrm>
            <a:off x="13030200" y="7387387"/>
            <a:ext cx="3000780" cy="209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4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71071">
            <a:off x="9507609" y="413683"/>
            <a:ext cx="12714367" cy="12205792"/>
          </a:xfrm>
          <a:custGeom>
            <a:avLst/>
            <a:gdLst/>
            <a:ahLst/>
            <a:cxnLst/>
            <a:rect l="l" t="t" r="r" b="b"/>
            <a:pathLst>
              <a:path w="12714367" h="12205792">
                <a:moveTo>
                  <a:pt x="0" y="0"/>
                </a:moveTo>
                <a:lnTo>
                  <a:pt x="12714367" y="0"/>
                </a:lnTo>
                <a:lnTo>
                  <a:pt x="12714367" y="12205792"/>
                </a:lnTo>
                <a:lnTo>
                  <a:pt x="0" y="12205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3025932" y="6731523"/>
            <a:ext cx="6491481" cy="649148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6911" tIns="66911" rIns="66911" bIns="6691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9091583">
            <a:off x="-2590686" y="-2487059"/>
            <a:ext cx="5181372" cy="4974118"/>
          </a:xfrm>
          <a:custGeom>
            <a:avLst/>
            <a:gdLst/>
            <a:ahLst/>
            <a:cxnLst/>
            <a:rect l="l" t="t" r="r" b="b"/>
            <a:pathLst>
              <a:path w="5181372" h="4974118">
                <a:moveTo>
                  <a:pt x="0" y="0"/>
                </a:moveTo>
                <a:lnTo>
                  <a:pt x="5181372" y="0"/>
                </a:lnTo>
                <a:lnTo>
                  <a:pt x="5181372" y="4974118"/>
                </a:lnTo>
                <a:lnTo>
                  <a:pt x="0" y="4974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>
          <a:xfrm>
            <a:off x="9343356" y="1869014"/>
            <a:ext cx="8999003" cy="7592909"/>
          </a:xfrm>
          <a:custGeom>
            <a:avLst/>
            <a:gdLst/>
            <a:ahLst/>
            <a:cxnLst/>
            <a:rect l="l" t="t" r="r" b="b"/>
            <a:pathLst>
              <a:path w="8999003" h="7592909">
                <a:moveTo>
                  <a:pt x="0" y="0"/>
                </a:moveTo>
                <a:lnTo>
                  <a:pt x="8999003" y="0"/>
                </a:lnTo>
                <a:lnTo>
                  <a:pt x="8999003" y="7592908"/>
                </a:lnTo>
                <a:lnTo>
                  <a:pt x="0" y="7592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9" name="Group 9"/>
          <p:cNvGrpSpPr/>
          <p:nvPr/>
        </p:nvGrpSpPr>
        <p:grpSpPr>
          <a:xfrm>
            <a:off x="-3005362" y="8605887"/>
            <a:ext cx="4772723" cy="4772723"/>
            <a:chOff x="0" y="0"/>
            <a:chExt cx="6363630" cy="636363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6363630" cy="636363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74902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592131" y="592131"/>
              <a:ext cx="5179368" cy="5179368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1028700" y="4606845"/>
            <a:ext cx="8071346" cy="1724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40"/>
              </a:lnSpc>
            </a:pPr>
            <a:r>
              <a:rPr lang="en-US" sz="101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846036"/>
            <a:ext cx="8071346" cy="1664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40"/>
              </a:lnSpc>
            </a:pPr>
            <a:r>
              <a:rPr lang="en-US" sz="101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商品采购与质检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商品采购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360786" y="3296004"/>
            <a:ext cx="15351607" cy="2882095"/>
            <a:chOff x="1805279" y="3002760"/>
            <a:chExt cx="7738770" cy="3158183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805279" y="3002760"/>
              <a:ext cx="7738770" cy="3158183"/>
            </a:xfrm>
            <a:prstGeom prst="roundRect">
              <a:avLst>
                <a:gd name="adj" fmla="val 11063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7411221" cy="7298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①制定采购计划</a:t>
              </a: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95426" y="4152063"/>
              <a:ext cx="7241282" cy="19237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5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是采购的第一步，包括选择合适的供应商，保证品质的同时控制成本，提升采购的效率、缩短采购的周期等。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5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制定方法：调查问卷、市场调研</a:t>
              </a:r>
            </a:p>
          </p:txBody>
        </p:sp>
      </p:grpSp>
      <p:sp>
        <p:nvSpPr>
          <p:cNvPr id="3" name="TextBox 19">
            <a:extLst>
              <a:ext uri="{FF2B5EF4-FFF2-40B4-BE49-F238E27FC236}">
                <a16:creationId xmlns:a16="http://schemas.microsoft.com/office/drawing/2014/main" id="{DCA1E5FB-28E6-B535-7CF7-8800BD7F807A}"/>
              </a:ext>
            </a:extLst>
          </p:cNvPr>
          <p:cNvSpPr txBox="1"/>
          <p:nvPr/>
        </p:nvSpPr>
        <p:spPr>
          <a:xfrm>
            <a:off x="1640368" y="2261007"/>
            <a:ext cx="14701839" cy="729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altLang="zh-CN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商品采购流程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2FABCAC-59F8-F95D-0A21-4C9D3BFAA5D5}"/>
              </a:ext>
            </a:extLst>
          </p:cNvPr>
          <p:cNvGrpSpPr/>
          <p:nvPr/>
        </p:nvGrpSpPr>
        <p:grpSpPr>
          <a:xfrm>
            <a:off x="1372460" y="6597357"/>
            <a:ext cx="15351607" cy="2655376"/>
            <a:chOff x="1805279" y="3002760"/>
            <a:chExt cx="7738770" cy="2655376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3D982CDB-2AAC-BC97-B4E7-AF0E136821D0}"/>
                </a:ext>
              </a:extLst>
            </p:cNvPr>
            <p:cNvSpPr/>
            <p:nvPr/>
          </p:nvSpPr>
          <p:spPr>
            <a:xfrm>
              <a:off x="1805279" y="3002760"/>
              <a:ext cx="7738770" cy="2655376"/>
            </a:xfrm>
            <a:prstGeom prst="roundRect">
              <a:avLst>
                <a:gd name="adj" fmla="val 11063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A1CDB55A-D691-5D63-856A-5505E45F9951}"/>
                </a:ext>
              </a:extLst>
            </p:cNvPr>
            <p:cNvSpPr txBox="1"/>
            <p:nvPr/>
          </p:nvSpPr>
          <p:spPr>
            <a:xfrm>
              <a:off x="1974939" y="3086556"/>
              <a:ext cx="7411221" cy="7298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②制定采购计划表</a:t>
              </a:r>
            </a:p>
          </p:txBody>
        </p:sp>
        <p:sp>
          <p:nvSpPr>
            <p:cNvPr id="7" name="AutoShape 21">
              <a:extLst>
                <a:ext uri="{FF2B5EF4-FFF2-40B4-BE49-F238E27FC236}">
                  <a16:creationId xmlns:a16="http://schemas.microsoft.com/office/drawing/2014/main" id="{59E48A30-D3DC-F3C0-4D50-6D56980E97EA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457094D-43D8-2209-63DB-7183F27046E4}"/>
                </a:ext>
              </a:extLst>
            </p:cNvPr>
            <p:cNvSpPr txBox="1"/>
            <p:nvPr/>
          </p:nvSpPr>
          <p:spPr>
            <a:xfrm>
              <a:off x="1895426" y="4152063"/>
              <a:ext cx="7241282" cy="11785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5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采购员汇总需要采购的商品，并严格根据计划表进行申报、备份、经费申请和进行采购等事宜。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5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编写格式：一般采购的商品名称、规格型号、数量、单位等详细信息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904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0591800" y="0"/>
            <a:ext cx="76962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商品采购与质检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商品采购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360788" y="3296004"/>
            <a:ext cx="15038396" cy="2782161"/>
            <a:chOff x="1805280" y="3002760"/>
            <a:chExt cx="7580880" cy="2954654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805280" y="3002760"/>
              <a:ext cx="5229557" cy="2954654"/>
            </a:xfrm>
            <a:prstGeom prst="roundRect">
              <a:avLst>
                <a:gd name="adj" fmla="val 11063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7411221" cy="7997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③获取报价单</a:t>
              </a: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95425" y="4152063"/>
              <a:ext cx="4793698" cy="1291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5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选好合适的供应商后，采购员应该尽快与供应商进行联系，索要报价单，根据供应商提供的报价单对采购计划进一步进行调整。</a:t>
              </a:r>
            </a:p>
          </p:txBody>
        </p:sp>
      </p:grpSp>
      <p:sp>
        <p:nvSpPr>
          <p:cNvPr id="3" name="TextBox 19">
            <a:extLst>
              <a:ext uri="{FF2B5EF4-FFF2-40B4-BE49-F238E27FC236}">
                <a16:creationId xmlns:a16="http://schemas.microsoft.com/office/drawing/2014/main" id="{DCA1E5FB-28E6-B535-7CF7-8800BD7F807A}"/>
              </a:ext>
            </a:extLst>
          </p:cNvPr>
          <p:cNvSpPr txBox="1"/>
          <p:nvPr/>
        </p:nvSpPr>
        <p:spPr>
          <a:xfrm>
            <a:off x="1640368" y="2261007"/>
            <a:ext cx="14701839" cy="729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altLang="zh-CN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商品采购流程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2FABCAC-59F8-F95D-0A21-4C9D3BFAA5D5}"/>
              </a:ext>
            </a:extLst>
          </p:cNvPr>
          <p:cNvGrpSpPr/>
          <p:nvPr/>
        </p:nvGrpSpPr>
        <p:grpSpPr>
          <a:xfrm>
            <a:off x="1372460" y="6597357"/>
            <a:ext cx="15038398" cy="2655376"/>
            <a:chOff x="1805279" y="3002760"/>
            <a:chExt cx="7580881" cy="2655376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3D982CDB-2AAC-BC97-B4E7-AF0E136821D0}"/>
                </a:ext>
              </a:extLst>
            </p:cNvPr>
            <p:cNvSpPr/>
            <p:nvPr/>
          </p:nvSpPr>
          <p:spPr>
            <a:xfrm>
              <a:off x="1805279" y="3002760"/>
              <a:ext cx="5229557" cy="2655376"/>
            </a:xfrm>
            <a:prstGeom prst="roundRect">
              <a:avLst>
                <a:gd name="adj" fmla="val 11063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A1CDB55A-D691-5D63-856A-5505E45F9951}"/>
                </a:ext>
              </a:extLst>
            </p:cNvPr>
            <p:cNvSpPr txBox="1"/>
            <p:nvPr/>
          </p:nvSpPr>
          <p:spPr>
            <a:xfrm>
              <a:off x="1974939" y="3086556"/>
              <a:ext cx="7411221" cy="7298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④修正计划表</a:t>
              </a:r>
            </a:p>
          </p:txBody>
        </p:sp>
        <p:sp>
          <p:nvSpPr>
            <p:cNvPr id="7" name="AutoShape 21">
              <a:extLst>
                <a:ext uri="{FF2B5EF4-FFF2-40B4-BE49-F238E27FC236}">
                  <a16:creationId xmlns:a16="http://schemas.microsoft.com/office/drawing/2014/main" id="{59E48A30-D3DC-F3C0-4D50-6D56980E97EA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457094D-43D8-2209-63DB-7183F27046E4}"/>
                </a:ext>
              </a:extLst>
            </p:cNvPr>
            <p:cNvSpPr txBox="1"/>
            <p:nvPr/>
          </p:nvSpPr>
          <p:spPr>
            <a:xfrm>
              <a:off x="1895426" y="4152063"/>
              <a:ext cx="4787812" cy="11785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5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根据需要和实际情况，采购员对计划表进行修改订正，并提交至企业办公室进行审核，获得审批后应尽快启动商品的采购流程。</a:t>
              </a:r>
            </a:p>
          </p:txBody>
        </p:sp>
      </p:grpSp>
      <p:pic>
        <p:nvPicPr>
          <p:cNvPr id="11" name="图片 10" descr="图3-4采购计划表示例">
            <a:extLst>
              <a:ext uri="{FF2B5EF4-FFF2-40B4-BE49-F238E27FC236}">
                <a16:creationId xmlns:a16="http://schemas.microsoft.com/office/drawing/2014/main" id="{2ACBD4E4-FFE5-4B17-EE99-41300DC7C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9017" y="4422705"/>
            <a:ext cx="5990968" cy="32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2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0591800" y="0"/>
            <a:ext cx="76962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商品采购与质检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商品采购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3586561" y="2425454"/>
            <a:ext cx="13451095" cy="1621140"/>
            <a:chOff x="1823388" y="3086556"/>
            <a:chExt cx="7918435" cy="1672106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823388" y="3212929"/>
              <a:ext cx="7918435" cy="1545733"/>
            </a:xfrm>
            <a:prstGeom prst="roundRect">
              <a:avLst>
                <a:gd name="adj" fmla="val 11063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2052418" y="3086556"/>
              <a:ext cx="7333742" cy="7997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熟悉业务</a:t>
              </a: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901310" y="3992543"/>
              <a:ext cx="7595827" cy="6387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5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采购员必须对采购业务足够熟练，并了解商品的详细采购流程。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EAF98FB7-C50E-5E86-DB46-B2A3D135F963}"/>
              </a:ext>
            </a:extLst>
          </p:cNvPr>
          <p:cNvGrpSpPr/>
          <p:nvPr/>
        </p:nvGrpSpPr>
        <p:grpSpPr>
          <a:xfrm>
            <a:off x="3586561" y="4137238"/>
            <a:ext cx="13451095" cy="1681401"/>
            <a:chOff x="1805280" y="3086556"/>
            <a:chExt cx="7918435" cy="1734261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8D84FFA0-6287-40F7-4184-1CFF46B210A2}"/>
                </a:ext>
              </a:extLst>
            </p:cNvPr>
            <p:cNvSpPr/>
            <p:nvPr/>
          </p:nvSpPr>
          <p:spPr>
            <a:xfrm>
              <a:off x="1805280" y="3270554"/>
              <a:ext cx="7918435" cy="1550263"/>
            </a:xfrm>
            <a:prstGeom prst="roundRect">
              <a:avLst>
                <a:gd name="adj" fmla="val 11063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C597939E-F5EB-2A95-6461-3B35BFBC794E}"/>
                </a:ext>
              </a:extLst>
            </p:cNvPr>
            <p:cNvSpPr txBox="1"/>
            <p:nvPr/>
          </p:nvSpPr>
          <p:spPr>
            <a:xfrm>
              <a:off x="2052418" y="3086556"/>
              <a:ext cx="7333742" cy="7997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采购要求</a:t>
              </a:r>
            </a:p>
          </p:txBody>
        </p:sp>
        <p:sp>
          <p:nvSpPr>
            <p:cNvPr id="13" name="AutoShape 21">
              <a:extLst>
                <a:ext uri="{FF2B5EF4-FFF2-40B4-BE49-F238E27FC236}">
                  <a16:creationId xmlns:a16="http://schemas.microsoft.com/office/drawing/2014/main" id="{2795A95C-05D8-C1F8-F08F-B8ECD7C2734A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A25CBF0-7323-514D-5862-9423EC8EF419}"/>
                </a:ext>
              </a:extLst>
            </p:cNvPr>
            <p:cNvSpPr txBox="1"/>
            <p:nvPr/>
          </p:nvSpPr>
          <p:spPr>
            <a:xfrm>
              <a:off x="1901310" y="3992543"/>
              <a:ext cx="7595827" cy="638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5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以低价购买到优质产品，并且保证不会因为采购导致企业出现物资紧张的现象。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CB026FB-5F28-F3A9-D0E3-92E056074143}"/>
              </a:ext>
            </a:extLst>
          </p:cNvPr>
          <p:cNvGrpSpPr/>
          <p:nvPr/>
        </p:nvGrpSpPr>
        <p:grpSpPr>
          <a:xfrm>
            <a:off x="3581399" y="5896660"/>
            <a:ext cx="13420335" cy="2120134"/>
            <a:chOff x="1823388" y="3086556"/>
            <a:chExt cx="7900327" cy="2186786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E84E3F92-A417-0665-4618-FE3B21C60D60}"/>
                </a:ext>
              </a:extLst>
            </p:cNvPr>
            <p:cNvSpPr/>
            <p:nvPr/>
          </p:nvSpPr>
          <p:spPr>
            <a:xfrm>
              <a:off x="1823388" y="3277155"/>
              <a:ext cx="7900327" cy="1996187"/>
            </a:xfrm>
            <a:prstGeom prst="roundRect">
              <a:avLst>
                <a:gd name="adj" fmla="val 11063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E15BDBAE-0B2F-27F6-8343-14039076397E}"/>
                </a:ext>
              </a:extLst>
            </p:cNvPr>
            <p:cNvSpPr txBox="1"/>
            <p:nvPr/>
          </p:nvSpPr>
          <p:spPr>
            <a:xfrm>
              <a:off x="2052418" y="3086556"/>
              <a:ext cx="7333742" cy="7997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采购报备</a:t>
              </a:r>
            </a:p>
          </p:txBody>
        </p:sp>
        <p:sp>
          <p:nvSpPr>
            <p:cNvPr id="18" name="AutoShape 21">
              <a:extLst>
                <a:ext uri="{FF2B5EF4-FFF2-40B4-BE49-F238E27FC236}">
                  <a16:creationId xmlns:a16="http://schemas.microsoft.com/office/drawing/2014/main" id="{0B54C890-6669-6EA9-3188-FAF98FFA3920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8C7D7F6-E590-F04F-996A-057EF8EA05F9}"/>
                </a:ext>
              </a:extLst>
            </p:cNvPr>
            <p:cNvSpPr txBox="1"/>
            <p:nvPr/>
          </p:nvSpPr>
          <p:spPr>
            <a:xfrm>
              <a:off x="1901310" y="3992543"/>
              <a:ext cx="7595827" cy="1251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5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在进行采购时，对采购的商品做好盘点表并上报备份。若有损坏和丢失，必须记录在案，形成相应表格上报，以便校验查对。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519A908-D8DB-A60D-8435-FA2E1B9D3645}"/>
              </a:ext>
            </a:extLst>
          </p:cNvPr>
          <p:cNvGrpSpPr/>
          <p:nvPr/>
        </p:nvGrpSpPr>
        <p:grpSpPr>
          <a:xfrm>
            <a:off x="3573942" y="8107771"/>
            <a:ext cx="13420335" cy="1669834"/>
            <a:chOff x="1787172" y="3086556"/>
            <a:chExt cx="7918435" cy="1722330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E1A40C4F-4064-DA75-E76F-E647F57B9C37}"/>
                </a:ext>
              </a:extLst>
            </p:cNvPr>
            <p:cNvSpPr/>
            <p:nvPr/>
          </p:nvSpPr>
          <p:spPr>
            <a:xfrm>
              <a:off x="1787172" y="3198080"/>
              <a:ext cx="7918435" cy="1610806"/>
            </a:xfrm>
            <a:prstGeom prst="roundRect">
              <a:avLst>
                <a:gd name="adj" fmla="val 11063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A629E752-D119-8E1C-7228-0D9C6DA69561}"/>
                </a:ext>
              </a:extLst>
            </p:cNvPr>
            <p:cNvSpPr txBox="1"/>
            <p:nvPr/>
          </p:nvSpPr>
          <p:spPr>
            <a:xfrm>
              <a:off x="2052418" y="3086556"/>
              <a:ext cx="7333742" cy="7997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货物验收</a:t>
              </a:r>
            </a:p>
          </p:txBody>
        </p:sp>
        <p:sp>
          <p:nvSpPr>
            <p:cNvPr id="35" name="AutoShape 21">
              <a:extLst>
                <a:ext uri="{FF2B5EF4-FFF2-40B4-BE49-F238E27FC236}">
                  <a16:creationId xmlns:a16="http://schemas.microsoft.com/office/drawing/2014/main" id="{11D7BBAD-4744-A976-5709-F006D0501D8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23D2C092-2430-9AAB-4688-D55352F0CA0A}"/>
                </a:ext>
              </a:extLst>
            </p:cNvPr>
            <p:cNvSpPr txBox="1"/>
            <p:nvPr/>
          </p:nvSpPr>
          <p:spPr>
            <a:xfrm>
              <a:off x="1901310" y="3992543"/>
              <a:ext cx="7595827" cy="638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5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做好验收单据校对和保存；保证商品的质量合格，数量一致；及时入库新采购的商品。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ADC2B474-417C-F64C-7DB6-98512B745610}"/>
              </a:ext>
            </a:extLst>
          </p:cNvPr>
          <p:cNvSpPr txBox="1"/>
          <p:nvPr/>
        </p:nvSpPr>
        <p:spPr>
          <a:xfrm>
            <a:off x="1358213" y="3294590"/>
            <a:ext cx="1292662" cy="51143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商品采购注意事项</a:t>
            </a:r>
          </a:p>
          <a:p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7350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2439567" y="0"/>
            <a:ext cx="5848433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商品采购与质检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商品质检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990600" y="2956142"/>
            <a:ext cx="10591802" cy="5699629"/>
            <a:chOff x="1805280" y="3002759"/>
            <a:chExt cx="5339344" cy="5699629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805280" y="3002759"/>
              <a:ext cx="5339344" cy="5699629"/>
            </a:xfrm>
            <a:prstGeom prst="roundRect">
              <a:avLst>
                <a:gd name="adj" fmla="val 11063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3733800" cy="7298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商品质检的概念</a:t>
              </a: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941081" y="4271412"/>
              <a:ext cx="4998158" cy="38942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商品质检指的是对商品的质量进行管理与检验。一般来说，进行过质检的商品都会获得一份质检报告，详细地解析商品质检的相关情况。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8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质检报告内容：</a:t>
              </a: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质检报告独立编号、商品的基本规格、生产者、抽样情况以及检验项目、检验依据和检验结果，抽检相关人员姓名、加盖质检公司的公章。</a:t>
              </a:r>
            </a:p>
          </p:txBody>
        </p:sp>
      </p:grpSp>
      <p:pic>
        <p:nvPicPr>
          <p:cNvPr id="3" name="图片 2" descr="图3-5 商品质检报告样本">
            <a:extLst>
              <a:ext uri="{FF2B5EF4-FFF2-40B4-BE49-F238E27FC236}">
                <a16:creationId xmlns:a16="http://schemas.microsoft.com/office/drawing/2014/main" id="{5F04EEEB-9A99-17A3-DBDF-AD98FCA4A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8800" y="2998040"/>
            <a:ext cx="4313676" cy="5615832"/>
          </a:xfrm>
          <a:prstGeom prst="roundRect">
            <a:avLst>
              <a:gd name="adj" fmla="val 8674"/>
            </a:avLst>
          </a:prstGeom>
        </p:spPr>
      </p:pic>
    </p:spTree>
    <p:extLst>
      <p:ext uri="{BB962C8B-B14F-4D97-AF65-F5344CB8AC3E}">
        <p14:creationId xmlns:p14="http://schemas.microsoft.com/office/powerpoint/2010/main" val="178985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0591800" y="0"/>
            <a:ext cx="76962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商品采购与质检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商品采购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339685" y="3268937"/>
            <a:ext cx="15917578" cy="1537473"/>
            <a:chOff x="1823388" y="3086556"/>
            <a:chExt cx="8024077" cy="1672106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823388" y="3212929"/>
              <a:ext cx="8024077" cy="1545733"/>
            </a:xfrm>
            <a:prstGeom prst="roundRect">
              <a:avLst>
                <a:gd name="adj" fmla="val 11063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2052418" y="3086556"/>
              <a:ext cx="7333742" cy="7997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部门检查</a:t>
              </a: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901310" y="3992543"/>
              <a:ext cx="7595827" cy="6387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5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工商部门和市场监督部门在对门店进行抽查时，会要求门店出具商品质检报告。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EAF98FB7-C50E-5E86-DB46-B2A3D135F963}"/>
              </a:ext>
            </a:extLst>
          </p:cNvPr>
          <p:cNvGrpSpPr/>
          <p:nvPr/>
        </p:nvGrpSpPr>
        <p:grpSpPr>
          <a:xfrm>
            <a:off x="1339785" y="4910515"/>
            <a:ext cx="15258544" cy="1566000"/>
            <a:chOff x="1805280" y="3086556"/>
            <a:chExt cx="7691857" cy="1734261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8D84FFA0-6287-40F7-4184-1CFF46B210A2}"/>
                </a:ext>
              </a:extLst>
            </p:cNvPr>
            <p:cNvSpPr/>
            <p:nvPr/>
          </p:nvSpPr>
          <p:spPr>
            <a:xfrm>
              <a:off x="1805280" y="3270554"/>
              <a:ext cx="5437319" cy="1550263"/>
            </a:xfrm>
            <a:prstGeom prst="roundRect">
              <a:avLst>
                <a:gd name="adj" fmla="val 11063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C597939E-F5EB-2A95-6461-3B35BFBC794E}"/>
                </a:ext>
              </a:extLst>
            </p:cNvPr>
            <p:cNvSpPr txBox="1"/>
            <p:nvPr/>
          </p:nvSpPr>
          <p:spPr>
            <a:xfrm>
              <a:off x="2052418" y="3086556"/>
              <a:ext cx="7333742" cy="7997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入市条件</a:t>
              </a:r>
            </a:p>
          </p:txBody>
        </p:sp>
        <p:sp>
          <p:nvSpPr>
            <p:cNvPr id="13" name="AutoShape 21">
              <a:extLst>
                <a:ext uri="{FF2B5EF4-FFF2-40B4-BE49-F238E27FC236}">
                  <a16:creationId xmlns:a16="http://schemas.microsoft.com/office/drawing/2014/main" id="{2795A95C-05D8-C1F8-F08F-B8ECD7C2734A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A25CBF0-7323-514D-5862-9423EC8EF419}"/>
                </a:ext>
              </a:extLst>
            </p:cNvPr>
            <p:cNvSpPr txBox="1"/>
            <p:nvPr/>
          </p:nvSpPr>
          <p:spPr>
            <a:xfrm>
              <a:off x="1901310" y="3992543"/>
              <a:ext cx="7595827" cy="638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5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商品要在各大网上商城或实体商超进行售卖，首要条件就是有质检报告。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CB026FB-5F28-F3A9-D0E3-92E056074143}"/>
              </a:ext>
            </a:extLst>
          </p:cNvPr>
          <p:cNvGrpSpPr/>
          <p:nvPr/>
        </p:nvGrpSpPr>
        <p:grpSpPr>
          <a:xfrm>
            <a:off x="1365564" y="6512023"/>
            <a:ext cx="15222623" cy="1572331"/>
            <a:chOff x="1823388" y="3086556"/>
            <a:chExt cx="7673749" cy="1847996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E84E3F92-A417-0665-4618-FE3B21C60D60}"/>
                </a:ext>
              </a:extLst>
            </p:cNvPr>
            <p:cNvSpPr/>
            <p:nvPr/>
          </p:nvSpPr>
          <p:spPr>
            <a:xfrm>
              <a:off x="1823388" y="3277155"/>
              <a:ext cx="5437319" cy="1657397"/>
            </a:xfrm>
            <a:prstGeom prst="roundRect">
              <a:avLst>
                <a:gd name="adj" fmla="val 11063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E15BDBAE-0B2F-27F6-8343-14039076397E}"/>
                </a:ext>
              </a:extLst>
            </p:cNvPr>
            <p:cNvSpPr txBox="1"/>
            <p:nvPr/>
          </p:nvSpPr>
          <p:spPr>
            <a:xfrm>
              <a:off x="2052418" y="3086556"/>
              <a:ext cx="7333742" cy="7997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招、投标</a:t>
              </a:r>
            </a:p>
          </p:txBody>
        </p:sp>
        <p:sp>
          <p:nvSpPr>
            <p:cNvPr id="18" name="AutoShape 21">
              <a:extLst>
                <a:ext uri="{FF2B5EF4-FFF2-40B4-BE49-F238E27FC236}">
                  <a16:creationId xmlns:a16="http://schemas.microsoft.com/office/drawing/2014/main" id="{0B54C890-6669-6EA9-3188-FAF98FFA3920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8C7D7F6-E590-F04F-996A-057EF8EA05F9}"/>
                </a:ext>
              </a:extLst>
            </p:cNvPr>
            <p:cNvSpPr txBox="1"/>
            <p:nvPr/>
          </p:nvSpPr>
          <p:spPr>
            <a:xfrm>
              <a:off x="1901310" y="3992543"/>
              <a:ext cx="7595827" cy="638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5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政府、企事业单位在进行商品的招投标时，需要审查商品质检报告。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519A908-D8DB-A60D-8435-FA2E1B9D3645}"/>
              </a:ext>
            </a:extLst>
          </p:cNvPr>
          <p:cNvGrpSpPr/>
          <p:nvPr/>
        </p:nvGrpSpPr>
        <p:grpSpPr>
          <a:xfrm>
            <a:off x="1322186" y="8216965"/>
            <a:ext cx="15259490" cy="1560639"/>
            <a:chOff x="1787172" y="3086556"/>
            <a:chExt cx="7709965" cy="1722330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E1A40C4F-4064-DA75-E76F-E647F57B9C37}"/>
                </a:ext>
              </a:extLst>
            </p:cNvPr>
            <p:cNvSpPr/>
            <p:nvPr/>
          </p:nvSpPr>
          <p:spPr>
            <a:xfrm>
              <a:off x="1787172" y="3198080"/>
              <a:ext cx="5449781" cy="1610806"/>
            </a:xfrm>
            <a:prstGeom prst="roundRect">
              <a:avLst>
                <a:gd name="adj" fmla="val 11063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A629E752-D119-8E1C-7228-0D9C6DA69561}"/>
                </a:ext>
              </a:extLst>
            </p:cNvPr>
            <p:cNvSpPr txBox="1"/>
            <p:nvPr/>
          </p:nvSpPr>
          <p:spPr>
            <a:xfrm>
              <a:off x="2052418" y="3086556"/>
              <a:ext cx="7333742" cy="7997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申请政府补助</a:t>
              </a:r>
            </a:p>
          </p:txBody>
        </p:sp>
        <p:sp>
          <p:nvSpPr>
            <p:cNvPr id="35" name="AutoShape 21">
              <a:extLst>
                <a:ext uri="{FF2B5EF4-FFF2-40B4-BE49-F238E27FC236}">
                  <a16:creationId xmlns:a16="http://schemas.microsoft.com/office/drawing/2014/main" id="{11D7BBAD-4744-A976-5709-F006D0501D8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23D2C092-2430-9AAB-4688-D55352F0CA0A}"/>
                </a:ext>
              </a:extLst>
            </p:cNvPr>
            <p:cNvSpPr txBox="1"/>
            <p:nvPr/>
          </p:nvSpPr>
          <p:spPr>
            <a:xfrm>
              <a:off x="1901310" y="3992543"/>
              <a:ext cx="7595827" cy="638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5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特色类别产品在申请补助时一般会要求提供商品质检报告。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5667F9B-19CA-B4D6-0392-031D6FFC14CB}"/>
              </a:ext>
            </a:extLst>
          </p:cNvPr>
          <p:cNvGrpSpPr/>
          <p:nvPr/>
        </p:nvGrpSpPr>
        <p:grpSpPr>
          <a:xfrm>
            <a:off x="1259993" y="2496323"/>
            <a:ext cx="4343400" cy="618561"/>
            <a:chOff x="12668524" y="1409700"/>
            <a:chExt cx="4343400" cy="618561"/>
          </a:xfrm>
          <a:solidFill>
            <a:srgbClr val="2E66FD"/>
          </a:solidFill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D061472A-1404-A50E-F2FB-D60E6BB69639}"/>
                </a:ext>
              </a:extLst>
            </p:cNvPr>
            <p:cNvSpPr/>
            <p:nvPr/>
          </p:nvSpPr>
          <p:spPr>
            <a:xfrm>
              <a:off x="12668524" y="1409700"/>
              <a:ext cx="4343400" cy="6185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2AB1091-0FA4-D834-796B-46DC6A347B01}"/>
                </a:ext>
              </a:extLst>
            </p:cNvPr>
            <p:cNvSpPr txBox="1"/>
            <p:nvPr/>
          </p:nvSpPr>
          <p:spPr>
            <a:xfrm>
              <a:off x="13354371" y="1439061"/>
              <a:ext cx="2800030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质检报告作用</a:t>
              </a: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8360291A-867B-133A-71DA-BCABBFB76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r="16498"/>
          <a:stretch/>
        </p:blipFill>
        <p:spPr bwMode="auto">
          <a:xfrm>
            <a:off x="12499381" y="5156824"/>
            <a:ext cx="4787816" cy="4548354"/>
          </a:xfrm>
          <a:prstGeom prst="roundRect">
            <a:avLst>
              <a:gd name="adj" fmla="val 776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1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2439567" y="0"/>
            <a:ext cx="5848433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商品采购与质检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商品质检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990600" y="2956143"/>
            <a:ext cx="16037409" cy="3323624"/>
            <a:chOff x="1805280" y="3002760"/>
            <a:chExt cx="8084483" cy="3323624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805280" y="3002760"/>
              <a:ext cx="8084483" cy="3323624"/>
            </a:xfrm>
            <a:prstGeom prst="roundRect">
              <a:avLst>
                <a:gd name="adj" fmla="val 11063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3733800" cy="7298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一般流程</a:t>
              </a: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941081" y="4271412"/>
              <a:ext cx="7738770" cy="1308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8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商品质检具有一定的流程要求，企业想要对商品进行质检时一般有确定商品范围，送样检测，出具初始报告和出具正式报告四个步骤。</a:t>
              </a:r>
            </a:p>
          </p:txBody>
        </p:sp>
      </p:grpSp>
      <p:pic>
        <p:nvPicPr>
          <p:cNvPr id="2" name="图片 1" descr="截图_选择区域_20240220143348">
            <a:extLst>
              <a:ext uri="{FF2B5EF4-FFF2-40B4-BE49-F238E27FC236}">
                <a16:creationId xmlns:a16="http://schemas.microsoft.com/office/drawing/2014/main" id="{FFACABBC-7338-09AB-6039-7A5FE70C6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966" y="6844443"/>
            <a:ext cx="14292063" cy="267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2439567" y="0"/>
            <a:ext cx="5848433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商品采购与质检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商品质检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259993" y="3247922"/>
            <a:ext cx="15802528" cy="1582980"/>
            <a:chOff x="1805280" y="3002761"/>
            <a:chExt cx="7966079" cy="1772340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805280" y="3002761"/>
              <a:ext cx="7966079" cy="1772340"/>
            </a:xfrm>
            <a:prstGeom prst="roundRect">
              <a:avLst>
                <a:gd name="adj" fmla="val 11063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2034130" y="3086556"/>
              <a:ext cx="3674609" cy="7298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①确定商品范围</a:t>
              </a: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48348" y="4032324"/>
              <a:ext cx="7738770" cy="581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基本上所有的商品都可以归属某个范围，例如食品药品、服装、纺织、化妆品等。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A52CF1C-5F66-29AC-CB12-0D48003AF788}"/>
              </a:ext>
            </a:extLst>
          </p:cNvPr>
          <p:cNvGrpSpPr/>
          <p:nvPr/>
        </p:nvGrpSpPr>
        <p:grpSpPr>
          <a:xfrm>
            <a:off x="1237974" y="4970224"/>
            <a:ext cx="15802528" cy="5063261"/>
            <a:chOff x="1805281" y="3002760"/>
            <a:chExt cx="7966079" cy="4993528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3C2C45CC-1281-95E1-AD7D-0BA2CA698C6F}"/>
                </a:ext>
              </a:extLst>
            </p:cNvPr>
            <p:cNvSpPr/>
            <p:nvPr/>
          </p:nvSpPr>
          <p:spPr>
            <a:xfrm>
              <a:off x="1805281" y="3002760"/>
              <a:ext cx="7966079" cy="4993528"/>
            </a:xfrm>
            <a:prstGeom prst="roundRect">
              <a:avLst>
                <a:gd name="adj" fmla="val 3733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19">
              <a:extLst>
                <a:ext uri="{FF2B5EF4-FFF2-40B4-BE49-F238E27FC236}">
                  <a16:creationId xmlns:a16="http://schemas.microsoft.com/office/drawing/2014/main" id="{0C2DFC98-313F-60D4-6B70-6DD80C8CF8F4}"/>
                </a:ext>
              </a:extLst>
            </p:cNvPr>
            <p:cNvSpPr txBox="1"/>
            <p:nvPr/>
          </p:nvSpPr>
          <p:spPr>
            <a:xfrm>
              <a:off x="2035389" y="3086556"/>
              <a:ext cx="3673350" cy="7298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②送样检测</a:t>
              </a:r>
            </a:p>
          </p:txBody>
        </p:sp>
        <p:sp>
          <p:nvSpPr>
            <p:cNvPr id="6" name="AutoShape 21">
              <a:extLst>
                <a:ext uri="{FF2B5EF4-FFF2-40B4-BE49-F238E27FC236}">
                  <a16:creationId xmlns:a16="http://schemas.microsoft.com/office/drawing/2014/main" id="{B7BFEC6B-3D36-2EA9-965E-2490C1C86A64}"/>
                </a:ext>
              </a:extLst>
            </p:cNvPr>
            <p:cNvSpPr/>
            <p:nvPr/>
          </p:nvSpPr>
          <p:spPr>
            <a:xfrm>
              <a:off x="2046533" y="3973501"/>
              <a:ext cx="3662206" cy="19031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74E9765-1449-8A4E-B012-AA0B16FE538E}"/>
                </a:ext>
              </a:extLst>
            </p:cNvPr>
            <p:cNvSpPr txBox="1"/>
            <p:nvPr/>
          </p:nvSpPr>
          <p:spPr>
            <a:xfrm>
              <a:off x="1855275" y="4091244"/>
              <a:ext cx="3552579" cy="3905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根据不同的需要选择不同的检测方式。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抽样试验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检测产品的性能和特性，抽样试验的标准多是根据生产者和用户协商决定。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常规试验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又称商品出厂检测，检查商品是否符合该类别商品的出厂要求。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17790CEA-D582-A24A-C40D-826613DB02DF}"/>
              </a:ext>
            </a:extLst>
          </p:cNvPr>
          <p:cNvSpPr txBox="1"/>
          <p:nvPr/>
        </p:nvSpPr>
        <p:spPr>
          <a:xfrm>
            <a:off x="9075762" y="6437584"/>
            <a:ext cx="7467600" cy="279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2400" b="1" i="0" u="none" strike="noStrike" kern="14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型式试验</a:t>
            </a:r>
          </a:p>
          <a:p>
            <a:pPr marL="0" marR="0" lvl="0" indent="2667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4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检测商品是否符合某一项技术规范规定，例如质量水平、重量、环境条件等。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2400" b="1" i="0" u="none" strike="noStrike" kern="14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特殊试验</a:t>
            </a:r>
          </a:p>
          <a:p>
            <a:pPr marL="0" marR="0" lvl="0" indent="2667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4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主要用于满足市场对产品的多样化需求。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555B6D7-218C-091B-D315-0894E747F67D}"/>
              </a:ext>
            </a:extLst>
          </p:cNvPr>
          <p:cNvSpPr txBox="1"/>
          <p:nvPr/>
        </p:nvSpPr>
        <p:spPr>
          <a:xfrm>
            <a:off x="13639800" y="1439061"/>
            <a:ext cx="3467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E66F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一般流程：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EB695A2-DCBD-1FA8-3F41-B29AEC79C638}"/>
              </a:ext>
            </a:extLst>
          </p:cNvPr>
          <p:cNvGrpSpPr/>
          <p:nvPr/>
        </p:nvGrpSpPr>
        <p:grpSpPr>
          <a:xfrm>
            <a:off x="1259993" y="2496323"/>
            <a:ext cx="4343400" cy="618561"/>
            <a:chOff x="12668524" y="1409700"/>
            <a:chExt cx="4343400" cy="618561"/>
          </a:xfrm>
          <a:solidFill>
            <a:srgbClr val="2E66FD"/>
          </a:solidFill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5B170633-27B5-22EC-0E21-920D4A24D952}"/>
                </a:ext>
              </a:extLst>
            </p:cNvPr>
            <p:cNvSpPr/>
            <p:nvPr/>
          </p:nvSpPr>
          <p:spPr>
            <a:xfrm>
              <a:off x="12668524" y="1409700"/>
              <a:ext cx="4343400" cy="6185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2B3C243-8F52-E529-A134-F5CCCA2ED70B}"/>
                </a:ext>
              </a:extLst>
            </p:cNvPr>
            <p:cNvSpPr txBox="1"/>
            <p:nvPr/>
          </p:nvSpPr>
          <p:spPr>
            <a:xfrm>
              <a:off x="13354371" y="1439061"/>
              <a:ext cx="2800030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一般流程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48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dkOWQ0NGJjYzA2MTU5ZjdjMjQxZjY5NTMxNjczYj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2107</Words>
  <Application>Microsoft Office PowerPoint</Application>
  <PresentationFormat>自定义</PresentationFormat>
  <Paragraphs>212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Arial</vt:lpstr>
      <vt:lpstr>Calibri</vt:lpstr>
      <vt:lpstr>等线</vt:lpstr>
      <vt:lpstr>微软雅黑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燕文静</dc:creator>
  <cp:lastModifiedBy>admin</cp:lastModifiedBy>
  <cp:revision>21</cp:revision>
  <dcterms:created xsi:type="dcterms:W3CDTF">2006-08-16T00:00:00Z</dcterms:created>
  <dcterms:modified xsi:type="dcterms:W3CDTF">2024-08-16T08:46:27Z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DCF4243C69A94B24A0321ACB11AB7AB2_12</vt:lpwstr>
  </property>
  <property fmtid="{D5CDD505-2E9C-101B-9397-08002B2CF9AE}" pid="3" name="KSOProductBuildVer">
    <vt:lpwstr>2052-12.1.0.16309</vt:lpwstr>
  </property>
</Properties>
</file>