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63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270" r:id="rId20"/>
  </p:sldIdLst>
  <p:sldSz cx="18288000" cy="10287000"/>
  <p:notesSz cx="6858000" cy="9144000"/>
  <p:embeddedFontLst>
    <p:embeddedFont>
      <p:font typeface="微软雅黑" panose="020B0503020204020204" pitchFamily="34" charset="-122"/>
      <p:regular r:id="rId21"/>
      <p:bold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6FD"/>
    <a:srgbClr val="DC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6" d="100"/>
          <a:sy n="56" d="100"/>
        </p:scale>
        <p:origin x="114" y="420"/>
      </p:cViewPr>
      <p:guideLst>
        <p:guide orient="horz" pos="21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032172" y="-2151825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11887200" y="4457699"/>
            <a:ext cx="6962587" cy="5173143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1183890" y="4849157"/>
            <a:ext cx="1138911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zh-CN" altLang="en-US" sz="8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新零售营销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3891" y="2887731"/>
            <a:ext cx="8071346" cy="347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zh-CN" altLang="en-US" sz="101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  <a:p>
            <a:pPr algn="l">
              <a:lnSpc>
                <a:spcPts val="14140"/>
              </a:lnSpc>
            </a:pPr>
            <a:endParaRPr lang="en-US" sz="10100" b="1" dirty="0">
              <a:solidFill>
                <a:srgbClr val="2E66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2133600" y="8115300"/>
            <a:ext cx="4772723" cy="4772723"/>
            <a:chOff x="0" y="0"/>
            <a:chExt cx="6363630" cy="636363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87064" y="6981825"/>
            <a:ext cx="8120872" cy="981075"/>
            <a:chOff x="4547" y="10620"/>
            <a:chExt cx="12788" cy="1545"/>
          </a:xfrm>
        </p:grpSpPr>
        <p:sp>
          <p:nvSpPr>
            <p:cNvPr id="27" name="Rectangle 3"/>
            <p:cNvSpPr>
              <a:spLocks noGrp="1" noChangeArrowheads="1"/>
            </p:cNvSpPr>
            <p:nvPr/>
          </p:nvSpPr>
          <p:spPr>
            <a:xfrm>
              <a:off x="5337" y="10620"/>
              <a:ext cx="11998" cy="154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3.3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门店系统设置</a:t>
              </a:r>
            </a:p>
          </p:txBody>
        </p:sp>
        <p:grpSp>
          <p:nvGrpSpPr>
            <p:cNvPr id="28" name="Group 19"/>
            <p:cNvGrpSpPr/>
            <p:nvPr/>
          </p:nvGrpSpPr>
          <p:grpSpPr>
            <a:xfrm>
              <a:off x="4547" y="11095"/>
              <a:ext cx="671" cy="671"/>
              <a:chOff x="0" y="0"/>
              <a:chExt cx="6363630" cy="6363630"/>
            </a:xfrm>
          </p:grpSpPr>
          <p:grpSp>
            <p:nvGrpSpPr>
              <p:cNvPr id="29" name="Group 20"/>
              <p:cNvGrpSpPr/>
              <p:nvPr/>
            </p:nvGrpSpPr>
            <p:grpSpPr>
              <a:xfrm>
                <a:off x="0" y="0"/>
                <a:ext cx="6363630" cy="6363630"/>
                <a:chOff x="0" y="0"/>
                <a:chExt cx="812800" cy="812800"/>
              </a:xfrm>
            </p:grpSpPr>
            <p:sp>
              <p:nvSpPr>
                <p:cNvPr id="33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E5CFC">
                    <a:alpha val="74902"/>
                  </a:srgbClr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0" name="Group 23"/>
              <p:cNvGrpSpPr/>
              <p:nvPr/>
            </p:nvGrpSpPr>
            <p:grpSpPr>
              <a:xfrm>
                <a:off x="592131" y="592131"/>
                <a:ext cx="5179368" cy="5179368"/>
                <a:chOff x="0" y="0"/>
                <a:chExt cx="812800" cy="812800"/>
              </a:xfrm>
            </p:grpSpPr>
            <p:sp>
              <p:nvSpPr>
                <p:cNvPr id="31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66F0775-8F59-2418-78C4-BFC779CB6F7E}"/>
              </a:ext>
            </a:extLst>
          </p:cNvPr>
          <p:cNvGrpSpPr/>
          <p:nvPr/>
        </p:nvGrpSpPr>
        <p:grpSpPr>
          <a:xfrm>
            <a:off x="2887064" y="8002547"/>
            <a:ext cx="8332340" cy="981075"/>
            <a:chOff x="4547" y="10620"/>
            <a:chExt cx="13121" cy="1545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EE48465-D19E-5C5B-9BB8-0866C8960A3D}"/>
                </a:ext>
              </a:extLst>
            </p:cNvPr>
            <p:cNvSpPr>
              <a:spLocks noGrp="1" noChangeArrowheads="1"/>
            </p:cNvSpPr>
            <p:nvPr/>
          </p:nvSpPr>
          <p:spPr>
            <a:xfrm>
              <a:off x="5337" y="10620"/>
              <a:ext cx="12331" cy="154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3.4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商品信息发布与管理</a:t>
              </a:r>
            </a:p>
          </p:txBody>
        </p:sp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B11BDFB1-9E57-EC04-3DB3-33F0BDEB0F05}"/>
                </a:ext>
              </a:extLst>
            </p:cNvPr>
            <p:cNvGrpSpPr/>
            <p:nvPr/>
          </p:nvGrpSpPr>
          <p:grpSpPr>
            <a:xfrm>
              <a:off x="4547" y="11095"/>
              <a:ext cx="671" cy="671"/>
              <a:chOff x="0" y="0"/>
              <a:chExt cx="6363630" cy="6363630"/>
            </a:xfrm>
          </p:grpSpPr>
          <p:grpSp>
            <p:nvGrpSpPr>
              <p:cNvPr id="12" name="Group 20">
                <a:extLst>
                  <a:ext uri="{FF2B5EF4-FFF2-40B4-BE49-F238E27FC236}">
                    <a16:creationId xmlns:a16="http://schemas.microsoft.com/office/drawing/2014/main" id="{98069133-FFA6-0E5E-C0A3-D9E324AD6022}"/>
                  </a:ext>
                </a:extLst>
              </p:cNvPr>
              <p:cNvGrpSpPr/>
              <p:nvPr/>
            </p:nvGrpSpPr>
            <p:grpSpPr>
              <a:xfrm>
                <a:off x="0" y="0"/>
                <a:ext cx="6363630" cy="6363630"/>
                <a:chOff x="0" y="0"/>
                <a:chExt cx="812800" cy="812800"/>
              </a:xfrm>
            </p:grpSpPr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D3944009-0959-942F-03B7-B213D654179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E5CFC">
                    <a:alpha val="74902"/>
                  </a:srgbClr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" name="TextBox 22">
                  <a:extLst>
                    <a:ext uri="{FF2B5EF4-FFF2-40B4-BE49-F238E27FC236}">
                      <a16:creationId xmlns:a16="http://schemas.microsoft.com/office/drawing/2014/main" id="{75F5A4EF-1846-BB3E-185D-6F650EBEB849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13" name="Group 23">
                <a:extLst>
                  <a:ext uri="{FF2B5EF4-FFF2-40B4-BE49-F238E27FC236}">
                    <a16:creationId xmlns:a16="http://schemas.microsoft.com/office/drawing/2014/main" id="{F9CB9D17-F4A7-B225-C6C9-19B9DFEF8BA4}"/>
                  </a:ext>
                </a:extLst>
              </p:cNvPr>
              <p:cNvGrpSpPr/>
              <p:nvPr/>
            </p:nvGrpSpPr>
            <p:grpSpPr>
              <a:xfrm>
                <a:off x="592131" y="592131"/>
                <a:ext cx="5179368" cy="5179368"/>
                <a:chOff x="0" y="0"/>
                <a:chExt cx="812800" cy="812800"/>
              </a:xfrm>
            </p:grpSpPr>
            <p:sp>
              <p:nvSpPr>
                <p:cNvPr id="15" name="Freeform 24">
                  <a:extLst>
                    <a:ext uri="{FF2B5EF4-FFF2-40B4-BE49-F238E27FC236}">
                      <a16:creationId xmlns:a16="http://schemas.microsoft.com/office/drawing/2014/main" id="{9F2A33C3-CEFF-6A3F-9DA0-6D524891906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TextBox 25">
                  <a:extLst>
                    <a:ext uri="{FF2B5EF4-FFF2-40B4-BE49-F238E27FC236}">
                      <a16:creationId xmlns:a16="http://schemas.microsoft.com/office/drawing/2014/main" id="{C3B50192-5926-BC83-9486-45A402D54F4D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544800" cy="6579326"/>
            <a:chOff x="1604872" y="2989937"/>
            <a:chExt cx="7992326" cy="501250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5012500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07969" y="4170242"/>
              <a:ext cx="3653888" cy="30454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基本信息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该部分信息主要是让消费者清晰了解该商品本身所具有的部分信息，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制作内容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：一般包括商品类型、商品名称、商品分类、图片、品牌等。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制作要求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：商品类型勾选要准确；商品名称清晰正确；图片一般为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750x750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像素，一般使用白底图。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商品信息发布与管理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9ACC64-410C-710F-8FBA-2B014A3F96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/>
          <a:stretch>
            <a:fillRect/>
          </a:stretch>
        </p:blipFill>
        <p:spPr>
          <a:xfrm>
            <a:off x="13624679" y="3162300"/>
            <a:ext cx="2986921" cy="6096246"/>
          </a:xfrm>
          <a:prstGeom prst="rect">
            <a:avLst/>
          </a:prstGeom>
        </p:spPr>
      </p:pic>
      <p:pic>
        <p:nvPicPr>
          <p:cNvPr id="8" name="图片 7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8C179928-E953-AC5F-4E5C-2F57761A50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/>
          <a:stretch/>
        </p:blipFill>
        <p:spPr>
          <a:xfrm>
            <a:off x="10391270" y="3162300"/>
            <a:ext cx="2821676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9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544800" cy="6579326"/>
            <a:chOff x="1604872" y="2989937"/>
            <a:chExt cx="7992326" cy="501250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5012500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07969" y="4170242"/>
              <a:ext cx="3340463" cy="30454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规格及其他信息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该部分内容是除了基础信息之外的，要对消费者公开的信息，目的是给消费者进一步选择提供参考。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制作内容：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一般包括商品的售卖单位（箱、瓶、件等）、商品重量、储存条件、购买使用规则等。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商品信息发布与管理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9ACC64-410C-710F-8FBA-2B014A3F96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r="355"/>
          <a:stretch/>
        </p:blipFill>
        <p:spPr>
          <a:xfrm>
            <a:off x="13624679" y="3162300"/>
            <a:ext cx="2986921" cy="6096246"/>
          </a:xfrm>
          <a:prstGeom prst="rect">
            <a:avLst/>
          </a:prstGeom>
        </p:spPr>
      </p:pic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7EFF497A-4084-3377-419D-D198042D32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1"/>
          <a:stretch/>
        </p:blipFill>
        <p:spPr>
          <a:xfrm>
            <a:off x="10009929" y="3162300"/>
            <a:ext cx="2867023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544800" cy="6579326"/>
            <a:chOff x="1604872" y="2989937"/>
            <a:chExt cx="7992326" cy="501250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5012500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67471" y="3774347"/>
              <a:ext cx="2252932" cy="2623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建立信息库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首先注意信息库的完整性，要收纳商品的所有信息。其次，应避免将商品信息重复录入。最后，可以根据需要补充商品详细的描述和图片信息。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商品信息发布与管理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商品信息管理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EBFF5D0-FC3E-8F6F-32B0-F0EDC2160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52"/>
          <a:stretch/>
        </p:blipFill>
        <p:spPr bwMode="auto">
          <a:xfrm>
            <a:off x="6988121" y="3669236"/>
            <a:ext cx="9097389" cy="48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7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544800" cy="6211796"/>
            <a:chOff x="1604872" y="2989937"/>
            <a:chExt cx="7992326" cy="4732495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4732495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57475" y="3495640"/>
              <a:ext cx="7336191" cy="3537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信息规范化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可以为每个商品预先设置好分类，做好分类管理，并确认产品名称、颜色、尺寸、价格及其他相关信息等唯一编号。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建立一套严格的规范标准进行数据输入，包括格式、字体、符号、单位等，保证数据的完整性和格式的统一性</a:t>
              </a:r>
              <a:r>
                <a:rPr lang="zh-CN" altLang="en-US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  <a:endParaRPr lang="zh-CN" altLang="en-US" sz="24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动态更新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注意保持价格、库存和产品描述的更新，避免卖出已经无库存的产品或者把过期或质量有问题的产品上架。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通过销售数据的动态更新，快速了解销售情况并制定有效的策略，提高销售效果。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商品信息发布与管理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商品信息管理</a:t>
            </a:r>
          </a:p>
        </p:txBody>
      </p:sp>
    </p:spTree>
    <p:extLst>
      <p:ext uri="{BB962C8B-B14F-4D97-AF65-F5344CB8AC3E}">
        <p14:creationId xmlns:p14="http://schemas.microsoft.com/office/powerpoint/2010/main" val="375499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544800" cy="6211796"/>
            <a:chOff x="1604872" y="2989937"/>
            <a:chExt cx="7992326" cy="4732495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4732495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57475" y="3270027"/>
              <a:ext cx="7336191" cy="504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商品盘点要求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商品信息发布与管理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商品盘点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9764CE1-BF23-0FC4-52D4-E3E6F72B2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41472"/>
              </p:ext>
            </p:extLst>
          </p:nvPr>
        </p:nvGraphicFramePr>
        <p:xfrm>
          <a:off x="1905000" y="4391633"/>
          <a:ext cx="14660050" cy="38941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23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3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2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59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8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盘点前</a:t>
                      </a:r>
                      <a:endParaRPr lang="zh-CN" altLang="en-US" sz="3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8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盘点时</a:t>
                      </a:r>
                      <a:endParaRPr lang="zh-CN" altLang="en-US" sz="3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8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盘点后</a:t>
                      </a:r>
                      <a:endParaRPr lang="zh-CN" altLang="en-US" sz="3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57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盘点在全天营业结束之后进行，盘点期间不做收货、退货和调拨业务；</a:t>
                      </a:r>
                      <a:endParaRPr lang="en-US" altLang="zh-CN" sz="2000" kern="0" spc="4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查看商品库存情况，进行抄盘工作</a:t>
                      </a:r>
                      <a:endParaRPr lang="zh-CN" altLang="en-US" sz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需要修改的错误应把原数字划掉，不可直接修改；</a:t>
                      </a:r>
                      <a:endParaRPr lang="en-US" altLang="zh-CN" sz="2000" kern="0" spc="4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点数人员要音量适中，吐字清晰，强调商品单位，如</a:t>
                      </a:r>
                      <a:r>
                        <a:rPr lang="en-US" altLang="zh-CN" sz="20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20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个、</a:t>
                      </a:r>
                      <a:r>
                        <a:rPr lang="en-US" altLang="zh-CN" sz="20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20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条、</a:t>
                      </a:r>
                      <a:r>
                        <a:rPr lang="en-US" altLang="zh-CN" sz="20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</a:t>
                      </a:r>
                      <a:r>
                        <a:rPr lang="zh-CN" altLang="en-US" sz="20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罐等。念商品名称时，要按规范顺序读；</a:t>
                      </a:r>
                      <a:endParaRPr lang="en-US" altLang="zh-CN" sz="2000" kern="0" spc="4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以商品的销售单位进行点数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盘点人员要认真细致，对不易清点、单价高、数量多的商品以及镜前商品的盘点应格外注意；</a:t>
                      </a:r>
                      <a:endParaRPr lang="en-US" altLang="zh-CN" sz="2000" kern="0" spc="4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遇到问题要立马询问，遇到过期、变质、损坏的商品要放入待处理品筐；</a:t>
                      </a:r>
                      <a:endParaRPr lang="en-US" altLang="zh-CN" sz="2000" kern="0" spc="4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活动或者退换货商品要集中处理，并逐一在盘点表上进行登记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612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544800" cy="6211796"/>
            <a:chOff x="1604872" y="2989937"/>
            <a:chExt cx="7992326" cy="4732495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4732495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9746" y="3481816"/>
              <a:ext cx="7336191" cy="13571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商品盘点流程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商品盘点工作量大，为了防止盘点出错，每一步都必须严格按照要求进行。商品的盘点应经过盘点准备、商品准备、人员分工、具体操作、后续工作、补救措施六大步骤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商品信息发布与管理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商品盘点</a:t>
            </a:r>
          </a:p>
        </p:txBody>
      </p:sp>
      <p:pic>
        <p:nvPicPr>
          <p:cNvPr id="5" name="图片 4" descr="图示&#10;&#10;中度可信度描述已自动生成">
            <a:extLst>
              <a:ext uri="{FF2B5EF4-FFF2-40B4-BE49-F238E27FC236}">
                <a16:creationId xmlns:a16="http://schemas.microsoft.com/office/drawing/2014/main" id="{3AAF78DE-C3A7-3C7F-8FC5-5FEC32D5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1" y="6133800"/>
            <a:ext cx="14408597" cy="20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8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544800" cy="6211796"/>
            <a:chOff x="1604872" y="2989937"/>
            <a:chExt cx="7992326" cy="4732495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4732495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3761" y="3196015"/>
              <a:ext cx="7336191" cy="3256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2800" b="1" kern="140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盘点流程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①盘点准备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制定盘点计划，安排盘点人员与所需工具，处理相关业务单据，制定盘点表格等做好盘点所需准备工作。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②商品准备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盘点前必须将标签与商品规格、数量、价格一一核对。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③盘点人员分工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盘点工作一般两人一组进行，一人点数，一人填表，协同完成</a:t>
              </a:r>
              <a:endParaRPr lang="zh-CN" altLang="en-US" sz="20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商品信息发布与管理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商品盘点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95AE6CB-7994-831D-7CE4-D5C03DCB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58" y="5081175"/>
            <a:ext cx="64293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9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3"/>
            <a:ext cx="15544800" cy="6810981"/>
            <a:chOff x="1604872" y="2989937"/>
            <a:chExt cx="7992326" cy="4732495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4732495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39940" y="3102691"/>
              <a:ext cx="7336191" cy="1807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商品盘点流程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④盘点具体操作</a:t>
              </a:r>
            </a:p>
            <a:p>
              <a:pPr algn="just">
                <a:lnSpc>
                  <a:spcPct val="150000"/>
                </a:lnSpc>
              </a:pPr>
              <a:endParaRPr lang="en-US" altLang="zh-CN" sz="28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z="2800" kern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商品信息发布与管理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商品盘点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A326698-314C-AF90-C47D-C93C7B7B7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86727"/>
              </p:ext>
            </p:extLst>
          </p:nvPr>
        </p:nvGraphicFramePr>
        <p:xfrm>
          <a:off x="1981146" y="4998011"/>
          <a:ext cx="13793309" cy="36958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99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17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盘点点数流程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具体工作内容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7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初盘</a:t>
                      </a:r>
                      <a:endParaRPr lang="zh-CN" altLang="en-US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第一次点数，商品和数量填写在初盘表上</a:t>
                      </a:r>
                      <a:endParaRPr lang="zh-CN" altLang="en-US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7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复盘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工作人员交叉再一次盘点，将复盘商品和数量填写在复盘表上</a:t>
                      </a:r>
                      <a:endParaRPr lang="zh-CN" altLang="en-US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17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比较</a:t>
                      </a:r>
                      <a:endParaRPr lang="zh-CN" altLang="en-US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比较初盘和复盘表，采用重新点数的方式修正差异</a:t>
                      </a:r>
                      <a:endParaRPr lang="zh-CN" altLang="en-US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17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抽查</a:t>
                      </a:r>
                      <a:endParaRPr lang="zh-CN" altLang="en-US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抽查人员随机抽取</a:t>
                      </a:r>
                      <a:r>
                        <a:rPr lang="en-US" altLang="zh-CN" sz="2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20%</a:t>
                      </a:r>
                      <a:r>
                        <a:rPr lang="zh-CN" altLang="en-US" sz="2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的商品进行复查</a:t>
                      </a:r>
                      <a:endParaRPr lang="zh-CN" altLang="en-US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21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3"/>
            <a:ext cx="15544800" cy="6810981"/>
            <a:chOff x="1604872" y="2989937"/>
            <a:chExt cx="7992326" cy="4732495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4732495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39940" y="3102691"/>
              <a:ext cx="7336191" cy="1358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商品盘点流程</a:t>
              </a:r>
            </a:p>
            <a:p>
              <a:pPr algn="just">
                <a:lnSpc>
                  <a:spcPct val="150000"/>
                </a:lnSpc>
              </a:pPr>
              <a:endParaRPr lang="en-US" altLang="zh-CN" sz="28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z="2800" kern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商品信息发布与管理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商品盘点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B6D8DD9-9F1F-65BD-E929-6696F95B6585}"/>
              </a:ext>
            </a:extLst>
          </p:cNvPr>
          <p:cNvSpPr txBox="1"/>
          <p:nvPr/>
        </p:nvSpPr>
        <p:spPr>
          <a:xfrm>
            <a:off x="2320976" y="4264424"/>
            <a:ext cx="7280224" cy="3628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⑤盘点后续工作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盘点完成后，由录入人员，将相关信息录入系统， 注意盘点单的签名，收回全部的盘点单，单独保存。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⑥盘点补救措施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若发现盘点错误，应立即通知负责人员进行纠正。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09C572C-F75F-EF28-9602-8F7D4CE7B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589" y="3616965"/>
            <a:ext cx="7499033" cy="56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62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590686" y="-2487059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>
            <a:off x="9343356" y="1869014"/>
            <a:ext cx="8999003" cy="7592909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9"/>
          <p:cNvGrpSpPr/>
          <p:nvPr/>
        </p:nvGrpSpPr>
        <p:grpSpPr>
          <a:xfrm>
            <a:off x="-3005362" y="8605887"/>
            <a:ext cx="4772723" cy="4772723"/>
            <a:chOff x="0" y="0"/>
            <a:chExt cx="6363630" cy="636363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1028700" y="4606845"/>
            <a:ext cx="8071346" cy="172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846036"/>
            <a:ext cx="8071346" cy="166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558472" y="2966899"/>
            <a:ext cx="15007644" cy="6833796"/>
            <a:chOff x="1604872" y="2989937"/>
            <a:chExt cx="7992326" cy="5206369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5206369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97800" y="3427680"/>
              <a:ext cx="7598496" cy="1286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新零售线上系统运营过程中，有时需要多部门、多人员的协作，有时需要给不同的员工开启不同的权限设置。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这时就要在后台进行人员角色的重新设定，并为各种类型的人员选定角色权限。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门店系统设置</a:t>
            </a:r>
          </a:p>
        </p:txBody>
      </p:sp>
      <p:pic>
        <p:nvPicPr>
          <p:cNvPr id="5" name="图片 4" descr="图形用户界面&#10;&#10;描述已自动生成">
            <a:extLst>
              <a:ext uri="{FF2B5EF4-FFF2-40B4-BE49-F238E27FC236}">
                <a16:creationId xmlns:a16="http://schemas.microsoft.com/office/drawing/2014/main" id="{E05234A9-AB6B-5022-D626-83DC25781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568" y="5363731"/>
            <a:ext cx="12307089" cy="3767990"/>
          </a:xfrm>
          <a:prstGeom prst="rect">
            <a:avLst/>
          </a:prstGeom>
        </p:spPr>
      </p:pic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1161786" y="2299037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69A4CD30-B43A-8CA6-C1AB-B648E4CCBB0D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74476B-EC18-BEFD-0196-8B7E370DF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店铺角色设置</a:t>
            </a:r>
          </a:p>
        </p:txBody>
      </p:sp>
    </p:spTree>
    <p:extLst>
      <p:ext uri="{BB962C8B-B14F-4D97-AF65-F5344CB8AC3E}">
        <p14:creationId xmlns:p14="http://schemas.microsoft.com/office/powerpoint/2010/main" val="118970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6205060"/>
            <a:chOff x="1604872" y="2989937"/>
            <a:chExt cx="7992326" cy="472736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4727363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11105" y="3136733"/>
              <a:ext cx="4711480" cy="4522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常见的网店人员角色一般包括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运营人员、客服人员、美工人员、仓库人员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等。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）运营人员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是店铺最为核心的人员角色之一。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主要工作：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负责店铺整体的规划和维护，商品上架、推广销售，联系售后服务以及及时收集市场信息，进行数据分析。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solidFill>
                    <a:srgbClr val="2E66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kern="1400" dirty="0">
                  <a:solidFill>
                    <a:srgbClr val="2E66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 kern="1400" dirty="0">
                  <a:solidFill>
                    <a:srgbClr val="2E66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）客服人员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是维系顾客和网店联系的重要桥梁。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b="1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主要工作：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接待顾客咨询、处理订单问题、解答产品疑问，以及提供优质的售后服务并收集顾客反馈。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门店系统设置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4CC191-BA08-1BF6-D13C-51D6A6D42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11295" r="5894" b="10468"/>
          <a:stretch/>
        </p:blipFill>
        <p:spPr bwMode="auto">
          <a:xfrm>
            <a:off x="11017862" y="4208198"/>
            <a:ext cx="5410201" cy="37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店铺角色设置</a:t>
            </a:r>
          </a:p>
        </p:txBody>
      </p:sp>
    </p:spTree>
    <p:extLst>
      <p:ext uri="{BB962C8B-B14F-4D97-AF65-F5344CB8AC3E}">
        <p14:creationId xmlns:p14="http://schemas.microsoft.com/office/powerpoint/2010/main" val="176929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6205060"/>
            <a:chOff x="1604872" y="2989937"/>
            <a:chExt cx="7992326" cy="472736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4727363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11105" y="3590458"/>
              <a:ext cx="3689480" cy="3537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）美工人员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主要工作：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负责店铺视觉效果呈现和维护、配合促销活动，设计店铺排版以及兼职店铺的摄影。</a:t>
              </a:r>
              <a:endParaRPr lang="en-US" altLang="zh-CN" sz="24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24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）仓库人员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b="1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主要工作：</a:t>
              </a:r>
              <a:r>
                <a:rPr lang="zh-CN" altLang="en-US" sz="2400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负责货物的入库、发货、物流核对、根据快递公司不同将产品进行分类，并通知快递公司取货。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门店系统设置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店铺角色设置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B448A8-C94D-AFDC-E6FE-282E1EAA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17" y="3901072"/>
            <a:ext cx="7822112" cy="40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4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6205060"/>
            <a:chOff x="1604872" y="2989937"/>
            <a:chExt cx="7992326" cy="472736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4727363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80755" y="3506088"/>
              <a:ext cx="5121302" cy="1489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新开门店的筹备工作需要做好各项准备，才能确保门店顺利开业并取得成功。门店运营管理员可以通过零售后台快速完成设置。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门店系统设置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门店展示信息设置</a:t>
            </a:r>
          </a:p>
        </p:txBody>
      </p:sp>
      <p:pic>
        <p:nvPicPr>
          <p:cNvPr id="2" name="图片 1" descr="图形用户界面, 应用程序&#10;&#10;描述已自动生成">
            <a:extLst>
              <a:ext uri="{FF2B5EF4-FFF2-40B4-BE49-F238E27FC236}">
                <a16:creationId xmlns:a16="http://schemas.microsoft.com/office/drawing/2014/main" id="{A990EA53-C0A9-3722-BD63-25235C50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 b="3075"/>
          <a:stretch>
            <a:fillRect/>
          </a:stretch>
        </p:blipFill>
        <p:spPr>
          <a:xfrm>
            <a:off x="12679099" y="3078322"/>
            <a:ext cx="2834471" cy="568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EB629D7-1049-D178-58A3-00705555A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7687" r="5947" b="7868"/>
          <a:stretch/>
        </p:blipFill>
        <p:spPr bwMode="auto">
          <a:xfrm>
            <a:off x="8889925" y="5537739"/>
            <a:ext cx="298977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48C42C-D055-4347-C5FD-DD856E334F97}"/>
              </a:ext>
            </a:extLst>
          </p:cNvPr>
          <p:cNvSpPr txBox="1"/>
          <p:nvPr/>
        </p:nvSpPr>
        <p:spPr>
          <a:xfrm>
            <a:off x="2046395" y="6009881"/>
            <a:ext cx="6244936" cy="1955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在开店前，要进行一定的准备工作，包括</a:t>
            </a:r>
            <a:r>
              <a:rPr lang="zh-CN" altLang="en-US" sz="2800" b="1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店铺取名、准备店铺</a:t>
            </a:r>
            <a:r>
              <a:rPr lang="en-US" altLang="zh-CN" sz="2800" b="1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logo</a:t>
            </a:r>
            <a:r>
              <a:rPr lang="zh-CN" altLang="en-US" sz="2800" b="1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、设计店铺</a:t>
            </a:r>
            <a:r>
              <a:rPr lang="zh-CN" altLang="en-US" sz="28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简介三项。</a:t>
            </a:r>
            <a:endParaRPr lang="zh-CN" altLang="en-US" sz="2400" kern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2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6205060"/>
            <a:chOff x="1604872" y="2989937"/>
            <a:chExt cx="7992326" cy="472736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4727363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10606" y="3163203"/>
              <a:ext cx="5486525" cy="9971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店铺取名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好的店铺名可以加深消费者的记忆点。店铺取名应遵循六大技巧。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门店系统设置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门店展示信息设置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870B6B3-3A04-D10A-BAB2-EC0F7C5C9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71122"/>
              </p:ext>
            </p:extLst>
          </p:nvPr>
        </p:nvGraphicFramePr>
        <p:xfrm>
          <a:off x="2282920" y="4533900"/>
          <a:ext cx="13490479" cy="43620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6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6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技巧</a:t>
                      </a:r>
                      <a:endParaRPr lang="zh-CN" altLang="en-US" sz="16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解释</a:t>
                      </a:r>
                      <a:endParaRPr lang="zh-CN" altLang="en-US" sz="16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en-US" altLang="zh-CN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43510" algn="just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名称要单纯、简洁明了，其透出的信息要能容易和消费者进行信息交流；而且店铺名越短，越是可以让名字更具神秘感，含义也更丰富，就越可以引起买家的遐想，从而点击进店逛逛。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en-US" altLang="zh-CN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亮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43510" algn="just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名称要响亮，容易朗朗上口。尽量不要用生僻字、难发音的和音韵不好的字眼来做店名，会导致消费者体验感很差。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en-US" altLang="zh-CN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43510" algn="just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名称要有新鲜感，赶上时代潮流，创造新概念。例如可以结合近期的一些热点，或是形近字、音译等，这样能让店名更新颖。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en-US" altLang="zh-CN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43510" algn="just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店铺名称要和店铺的市场定位、主营商品、服务宗旨、经营目标等相协调，以有助于店铺形象的塑造，这样可以带来更多店铺精准人群，促进转化。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en-US" altLang="zh-CN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43510" algn="just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这是指店铺名称应具备独特的个性，现在店名同质化是非常严重的，如果店内货品没有独特优势的话，那么店名一定要力戒雷同，先在平台搜索一下重复的名字多不多，避免与其他店铺混淆。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en-US" altLang="zh-CN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43510" algn="just">
                        <a:lnSpc>
                          <a:spcPct val="150000"/>
                        </a:lnSpc>
                      </a:pPr>
                      <a:r>
                        <a:rPr lang="zh-CN" altLang="en-US" sz="16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名称要有气魄，起点高，具备冲击力和浓厚的感情色彩。这样不但能提升店铺的层次，更具竞争力。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3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544800" cy="6752948"/>
            <a:chOff x="1604872" y="2989937"/>
            <a:chExt cx="7992326" cy="5144775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5144775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09773" y="3205310"/>
              <a:ext cx="5828522" cy="4311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准备店铺</a:t>
              </a: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logo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原则：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简洁明了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消费者在进行网上购物时通常会一扫而过，因此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logo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设计应避免过多的图案和文字。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独特性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logo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要与自己经营的内容相结合，表现出店铺的商品风格和品牌特色，帮助消费者轻松辨认和记忆品牌。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色彩搭配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色彩搭配应该符合店铺的定位和特色，给消费者传达正确的情感和信息，影响其对品牌的情感认知。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门店系统设置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门店展示信息设置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F854E55-291B-E413-A6FB-FA3EC4E7A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8102" y="3194117"/>
            <a:ext cx="3246401" cy="245385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DE25260-8224-E768-7174-368DAC3E9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7428"/>
          <a:stretch/>
        </p:blipFill>
        <p:spPr bwMode="auto">
          <a:xfrm>
            <a:off x="13408102" y="6269200"/>
            <a:ext cx="3439760" cy="26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8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544800" cy="6752948"/>
            <a:chOff x="1604872" y="2989937"/>
            <a:chExt cx="7992326" cy="5144775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5144775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09773" y="3205310"/>
              <a:ext cx="7160576" cy="1489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设计店铺简介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要用简单的文字精准定位店铺品牌，因此尽量用一句话总结店铺的定位，再展开介绍店铺的特征、优势。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门店系统设置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门店展示信息设置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2A2D9F6-888D-2BE2-B011-01AB4355D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92745"/>
              </p:ext>
            </p:extLst>
          </p:nvPr>
        </p:nvGraphicFramePr>
        <p:xfrm>
          <a:off x="2757330" y="5340291"/>
          <a:ext cx="12558870" cy="34314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1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6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1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适用网店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适用性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示例</a:t>
                      </a:r>
                      <a:endParaRPr lang="zh-CN" altLang="en-US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en-US" altLang="zh-CN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传统型</a:t>
                      </a:r>
                      <a:endParaRPr lang="zh-CN" altLang="en-US" sz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品牌店、代理店</a:t>
                      </a:r>
                      <a:endParaRPr lang="zh-CN" altLang="en-US" sz="2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zh-CN" altLang="en-US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适合产品单一的店铺，直接在简介中突出产品优势</a:t>
                      </a:r>
                      <a:endParaRPr lang="zh-CN" altLang="en-US" sz="2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zh-CN" altLang="en-US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小店出生于</a:t>
                      </a:r>
                      <a:r>
                        <a:rPr lang="en-US" altLang="zh-CN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月，主要提供</a:t>
                      </a:r>
                      <a:r>
                        <a:rPr lang="en-US" altLang="zh-CN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宝贝，价格低质量优，欢迎进店选购。</a:t>
                      </a:r>
                      <a:endParaRPr lang="zh-CN" altLang="en-US" sz="2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en-US" altLang="zh-CN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2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简洁型</a:t>
                      </a:r>
                      <a:endParaRPr lang="zh-CN" altLang="en-US" sz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新店</a:t>
                      </a:r>
                      <a:endParaRPr lang="zh-CN" altLang="en-US" sz="2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zh-CN" altLang="en-US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风格简洁明了，适用于没什么写作功底的人。</a:t>
                      </a:r>
                      <a:endParaRPr lang="zh-CN" altLang="en-US" sz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zh-CN" altLang="en-US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欢迎光临本店，本店新开张诚信经营，经营时间</a:t>
                      </a:r>
                      <a:r>
                        <a:rPr lang="en-US" altLang="zh-CN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8:00-17:00</a:t>
                      </a:r>
                      <a:r>
                        <a:rPr lang="zh-CN" altLang="en-US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2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125730" algn="ctr">
                        <a:lnSpc>
                          <a:spcPct val="150000"/>
                        </a:lnSpc>
                      </a:pPr>
                      <a:r>
                        <a:rPr lang="en-US" altLang="zh-CN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2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促销型</a:t>
                      </a:r>
                      <a:endParaRPr lang="zh-CN" altLang="en-US" sz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促销网店</a:t>
                      </a:r>
                      <a:endParaRPr lang="zh-CN" altLang="en-US" sz="2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zh-CN" altLang="en-US" sz="20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适合产品价格波动大、经常打折的网店，如女装店。</a:t>
                      </a:r>
                      <a:endParaRPr lang="zh-CN" altLang="en-US" sz="2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just">
                        <a:lnSpc>
                          <a:spcPct val="150000"/>
                        </a:lnSpc>
                      </a:pPr>
                      <a:r>
                        <a:rPr lang="zh-CN" altLang="en-US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全店产品，满</a:t>
                      </a:r>
                      <a:r>
                        <a:rPr lang="en-US" altLang="zh-CN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包邮，亏本大促销。</a:t>
                      </a:r>
                      <a:endParaRPr lang="zh-CN" altLang="en-US" sz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91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544800" cy="6579326"/>
            <a:chOff x="1604872" y="2989937"/>
            <a:chExt cx="7992326" cy="501250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5012500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74518" y="3777718"/>
              <a:ext cx="3019778" cy="2966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商品信息是能够被接收者接收，并满足其某种特殊需要，有关商品及其生产、流通或消费的消息、情报、数据或知识等的总称。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一般来说，新零售商品信息包括基本信息、规格及其他两大类。</a:t>
              </a:r>
            </a:p>
          </p:txBody>
        </p:sp>
      </p:grpSp>
      <p:sp>
        <p:nvSpPr>
          <p:cNvPr id="3" name="TextBox 23">
            <a:extLst>
              <a:ext uri="{FF2B5EF4-FFF2-40B4-BE49-F238E27FC236}">
                <a16:creationId xmlns:a16="http://schemas.microsoft.com/office/drawing/2014/main" id="{41341FE0-6DD2-23E0-82D4-6AA20D61B5C3}"/>
              </a:ext>
            </a:extLst>
          </p:cNvPr>
          <p:cNvSpPr txBox="1"/>
          <p:nvPr/>
        </p:nvSpPr>
        <p:spPr>
          <a:xfrm>
            <a:off x="1259993" y="575180"/>
            <a:ext cx="104748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商品信息发布与管理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507537-6F45-F559-8D69-10B34BFE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商品信息发布</a:t>
            </a:r>
          </a:p>
        </p:txBody>
      </p:sp>
      <p:pic>
        <p:nvPicPr>
          <p:cNvPr id="2" name="图片 1" descr="图形用户界面, 应用程序&#10;&#10;描述已自动生成">
            <a:extLst>
              <a:ext uri="{FF2B5EF4-FFF2-40B4-BE49-F238E27FC236}">
                <a16:creationId xmlns:a16="http://schemas.microsoft.com/office/drawing/2014/main" id="{DD4DA6C3-009F-6079-C5A0-4D3106E5D4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475" b="25960"/>
          <a:stretch>
            <a:fillRect/>
          </a:stretch>
        </p:blipFill>
        <p:spPr>
          <a:xfrm>
            <a:off x="8851815" y="3314700"/>
            <a:ext cx="7636399" cy="57341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882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dkOWQ0NGJjYzA2MTU5ZjdjMjQxZjY5NTMxNjcz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1743</Words>
  <Application>Microsoft Office PowerPoint</Application>
  <PresentationFormat>自定义</PresentationFormat>
  <Paragraphs>165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Arial</vt:lpstr>
      <vt:lpstr>Calibri</vt:lpstr>
      <vt:lpstr>微软雅黑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燕文静</dc:creator>
  <cp:lastModifiedBy>admin</cp:lastModifiedBy>
  <cp:revision>28</cp:revision>
  <dcterms:created xsi:type="dcterms:W3CDTF">2006-08-16T00:00:00Z</dcterms:created>
  <dcterms:modified xsi:type="dcterms:W3CDTF">2024-08-16T08:48:27Z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DCF4243C69A94B24A0321ACB11AB7AB2_12</vt:lpwstr>
  </property>
  <property fmtid="{D5CDD505-2E9C-101B-9397-08002B2CF9AE}" pid="3" name="KSOProductBuildVer">
    <vt:lpwstr>2052-12.1.0.16309</vt:lpwstr>
  </property>
</Properties>
</file>