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5" r:id="rId3"/>
    <p:sldId id="286" r:id="rId4"/>
    <p:sldId id="292" r:id="rId5"/>
    <p:sldId id="293" r:id="rId6"/>
    <p:sldId id="287" r:id="rId7"/>
    <p:sldId id="288" r:id="rId8"/>
    <p:sldId id="289" r:id="rId9"/>
    <p:sldId id="290" r:id="rId10"/>
    <p:sldId id="291" r:id="rId11"/>
    <p:sldId id="294" r:id="rId12"/>
    <p:sldId id="295" r:id="rId13"/>
    <p:sldId id="296" r:id="rId14"/>
    <p:sldId id="297" r:id="rId15"/>
    <p:sldId id="298" r:id="rId16"/>
    <p:sldId id="299" r:id="rId17"/>
    <p:sldId id="277" r:id="rId18"/>
    <p:sldId id="300" r:id="rId19"/>
    <p:sldId id="270" r:id="rId20"/>
  </p:sldIdLst>
  <p:sldSz cx="18288000" cy="10287000"/>
  <p:notesSz cx="6858000" cy="9144000"/>
  <p:embeddedFontLst>
    <p:embeddedFont>
      <p:font typeface="微软雅黑" panose="020B0503020204020204" pitchFamily="34" charset="-122"/>
      <p:regular r:id="rId21"/>
      <p:bold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69" d="100"/>
          <a:sy n="69" d="100"/>
        </p:scale>
        <p:origin x="360" y="96"/>
      </p:cViewPr>
      <p:guideLst>
        <p:guide orient="horz" pos="2155"/>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2.sv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1.png"/><Relationship Id="rId2" Type="http://schemas.openxmlformats.org/officeDocument/2006/relationships/tags" Target="../tags/tag3.xml"/><Relationship Id="rId16"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71071">
            <a:off x="9507609" y="413683"/>
            <a:ext cx="12714367" cy="12205792"/>
          </a:xfrm>
          <a:custGeom>
            <a:avLst/>
            <a:gdLst/>
            <a:ahLst/>
            <a:cxnLst/>
            <a:rect l="l" t="t" r="r" b="b"/>
            <a:pathLst>
              <a:path w="12714367" h="12205792">
                <a:moveTo>
                  <a:pt x="0" y="0"/>
                </a:moveTo>
                <a:lnTo>
                  <a:pt x="12714367" y="0"/>
                </a:lnTo>
                <a:lnTo>
                  <a:pt x="12714367" y="12205792"/>
                </a:lnTo>
                <a:lnTo>
                  <a:pt x="0" y="122057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grpSp>
        <p:nvGrpSpPr>
          <p:cNvPr id="3" name="Group 3"/>
          <p:cNvGrpSpPr/>
          <p:nvPr/>
        </p:nvGrpSpPr>
        <p:grpSpPr>
          <a:xfrm>
            <a:off x="13025932" y="6731523"/>
            <a:ext cx="6491481" cy="64914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5" name="TextBox 5"/>
            <p:cNvSpPr txBox="1"/>
            <p:nvPr/>
          </p:nvSpPr>
          <p:spPr>
            <a:xfrm>
              <a:off x="76200" y="47625"/>
              <a:ext cx="660400" cy="688975"/>
            </a:xfrm>
            <a:prstGeom prst="rect">
              <a:avLst/>
            </a:prstGeom>
          </p:spPr>
          <p:txBody>
            <a:bodyPr lIns="66911" tIns="66911" rIns="66911" bIns="66911" rtlCol="0" anchor="ctr"/>
            <a:lstStyle/>
            <a:p>
              <a:pPr algn="ctr">
                <a:lnSpc>
                  <a:spcPts val="2660"/>
                </a:lnSpc>
                <a:spcBef>
                  <a:spcPct val="0"/>
                </a:spcBef>
              </a:pPr>
              <a:endParaRPr/>
            </a:p>
          </p:txBody>
        </p:sp>
      </p:grpSp>
      <p:sp>
        <p:nvSpPr>
          <p:cNvPr id="6" name="Freeform 6"/>
          <p:cNvSpPr/>
          <p:nvPr/>
        </p:nvSpPr>
        <p:spPr>
          <a:xfrm rot="9091583">
            <a:off x="-2032172" y="-2151825"/>
            <a:ext cx="5181372" cy="4974118"/>
          </a:xfrm>
          <a:custGeom>
            <a:avLst/>
            <a:gdLst/>
            <a:ahLst/>
            <a:cxnLst/>
            <a:rect l="l" t="t" r="r" b="b"/>
            <a:pathLst>
              <a:path w="5181372" h="4974118">
                <a:moveTo>
                  <a:pt x="0" y="0"/>
                </a:moveTo>
                <a:lnTo>
                  <a:pt x="5181372" y="0"/>
                </a:lnTo>
                <a:lnTo>
                  <a:pt x="5181372" y="4974118"/>
                </a:lnTo>
                <a:lnTo>
                  <a:pt x="0" y="497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7" name="Freeform 7"/>
          <p:cNvSpPr/>
          <p:nvPr/>
        </p:nvSpPr>
        <p:spPr>
          <a:xfrm>
            <a:off x="9343356" y="1869014"/>
            <a:ext cx="8999003" cy="7592909"/>
          </a:xfrm>
          <a:custGeom>
            <a:avLst/>
            <a:gdLst/>
            <a:ahLst/>
            <a:cxnLst/>
            <a:rect l="l" t="t" r="r" b="b"/>
            <a:pathLst>
              <a:path w="8999003" h="7592909">
                <a:moveTo>
                  <a:pt x="0" y="0"/>
                </a:moveTo>
                <a:lnTo>
                  <a:pt x="8999003" y="0"/>
                </a:lnTo>
                <a:lnTo>
                  <a:pt x="8999003" y="7592908"/>
                </a:lnTo>
                <a:lnTo>
                  <a:pt x="0" y="7592908"/>
                </a:lnTo>
                <a:lnTo>
                  <a:pt x="0" y="0"/>
                </a:lnTo>
                <a:close/>
              </a:path>
            </a:pathLst>
          </a:custGeom>
          <a:blipFill>
            <a:blip r:embed="rId4"/>
            <a:stretch>
              <a:fillRect/>
            </a:stretch>
          </a:blipFill>
        </p:spPr>
        <p:txBody>
          <a:bodyPr/>
          <a:lstStyle/>
          <a:p>
            <a:endParaRPr lang="zh-CN" altLang="en-US"/>
          </a:p>
        </p:txBody>
      </p:sp>
      <p:sp>
        <p:nvSpPr>
          <p:cNvPr id="14" name="TextBox 14"/>
          <p:cNvSpPr txBox="1"/>
          <p:nvPr/>
        </p:nvSpPr>
        <p:spPr>
          <a:xfrm>
            <a:off x="1924276" y="4892543"/>
            <a:ext cx="8071346" cy="1477328"/>
          </a:xfrm>
          <a:prstGeom prst="rect">
            <a:avLst/>
          </a:prstGeom>
        </p:spPr>
        <p:txBody>
          <a:bodyPr lIns="0" tIns="0" rIns="0" bIns="0" rtlCol="0" anchor="t">
            <a:spAutoFit/>
          </a:bodyPr>
          <a:lstStyle/>
          <a:p>
            <a:pPr eaLnBrk="1" hangingPunct="1"/>
            <a:r>
              <a:rPr lang="zh-CN" altLang="en-US" sz="9600" dirty="0">
                <a:latin typeface="微软雅黑" panose="020B0503020204020204" pitchFamily="34" charset="-122"/>
                <a:ea typeface="微软雅黑" panose="020B0503020204020204" pitchFamily="34" charset="-122"/>
              </a:rPr>
              <a:t>新零售概述</a:t>
            </a:r>
            <a:endParaRPr lang="zh-CN" altLang="zh-CN" sz="9600" dirty="0">
              <a:latin typeface="微软雅黑" panose="020B0503020204020204" pitchFamily="34" charset="-122"/>
              <a:ea typeface="微软雅黑" panose="020B0503020204020204" pitchFamily="34" charset="-122"/>
            </a:endParaRPr>
          </a:p>
        </p:txBody>
      </p:sp>
      <p:sp>
        <p:nvSpPr>
          <p:cNvPr id="16" name="TextBox 16"/>
          <p:cNvSpPr txBox="1"/>
          <p:nvPr/>
        </p:nvSpPr>
        <p:spPr>
          <a:xfrm>
            <a:off x="1924276" y="2641487"/>
            <a:ext cx="8071346" cy="1724544"/>
          </a:xfrm>
          <a:prstGeom prst="rect">
            <a:avLst/>
          </a:prstGeom>
        </p:spPr>
        <p:txBody>
          <a:bodyPr lIns="0" tIns="0" rIns="0" bIns="0" rtlCol="0" anchor="t">
            <a:spAutoFit/>
          </a:bodyPr>
          <a:lstStyle/>
          <a:p>
            <a:pPr algn="l">
              <a:lnSpc>
                <a:spcPts val="14140"/>
              </a:lnSpc>
            </a:pPr>
            <a:r>
              <a:rPr lang="zh-CN" altLang="en-US" sz="10100" b="1" dirty="0">
                <a:solidFill>
                  <a:srgbClr val="2E66FD"/>
                </a:solidFill>
                <a:latin typeface="微软雅黑" panose="020B0503020204020204" pitchFamily="34" charset="-122"/>
                <a:ea typeface="微软雅黑" panose="020B0503020204020204" pitchFamily="34" charset="-122"/>
              </a:rPr>
              <a:t>第一章</a:t>
            </a:r>
            <a:endParaRPr lang="en-US" sz="10100" b="1" dirty="0">
              <a:solidFill>
                <a:srgbClr val="2E66FD"/>
              </a:solidFill>
              <a:latin typeface="微软雅黑" panose="020B0503020204020204" pitchFamily="34" charset="-122"/>
              <a:ea typeface="微软雅黑" panose="020B0503020204020204" pitchFamily="34" charset="-122"/>
            </a:endParaRPr>
          </a:p>
        </p:txBody>
      </p:sp>
      <p:grpSp>
        <p:nvGrpSpPr>
          <p:cNvPr id="19" name="Group 19"/>
          <p:cNvGrpSpPr/>
          <p:nvPr/>
        </p:nvGrpSpPr>
        <p:grpSpPr>
          <a:xfrm>
            <a:off x="-2133600" y="8115300"/>
            <a:ext cx="4772723" cy="4772723"/>
            <a:chOff x="0" y="0"/>
            <a:chExt cx="6363630" cy="6363630"/>
          </a:xfrm>
        </p:grpSpPr>
        <p:grpSp>
          <p:nvGrpSpPr>
            <p:cNvPr id="20" name="Group 20"/>
            <p:cNvGrpSpPr/>
            <p:nvPr/>
          </p:nvGrpSpPr>
          <p:grpSpPr>
            <a:xfrm>
              <a:off x="0" y="0"/>
              <a:ext cx="6363630" cy="636363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23" name="Group 23"/>
            <p:cNvGrpSpPr/>
            <p:nvPr/>
          </p:nvGrpSpPr>
          <p:grpSpPr>
            <a:xfrm>
              <a:off x="592131" y="592131"/>
              <a:ext cx="5179368" cy="517936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0" name="组合 9"/>
          <p:cNvGrpSpPr/>
          <p:nvPr/>
        </p:nvGrpSpPr>
        <p:grpSpPr>
          <a:xfrm>
            <a:off x="2887064" y="6743700"/>
            <a:ext cx="4638956" cy="981075"/>
            <a:chOff x="4547" y="10620"/>
            <a:chExt cx="7305" cy="1545"/>
          </a:xfrm>
        </p:grpSpPr>
        <p:sp>
          <p:nvSpPr>
            <p:cNvPr id="27" name="Rectangle 3"/>
            <p:cNvSpPr>
              <a:spLocks noGrp="1" noChangeArrowheads="1"/>
            </p:cNvSpPr>
            <p:nvPr/>
          </p:nvSpPr>
          <p:spPr>
            <a:xfrm>
              <a:off x="5337" y="10620"/>
              <a:ext cx="6515" cy="1545"/>
            </a:xfrm>
            <a:prstGeom prst="rect">
              <a:avLst/>
            </a:prstGeom>
            <a:noFill/>
            <a:ln>
              <a:noFill/>
            </a:ln>
          </p:spPr>
          <p:txBody>
            <a:bodyPr vert="horz" wrap="square" lIns="91440" tIns="45720" rIns="91440" bIns="45720"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1.3 </a:t>
              </a:r>
              <a:r>
                <a:rPr lang="zh-CN" altLang="en-US" sz="3200" dirty="0">
                  <a:latin typeface="微软雅黑" panose="020B0503020204020204" pitchFamily="34" charset="-122"/>
                  <a:ea typeface="微软雅黑" panose="020B0503020204020204" pitchFamily="34" charset="-122"/>
                  <a:sym typeface="+mn-ea"/>
                </a:rPr>
                <a:t>新零售概念辨析</a:t>
              </a:r>
            </a:p>
          </p:txBody>
        </p:sp>
        <p:grpSp>
          <p:nvGrpSpPr>
            <p:cNvPr id="28" name="Group 19"/>
            <p:cNvGrpSpPr/>
            <p:nvPr/>
          </p:nvGrpSpPr>
          <p:grpSpPr>
            <a:xfrm>
              <a:off x="4547" y="11095"/>
              <a:ext cx="671" cy="671"/>
              <a:chOff x="0" y="0"/>
              <a:chExt cx="6363630" cy="6363630"/>
            </a:xfrm>
          </p:grpSpPr>
          <p:grpSp>
            <p:nvGrpSpPr>
              <p:cNvPr id="29" name="Group 20"/>
              <p:cNvGrpSpPr/>
              <p:nvPr/>
            </p:nvGrpSpPr>
            <p:grpSpPr>
              <a:xfrm>
                <a:off x="0" y="0"/>
                <a:ext cx="6363630" cy="6363630"/>
                <a:chOff x="0" y="0"/>
                <a:chExt cx="812800" cy="812800"/>
              </a:xfrm>
            </p:grpSpPr>
            <p:sp>
              <p:nvSpPr>
                <p:cNvPr id="33"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34"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23"/>
              <p:cNvGrpSpPr/>
              <p:nvPr/>
            </p:nvGrpSpPr>
            <p:grpSpPr>
              <a:xfrm>
                <a:off x="592131" y="592131"/>
                <a:ext cx="5179368" cy="5179368"/>
                <a:chOff x="0" y="0"/>
                <a:chExt cx="812800" cy="812800"/>
              </a:xfrm>
            </p:grpSpPr>
            <p:sp>
              <p:nvSpPr>
                <p:cNvPr id="31"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32"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grpSp>
        <p:nvGrpSpPr>
          <p:cNvPr id="9" name="组合 8"/>
          <p:cNvGrpSpPr/>
          <p:nvPr/>
        </p:nvGrpSpPr>
        <p:grpSpPr>
          <a:xfrm>
            <a:off x="2887345" y="7734300"/>
            <a:ext cx="9618980" cy="744220"/>
            <a:chOff x="4547" y="12060"/>
            <a:chExt cx="15148" cy="1172"/>
          </a:xfrm>
        </p:grpSpPr>
        <p:grpSp>
          <p:nvGrpSpPr>
            <p:cNvPr id="35" name="Group 19"/>
            <p:cNvGrpSpPr/>
            <p:nvPr/>
          </p:nvGrpSpPr>
          <p:grpSpPr>
            <a:xfrm>
              <a:off x="4547" y="12493"/>
              <a:ext cx="671" cy="671"/>
              <a:chOff x="0" y="0"/>
              <a:chExt cx="6363630" cy="6363630"/>
            </a:xfrm>
          </p:grpSpPr>
          <p:grpSp>
            <p:nvGrpSpPr>
              <p:cNvPr id="36" name="Group 20"/>
              <p:cNvGrpSpPr/>
              <p:nvPr/>
            </p:nvGrpSpPr>
            <p:grpSpPr>
              <a:xfrm>
                <a:off x="0" y="0"/>
                <a:ext cx="6363630" cy="6363630"/>
                <a:chOff x="0" y="0"/>
                <a:chExt cx="812800" cy="812800"/>
              </a:xfrm>
            </p:grpSpPr>
            <p:sp>
              <p:nvSpPr>
                <p:cNvPr id="40"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41"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7" name="Group 23"/>
              <p:cNvGrpSpPr/>
              <p:nvPr/>
            </p:nvGrpSpPr>
            <p:grpSpPr>
              <a:xfrm>
                <a:off x="592131" y="592131"/>
                <a:ext cx="5179368" cy="5179368"/>
                <a:chOff x="0" y="0"/>
                <a:chExt cx="812800" cy="812800"/>
              </a:xfrm>
            </p:grpSpPr>
            <p:sp>
              <p:nvSpPr>
                <p:cNvPr id="38"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39"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8" name="文本框 7"/>
            <p:cNvSpPr txBox="1"/>
            <p:nvPr/>
          </p:nvSpPr>
          <p:spPr>
            <a:xfrm>
              <a:off x="5295" y="12060"/>
              <a:ext cx="14400" cy="1172"/>
            </a:xfrm>
            <a:prstGeom prst="rect">
              <a:avLst/>
            </a:prstGeom>
            <a:noFill/>
          </p:spPr>
          <p:txBody>
            <a:bodyPr wrap="square" rtlCol="0" anchor="t">
              <a:spAutoFit/>
            </a:body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1.4 </a:t>
              </a:r>
              <a:r>
                <a:rPr lang="zh-CN" altLang="en-US" sz="3200" dirty="0">
                  <a:latin typeface="微软雅黑" panose="020B0503020204020204" pitchFamily="34" charset="-122"/>
                  <a:ea typeface="微软雅黑" panose="020B0503020204020204" pitchFamily="34" charset="-122"/>
                  <a:sym typeface="+mn-ea"/>
                </a:rPr>
                <a:t>新零售发展趋势</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grpSp>
        <p:nvGrpSpPr>
          <p:cNvPr id="5" name="Group 5"/>
          <p:cNvGrpSpPr/>
          <p:nvPr/>
        </p:nvGrpSpPr>
        <p:grpSpPr>
          <a:xfrm>
            <a:off x="12841705" y="0"/>
            <a:ext cx="5446295" cy="10223197"/>
            <a:chOff x="0" y="0"/>
            <a:chExt cx="1434415" cy="2692529"/>
          </a:xfrm>
        </p:grpSpPr>
        <p:sp>
          <p:nvSpPr>
            <p:cNvPr id="6" name="Freeform 6"/>
            <p:cNvSpPr/>
            <p:nvPr/>
          </p:nvSpPr>
          <p:spPr>
            <a:xfrm>
              <a:off x="0" y="0"/>
              <a:ext cx="1434415" cy="2692529"/>
            </a:xfrm>
            <a:custGeom>
              <a:avLst/>
              <a:gdLst/>
              <a:ahLst/>
              <a:cxnLst/>
              <a:rect l="l" t="t" r="r" b="b"/>
              <a:pathLst>
                <a:path w="1434415" h="2692529">
                  <a:moveTo>
                    <a:pt x="0" y="0"/>
                  </a:moveTo>
                  <a:lnTo>
                    <a:pt x="1434415" y="0"/>
                  </a:lnTo>
                  <a:lnTo>
                    <a:pt x="1434415" y="2692529"/>
                  </a:lnTo>
                  <a:lnTo>
                    <a:pt x="0" y="2692529"/>
                  </a:lnTo>
                  <a:close/>
                </a:path>
              </a:pathLst>
            </a:custGeom>
            <a:solidFill>
              <a:srgbClr val="1E5CFC"/>
            </a:solidFill>
          </p:spPr>
          <p:txBody>
            <a:bodyPr/>
            <a:lstStyle/>
            <a:p>
              <a:endParaRPr lang="zh-CN" altLang="en-US" dirty="0"/>
            </a:p>
          </p:txBody>
        </p:sp>
        <p:sp>
          <p:nvSpPr>
            <p:cNvPr id="7" name="TextBox 7"/>
            <p:cNvSpPr txBox="1"/>
            <p:nvPr/>
          </p:nvSpPr>
          <p:spPr>
            <a:xfrm>
              <a:off x="0" y="-28575"/>
              <a:ext cx="1434415" cy="2721104"/>
            </a:xfrm>
            <a:prstGeom prst="rect">
              <a:avLst/>
            </a:prstGeom>
          </p:spPr>
          <p:txBody>
            <a:bodyPr lIns="50800" tIns="50800" rIns="50800" bIns="50800" rtlCol="0" anchor="ctr"/>
            <a:lstStyle/>
            <a:p>
              <a:pPr algn="ctr">
                <a:lnSpc>
                  <a:spcPts val="2020"/>
                </a:lnSpc>
              </a:pPr>
              <a:endParaRPr/>
            </a:p>
          </p:txBody>
        </p:sp>
      </p:grpSp>
      <p:grpSp>
        <p:nvGrpSpPr>
          <p:cNvPr id="8" name="Group 8"/>
          <p:cNvGrpSpPr/>
          <p:nvPr/>
        </p:nvGrpSpPr>
        <p:grpSpPr>
          <a:xfrm>
            <a:off x="13408102" y="7465039"/>
            <a:ext cx="7975757" cy="7975757"/>
            <a:chOff x="0" y="0"/>
            <a:chExt cx="10634343" cy="10634343"/>
          </a:xfrm>
        </p:grpSpPr>
        <p:grpSp>
          <p:nvGrpSpPr>
            <p:cNvPr id="9" name="Group 9"/>
            <p:cNvGrpSpPr/>
            <p:nvPr/>
          </p:nvGrpSpPr>
          <p:grpSpPr>
            <a:xfrm>
              <a:off x="0" y="0"/>
              <a:ext cx="10634343" cy="106343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2" name="Group 12"/>
            <p:cNvGrpSpPr/>
            <p:nvPr/>
          </p:nvGrpSpPr>
          <p:grpSpPr>
            <a:xfrm>
              <a:off x="989518" y="989518"/>
              <a:ext cx="8655308" cy="86553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5" name="Group 15"/>
          <p:cNvGrpSpPr/>
          <p:nvPr/>
        </p:nvGrpSpPr>
        <p:grpSpPr>
          <a:xfrm>
            <a:off x="1577975" y="2019300"/>
            <a:ext cx="14810105" cy="3202940"/>
            <a:chOff x="0" y="-144661"/>
            <a:chExt cx="14154883" cy="4270586"/>
          </a:xfrm>
        </p:grpSpPr>
        <p:grpSp>
          <p:nvGrpSpPr>
            <p:cNvPr id="16" name="Group 16"/>
            <p:cNvGrpSpPr/>
            <p:nvPr/>
          </p:nvGrpSpPr>
          <p:grpSpPr>
            <a:xfrm>
              <a:off x="0" y="-144661"/>
              <a:ext cx="14154883" cy="4270586"/>
              <a:chOff x="0" y="-28575"/>
              <a:chExt cx="2796026" cy="843573"/>
            </a:xfrm>
          </p:grpSpPr>
          <p:sp>
            <p:nvSpPr>
              <p:cNvPr id="17" name="Freeform 17"/>
              <p:cNvSpPr/>
              <p:nvPr/>
            </p:nvSpPr>
            <p:spPr>
              <a:xfrm>
                <a:off x="14777" y="53218"/>
                <a:ext cx="2781249" cy="76178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1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19" name="TextBox 19"/>
            <p:cNvSpPr txBox="1"/>
            <p:nvPr/>
          </p:nvSpPr>
          <p:spPr>
            <a:xfrm>
              <a:off x="302791" y="312603"/>
              <a:ext cx="11854006" cy="1148926"/>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）新零售与传统电商的区别</a:t>
              </a:r>
            </a:p>
          </p:txBody>
        </p:sp>
        <p:sp>
          <p:nvSpPr>
            <p:cNvPr id="20" name="TextBox 20"/>
            <p:cNvSpPr txBox="1"/>
            <p:nvPr/>
          </p:nvSpPr>
          <p:spPr>
            <a:xfrm>
              <a:off x="613826" y="2042247"/>
              <a:ext cx="13289619" cy="1476586"/>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传统电商：</a:t>
              </a:r>
              <a:r>
                <a:rPr lang="zh-CN" altLang="en-US" sz="2400" dirty="0">
                  <a:latin typeface="微软雅黑" panose="020B0503020204020204" pitchFamily="34" charset="-122"/>
                  <a:ea typeface="微软雅黑" panose="020B0503020204020204" pitchFamily="34" charset="-122"/>
                </a:rPr>
                <a:t>传统的电子商务平台只起到引导商家的作用，不涉及其他业务。</a:t>
              </a:r>
            </a:p>
          </p:txBody>
        </p:sp>
        <p:sp>
          <p:nvSpPr>
            <p:cNvPr id="21" name="AutoShape 21"/>
            <p:cNvSpPr/>
            <p:nvPr/>
          </p:nvSpPr>
          <p:spPr>
            <a:xfrm flipV="1">
              <a:off x="666517" y="17305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3"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1.3 </a:t>
            </a:r>
            <a:r>
              <a:rPr lang="zh-CN" altLang="en-US" sz="4000" b="1" dirty="0">
                <a:latin typeface="微软雅黑" panose="020B0503020204020204" pitchFamily="34" charset="-122"/>
                <a:ea typeface="微软雅黑" panose="020B0503020204020204" pitchFamily="34" charset="-122"/>
              </a:rPr>
              <a:t>新零售概念辨析</a:t>
            </a:r>
          </a:p>
        </p:txBody>
      </p:sp>
      <p:sp>
        <p:nvSpPr>
          <p:cNvPr id="2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dirty="0"/>
          </a:p>
        </p:txBody>
      </p:sp>
      <p:sp>
        <p:nvSpPr>
          <p:cNvPr id="34" name="文本框 3"/>
          <p:cNvSpPr txBox="1">
            <a:spLocks noChangeArrowheads="1"/>
          </p:cNvSpPr>
          <p:nvPr/>
        </p:nvSpPr>
        <p:spPr bwMode="auto">
          <a:xfrm>
            <a:off x="1371600" y="1343031"/>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b="1" dirty="0">
                <a:solidFill>
                  <a:srgbClr val="1E5CFC"/>
                </a:solidFill>
                <a:latin typeface="微软雅黑" panose="020B0503020204020204" pitchFamily="34" charset="-122"/>
                <a:ea typeface="微软雅黑" panose="020B0503020204020204" pitchFamily="34" charset="-122"/>
              </a:rPr>
              <a:t>1.3.2 </a:t>
            </a:r>
            <a:r>
              <a:rPr lang="zh-CN" altLang="en-US" sz="3600" b="1" dirty="0">
                <a:solidFill>
                  <a:srgbClr val="1E5CFC"/>
                </a:solidFill>
                <a:latin typeface="微软雅黑" panose="020B0503020204020204" pitchFamily="34" charset="-122"/>
                <a:ea typeface="微软雅黑" panose="020B0503020204020204" pitchFamily="34" charset="-122"/>
              </a:rPr>
              <a:t>新零售与传统电商</a:t>
            </a:r>
          </a:p>
        </p:txBody>
      </p:sp>
      <p:grpSp>
        <p:nvGrpSpPr>
          <p:cNvPr id="42" name="Group 15"/>
          <p:cNvGrpSpPr/>
          <p:nvPr/>
        </p:nvGrpSpPr>
        <p:grpSpPr>
          <a:xfrm>
            <a:off x="1554480" y="5676900"/>
            <a:ext cx="14834235" cy="3364336"/>
            <a:chOff x="0" y="-144661"/>
            <a:chExt cx="13389934" cy="4485630"/>
          </a:xfrm>
        </p:grpSpPr>
        <p:grpSp>
          <p:nvGrpSpPr>
            <p:cNvPr id="43" name="Group 16"/>
            <p:cNvGrpSpPr/>
            <p:nvPr/>
          </p:nvGrpSpPr>
          <p:grpSpPr>
            <a:xfrm>
              <a:off x="0" y="-144661"/>
              <a:ext cx="13389934" cy="4478716"/>
              <a:chOff x="0" y="-28575"/>
              <a:chExt cx="2644925" cy="884685"/>
            </a:xfrm>
          </p:grpSpPr>
          <p:sp>
            <p:nvSpPr>
              <p:cNvPr id="47" name="Freeform 17"/>
              <p:cNvSpPr/>
              <p:nvPr/>
            </p:nvSpPr>
            <p:spPr>
              <a:xfrm>
                <a:off x="14777" y="53218"/>
                <a:ext cx="2630148" cy="802892"/>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4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44" name="TextBox 19"/>
            <p:cNvSpPr txBox="1"/>
            <p:nvPr/>
          </p:nvSpPr>
          <p:spPr>
            <a:xfrm>
              <a:off x="302792" y="312603"/>
              <a:ext cx="10802976" cy="1148888"/>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）新零售与传统电商的区别</a:t>
              </a:r>
            </a:p>
          </p:txBody>
        </p:sp>
        <p:sp>
          <p:nvSpPr>
            <p:cNvPr id="45" name="TextBox 20"/>
            <p:cNvSpPr txBox="1"/>
            <p:nvPr/>
          </p:nvSpPr>
          <p:spPr>
            <a:xfrm>
              <a:off x="551548" y="2125317"/>
              <a:ext cx="12599480" cy="2215652"/>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新零售：</a:t>
              </a:r>
              <a:r>
                <a:rPr lang="zh-CN" altLang="en-US" sz="2400" dirty="0">
                  <a:latin typeface="微软雅黑" panose="020B0503020204020204" pitchFamily="34" charset="-122"/>
                  <a:ea typeface="微软雅黑" panose="020B0503020204020204" pitchFamily="34" charset="-122"/>
                </a:rPr>
                <a:t>平台不再只是承担分流的作用，更多的任务是提升用户体验。</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46" name="AutoShape 21"/>
            <p:cNvSpPr/>
            <p:nvPr/>
          </p:nvSpPr>
          <p:spPr>
            <a:xfrm flipV="1">
              <a:off x="666517" y="1730522"/>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4" name="矩形: 圆角 23"/>
          <p:cNvSpPr/>
          <p:nvPr/>
        </p:nvSpPr>
        <p:spPr>
          <a:xfrm>
            <a:off x="13408102" y="1465289"/>
            <a:ext cx="3429676" cy="71961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3217982" y="626123"/>
            <a:ext cx="3170258" cy="7647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
          <p:cNvSpPr txBox="1">
            <a:spLocks noChangeArrowheads="1"/>
          </p:cNvSpPr>
          <p:nvPr/>
        </p:nvSpPr>
        <p:spPr bwMode="auto">
          <a:xfrm>
            <a:off x="13487400" y="725897"/>
            <a:ext cx="36870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rgbClr val="2E66FD"/>
                </a:solidFill>
                <a:latin typeface="微软雅黑" panose="020B0503020204020204" pitchFamily="34" charset="-122"/>
                <a:ea typeface="微软雅黑" panose="020B0503020204020204" pitchFamily="34" charset="-122"/>
              </a:rPr>
              <a:t>用户体验不同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sp>
        <p:nvSpPr>
          <p:cNvPr id="19" name="AutoShape 19"/>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sp>
        <p:nvSpPr>
          <p:cNvPr id="21" name="Freeform 21"/>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5" name="TextBox 25"/>
          <p:cNvSpPr txBox="1"/>
          <p:nvPr/>
        </p:nvSpPr>
        <p:spPr>
          <a:xfrm>
            <a:off x="1725730" y="1399388"/>
            <a:ext cx="8244552" cy="754245"/>
          </a:xfrm>
          <a:prstGeom prst="rect">
            <a:avLst/>
          </a:prstGeom>
        </p:spPr>
        <p:txBody>
          <a:bodyPr lIns="0" tIns="0" rIns="0" bIns="0" rtlCol="0" anchor="t">
            <a:spAutoFit/>
          </a:bodyPr>
          <a:lstStyle/>
          <a:p>
            <a:pPr algn="l">
              <a:lnSpc>
                <a:spcPts val="6720"/>
              </a:lnSpc>
            </a:pPr>
            <a:r>
              <a:rPr lang="en-US" altLang="zh-CN" sz="3600" b="1" dirty="0">
                <a:solidFill>
                  <a:srgbClr val="1E5CFC"/>
                </a:solidFill>
                <a:latin typeface="微软雅黑" panose="020B0503020204020204" pitchFamily="34" charset="-122"/>
                <a:ea typeface="微软雅黑" panose="020B0503020204020204" pitchFamily="34" charset="-122"/>
              </a:rPr>
              <a:t>1.4.1 </a:t>
            </a:r>
            <a:r>
              <a:rPr lang="zh-CN" altLang="en-US" sz="3600" b="1" dirty="0">
                <a:solidFill>
                  <a:srgbClr val="1E5CFC"/>
                </a:solidFill>
                <a:latin typeface="微软雅黑" panose="020B0503020204020204" pitchFamily="34" charset="-122"/>
                <a:ea typeface="微软雅黑" panose="020B0503020204020204" pitchFamily="34" charset="-122"/>
              </a:rPr>
              <a:t>大数据赋能新零售行业变革</a:t>
            </a:r>
          </a:p>
        </p:txBody>
      </p:sp>
      <p:sp>
        <p:nvSpPr>
          <p:cNvPr id="30" name="Freeform 30"/>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6" name="组合 5"/>
          <p:cNvGrpSpPr/>
          <p:nvPr/>
        </p:nvGrpSpPr>
        <p:grpSpPr>
          <a:xfrm>
            <a:off x="990645" y="2880129"/>
            <a:ext cx="7683132" cy="789419"/>
            <a:chOff x="1354693" y="4728683"/>
            <a:chExt cx="4212629" cy="789419"/>
          </a:xfrm>
        </p:grpSpPr>
        <p:sp>
          <p:nvSpPr>
            <p:cNvPr id="32" name="矩形: 圆角 31"/>
            <p:cNvSpPr/>
            <p:nvPr/>
          </p:nvSpPr>
          <p:spPr>
            <a:xfrm>
              <a:off x="1354693" y="4728683"/>
              <a:ext cx="3210770" cy="789419"/>
            </a:xfrm>
            <a:prstGeom prst="roundRect">
              <a:avLst>
                <a:gd name="adj" fmla="val 50000"/>
              </a:avLst>
            </a:prstGeom>
            <a:solidFill>
              <a:srgbClr val="2E66FD">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2"/>
            <p:cNvSpPr txBox="1">
              <a:spLocks noChangeArrowheads="1"/>
            </p:cNvSpPr>
            <p:nvPr/>
          </p:nvSpPr>
          <p:spPr bwMode="auto">
            <a:xfrm>
              <a:off x="1666031" y="4846032"/>
              <a:ext cx="39012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1</a:t>
              </a:r>
              <a:r>
                <a:rPr lang="zh-CN" altLang="en-US" sz="3200" b="1" dirty="0">
                  <a:solidFill>
                    <a:schemeClr val="bg1"/>
                  </a:solidFill>
                  <a:latin typeface="微软雅黑" panose="020B0503020204020204" pitchFamily="34" charset="-122"/>
                  <a:ea typeface="微软雅黑" panose="020B0503020204020204" pitchFamily="34" charset="-122"/>
                </a:rPr>
                <a:t>）洞悉消费者需求</a:t>
              </a:r>
            </a:p>
          </p:txBody>
        </p:sp>
      </p:grpSp>
      <p:sp>
        <p:nvSpPr>
          <p:cNvPr id="47"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1.4 </a:t>
            </a:r>
            <a:r>
              <a:rPr lang="zh-CN" altLang="en-US" sz="4000" b="1" dirty="0">
                <a:latin typeface="微软雅黑" panose="020B0503020204020204" pitchFamily="34" charset="-122"/>
                <a:ea typeface="微软雅黑" panose="020B0503020204020204" pitchFamily="34" charset="-122"/>
              </a:rPr>
              <a:t>新零售发展趋势</a:t>
            </a:r>
          </a:p>
        </p:txBody>
      </p:sp>
      <p:grpSp>
        <p:nvGrpSpPr>
          <p:cNvPr id="16" name="Group 6"/>
          <p:cNvGrpSpPr/>
          <p:nvPr/>
        </p:nvGrpSpPr>
        <p:grpSpPr>
          <a:xfrm>
            <a:off x="9601200" y="3967240"/>
            <a:ext cx="9810358" cy="5036334"/>
            <a:chOff x="0" y="-144661"/>
            <a:chExt cx="13628943" cy="4384219"/>
          </a:xfrm>
        </p:grpSpPr>
        <p:grpSp>
          <p:nvGrpSpPr>
            <p:cNvPr id="17" name="Group 7"/>
            <p:cNvGrpSpPr/>
            <p:nvPr/>
          </p:nvGrpSpPr>
          <p:grpSpPr>
            <a:xfrm>
              <a:off x="0" y="-144661"/>
              <a:ext cx="10347279" cy="4384219"/>
              <a:chOff x="0" y="-28575"/>
              <a:chExt cx="2043907" cy="866018"/>
            </a:xfrm>
          </p:grpSpPr>
          <p:sp>
            <p:nvSpPr>
              <p:cNvPr id="34" name="Freeform 8"/>
              <p:cNvSpPr/>
              <p:nvPr/>
            </p:nvSpPr>
            <p:spPr>
              <a:xfrm>
                <a:off x="0" y="0"/>
                <a:ext cx="2043907" cy="837443"/>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1E5CFC"/>
              </a:solidFill>
              <a:ln cap="rnd">
                <a:noFill/>
                <a:prstDash val="solid"/>
                <a:round/>
              </a:ln>
            </p:spPr>
            <p:txBody>
              <a:bodyPr/>
              <a:lstStyle/>
              <a:p>
                <a:endParaRPr lang="zh-CN" altLang="en-US"/>
              </a:p>
            </p:txBody>
          </p:sp>
          <p:sp>
            <p:nvSpPr>
              <p:cNvPr id="35" name="TextBox 9"/>
              <p:cNvSpPr txBox="1"/>
              <p:nvPr/>
            </p:nvSpPr>
            <p:spPr>
              <a:xfrm>
                <a:off x="0" y="-28575"/>
                <a:ext cx="1260874" cy="841624"/>
              </a:xfrm>
              <a:prstGeom prst="rect">
                <a:avLst/>
              </a:prstGeom>
            </p:spPr>
            <p:txBody>
              <a:bodyPr lIns="50800" tIns="50800" rIns="50800" bIns="50800" rtlCol="0" anchor="ctr"/>
              <a:lstStyle/>
              <a:p>
                <a:pPr algn="ctr">
                  <a:lnSpc>
                    <a:spcPts val="2020"/>
                  </a:lnSpc>
                </a:pPr>
                <a:endParaRPr/>
              </a:p>
            </p:txBody>
          </p:sp>
        </p:grpSp>
        <p:sp>
          <p:nvSpPr>
            <p:cNvPr id="18" name="TextBox 10"/>
            <p:cNvSpPr txBox="1"/>
            <p:nvPr/>
          </p:nvSpPr>
          <p:spPr>
            <a:xfrm>
              <a:off x="3824017" y="320680"/>
              <a:ext cx="3421751" cy="672548"/>
            </a:xfrm>
            <a:prstGeom prst="rect">
              <a:avLst/>
            </a:prstGeom>
          </p:spPr>
          <p:txBody>
            <a:bodyPr wrap="square" lIns="0" tIns="0" rIns="0" bIns="0" rtlCol="0" anchor="t">
              <a:spAutoFit/>
            </a:bodyPr>
            <a:lstStyle/>
            <a:p>
              <a:pPr algn="ctr">
                <a:lnSpc>
                  <a:spcPts val="6720"/>
                </a:lnSpc>
              </a:pPr>
              <a:r>
                <a:rPr lang="zh-CN" altLang="en-US" sz="4200" b="1" dirty="0">
                  <a:solidFill>
                    <a:srgbClr val="FFFFFF"/>
                  </a:solidFill>
                  <a:latin typeface="微软雅黑" panose="020B0503020204020204" pitchFamily="34" charset="-122"/>
                  <a:ea typeface="微软雅黑" panose="020B0503020204020204" pitchFamily="34" charset="-122"/>
                </a:rPr>
                <a:t>优势</a:t>
              </a:r>
            </a:p>
          </p:txBody>
        </p:sp>
        <p:sp>
          <p:nvSpPr>
            <p:cNvPr id="20" name="TextBox 11"/>
            <p:cNvSpPr txBox="1"/>
            <p:nvPr/>
          </p:nvSpPr>
          <p:spPr>
            <a:xfrm>
              <a:off x="809006" y="1568324"/>
              <a:ext cx="8729264" cy="2184315"/>
            </a:xfrm>
            <a:prstGeom prst="rect">
              <a:avLst/>
            </a:prstGeom>
          </p:spPr>
          <p:txBody>
            <a:bodyPr wrap="square" lIns="0" tIns="0" rIns="0" bIns="0" rtlCol="0" anchor="t">
              <a:spAutoFit/>
            </a:bodyPr>
            <a:lstStyle/>
            <a:p>
              <a:pPr algn="just">
                <a:lnSpc>
                  <a:spcPct val="150000"/>
                </a:lnSpc>
              </a:pPr>
              <a:r>
                <a:rPr lang="zh-CN" altLang="en-US" sz="28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数据驱动的个性化服务，不仅可以帮助企业提高消费者的购物体验，还能更好地满足消费者需求，实现精准营销，提高销售效率。</a:t>
              </a:r>
            </a:p>
          </p:txBody>
        </p:sp>
        <p:sp>
          <p:nvSpPr>
            <p:cNvPr id="22" name="AutoShape 12"/>
            <p:cNvSpPr/>
            <p:nvPr/>
          </p:nvSpPr>
          <p:spPr>
            <a:xfrm flipV="1">
              <a:off x="809006" y="1280576"/>
              <a:ext cx="8729264" cy="431"/>
            </a:xfrm>
            <a:prstGeom prst="line">
              <a:avLst/>
            </a:prstGeom>
            <a:ln w="50800" cap="flat">
              <a:solidFill>
                <a:srgbClr val="FFFFFF"/>
              </a:solidFill>
              <a:prstDash val="sysDot"/>
              <a:headEnd type="none" w="sm" len="sm"/>
              <a:tailEnd type="none" w="sm" len="sm"/>
            </a:ln>
          </p:spPr>
          <p:txBody>
            <a:bodyPr/>
            <a:lstStyle/>
            <a:p>
              <a:endParaRPr lang="zh-CN" altLang="en-US"/>
            </a:p>
          </p:txBody>
        </p:sp>
        <p:sp>
          <p:nvSpPr>
            <p:cNvPr id="33" name="TextBox 15"/>
            <p:cNvSpPr txBox="1"/>
            <p:nvPr/>
          </p:nvSpPr>
          <p:spPr>
            <a:xfrm>
              <a:off x="7245768" y="-144661"/>
              <a:ext cx="6383175" cy="4260724"/>
            </a:xfrm>
            <a:prstGeom prst="rect">
              <a:avLst/>
            </a:prstGeom>
          </p:spPr>
          <p:txBody>
            <a:bodyPr lIns="50800" tIns="50800" rIns="50800" bIns="50800" rtlCol="0" anchor="ctr"/>
            <a:lstStyle/>
            <a:p>
              <a:pPr algn="ctr">
                <a:lnSpc>
                  <a:spcPts val="2020"/>
                </a:lnSpc>
              </a:pPr>
              <a:endParaRPr/>
            </a:p>
          </p:txBody>
        </p:sp>
      </p:grpSp>
      <p:grpSp>
        <p:nvGrpSpPr>
          <p:cNvPr id="8" name="组合 7"/>
          <p:cNvGrpSpPr/>
          <p:nvPr/>
        </p:nvGrpSpPr>
        <p:grpSpPr>
          <a:xfrm>
            <a:off x="990643" y="4135006"/>
            <a:ext cx="7448157" cy="4894470"/>
            <a:chOff x="990643" y="4135006"/>
            <a:chExt cx="7448157" cy="4894470"/>
          </a:xfrm>
        </p:grpSpPr>
        <p:sp>
          <p:nvSpPr>
            <p:cNvPr id="36" name="Freeform 14"/>
            <p:cNvSpPr/>
            <p:nvPr/>
          </p:nvSpPr>
          <p:spPr>
            <a:xfrm>
              <a:off x="990643" y="4135006"/>
              <a:ext cx="7448157" cy="4894470"/>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FFFFFF"/>
            </a:solidFill>
            <a:ln w="38100" cap="rnd">
              <a:solidFill>
                <a:srgbClr val="2E66FD"/>
              </a:solidFill>
              <a:prstDash val="solid"/>
              <a:round/>
            </a:ln>
          </p:spPr>
          <p:txBody>
            <a:bodyPr/>
            <a:lstStyle/>
            <a:p>
              <a:endParaRPr lang="zh-CN" altLang="en-US"/>
            </a:p>
          </p:txBody>
        </p:sp>
        <p:sp>
          <p:nvSpPr>
            <p:cNvPr id="26" name="TextBox 26"/>
            <p:cNvSpPr txBox="1"/>
            <p:nvPr/>
          </p:nvSpPr>
          <p:spPr>
            <a:xfrm>
              <a:off x="1371643" y="5865525"/>
              <a:ext cx="6705557" cy="2509213"/>
            </a:xfrm>
            <a:prstGeom prst="rect">
              <a:avLst/>
            </a:prstGeom>
          </p:spPr>
          <p:txBody>
            <a:bodyPr wrap="square" lIns="0" tIns="0" rIns="0" bIns="0" rtlCol="0" anchor="t">
              <a:spAutoFit/>
            </a:bodyPr>
            <a:lstStyle/>
            <a:p>
              <a:pPr eaLnBrk="1" hangingPunct="1">
                <a:lnSpc>
                  <a:spcPct val="150000"/>
                </a:lnSpc>
                <a:spcBef>
                  <a:spcPct val="0"/>
                </a:spcBef>
                <a:buFontTx/>
                <a:buNone/>
              </a:pPr>
              <a:r>
                <a:rPr lang="zh-CN" altLang="en-US" sz="2800" dirty="0">
                  <a:latin typeface="微软雅黑" panose="020B0503020204020204" pitchFamily="34" charset="-122"/>
                  <a:ea typeface="微软雅黑" panose="020B0503020204020204" pitchFamily="34" charset="-122"/>
                </a:rPr>
                <a:t>运用大数据技术，通过数据记录和数据分析，帮助企业确定目标用户，并对消费者的兴趣、购买力、消费经历、喜好等行为进行深度分析。</a:t>
              </a:r>
            </a:p>
          </p:txBody>
        </p:sp>
        <p:sp>
          <p:nvSpPr>
            <p:cNvPr id="5" name="TextBox 10"/>
            <p:cNvSpPr txBox="1"/>
            <p:nvPr/>
          </p:nvSpPr>
          <p:spPr>
            <a:xfrm>
              <a:off x="3632962" y="4523316"/>
              <a:ext cx="2463038" cy="772584"/>
            </a:xfrm>
            <a:prstGeom prst="rect">
              <a:avLst/>
            </a:prstGeom>
          </p:spPr>
          <p:txBody>
            <a:bodyPr wrap="square" lIns="0" tIns="0" rIns="0" bIns="0" rtlCol="0" anchor="t">
              <a:spAutoFit/>
            </a:bodyPr>
            <a:lstStyle/>
            <a:p>
              <a:pPr algn="ctr">
                <a:lnSpc>
                  <a:spcPts val="6720"/>
                </a:lnSpc>
              </a:pPr>
              <a:r>
                <a:rPr lang="zh-CN" altLang="en-US" sz="4200" b="1" dirty="0">
                  <a:solidFill>
                    <a:srgbClr val="2E66FD"/>
                  </a:solidFill>
                  <a:latin typeface="微软雅黑" panose="020B0503020204020204" pitchFamily="34" charset="-122"/>
                  <a:ea typeface="微软雅黑" panose="020B0503020204020204" pitchFamily="34" charset="-122"/>
                </a:rPr>
                <a:t>功能</a:t>
              </a:r>
            </a:p>
          </p:txBody>
        </p:sp>
        <p:sp>
          <p:nvSpPr>
            <p:cNvPr id="7" name="AutoShape 12"/>
            <p:cNvSpPr/>
            <p:nvPr/>
          </p:nvSpPr>
          <p:spPr>
            <a:xfrm flipV="1">
              <a:off x="1574500" y="5578946"/>
              <a:ext cx="6283481" cy="495"/>
            </a:xfrm>
            <a:prstGeom prst="line">
              <a:avLst/>
            </a:prstGeom>
            <a:ln w="50800" cap="flat">
              <a:solidFill>
                <a:srgbClr val="2E66FD"/>
              </a:solidFill>
              <a:prstDash val="sysDot"/>
              <a:headEnd type="none" w="sm" len="sm"/>
              <a:tailEnd type="none" w="sm" len="sm"/>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sp>
        <p:nvSpPr>
          <p:cNvPr id="19" name="AutoShape 19"/>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sp>
        <p:nvSpPr>
          <p:cNvPr id="21" name="Freeform 21"/>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5" name="TextBox 25"/>
          <p:cNvSpPr txBox="1"/>
          <p:nvPr/>
        </p:nvSpPr>
        <p:spPr>
          <a:xfrm>
            <a:off x="1725730" y="1399388"/>
            <a:ext cx="8244552" cy="754245"/>
          </a:xfrm>
          <a:prstGeom prst="rect">
            <a:avLst/>
          </a:prstGeom>
        </p:spPr>
        <p:txBody>
          <a:bodyPr lIns="0" tIns="0" rIns="0" bIns="0" rtlCol="0" anchor="t">
            <a:spAutoFit/>
          </a:bodyPr>
          <a:lstStyle/>
          <a:p>
            <a:pPr algn="l">
              <a:lnSpc>
                <a:spcPts val="6720"/>
              </a:lnSpc>
            </a:pPr>
            <a:r>
              <a:rPr lang="en-US" altLang="zh-CN" sz="3600" b="1" dirty="0">
                <a:solidFill>
                  <a:srgbClr val="1E5CFC"/>
                </a:solidFill>
                <a:latin typeface="微软雅黑" panose="020B0503020204020204" pitchFamily="34" charset="-122"/>
                <a:ea typeface="微软雅黑" panose="020B0503020204020204" pitchFamily="34" charset="-122"/>
              </a:rPr>
              <a:t>1.4.1 </a:t>
            </a:r>
            <a:r>
              <a:rPr lang="zh-CN" altLang="en-US" sz="3600" b="1" dirty="0">
                <a:solidFill>
                  <a:srgbClr val="1E5CFC"/>
                </a:solidFill>
                <a:latin typeface="微软雅黑" panose="020B0503020204020204" pitchFamily="34" charset="-122"/>
                <a:ea typeface="微软雅黑" panose="020B0503020204020204" pitchFamily="34" charset="-122"/>
              </a:rPr>
              <a:t>大数据赋能新零售行业变革</a:t>
            </a:r>
          </a:p>
        </p:txBody>
      </p:sp>
      <p:sp>
        <p:nvSpPr>
          <p:cNvPr id="30" name="Freeform 30"/>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6" name="组合 5"/>
          <p:cNvGrpSpPr/>
          <p:nvPr/>
        </p:nvGrpSpPr>
        <p:grpSpPr>
          <a:xfrm>
            <a:off x="990645" y="2880129"/>
            <a:ext cx="4495755" cy="789419"/>
            <a:chOff x="1354693" y="4728683"/>
            <a:chExt cx="2465004" cy="789419"/>
          </a:xfrm>
        </p:grpSpPr>
        <p:sp>
          <p:nvSpPr>
            <p:cNvPr id="32" name="矩形: 圆角 31"/>
            <p:cNvSpPr/>
            <p:nvPr/>
          </p:nvSpPr>
          <p:spPr>
            <a:xfrm>
              <a:off x="1354693" y="4728683"/>
              <a:ext cx="2465004" cy="789419"/>
            </a:xfrm>
            <a:prstGeom prst="roundRect">
              <a:avLst>
                <a:gd name="adj" fmla="val 50000"/>
              </a:avLst>
            </a:prstGeom>
            <a:solidFill>
              <a:srgbClr val="2E66FD">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2"/>
            <p:cNvSpPr txBox="1">
              <a:spLocks noChangeArrowheads="1"/>
            </p:cNvSpPr>
            <p:nvPr/>
          </p:nvSpPr>
          <p:spPr bwMode="auto">
            <a:xfrm>
              <a:off x="1666032" y="4846032"/>
              <a:ext cx="20701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2</a:t>
              </a:r>
              <a:r>
                <a:rPr lang="zh-CN" altLang="en-US" sz="3200" b="1" dirty="0">
                  <a:solidFill>
                    <a:schemeClr val="bg1"/>
                  </a:solidFill>
                  <a:latin typeface="微软雅黑" panose="020B0503020204020204" pitchFamily="34" charset="-122"/>
                  <a:ea typeface="微软雅黑" panose="020B0503020204020204" pitchFamily="34" charset="-122"/>
                </a:rPr>
                <a:t>）消费模拟</a:t>
              </a:r>
            </a:p>
          </p:txBody>
        </p:sp>
      </p:grpSp>
      <p:sp>
        <p:nvSpPr>
          <p:cNvPr id="47"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1.4 </a:t>
            </a:r>
            <a:r>
              <a:rPr lang="zh-CN" altLang="en-US" sz="4000" b="1" dirty="0">
                <a:latin typeface="微软雅黑" panose="020B0503020204020204" pitchFamily="34" charset="-122"/>
                <a:ea typeface="微软雅黑" panose="020B0503020204020204" pitchFamily="34" charset="-122"/>
              </a:rPr>
              <a:t>新零售发展趋势</a:t>
            </a:r>
          </a:p>
        </p:txBody>
      </p:sp>
      <p:grpSp>
        <p:nvGrpSpPr>
          <p:cNvPr id="16" name="Group 6"/>
          <p:cNvGrpSpPr/>
          <p:nvPr/>
        </p:nvGrpSpPr>
        <p:grpSpPr>
          <a:xfrm>
            <a:off x="9601200" y="3967240"/>
            <a:ext cx="9810358" cy="5036334"/>
            <a:chOff x="0" y="-144661"/>
            <a:chExt cx="13628943" cy="4384219"/>
          </a:xfrm>
        </p:grpSpPr>
        <p:grpSp>
          <p:nvGrpSpPr>
            <p:cNvPr id="17" name="Group 7"/>
            <p:cNvGrpSpPr/>
            <p:nvPr/>
          </p:nvGrpSpPr>
          <p:grpSpPr>
            <a:xfrm>
              <a:off x="0" y="-144661"/>
              <a:ext cx="10347279" cy="4384219"/>
              <a:chOff x="0" y="-28575"/>
              <a:chExt cx="2043907" cy="866018"/>
            </a:xfrm>
          </p:grpSpPr>
          <p:sp>
            <p:nvSpPr>
              <p:cNvPr id="34" name="Freeform 8"/>
              <p:cNvSpPr/>
              <p:nvPr/>
            </p:nvSpPr>
            <p:spPr>
              <a:xfrm>
                <a:off x="0" y="0"/>
                <a:ext cx="2043907" cy="837443"/>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1E5CFC"/>
              </a:solidFill>
              <a:ln cap="rnd">
                <a:noFill/>
                <a:prstDash val="solid"/>
                <a:round/>
              </a:ln>
            </p:spPr>
            <p:txBody>
              <a:bodyPr/>
              <a:lstStyle/>
              <a:p>
                <a:endParaRPr lang="zh-CN" altLang="en-US"/>
              </a:p>
            </p:txBody>
          </p:sp>
          <p:sp>
            <p:nvSpPr>
              <p:cNvPr id="35" name="TextBox 9"/>
              <p:cNvSpPr txBox="1"/>
              <p:nvPr/>
            </p:nvSpPr>
            <p:spPr>
              <a:xfrm>
                <a:off x="0" y="-28575"/>
                <a:ext cx="1260874" cy="841624"/>
              </a:xfrm>
              <a:prstGeom prst="rect">
                <a:avLst/>
              </a:prstGeom>
            </p:spPr>
            <p:txBody>
              <a:bodyPr lIns="50800" tIns="50800" rIns="50800" bIns="50800" rtlCol="0" anchor="ctr"/>
              <a:lstStyle/>
              <a:p>
                <a:pPr algn="ctr">
                  <a:lnSpc>
                    <a:spcPts val="2020"/>
                  </a:lnSpc>
                </a:pPr>
                <a:endParaRPr/>
              </a:p>
            </p:txBody>
          </p:sp>
        </p:grpSp>
        <p:sp>
          <p:nvSpPr>
            <p:cNvPr id="18" name="TextBox 10"/>
            <p:cNvSpPr txBox="1"/>
            <p:nvPr/>
          </p:nvSpPr>
          <p:spPr>
            <a:xfrm>
              <a:off x="3824017" y="320680"/>
              <a:ext cx="3421751" cy="672548"/>
            </a:xfrm>
            <a:prstGeom prst="rect">
              <a:avLst/>
            </a:prstGeom>
          </p:spPr>
          <p:txBody>
            <a:bodyPr wrap="square" lIns="0" tIns="0" rIns="0" bIns="0" rtlCol="0" anchor="t">
              <a:spAutoFit/>
            </a:bodyPr>
            <a:lstStyle/>
            <a:p>
              <a:pPr algn="ctr">
                <a:lnSpc>
                  <a:spcPts val="6720"/>
                </a:lnSpc>
              </a:pPr>
              <a:r>
                <a:rPr lang="zh-CN" altLang="en-US" sz="4200" b="1" dirty="0">
                  <a:solidFill>
                    <a:srgbClr val="FFFFFF"/>
                  </a:solidFill>
                  <a:latin typeface="微软雅黑" panose="020B0503020204020204" pitchFamily="34" charset="-122"/>
                  <a:ea typeface="微软雅黑" panose="020B0503020204020204" pitchFamily="34" charset="-122"/>
                </a:rPr>
                <a:t>优势</a:t>
              </a:r>
            </a:p>
          </p:txBody>
        </p:sp>
        <p:sp>
          <p:nvSpPr>
            <p:cNvPr id="20" name="TextBox 11"/>
            <p:cNvSpPr txBox="1"/>
            <p:nvPr/>
          </p:nvSpPr>
          <p:spPr>
            <a:xfrm>
              <a:off x="809006" y="1568324"/>
              <a:ext cx="8729264" cy="2184315"/>
            </a:xfrm>
            <a:prstGeom prst="rect">
              <a:avLst/>
            </a:prstGeom>
          </p:spPr>
          <p:txBody>
            <a:bodyPr wrap="square" lIns="0" tIns="0" rIns="0" bIns="0" rtlCol="0" anchor="t">
              <a:spAutoFit/>
            </a:bodyPr>
            <a:lstStyle/>
            <a:p>
              <a:pPr algn="just">
                <a:lnSpc>
                  <a:spcPct val="150000"/>
                </a:lnSpc>
              </a:pPr>
              <a:r>
                <a:rPr lang="zh-CN" altLang="en-US" sz="28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通过数据化模型模拟判断不同地区、不同促销方案等情况下，哪种运营方案的投入回报最高，提前做出应对措施，提高运营效率，降低成本。</a:t>
              </a:r>
            </a:p>
          </p:txBody>
        </p:sp>
        <p:sp>
          <p:nvSpPr>
            <p:cNvPr id="22" name="AutoShape 12"/>
            <p:cNvSpPr/>
            <p:nvPr/>
          </p:nvSpPr>
          <p:spPr>
            <a:xfrm flipV="1">
              <a:off x="809006" y="1280576"/>
              <a:ext cx="8729264" cy="431"/>
            </a:xfrm>
            <a:prstGeom prst="line">
              <a:avLst/>
            </a:prstGeom>
            <a:ln w="50800" cap="flat">
              <a:solidFill>
                <a:srgbClr val="FFFFFF"/>
              </a:solidFill>
              <a:prstDash val="sysDot"/>
              <a:headEnd type="none" w="sm" len="sm"/>
              <a:tailEnd type="none" w="sm" len="sm"/>
            </a:ln>
          </p:spPr>
          <p:txBody>
            <a:bodyPr/>
            <a:lstStyle/>
            <a:p>
              <a:endParaRPr lang="zh-CN" altLang="en-US"/>
            </a:p>
          </p:txBody>
        </p:sp>
        <p:sp>
          <p:nvSpPr>
            <p:cNvPr id="33" name="TextBox 15"/>
            <p:cNvSpPr txBox="1"/>
            <p:nvPr/>
          </p:nvSpPr>
          <p:spPr>
            <a:xfrm>
              <a:off x="7245768" y="-144661"/>
              <a:ext cx="6383175" cy="4260724"/>
            </a:xfrm>
            <a:prstGeom prst="rect">
              <a:avLst/>
            </a:prstGeom>
          </p:spPr>
          <p:txBody>
            <a:bodyPr lIns="50800" tIns="50800" rIns="50800" bIns="50800" rtlCol="0" anchor="ctr"/>
            <a:lstStyle/>
            <a:p>
              <a:pPr algn="ctr">
                <a:lnSpc>
                  <a:spcPts val="2020"/>
                </a:lnSpc>
              </a:pPr>
              <a:endParaRPr/>
            </a:p>
          </p:txBody>
        </p:sp>
      </p:grpSp>
      <p:grpSp>
        <p:nvGrpSpPr>
          <p:cNvPr id="8" name="组合 7"/>
          <p:cNvGrpSpPr/>
          <p:nvPr/>
        </p:nvGrpSpPr>
        <p:grpSpPr>
          <a:xfrm>
            <a:off x="990643" y="4135006"/>
            <a:ext cx="7448157" cy="4894470"/>
            <a:chOff x="990643" y="4135006"/>
            <a:chExt cx="7448157" cy="4894470"/>
          </a:xfrm>
        </p:grpSpPr>
        <p:sp>
          <p:nvSpPr>
            <p:cNvPr id="36" name="Freeform 14"/>
            <p:cNvSpPr/>
            <p:nvPr/>
          </p:nvSpPr>
          <p:spPr>
            <a:xfrm>
              <a:off x="990643" y="4135006"/>
              <a:ext cx="7448157" cy="4894470"/>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FFFFFF"/>
            </a:solidFill>
            <a:ln w="38100" cap="rnd">
              <a:solidFill>
                <a:srgbClr val="2E66FD"/>
              </a:solidFill>
              <a:prstDash val="solid"/>
              <a:round/>
            </a:ln>
          </p:spPr>
          <p:txBody>
            <a:bodyPr/>
            <a:lstStyle/>
            <a:p>
              <a:endParaRPr lang="zh-CN" altLang="en-US"/>
            </a:p>
          </p:txBody>
        </p:sp>
        <p:sp>
          <p:nvSpPr>
            <p:cNvPr id="26" name="TextBox 26"/>
            <p:cNvSpPr txBox="1"/>
            <p:nvPr/>
          </p:nvSpPr>
          <p:spPr>
            <a:xfrm>
              <a:off x="1371643" y="5865525"/>
              <a:ext cx="6705557" cy="2509213"/>
            </a:xfrm>
            <a:prstGeom prst="rect">
              <a:avLst/>
            </a:prstGeom>
          </p:spPr>
          <p:txBody>
            <a:bodyPr wrap="square" lIns="0" tIns="0" rIns="0" bIns="0" rtlCol="0" anchor="t">
              <a:spAutoFit/>
            </a:bodyPr>
            <a:lstStyle/>
            <a:p>
              <a:pPr eaLnBrk="1" hangingPunct="1">
                <a:lnSpc>
                  <a:spcPct val="150000"/>
                </a:lnSpc>
                <a:spcBef>
                  <a:spcPct val="0"/>
                </a:spcBef>
                <a:buFontTx/>
                <a:buNone/>
              </a:pPr>
              <a:r>
                <a:rPr lang="zh-CN" altLang="en-US" sz="2800" dirty="0">
                  <a:latin typeface="微软雅黑" panose="020B0503020204020204" pitchFamily="34" charset="-122"/>
                  <a:ea typeface="微软雅黑" panose="020B0503020204020204" pitchFamily="34" charset="-122"/>
                </a:rPr>
                <a:t>借助大数据分析技术，可以将消费数据进行储存、分析，通过对交易过程、物流配送、产品使用等数据进行建模，对目标用户的未来消费行为作出判断和预测。</a:t>
              </a:r>
            </a:p>
          </p:txBody>
        </p:sp>
        <p:sp>
          <p:nvSpPr>
            <p:cNvPr id="5" name="TextBox 10"/>
            <p:cNvSpPr txBox="1"/>
            <p:nvPr/>
          </p:nvSpPr>
          <p:spPr>
            <a:xfrm>
              <a:off x="3632962" y="4523316"/>
              <a:ext cx="2463038" cy="772584"/>
            </a:xfrm>
            <a:prstGeom prst="rect">
              <a:avLst/>
            </a:prstGeom>
          </p:spPr>
          <p:txBody>
            <a:bodyPr wrap="square" lIns="0" tIns="0" rIns="0" bIns="0" rtlCol="0" anchor="t">
              <a:spAutoFit/>
            </a:bodyPr>
            <a:lstStyle/>
            <a:p>
              <a:pPr algn="ctr">
                <a:lnSpc>
                  <a:spcPts val="6720"/>
                </a:lnSpc>
              </a:pPr>
              <a:r>
                <a:rPr lang="zh-CN" altLang="en-US" sz="4200" b="1" dirty="0">
                  <a:solidFill>
                    <a:srgbClr val="2E66FD"/>
                  </a:solidFill>
                  <a:latin typeface="微软雅黑" panose="020B0503020204020204" pitchFamily="34" charset="-122"/>
                  <a:ea typeface="微软雅黑" panose="020B0503020204020204" pitchFamily="34" charset="-122"/>
                </a:rPr>
                <a:t>功能</a:t>
              </a:r>
            </a:p>
          </p:txBody>
        </p:sp>
        <p:sp>
          <p:nvSpPr>
            <p:cNvPr id="7" name="AutoShape 12"/>
            <p:cNvSpPr/>
            <p:nvPr/>
          </p:nvSpPr>
          <p:spPr>
            <a:xfrm flipV="1">
              <a:off x="1574500" y="5578946"/>
              <a:ext cx="6283481" cy="495"/>
            </a:xfrm>
            <a:prstGeom prst="line">
              <a:avLst/>
            </a:prstGeom>
            <a:ln w="50800" cap="flat">
              <a:solidFill>
                <a:srgbClr val="2E66FD"/>
              </a:solidFill>
              <a:prstDash val="sysDot"/>
              <a:headEnd type="none" w="sm" len="sm"/>
              <a:tailEnd type="none" w="sm" len="sm"/>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sp>
        <p:nvSpPr>
          <p:cNvPr id="19" name="AutoShape 19"/>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sp>
        <p:nvSpPr>
          <p:cNvPr id="21" name="Freeform 21"/>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5" name="TextBox 25"/>
          <p:cNvSpPr txBox="1"/>
          <p:nvPr/>
        </p:nvSpPr>
        <p:spPr>
          <a:xfrm>
            <a:off x="1725730" y="1399388"/>
            <a:ext cx="8244552" cy="754245"/>
          </a:xfrm>
          <a:prstGeom prst="rect">
            <a:avLst/>
          </a:prstGeom>
        </p:spPr>
        <p:txBody>
          <a:bodyPr lIns="0" tIns="0" rIns="0" bIns="0" rtlCol="0" anchor="t">
            <a:spAutoFit/>
          </a:bodyPr>
          <a:lstStyle/>
          <a:p>
            <a:pPr algn="l">
              <a:lnSpc>
                <a:spcPts val="6720"/>
              </a:lnSpc>
            </a:pPr>
            <a:r>
              <a:rPr lang="en-US" altLang="zh-CN" sz="3600" b="1" dirty="0">
                <a:solidFill>
                  <a:srgbClr val="1E5CFC"/>
                </a:solidFill>
                <a:latin typeface="微软雅黑" panose="020B0503020204020204" pitchFamily="34" charset="-122"/>
                <a:ea typeface="微软雅黑" panose="020B0503020204020204" pitchFamily="34" charset="-122"/>
              </a:rPr>
              <a:t>1.4.1 </a:t>
            </a:r>
            <a:r>
              <a:rPr lang="zh-CN" altLang="en-US" sz="3600" b="1" dirty="0">
                <a:solidFill>
                  <a:srgbClr val="1E5CFC"/>
                </a:solidFill>
                <a:latin typeface="微软雅黑" panose="020B0503020204020204" pitchFamily="34" charset="-122"/>
                <a:ea typeface="微软雅黑" panose="020B0503020204020204" pitchFamily="34" charset="-122"/>
              </a:rPr>
              <a:t>大数据赋能新零售行业变革</a:t>
            </a:r>
          </a:p>
        </p:txBody>
      </p:sp>
      <p:sp>
        <p:nvSpPr>
          <p:cNvPr id="30" name="Freeform 30"/>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6" name="组合 5"/>
          <p:cNvGrpSpPr/>
          <p:nvPr/>
        </p:nvGrpSpPr>
        <p:grpSpPr>
          <a:xfrm>
            <a:off x="990645" y="2880129"/>
            <a:ext cx="5873365" cy="789419"/>
            <a:chOff x="1354693" y="4728683"/>
            <a:chExt cx="2465004" cy="789419"/>
          </a:xfrm>
        </p:grpSpPr>
        <p:sp>
          <p:nvSpPr>
            <p:cNvPr id="32" name="矩形: 圆角 31"/>
            <p:cNvSpPr/>
            <p:nvPr/>
          </p:nvSpPr>
          <p:spPr>
            <a:xfrm>
              <a:off x="1354693" y="4728683"/>
              <a:ext cx="2465004" cy="789419"/>
            </a:xfrm>
            <a:prstGeom prst="roundRect">
              <a:avLst>
                <a:gd name="adj" fmla="val 50000"/>
              </a:avLst>
            </a:prstGeom>
            <a:solidFill>
              <a:srgbClr val="2E66FD">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2"/>
            <p:cNvSpPr txBox="1">
              <a:spLocks noChangeArrowheads="1"/>
            </p:cNvSpPr>
            <p:nvPr/>
          </p:nvSpPr>
          <p:spPr bwMode="auto">
            <a:xfrm>
              <a:off x="1452368" y="4846032"/>
              <a:ext cx="2283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3</a:t>
              </a:r>
              <a:r>
                <a:rPr lang="zh-CN" altLang="en-US" sz="3200" b="1" dirty="0">
                  <a:solidFill>
                    <a:schemeClr val="bg1"/>
                  </a:solidFill>
                  <a:latin typeface="微软雅黑" panose="020B0503020204020204" pitchFamily="34" charset="-122"/>
                  <a:ea typeface="微软雅黑" panose="020B0503020204020204" pitchFamily="34" charset="-122"/>
                </a:rPr>
                <a:t>）数据驱动消费者运营</a:t>
              </a:r>
            </a:p>
          </p:txBody>
        </p:sp>
      </p:grpSp>
      <p:sp>
        <p:nvSpPr>
          <p:cNvPr id="47"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1.4 </a:t>
            </a:r>
            <a:r>
              <a:rPr lang="zh-CN" altLang="en-US" sz="4000" b="1" dirty="0">
                <a:latin typeface="微软雅黑" panose="020B0503020204020204" pitchFamily="34" charset="-122"/>
                <a:ea typeface="微软雅黑" panose="020B0503020204020204" pitchFamily="34" charset="-122"/>
              </a:rPr>
              <a:t>新零售发展趋势</a:t>
            </a:r>
          </a:p>
        </p:txBody>
      </p:sp>
      <p:grpSp>
        <p:nvGrpSpPr>
          <p:cNvPr id="16" name="Group 6"/>
          <p:cNvGrpSpPr/>
          <p:nvPr/>
        </p:nvGrpSpPr>
        <p:grpSpPr>
          <a:xfrm>
            <a:off x="9601200" y="3967240"/>
            <a:ext cx="9810358" cy="5036334"/>
            <a:chOff x="0" y="-144661"/>
            <a:chExt cx="13628943" cy="4384219"/>
          </a:xfrm>
        </p:grpSpPr>
        <p:grpSp>
          <p:nvGrpSpPr>
            <p:cNvPr id="17" name="Group 7"/>
            <p:cNvGrpSpPr/>
            <p:nvPr/>
          </p:nvGrpSpPr>
          <p:grpSpPr>
            <a:xfrm>
              <a:off x="0" y="-144661"/>
              <a:ext cx="10347279" cy="4384219"/>
              <a:chOff x="0" y="-28575"/>
              <a:chExt cx="2043907" cy="866018"/>
            </a:xfrm>
          </p:grpSpPr>
          <p:sp>
            <p:nvSpPr>
              <p:cNvPr id="34" name="Freeform 8"/>
              <p:cNvSpPr/>
              <p:nvPr/>
            </p:nvSpPr>
            <p:spPr>
              <a:xfrm>
                <a:off x="0" y="0"/>
                <a:ext cx="2043907" cy="837443"/>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1E5CFC"/>
              </a:solidFill>
              <a:ln cap="rnd">
                <a:noFill/>
                <a:prstDash val="solid"/>
                <a:round/>
              </a:ln>
            </p:spPr>
            <p:txBody>
              <a:bodyPr/>
              <a:lstStyle/>
              <a:p>
                <a:endParaRPr lang="zh-CN" altLang="en-US"/>
              </a:p>
            </p:txBody>
          </p:sp>
          <p:sp>
            <p:nvSpPr>
              <p:cNvPr id="35" name="TextBox 9"/>
              <p:cNvSpPr txBox="1"/>
              <p:nvPr/>
            </p:nvSpPr>
            <p:spPr>
              <a:xfrm>
                <a:off x="0" y="-28575"/>
                <a:ext cx="1260874" cy="841624"/>
              </a:xfrm>
              <a:prstGeom prst="rect">
                <a:avLst/>
              </a:prstGeom>
            </p:spPr>
            <p:txBody>
              <a:bodyPr lIns="50800" tIns="50800" rIns="50800" bIns="50800" rtlCol="0" anchor="ctr"/>
              <a:lstStyle/>
              <a:p>
                <a:pPr algn="ctr">
                  <a:lnSpc>
                    <a:spcPts val="2020"/>
                  </a:lnSpc>
                </a:pPr>
                <a:endParaRPr/>
              </a:p>
            </p:txBody>
          </p:sp>
        </p:grpSp>
        <p:sp>
          <p:nvSpPr>
            <p:cNvPr id="18" name="TextBox 10"/>
            <p:cNvSpPr txBox="1"/>
            <p:nvPr/>
          </p:nvSpPr>
          <p:spPr>
            <a:xfrm>
              <a:off x="3824017" y="320680"/>
              <a:ext cx="3421751" cy="672548"/>
            </a:xfrm>
            <a:prstGeom prst="rect">
              <a:avLst/>
            </a:prstGeom>
          </p:spPr>
          <p:txBody>
            <a:bodyPr wrap="square" lIns="0" tIns="0" rIns="0" bIns="0" rtlCol="0" anchor="t">
              <a:spAutoFit/>
            </a:bodyPr>
            <a:lstStyle/>
            <a:p>
              <a:pPr algn="ctr">
                <a:lnSpc>
                  <a:spcPts val="6720"/>
                </a:lnSpc>
              </a:pPr>
              <a:r>
                <a:rPr lang="zh-CN" altLang="en-US" sz="4200" b="1" dirty="0">
                  <a:solidFill>
                    <a:srgbClr val="FFFFFF"/>
                  </a:solidFill>
                  <a:latin typeface="微软雅黑" panose="020B0503020204020204" pitchFamily="34" charset="-122"/>
                  <a:ea typeface="微软雅黑" panose="020B0503020204020204" pitchFamily="34" charset="-122"/>
                </a:rPr>
                <a:t>优势</a:t>
              </a:r>
            </a:p>
          </p:txBody>
        </p:sp>
        <p:sp>
          <p:nvSpPr>
            <p:cNvPr id="20" name="TextBox 11"/>
            <p:cNvSpPr txBox="1"/>
            <p:nvPr/>
          </p:nvSpPr>
          <p:spPr>
            <a:xfrm>
              <a:off x="809005" y="1663978"/>
              <a:ext cx="8729264" cy="1059029"/>
            </a:xfrm>
            <a:prstGeom prst="rect">
              <a:avLst/>
            </a:prstGeom>
          </p:spPr>
          <p:txBody>
            <a:bodyPr wrap="square" lIns="0" tIns="0" rIns="0" bIns="0" rtlCol="0" anchor="t">
              <a:spAutoFit/>
            </a:bodyPr>
            <a:lstStyle/>
            <a:p>
              <a:pPr algn="just">
                <a:lnSpc>
                  <a:spcPct val="150000"/>
                </a:lnSpc>
              </a:pPr>
              <a:r>
                <a:rPr lang="zh-CN" altLang="en-US" sz="28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提高消费者的忠诚度，降低流失率、提高消费额度。</a:t>
              </a:r>
            </a:p>
          </p:txBody>
        </p:sp>
        <p:sp>
          <p:nvSpPr>
            <p:cNvPr id="22" name="AutoShape 12"/>
            <p:cNvSpPr/>
            <p:nvPr/>
          </p:nvSpPr>
          <p:spPr>
            <a:xfrm flipV="1">
              <a:off x="809006" y="1280576"/>
              <a:ext cx="8729264" cy="431"/>
            </a:xfrm>
            <a:prstGeom prst="line">
              <a:avLst/>
            </a:prstGeom>
            <a:ln w="50800" cap="flat">
              <a:solidFill>
                <a:srgbClr val="FFFFFF"/>
              </a:solidFill>
              <a:prstDash val="sysDot"/>
              <a:headEnd type="none" w="sm" len="sm"/>
              <a:tailEnd type="none" w="sm" len="sm"/>
            </a:ln>
          </p:spPr>
          <p:txBody>
            <a:bodyPr/>
            <a:lstStyle/>
            <a:p>
              <a:endParaRPr lang="zh-CN" altLang="en-US"/>
            </a:p>
          </p:txBody>
        </p:sp>
        <p:sp>
          <p:nvSpPr>
            <p:cNvPr id="33" name="TextBox 15"/>
            <p:cNvSpPr txBox="1"/>
            <p:nvPr/>
          </p:nvSpPr>
          <p:spPr>
            <a:xfrm>
              <a:off x="7245768" y="-144661"/>
              <a:ext cx="6383175" cy="4260724"/>
            </a:xfrm>
            <a:prstGeom prst="rect">
              <a:avLst/>
            </a:prstGeom>
          </p:spPr>
          <p:txBody>
            <a:bodyPr lIns="50800" tIns="50800" rIns="50800" bIns="50800" rtlCol="0" anchor="ctr"/>
            <a:lstStyle/>
            <a:p>
              <a:pPr algn="ctr">
                <a:lnSpc>
                  <a:spcPts val="2020"/>
                </a:lnSpc>
              </a:pPr>
              <a:endParaRPr/>
            </a:p>
          </p:txBody>
        </p:sp>
      </p:grpSp>
      <p:grpSp>
        <p:nvGrpSpPr>
          <p:cNvPr id="8" name="组合 7"/>
          <p:cNvGrpSpPr/>
          <p:nvPr/>
        </p:nvGrpSpPr>
        <p:grpSpPr>
          <a:xfrm>
            <a:off x="990643" y="4135006"/>
            <a:ext cx="7448157" cy="4894470"/>
            <a:chOff x="990643" y="4135006"/>
            <a:chExt cx="7448157" cy="4894470"/>
          </a:xfrm>
        </p:grpSpPr>
        <p:sp>
          <p:nvSpPr>
            <p:cNvPr id="36" name="Freeform 14"/>
            <p:cNvSpPr/>
            <p:nvPr/>
          </p:nvSpPr>
          <p:spPr>
            <a:xfrm>
              <a:off x="990643" y="4135006"/>
              <a:ext cx="7448157" cy="4894470"/>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FFFFFF"/>
            </a:solidFill>
            <a:ln w="38100" cap="rnd">
              <a:solidFill>
                <a:srgbClr val="2E66FD"/>
              </a:solidFill>
              <a:prstDash val="solid"/>
              <a:round/>
            </a:ln>
          </p:spPr>
          <p:txBody>
            <a:bodyPr/>
            <a:lstStyle/>
            <a:p>
              <a:endParaRPr lang="zh-CN" altLang="en-US"/>
            </a:p>
          </p:txBody>
        </p:sp>
        <p:sp>
          <p:nvSpPr>
            <p:cNvPr id="26" name="TextBox 26"/>
            <p:cNvSpPr txBox="1"/>
            <p:nvPr/>
          </p:nvSpPr>
          <p:spPr>
            <a:xfrm>
              <a:off x="1511702" y="6044899"/>
              <a:ext cx="6705557" cy="1862882"/>
            </a:xfrm>
            <a:prstGeom prst="rect">
              <a:avLst/>
            </a:prstGeom>
          </p:spPr>
          <p:txBody>
            <a:bodyPr wrap="square" lIns="0" tIns="0" rIns="0" bIns="0" rtlCol="0" anchor="t">
              <a:spAutoFit/>
            </a:bodyPr>
            <a:lstStyle/>
            <a:p>
              <a:pPr eaLnBrk="1" hangingPunct="1">
                <a:lnSpc>
                  <a:spcPct val="150000"/>
                </a:lnSpc>
                <a:spcBef>
                  <a:spcPct val="0"/>
                </a:spcBef>
                <a:buFontTx/>
                <a:buNone/>
              </a:pPr>
              <a:r>
                <a:rPr lang="zh-CN" altLang="en-US" sz="2800" dirty="0">
                  <a:latin typeface="微软雅黑" panose="020B0503020204020204" pitchFamily="34" charset="-122"/>
                  <a:ea typeface="微软雅黑" panose="020B0503020204020204" pitchFamily="34" charset="-122"/>
                </a:rPr>
                <a:t>依靠大数据技术，从不同层面深入分析消费者、了解消费者，并与消费者建立更为紧密的联系。</a:t>
              </a:r>
            </a:p>
          </p:txBody>
        </p:sp>
        <p:sp>
          <p:nvSpPr>
            <p:cNvPr id="5" name="TextBox 10"/>
            <p:cNvSpPr txBox="1"/>
            <p:nvPr/>
          </p:nvSpPr>
          <p:spPr>
            <a:xfrm>
              <a:off x="3632962" y="4523316"/>
              <a:ext cx="2463038" cy="772584"/>
            </a:xfrm>
            <a:prstGeom prst="rect">
              <a:avLst/>
            </a:prstGeom>
          </p:spPr>
          <p:txBody>
            <a:bodyPr wrap="square" lIns="0" tIns="0" rIns="0" bIns="0" rtlCol="0" anchor="t">
              <a:spAutoFit/>
            </a:bodyPr>
            <a:lstStyle/>
            <a:p>
              <a:pPr algn="ctr">
                <a:lnSpc>
                  <a:spcPts val="6720"/>
                </a:lnSpc>
              </a:pPr>
              <a:r>
                <a:rPr lang="zh-CN" altLang="en-US" sz="4200" b="1" dirty="0">
                  <a:solidFill>
                    <a:srgbClr val="2E66FD"/>
                  </a:solidFill>
                  <a:latin typeface="微软雅黑" panose="020B0503020204020204" pitchFamily="34" charset="-122"/>
                  <a:ea typeface="微软雅黑" panose="020B0503020204020204" pitchFamily="34" charset="-122"/>
                </a:rPr>
                <a:t>功能</a:t>
              </a:r>
            </a:p>
          </p:txBody>
        </p:sp>
        <p:sp>
          <p:nvSpPr>
            <p:cNvPr id="7" name="AutoShape 12"/>
            <p:cNvSpPr/>
            <p:nvPr/>
          </p:nvSpPr>
          <p:spPr>
            <a:xfrm flipV="1">
              <a:off x="1574500" y="5578946"/>
              <a:ext cx="6283481" cy="495"/>
            </a:xfrm>
            <a:prstGeom prst="line">
              <a:avLst/>
            </a:prstGeom>
            <a:ln w="50800" cap="flat">
              <a:solidFill>
                <a:srgbClr val="2E66FD"/>
              </a:solidFill>
              <a:prstDash val="sysDot"/>
              <a:headEnd type="none" w="sm" len="sm"/>
              <a:tailEnd type="none" w="sm" len="sm"/>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sp>
        <p:nvSpPr>
          <p:cNvPr id="19" name="AutoShape 19"/>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sp>
        <p:nvSpPr>
          <p:cNvPr id="21" name="Freeform 21"/>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5" name="TextBox 25"/>
          <p:cNvSpPr txBox="1"/>
          <p:nvPr/>
        </p:nvSpPr>
        <p:spPr>
          <a:xfrm>
            <a:off x="1725730" y="1399388"/>
            <a:ext cx="8244552" cy="754245"/>
          </a:xfrm>
          <a:prstGeom prst="rect">
            <a:avLst/>
          </a:prstGeom>
        </p:spPr>
        <p:txBody>
          <a:bodyPr lIns="0" tIns="0" rIns="0" bIns="0" rtlCol="0" anchor="t">
            <a:spAutoFit/>
          </a:bodyPr>
          <a:lstStyle/>
          <a:p>
            <a:pPr algn="l">
              <a:lnSpc>
                <a:spcPts val="6720"/>
              </a:lnSpc>
            </a:pPr>
            <a:r>
              <a:rPr lang="en-US" altLang="zh-CN" sz="3600" b="1" dirty="0">
                <a:solidFill>
                  <a:srgbClr val="1E5CFC"/>
                </a:solidFill>
                <a:latin typeface="微软雅黑" panose="020B0503020204020204" pitchFamily="34" charset="-122"/>
                <a:ea typeface="微软雅黑" panose="020B0503020204020204" pitchFamily="34" charset="-122"/>
              </a:rPr>
              <a:t>1.4.1 </a:t>
            </a:r>
            <a:r>
              <a:rPr lang="zh-CN" altLang="en-US" sz="3600" b="1" dirty="0">
                <a:solidFill>
                  <a:srgbClr val="1E5CFC"/>
                </a:solidFill>
                <a:latin typeface="微软雅黑" panose="020B0503020204020204" pitchFamily="34" charset="-122"/>
                <a:ea typeface="微软雅黑" panose="020B0503020204020204" pitchFamily="34" charset="-122"/>
              </a:rPr>
              <a:t>大数据赋能新零售行业变革</a:t>
            </a:r>
          </a:p>
        </p:txBody>
      </p:sp>
      <p:sp>
        <p:nvSpPr>
          <p:cNvPr id="30" name="Freeform 30"/>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6" name="组合 5"/>
          <p:cNvGrpSpPr/>
          <p:nvPr/>
        </p:nvGrpSpPr>
        <p:grpSpPr>
          <a:xfrm>
            <a:off x="990645" y="2705100"/>
            <a:ext cx="5873365" cy="789419"/>
            <a:chOff x="1354693" y="4728683"/>
            <a:chExt cx="2465004" cy="789419"/>
          </a:xfrm>
        </p:grpSpPr>
        <p:sp>
          <p:nvSpPr>
            <p:cNvPr id="32" name="矩形: 圆角 31"/>
            <p:cNvSpPr/>
            <p:nvPr/>
          </p:nvSpPr>
          <p:spPr>
            <a:xfrm>
              <a:off x="1354693" y="4728683"/>
              <a:ext cx="2465004" cy="789419"/>
            </a:xfrm>
            <a:prstGeom prst="roundRect">
              <a:avLst>
                <a:gd name="adj" fmla="val 50000"/>
              </a:avLst>
            </a:prstGeom>
            <a:solidFill>
              <a:srgbClr val="2E66FD">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2"/>
            <p:cNvSpPr txBox="1">
              <a:spLocks noChangeArrowheads="1"/>
            </p:cNvSpPr>
            <p:nvPr/>
          </p:nvSpPr>
          <p:spPr bwMode="auto">
            <a:xfrm>
              <a:off x="1452368" y="4846032"/>
              <a:ext cx="2283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4</a:t>
              </a:r>
              <a:r>
                <a:rPr lang="zh-CN" altLang="en-US" sz="3200" b="1" dirty="0">
                  <a:solidFill>
                    <a:schemeClr val="bg1"/>
                  </a:solidFill>
                  <a:latin typeface="微软雅黑" panose="020B0503020204020204" pitchFamily="34" charset="-122"/>
                  <a:ea typeface="微软雅黑" panose="020B0503020204020204" pitchFamily="34" charset="-122"/>
                </a:rPr>
                <a:t>）实施个性化精准营销</a:t>
              </a:r>
            </a:p>
          </p:txBody>
        </p:sp>
      </p:grpSp>
      <p:sp>
        <p:nvSpPr>
          <p:cNvPr id="47"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1.4 </a:t>
            </a:r>
            <a:r>
              <a:rPr lang="zh-CN" altLang="en-US" sz="4000" b="1" dirty="0">
                <a:latin typeface="微软雅黑" panose="020B0503020204020204" pitchFamily="34" charset="-122"/>
                <a:ea typeface="微软雅黑" panose="020B0503020204020204" pitchFamily="34" charset="-122"/>
              </a:rPr>
              <a:t>新零售发展趋势</a:t>
            </a:r>
          </a:p>
        </p:txBody>
      </p:sp>
      <p:grpSp>
        <p:nvGrpSpPr>
          <p:cNvPr id="16" name="Group 6"/>
          <p:cNvGrpSpPr/>
          <p:nvPr/>
        </p:nvGrpSpPr>
        <p:grpSpPr>
          <a:xfrm>
            <a:off x="9677400" y="3390900"/>
            <a:ext cx="9810358" cy="4894470"/>
            <a:chOff x="0" y="-144661"/>
            <a:chExt cx="13628943" cy="4260724"/>
          </a:xfrm>
        </p:grpSpPr>
        <p:grpSp>
          <p:nvGrpSpPr>
            <p:cNvPr id="17" name="Group 7"/>
            <p:cNvGrpSpPr/>
            <p:nvPr/>
          </p:nvGrpSpPr>
          <p:grpSpPr>
            <a:xfrm>
              <a:off x="0" y="-144661"/>
              <a:ext cx="10347279" cy="4260724"/>
              <a:chOff x="0" y="-28575"/>
              <a:chExt cx="2043907" cy="841624"/>
            </a:xfrm>
          </p:grpSpPr>
          <p:sp>
            <p:nvSpPr>
              <p:cNvPr id="34" name="Freeform 8"/>
              <p:cNvSpPr/>
              <p:nvPr/>
            </p:nvSpPr>
            <p:spPr>
              <a:xfrm>
                <a:off x="0" y="62591"/>
                <a:ext cx="2043907" cy="590614"/>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1E5CFC"/>
              </a:solidFill>
              <a:ln cap="rnd">
                <a:noFill/>
                <a:prstDash val="solid"/>
                <a:round/>
              </a:ln>
            </p:spPr>
            <p:txBody>
              <a:bodyPr/>
              <a:lstStyle/>
              <a:p>
                <a:endParaRPr lang="zh-CN" altLang="en-US"/>
              </a:p>
            </p:txBody>
          </p:sp>
          <p:sp>
            <p:nvSpPr>
              <p:cNvPr id="35" name="TextBox 9"/>
              <p:cNvSpPr txBox="1"/>
              <p:nvPr/>
            </p:nvSpPr>
            <p:spPr>
              <a:xfrm>
                <a:off x="0" y="-28575"/>
                <a:ext cx="1260874" cy="841624"/>
              </a:xfrm>
              <a:prstGeom prst="rect">
                <a:avLst/>
              </a:prstGeom>
            </p:spPr>
            <p:txBody>
              <a:bodyPr lIns="50800" tIns="50800" rIns="50800" bIns="50800" rtlCol="0" anchor="ctr"/>
              <a:lstStyle/>
              <a:p>
                <a:pPr algn="ctr">
                  <a:lnSpc>
                    <a:spcPts val="2020"/>
                  </a:lnSpc>
                </a:pPr>
                <a:endParaRPr/>
              </a:p>
            </p:txBody>
          </p:sp>
        </p:grpSp>
        <p:sp>
          <p:nvSpPr>
            <p:cNvPr id="18" name="TextBox 10"/>
            <p:cNvSpPr txBox="1"/>
            <p:nvPr/>
          </p:nvSpPr>
          <p:spPr>
            <a:xfrm>
              <a:off x="3824017" y="320680"/>
              <a:ext cx="3421751" cy="672548"/>
            </a:xfrm>
            <a:prstGeom prst="rect">
              <a:avLst/>
            </a:prstGeom>
          </p:spPr>
          <p:txBody>
            <a:bodyPr wrap="square" lIns="0" tIns="0" rIns="0" bIns="0" rtlCol="0" anchor="t">
              <a:spAutoFit/>
            </a:bodyPr>
            <a:lstStyle/>
            <a:p>
              <a:pPr algn="ctr">
                <a:lnSpc>
                  <a:spcPts val="6720"/>
                </a:lnSpc>
              </a:pPr>
              <a:r>
                <a:rPr lang="zh-CN" altLang="en-US" sz="4200" b="1" dirty="0">
                  <a:solidFill>
                    <a:srgbClr val="FFFFFF"/>
                  </a:solidFill>
                  <a:latin typeface="微软雅黑" panose="020B0503020204020204" pitchFamily="34" charset="-122"/>
                  <a:ea typeface="微软雅黑" panose="020B0503020204020204" pitchFamily="34" charset="-122"/>
                </a:rPr>
                <a:t>优势</a:t>
              </a:r>
            </a:p>
          </p:txBody>
        </p:sp>
        <p:sp>
          <p:nvSpPr>
            <p:cNvPr id="20" name="TextBox 11"/>
            <p:cNvSpPr txBox="1"/>
            <p:nvPr/>
          </p:nvSpPr>
          <p:spPr>
            <a:xfrm>
              <a:off x="809005" y="1439225"/>
              <a:ext cx="8729264" cy="1505795"/>
            </a:xfrm>
            <a:prstGeom prst="rect">
              <a:avLst/>
            </a:prstGeom>
          </p:spPr>
          <p:txBody>
            <a:bodyPr wrap="square" lIns="0" tIns="0" rIns="0" bIns="0" rtlCol="0" anchor="t">
              <a:spAutoFit/>
            </a:bodyPr>
            <a:lstStyle/>
            <a:p>
              <a:pPr algn="just">
                <a:lnSpc>
                  <a:spcPct val="150000"/>
                </a:lnSpc>
              </a:pPr>
              <a:r>
                <a:rPr lang="zh-CN" altLang="en-US" sz="2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做到在适当的时机、用适当的方式、以适当的价格，向消费者推荐最可能购买的商品，有效降低营销成本，提高营销推广效率。</a:t>
              </a:r>
            </a:p>
          </p:txBody>
        </p:sp>
        <p:sp>
          <p:nvSpPr>
            <p:cNvPr id="22" name="AutoShape 12"/>
            <p:cNvSpPr/>
            <p:nvPr/>
          </p:nvSpPr>
          <p:spPr>
            <a:xfrm flipV="1">
              <a:off x="809006" y="1280576"/>
              <a:ext cx="8729264" cy="431"/>
            </a:xfrm>
            <a:prstGeom prst="line">
              <a:avLst/>
            </a:prstGeom>
            <a:ln w="50800" cap="flat">
              <a:solidFill>
                <a:srgbClr val="FFFFFF"/>
              </a:solidFill>
              <a:prstDash val="sysDot"/>
              <a:headEnd type="none" w="sm" len="sm"/>
              <a:tailEnd type="none" w="sm" len="sm"/>
            </a:ln>
          </p:spPr>
          <p:txBody>
            <a:bodyPr/>
            <a:lstStyle/>
            <a:p>
              <a:endParaRPr lang="zh-CN" altLang="en-US"/>
            </a:p>
          </p:txBody>
        </p:sp>
        <p:sp>
          <p:nvSpPr>
            <p:cNvPr id="33" name="TextBox 15"/>
            <p:cNvSpPr txBox="1"/>
            <p:nvPr/>
          </p:nvSpPr>
          <p:spPr>
            <a:xfrm>
              <a:off x="7245768" y="-144661"/>
              <a:ext cx="6383175" cy="4260724"/>
            </a:xfrm>
            <a:prstGeom prst="rect">
              <a:avLst/>
            </a:prstGeom>
          </p:spPr>
          <p:txBody>
            <a:bodyPr lIns="50800" tIns="50800" rIns="50800" bIns="50800" rtlCol="0" anchor="ctr"/>
            <a:lstStyle/>
            <a:p>
              <a:pPr algn="ctr">
                <a:lnSpc>
                  <a:spcPts val="2020"/>
                </a:lnSpc>
              </a:pPr>
              <a:endParaRPr/>
            </a:p>
          </p:txBody>
        </p:sp>
      </p:grpSp>
      <p:grpSp>
        <p:nvGrpSpPr>
          <p:cNvPr id="15" name="组合 14"/>
          <p:cNvGrpSpPr/>
          <p:nvPr/>
        </p:nvGrpSpPr>
        <p:grpSpPr>
          <a:xfrm>
            <a:off x="990643" y="3896760"/>
            <a:ext cx="7448157" cy="3434720"/>
            <a:chOff x="990643" y="3896760"/>
            <a:chExt cx="7448157" cy="3434720"/>
          </a:xfrm>
        </p:grpSpPr>
        <p:sp>
          <p:nvSpPr>
            <p:cNvPr id="36" name="Freeform 14"/>
            <p:cNvSpPr/>
            <p:nvPr/>
          </p:nvSpPr>
          <p:spPr>
            <a:xfrm>
              <a:off x="990643" y="3896760"/>
              <a:ext cx="7448157" cy="3434720"/>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FFFFFF"/>
            </a:solidFill>
            <a:ln w="38100" cap="rnd">
              <a:solidFill>
                <a:srgbClr val="2E66FD"/>
              </a:solidFill>
              <a:prstDash val="solid"/>
              <a:round/>
            </a:ln>
          </p:spPr>
          <p:txBody>
            <a:bodyPr/>
            <a:lstStyle/>
            <a:p>
              <a:endParaRPr lang="zh-CN" altLang="en-US"/>
            </a:p>
          </p:txBody>
        </p:sp>
        <p:sp>
          <p:nvSpPr>
            <p:cNvPr id="26" name="TextBox 26"/>
            <p:cNvSpPr txBox="1"/>
            <p:nvPr/>
          </p:nvSpPr>
          <p:spPr>
            <a:xfrm>
              <a:off x="1361942" y="5242531"/>
              <a:ext cx="6705557" cy="1729769"/>
            </a:xfrm>
            <a:prstGeom prst="rect">
              <a:avLst/>
            </a:prstGeom>
          </p:spPr>
          <p:txBody>
            <a:bodyPr wrap="square" lIns="0" tIns="0" rIns="0" bIns="0" rtlCol="0" anchor="t">
              <a:spAutoFit/>
            </a:bodyPr>
            <a:lstStyle/>
            <a:p>
              <a:pPr eaLnBrk="1" hangingPunct="1">
                <a:lnSpc>
                  <a:spcPct val="150000"/>
                </a:lnSpc>
                <a:spcBef>
                  <a:spcPct val="0"/>
                </a:spcBef>
                <a:buFontTx/>
                <a:buNone/>
              </a:pPr>
              <a:r>
                <a:rPr lang="zh-CN" altLang="en-US" sz="2600" dirty="0">
                  <a:latin typeface="微软雅黑" panose="020B0503020204020204" pitchFamily="34" charset="-122"/>
                  <a:ea typeface="微软雅黑" panose="020B0503020204020204" pitchFamily="34" charset="-122"/>
                </a:rPr>
                <a:t>通过大数据技术的关联算法、情感分析等智能分析算法后，商家可以对消费者进行个性化、定制化的营销推动服务。</a:t>
              </a:r>
            </a:p>
          </p:txBody>
        </p:sp>
        <p:sp>
          <p:nvSpPr>
            <p:cNvPr id="5" name="TextBox 10"/>
            <p:cNvSpPr txBox="1"/>
            <p:nvPr/>
          </p:nvSpPr>
          <p:spPr>
            <a:xfrm>
              <a:off x="3632962" y="4004365"/>
              <a:ext cx="2463038" cy="772584"/>
            </a:xfrm>
            <a:prstGeom prst="rect">
              <a:avLst/>
            </a:prstGeom>
          </p:spPr>
          <p:txBody>
            <a:bodyPr wrap="square" lIns="0" tIns="0" rIns="0" bIns="0" rtlCol="0" anchor="t">
              <a:spAutoFit/>
            </a:bodyPr>
            <a:lstStyle/>
            <a:p>
              <a:pPr algn="ctr">
                <a:lnSpc>
                  <a:spcPts val="6720"/>
                </a:lnSpc>
              </a:pPr>
              <a:r>
                <a:rPr lang="zh-CN" altLang="en-US" sz="4200" b="1" dirty="0">
                  <a:solidFill>
                    <a:srgbClr val="2E66FD"/>
                  </a:solidFill>
                  <a:latin typeface="微软雅黑" panose="020B0503020204020204" pitchFamily="34" charset="-122"/>
                  <a:ea typeface="微软雅黑" panose="020B0503020204020204" pitchFamily="34" charset="-122"/>
                </a:rPr>
                <a:t>功能</a:t>
              </a:r>
            </a:p>
          </p:txBody>
        </p:sp>
        <p:sp>
          <p:nvSpPr>
            <p:cNvPr id="7" name="AutoShape 12"/>
            <p:cNvSpPr/>
            <p:nvPr/>
          </p:nvSpPr>
          <p:spPr>
            <a:xfrm flipV="1">
              <a:off x="1574500" y="5059995"/>
              <a:ext cx="6283481" cy="495"/>
            </a:xfrm>
            <a:prstGeom prst="line">
              <a:avLst/>
            </a:prstGeom>
            <a:ln w="50800" cap="flat">
              <a:solidFill>
                <a:srgbClr val="2E66FD"/>
              </a:solidFill>
              <a:prstDash val="sysDot"/>
              <a:headEnd type="none" w="sm" len="sm"/>
              <a:tailEnd type="none" w="sm" len="sm"/>
            </a:ln>
          </p:spPr>
          <p:txBody>
            <a:bodyPr/>
            <a:lstStyle/>
            <a:p>
              <a:endParaRPr lang="zh-CN" altLang="en-US"/>
            </a:p>
          </p:txBody>
        </p:sp>
      </p:grpSp>
      <p:grpSp>
        <p:nvGrpSpPr>
          <p:cNvPr id="23" name="组合 22"/>
          <p:cNvGrpSpPr/>
          <p:nvPr/>
        </p:nvGrpSpPr>
        <p:grpSpPr>
          <a:xfrm>
            <a:off x="981900" y="7723726"/>
            <a:ext cx="16143657" cy="2134262"/>
            <a:chOff x="981900" y="7723726"/>
            <a:chExt cx="16143657" cy="2134262"/>
          </a:xfrm>
        </p:grpSpPr>
        <p:sp>
          <p:nvSpPr>
            <p:cNvPr id="9" name="矩形: 圆角 8"/>
            <p:cNvSpPr/>
            <p:nvPr/>
          </p:nvSpPr>
          <p:spPr>
            <a:xfrm>
              <a:off x="990643" y="7723726"/>
              <a:ext cx="16134914" cy="2134262"/>
            </a:xfrm>
            <a:prstGeom prst="roundRect">
              <a:avLst/>
            </a:prstGeom>
            <a:noFill/>
            <a:ln w="41275">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981900" y="8025293"/>
              <a:ext cx="1428812" cy="1631793"/>
            </a:xfrm>
            <a:prstGeom prst="rect">
              <a:avLst/>
            </a:prstGeom>
          </p:spPr>
          <p:txBody>
            <a:bodyPr wrap="square" lIns="0" tIns="0" rIns="0" bIns="0" rtlCol="0" anchor="t">
              <a:spAutoFit/>
            </a:bodyPr>
            <a:lstStyle/>
            <a:p>
              <a:pPr algn="ctr">
                <a:lnSpc>
                  <a:spcPts val="6720"/>
                </a:lnSpc>
              </a:pPr>
              <a:r>
                <a:rPr lang="zh-CN" altLang="en-US" sz="4200" b="1" dirty="0">
                  <a:solidFill>
                    <a:srgbClr val="2E66FD"/>
                  </a:solidFill>
                  <a:latin typeface="微软雅黑" panose="020B0503020204020204" pitchFamily="34" charset="-122"/>
                  <a:ea typeface="微软雅黑" panose="020B0503020204020204" pitchFamily="34" charset="-122"/>
                </a:rPr>
                <a:t>例</a:t>
              </a:r>
              <a:endParaRPr lang="en-US" altLang="zh-CN" sz="4200" b="1" dirty="0">
                <a:solidFill>
                  <a:srgbClr val="2E66FD"/>
                </a:solidFill>
                <a:latin typeface="微软雅黑" panose="020B0503020204020204" pitchFamily="34" charset="-122"/>
                <a:ea typeface="微软雅黑" panose="020B0503020204020204" pitchFamily="34" charset="-122"/>
              </a:endParaRPr>
            </a:p>
            <a:p>
              <a:pPr algn="ctr">
                <a:lnSpc>
                  <a:spcPts val="6720"/>
                </a:lnSpc>
              </a:pPr>
              <a:r>
                <a:rPr lang="zh-CN" altLang="en-US" sz="4200" b="1" dirty="0">
                  <a:solidFill>
                    <a:srgbClr val="2E66FD"/>
                  </a:solidFill>
                  <a:latin typeface="微软雅黑" panose="020B0503020204020204" pitchFamily="34" charset="-122"/>
                  <a:ea typeface="微软雅黑" panose="020B0503020204020204" pitchFamily="34" charset="-122"/>
                </a:rPr>
                <a:t>如</a:t>
              </a:r>
            </a:p>
          </p:txBody>
        </p:sp>
        <p:sp>
          <p:nvSpPr>
            <p:cNvPr id="12" name="AutoShape 12"/>
            <p:cNvSpPr/>
            <p:nvPr/>
          </p:nvSpPr>
          <p:spPr>
            <a:xfrm flipH="1">
              <a:off x="2286000" y="8139378"/>
              <a:ext cx="0" cy="1517707"/>
            </a:xfrm>
            <a:prstGeom prst="line">
              <a:avLst/>
            </a:prstGeom>
            <a:ln w="50800" cap="flat">
              <a:solidFill>
                <a:srgbClr val="2E66FD"/>
              </a:solidFill>
              <a:prstDash val="sysDot"/>
              <a:headEnd type="none" w="sm" len="sm"/>
              <a:tailEnd type="none" w="sm" len="sm"/>
            </a:ln>
          </p:spPr>
          <p:txBody>
            <a:bodyPr/>
            <a:lstStyle/>
            <a:p>
              <a:endParaRPr lang="zh-CN" altLang="en-US"/>
            </a:p>
          </p:txBody>
        </p:sp>
        <p:sp>
          <p:nvSpPr>
            <p:cNvPr id="14" name="文本框 13"/>
            <p:cNvSpPr txBox="1"/>
            <p:nvPr/>
          </p:nvSpPr>
          <p:spPr>
            <a:xfrm>
              <a:off x="2701315" y="8191500"/>
              <a:ext cx="13841902" cy="1221938"/>
            </a:xfrm>
            <a:prstGeom prst="rect">
              <a:avLst/>
            </a:prstGeom>
            <a:noFill/>
          </p:spPr>
          <p:txBody>
            <a:bodyPr wrap="square">
              <a:spAutoFit/>
            </a:bodyPr>
            <a:lstStyle/>
            <a:p>
              <a:pPr marR="0" lvl="0" indent="457200" algn="l" defTabSz="457200" rtl="0" eaLnBrk="1" fontAlgn="auto" latinLnBrk="0" hangingPunct="1">
                <a:lnSpc>
                  <a:spcPct val="150000"/>
                </a:lnSpc>
                <a:spcBef>
                  <a:spcPts val="0"/>
                </a:spcBef>
                <a:spcAft>
                  <a:spcPts val="0"/>
                </a:spcAft>
                <a:buClrTx/>
                <a:buSzTx/>
                <a:defRPr/>
              </a:pPr>
              <a:r>
                <a:rPr kumimoji="0" lang="zh-CN" altLang="en-US" sz="2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优衣库会收集、存储、分析用户消费信息。凭借精准的用户数据，零售商的营销推广行为会更加高效，然后精准推送相关产品和优惠信息给到相应用户。</a:t>
              </a:r>
              <a:endParaRPr kumimoji="0" lang="en-US" altLang="zh-CN"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sp>
        <p:nvSpPr>
          <p:cNvPr id="19" name="AutoShape 19"/>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sp>
        <p:nvSpPr>
          <p:cNvPr id="21" name="Freeform 21"/>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5" name="TextBox 25"/>
          <p:cNvSpPr txBox="1"/>
          <p:nvPr/>
        </p:nvSpPr>
        <p:spPr>
          <a:xfrm>
            <a:off x="1725730" y="1399388"/>
            <a:ext cx="8244552" cy="754245"/>
          </a:xfrm>
          <a:prstGeom prst="rect">
            <a:avLst/>
          </a:prstGeom>
        </p:spPr>
        <p:txBody>
          <a:bodyPr lIns="0" tIns="0" rIns="0" bIns="0" rtlCol="0" anchor="t">
            <a:spAutoFit/>
          </a:bodyPr>
          <a:lstStyle/>
          <a:p>
            <a:pPr algn="l">
              <a:lnSpc>
                <a:spcPts val="6720"/>
              </a:lnSpc>
            </a:pPr>
            <a:r>
              <a:rPr lang="en-US" altLang="zh-CN" sz="3600" b="1" dirty="0">
                <a:solidFill>
                  <a:srgbClr val="1E5CFC"/>
                </a:solidFill>
                <a:latin typeface="微软雅黑" panose="020B0503020204020204" pitchFamily="34" charset="-122"/>
                <a:ea typeface="微软雅黑" panose="020B0503020204020204" pitchFamily="34" charset="-122"/>
              </a:rPr>
              <a:t>1.4.2 </a:t>
            </a:r>
            <a:r>
              <a:rPr lang="zh-CN" altLang="en-US" sz="3600" b="1" dirty="0">
                <a:solidFill>
                  <a:srgbClr val="1E5CFC"/>
                </a:solidFill>
                <a:latin typeface="微软雅黑" panose="020B0503020204020204" pitchFamily="34" charset="-122"/>
                <a:ea typeface="微软雅黑" panose="020B0503020204020204" pitchFamily="34" charset="-122"/>
              </a:rPr>
              <a:t>供应链向智能供应链跨越</a:t>
            </a:r>
          </a:p>
        </p:txBody>
      </p:sp>
      <p:sp>
        <p:nvSpPr>
          <p:cNvPr id="30" name="Freeform 30"/>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6" name="组合 5"/>
          <p:cNvGrpSpPr/>
          <p:nvPr/>
        </p:nvGrpSpPr>
        <p:grpSpPr>
          <a:xfrm>
            <a:off x="990645" y="2653533"/>
            <a:ext cx="6248355" cy="1194567"/>
            <a:chOff x="1354693" y="4728683"/>
            <a:chExt cx="2465004" cy="1194567"/>
          </a:xfrm>
        </p:grpSpPr>
        <p:sp>
          <p:nvSpPr>
            <p:cNvPr id="32" name="矩形: 圆角 31"/>
            <p:cNvSpPr/>
            <p:nvPr/>
          </p:nvSpPr>
          <p:spPr>
            <a:xfrm>
              <a:off x="1354693" y="4728683"/>
              <a:ext cx="2465004" cy="789419"/>
            </a:xfrm>
            <a:prstGeom prst="roundRect">
              <a:avLst>
                <a:gd name="adj" fmla="val 50000"/>
              </a:avLst>
            </a:prstGeom>
            <a:solidFill>
              <a:srgbClr val="2E66FD">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2"/>
            <p:cNvSpPr txBox="1">
              <a:spLocks noChangeArrowheads="1"/>
            </p:cNvSpPr>
            <p:nvPr/>
          </p:nvSpPr>
          <p:spPr bwMode="auto">
            <a:xfrm>
              <a:off x="1452368" y="4846032"/>
              <a:ext cx="22837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1</a:t>
              </a:r>
              <a:r>
                <a:rPr lang="zh-CN" altLang="en-US" sz="3200" b="1" dirty="0">
                  <a:solidFill>
                    <a:schemeClr val="bg1"/>
                  </a:solidFill>
                  <a:latin typeface="微软雅黑" panose="020B0503020204020204" pitchFamily="34" charset="-122"/>
                  <a:ea typeface="微软雅黑" panose="020B0503020204020204" pitchFamily="34" charset="-122"/>
                </a:rPr>
                <a:t>）优化供应链，实现零库存</a:t>
              </a:r>
            </a:p>
          </p:txBody>
        </p:sp>
      </p:grpSp>
      <p:sp>
        <p:nvSpPr>
          <p:cNvPr id="47"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1.4 </a:t>
            </a:r>
            <a:r>
              <a:rPr lang="zh-CN" altLang="en-US" sz="4000" b="1" dirty="0">
                <a:latin typeface="微软雅黑" panose="020B0503020204020204" pitchFamily="34" charset="-122"/>
                <a:ea typeface="微软雅黑" panose="020B0503020204020204" pitchFamily="34" charset="-122"/>
              </a:rPr>
              <a:t>新零售发展趋势</a:t>
            </a:r>
          </a:p>
        </p:txBody>
      </p:sp>
      <p:grpSp>
        <p:nvGrpSpPr>
          <p:cNvPr id="16" name="Group 6"/>
          <p:cNvGrpSpPr/>
          <p:nvPr/>
        </p:nvGrpSpPr>
        <p:grpSpPr>
          <a:xfrm>
            <a:off x="9601200" y="3631845"/>
            <a:ext cx="9810358" cy="6083655"/>
            <a:chOff x="0" y="-144661"/>
            <a:chExt cx="13628943" cy="5295930"/>
          </a:xfrm>
        </p:grpSpPr>
        <p:grpSp>
          <p:nvGrpSpPr>
            <p:cNvPr id="17" name="Group 7"/>
            <p:cNvGrpSpPr/>
            <p:nvPr/>
          </p:nvGrpSpPr>
          <p:grpSpPr>
            <a:xfrm>
              <a:off x="0" y="-144661"/>
              <a:ext cx="10347279" cy="5295930"/>
              <a:chOff x="0" y="-28575"/>
              <a:chExt cx="2043907" cy="1046109"/>
            </a:xfrm>
          </p:grpSpPr>
          <p:sp>
            <p:nvSpPr>
              <p:cNvPr id="34" name="Freeform 8"/>
              <p:cNvSpPr/>
              <p:nvPr/>
            </p:nvSpPr>
            <p:spPr>
              <a:xfrm>
                <a:off x="0" y="0"/>
                <a:ext cx="2043907" cy="1017534"/>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1E5CFC"/>
              </a:solidFill>
              <a:ln cap="rnd">
                <a:noFill/>
                <a:prstDash val="solid"/>
                <a:round/>
              </a:ln>
            </p:spPr>
            <p:txBody>
              <a:bodyPr/>
              <a:lstStyle/>
              <a:p>
                <a:endParaRPr lang="zh-CN" altLang="en-US"/>
              </a:p>
            </p:txBody>
          </p:sp>
          <p:sp>
            <p:nvSpPr>
              <p:cNvPr id="35" name="TextBox 9"/>
              <p:cNvSpPr txBox="1"/>
              <p:nvPr/>
            </p:nvSpPr>
            <p:spPr>
              <a:xfrm>
                <a:off x="0" y="-28575"/>
                <a:ext cx="1260874" cy="841624"/>
              </a:xfrm>
              <a:prstGeom prst="rect">
                <a:avLst/>
              </a:prstGeom>
            </p:spPr>
            <p:txBody>
              <a:bodyPr lIns="50800" tIns="50800" rIns="50800" bIns="50800" rtlCol="0" anchor="ctr"/>
              <a:lstStyle/>
              <a:p>
                <a:pPr algn="ctr">
                  <a:lnSpc>
                    <a:spcPts val="2020"/>
                  </a:lnSpc>
                </a:pPr>
                <a:endParaRPr/>
              </a:p>
            </p:txBody>
          </p:sp>
        </p:grpSp>
        <p:sp>
          <p:nvSpPr>
            <p:cNvPr id="18" name="TextBox 10"/>
            <p:cNvSpPr txBox="1"/>
            <p:nvPr/>
          </p:nvSpPr>
          <p:spPr>
            <a:xfrm>
              <a:off x="3824017" y="320680"/>
              <a:ext cx="3421751" cy="672548"/>
            </a:xfrm>
            <a:prstGeom prst="rect">
              <a:avLst/>
            </a:prstGeom>
          </p:spPr>
          <p:txBody>
            <a:bodyPr wrap="square" lIns="0" tIns="0" rIns="0" bIns="0" rtlCol="0" anchor="t">
              <a:spAutoFit/>
            </a:bodyPr>
            <a:lstStyle/>
            <a:p>
              <a:pPr algn="ctr">
                <a:lnSpc>
                  <a:spcPts val="6720"/>
                </a:lnSpc>
              </a:pPr>
              <a:r>
                <a:rPr lang="zh-CN" altLang="en-US" sz="4200" b="1" dirty="0">
                  <a:solidFill>
                    <a:srgbClr val="FFFFFF"/>
                  </a:solidFill>
                  <a:latin typeface="微软雅黑" panose="020B0503020204020204" pitchFamily="34" charset="-122"/>
                  <a:ea typeface="微软雅黑" panose="020B0503020204020204" pitchFamily="34" charset="-122"/>
                </a:rPr>
                <a:t>优势</a:t>
              </a:r>
            </a:p>
          </p:txBody>
        </p:sp>
        <p:sp>
          <p:nvSpPr>
            <p:cNvPr id="20" name="TextBox 11"/>
            <p:cNvSpPr txBox="1"/>
            <p:nvPr/>
          </p:nvSpPr>
          <p:spPr>
            <a:xfrm>
              <a:off x="809006" y="1561338"/>
              <a:ext cx="8729264" cy="3309600"/>
            </a:xfrm>
            <a:prstGeom prst="rect">
              <a:avLst/>
            </a:prstGeom>
          </p:spPr>
          <p:txBody>
            <a:bodyPr wrap="square" lIns="0" tIns="0" rIns="0" bIns="0" rtlCol="0" anchor="t">
              <a:spAutoFit/>
            </a:bodyPr>
            <a:lstStyle/>
            <a:p>
              <a:pPr algn="just">
                <a:lnSpc>
                  <a:spcPct val="150000"/>
                </a:lnSpc>
              </a:pPr>
              <a:r>
                <a:rPr lang="zh-CN" altLang="en-US" sz="28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物流配送中间环节被极大的压缩，零售商的仓储系统扮演角色是中转、流转，不再像传统零售商那样出现货物长期积压在仓库中的情况。供应链高速运转，货物永远在路上流动，实现近乎零库存的目标。</a:t>
              </a:r>
            </a:p>
          </p:txBody>
        </p:sp>
        <p:sp>
          <p:nvSpPr>
            <p:cNvPr id="22" name="AutoShape 12"/>
            <p:cNvSpPr/>
            <p:nvPr/>
          </p:nvSpPr>
          <p:spPr>
            <a:xfrm flipV="1">
              <a:off x="809006" y="1280576"/>
              <a:ext cx="8729264" cy="431"/>
            </a:xfrm>
            <a:prstGeom prst="line">
              <a:avLst/>
            </a:prstGeom>
            <a:ln w="50800" cap="flat">
              <a:solidFill>
                <a:srgbClr val="FFFFFF"/>
              </a:solidFill>
              <a:prstDash val="sysDot"/>
              <a:headEnd type="none" w="sm" len="sm"/>
              <a:tailEnd type="none" w="sm" len="sm"/>
            </a:ln>
          </p:spPr>
          <p:txBody>
            <a:bodyPr/>
            <a:lstStyle/>
            <a:p>
              <a:endParaRPr lang="zh-CN" altLang="en-US"/>
            </a:p>
          </p:txBody>
        </p:sp>
        <p:sp>
          <p:nvSpPr>
            <p:cNvPr id="33" name="TextBox 15"/>
            <p:cNvSpPr txBox="1"/>
            <p:nvPr/>
          </p:nvSpPr>
          <p:spPr>
            <a:xfrm>
              <a:off x="7245768" y="-144661"/>
              <a:ext cx="6383175" cy="4260724"/>
            </a:xfrm>
            <a:prstGeom prst="rect">
              <a:avLst/>
            </a:prstGeom>
          </p:spPr>
          <p:txBody>
            <a:bodyPr lIns="50800" tIns="50800" rIns="50800" bIns="50800" rtlCol="0" anchor="ctr"/>
            <a:lstStyle/>
            <a:p>
              <a:pPr algn="ctr">
                <a:lnSpc>
                  <a:spcPts val="2020"/>
                </a:lnSpc>
              </a:pPr>
              <a:endParaRPr/>
            </a:p>
          </p:txBody>
        </p:sp>
      </p:grpSp>
      <p:grpSp>
        <p:nvGrpSpPr>
          <p:cNvPr id="8" name="组合 7"/>
          <p:cNvGrpSpPr/>
          <p:nvPr/>
        </p:nvGrpSpPr>
        <p:grpSpPr>
          <a:xfrm>
            <a:off x="990643" y="3771900"/>
            <a:ext cx="7448157" cy="5839830"/>
            <a:chOff x="990643" y="3771900"/>
            <a:chExt cx="7448157" cy="5839830"/>
          </a:xfrm>
        </p:grpSpPr>
        <p:sp>
          <p:nvSpPr>
            <p:cNvPr id="36" name="Freeform 14"/>
            <p:cNvSpPr/>
            <p:nvPr/>
          </p:nvSpPr>
          <p:spPr>
            <a:xfrm>
              <a:off x="990643" y="3771900"/>
              <a:ext cx="7448157" cy="5839830"/>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FFFFFF"/>
            </a:solidFill>
            <a:ln w="38100" cap="rnd">
              <a:solidFill>
                <a:srgbClr val="2E66FD"/>
              </a:solidFill>
              <a:prstDash val="solid"/>
              <a:round/>
            </a:ln>
          </p:spPr>
          <p:txBody>
            <a:bodyPr/>
            <a:lstStyle/>
            <a:p>
              <a:endParaRPr lang="zh-CN" altLang="en-US"/>
            </a:p>
          </p:txBody>
        </p:sp>
        <p:sp>
          <p:nvSpPr>
            <p:cNvPr id="26" name="TextBox 26"/>
            <p:cNvSpPr txBox="1"/>
            <p:nvPr/>
          </p:nvSpPr>
          <p:spPr>
            <a:xfrm>
              <a:off x="1511702" y="5668761"/>
              <a:ext cx="6705557" cy="2509213"/>
            </a:xfrm>
            <a:prstGeom prst="rect">
              <a:avLst/>
            </a:prstGeom>
          </p:spPr>
          <p:txBody>
            <a:bodyPr wrap="square" lIns="0" tIns="0" rIns="0" bIns="0" rtlCol="0" anchor="t">
              <a:spAutoFit/>
            </a:bodyPr>
            <a:lstStyle/>
            <a:p>
              <a:pPr eaLnBrk="1" hangingPunct="1">
                <a:lnSpc>
                  <a:spcPct val="150000"/>
                </a:lnSpc>
                <a:spcBef>
                  <a:spcPct val="0"/>
                </a:spcBef>
                <a:buFontTx/>
                <a:buNone/>
              </a:pPr>
              <a:r>
                <a:rPr lang="zh-CN" altLang="en-US" sz="2800" dirty="0">
                  <a:latin typeface="微软雅黑" panose="020B0503020204020204" pitchFamily="34" charset="-122"/>
                  <a:ea typeface="微软雅黑" panose="020B0503020204020204" pitchFamily="34" charset="-122"/>
                </a:rPr>
                <a:t>供应链依托大数据技术，能够分析商品的历史数据、影响购买因素等相关指标，帮助零售商合理规划销售及仓储，指导备货管理，直至消灭库存。</a:t>
              </a:r>
            </a:p>
          </p:txBody>
        </p:sp>
        <p:sp>
          <p:nvSpPr>
            <p:cNvPr id="5" name="TextBox 10"/>
            <p:cNvSpPr txBox="1"/>
            <p:nvPr/>
          </p:nvSpPr>
          <p:spPr>
            <a:xfrm>
              <a:off x="3632962" y="4229100"/>
              <a:ext cx="2463038" cy="772584"/>
            </a:xfrm>
            <a:prstGeom prst="rect">
              <a:avLst/>
            </a:prstGeom>
          </p:spPr>
          <p:txBody>
            <a:bodyPr wrap="square" lIns="0" tIns="0" rIns="0" bIns="0" rtlCol="0" anchor="t">
              <a:spAutoFit/>
            </a:bodyPr>
            <a:lstStyle/>
            <a:p>
              <a:pPr algn="ctr">
                <a:lnSpc>
                  <a:spcPts val="6720"/>
                </a:lnSpc>
              </a:pPr>
              <a:r>
                <a:rPr lang="zh-CN" altLang="en-US" sz="4200" b="1" dirty="0">
                  <a:solidFill>
                    <a:srgbClr val="2E66FD"/>
                  </a:solidFill>
                  <a:latin typeface="微软雅黑" panose="020B0503020204020204" pitchFamily="34" charset="-122"/>
                  <a:ea typeface="微软雅黑" panose="020B0503020204020204" pitchFamily="34" charset="-122"/>
                </a:rPr>
                <a:t>功能</a:t>
              </a:r>
            </a:p>
          </p:txBody>
        </p:sp>
        <p:sp>
          <p:nvSpPr>
            <p:cNvPr id="7" name="AutoShape 12"/>
            <p:cNvSpPr/>
            <p:nvPr/>
          </p:nvSpPr>
          <p:spPr>
            <a:xfrm flipV="1">
              <a:off x="1574500" y="5284730"/>
              <a:ext cx="6283481" cy="495"/>
            </a:xfrm>
            <a:prstGeom prst="line">
              <a:avLst/>
            </a:prstGeom>
            <a:ln w="50800" cap="flat">
              <a:solidFill>
                <a:srgbClr val="2E66FD"/>
              </a:solidFill>
              <a:prstDash val="sysDot"/>
              <a:headEnd type="none" w="sm" len="sm"/>
              <a:tailEnd type="none" w="sm" len="sm"/>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sp>
        <p:nvSpPr>
          <p:cNvPr id="19" name="AutoShape 19"/>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sp>
        <p:nvSpPr>
          <p:cNvPr id="21" name="Freeform 21"/>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5" name="TextBox 25"/>
          <p:cNvSpPr txBox="1"/>
          <p:nvPr/>
        </p:nvSpPr>
        <p:spPr>
          <a:xfrm>
            <a:off x="1725730" y="1399388"/>
            <a:ext cx="8244552" cy="754245"/>
          </a:xfrm>
          <a:prstGeom prst="rect">
            <a:avLst/>
          </a:prstGeom>
        </p:spPr>
        <p:txBody>
          <a:bodyPr lIns="0" tIns="0" rIns="0" bIns="0" rtlCol="0" anchor="t">
            <a:spAutoFit/>
          </a:bodyPr>
          <a:lstStyle/>
          <a:p>
            <a:pPr algn="l">
              <a:lnSpc>
                <a:spcPts val="6720"/>
              </a:lnSpc>
            </a:pPr>
            <a:r>
              <a:rPr lang="en-US" altLang="zh-CN" sz="3600" b="1" dirty="0">
                <a:solidFill>
                  <a:srgbClr val="1E5CFC"/>
                </a:solidFill>
                <a:latin typeface="微软雅黑" panose="020B0503020204020204" pitchFamily="34" charset="-122"/>
                <a:ea typeface="微软雅黑" panose="020B0503020204020204" pitchFamily="34" charset="-122"/>
              </a:rPr>
              <a:t>1.4.2 </a:t>
            </a:r>
            <a:r>
              <a:rPr lang="zh-CN" altLang="en-US" sz="3600" b="1" dirty="0">
                <a:solidFill>
                  <a:srgbClr val="1E5CFC"/>
                </a:solidFill>
                <a:latin typeface="微软雅黑" panose="020B0503020204020204" pitchFamily="34" charset="-122"/>
                <a:ea typeface="微软雅黑" panose="020B0503020204020204" pitchFamily="34" charset="-122"/>
              </a:rPr>
              <a:t>供应链向智能供应链跨越</a:t>
            </a:r>
          </a:p>
        </p:txBody>
      </p:sp>
      <p:sp>
        <p:nvSpPr>
          <p:cNvPr id="30" name="Freeform 30"/>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6" name="组合 5"/>
          <p:cNvGrpSpPr/>
          <p:nvPr/>
        </p:nvGrpSpPr>
        <p:grpSpPr>
          <a:xfrm>
            <a:off x="990645" y="2830081"/>
            <a:ext cx="6553155" cy="789419"/>
            <a:chOff x="1354693" y="4728683"/>
            <a:chExt cx="2465004" cy="789419"/>
          </a:xfrm>
        </p:grpSpPr>
        <p:sp>
          <p:nvSpPr>
            <p:cNvPr id="32" name="矩形: 圆角 31"/>
            <p:cNvSpPr/>
            <p:nvPr/>
          </p:nvSpPr>
          <p:spPr>
            <a:xfrm>
              <a:off x="1354693" y="4728683"/>
              <a:ext cx="2465004" cy="789419"/>
            </a:xfrm>
            <a:prstGeom prst="roundRect">
              <a:avLst>
                <a:gd name="adj" fmla="val 50000"/>
              </a:avLst>
            </a:prstGeom>
            <a:solidFill>
              <a:srgbClr val="2E66FD">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2"/>
            <p:cNvSpPr txBox="1">
              <a:spLocks noChangeArrowheads="1"/>
            </p:cNvSpPr>
            <p:nvPr/>
          </p:nvSpPr>
          <p:spPr bwMode="auto">
            <a:xfrm>
              <a:off x="1452368" y="4846032"/>
              <a:ext cx="23673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2</a:t>
              </a:r>
              <a:r>
                <a:rPr lang="zh-CN" altLang="en-US" sz="3200" b="1" dirty="0">
                  <a:solidFill>
                    <a:schemeClr val="bg1"/>
                  </a:solidFill>
                  <a:latin typeface="微软雅黑" panose="020B0503020204020204" pitchFamily="34" charset="-122"/>
                  <a:ea typeface="微软雅黑" panose="020B0503020204020204" pitchFamily="34" charset="-122"/>
                </a:rPr>
                <a:t>）智能化配送，提升物流效率</a:t>
              </a:r>
            </a:p>
          </p:txBody>
        </p:sp>
      </p:grpSp>
      <p:sp>
        <p:nvSpPr>
          <p:cNvPr id="47"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1.4 </a:t>
            </a:r>
            <a:r>
              <a:rPr lang="zh-CN" altLang="en-US" sz="4000" b="1" dirty="0">
                <a:latin typeface="微软雅黑" panose="020B0503020204020204" pitchFamily="34" charset="-122"/>
                <a:ea typeface="微软雅黑" panose="020B0503020204020204" pitchFamily="34" charset="-122"/>
              </a:rPr>
              <a:t>新零售发展趋势</a:t>
            </a:r>
          </a:p>
        </p:txBody>
      </p:sp>
      <p:grpSp>
        <p:nvGrpSpPr>
          <p:cNvPr id="16" name="Group 6"/>
          <p:cNvGrpSpPr/>
          <p:nvPr/>
        </p:nvGrpSpPr>
        <p:grpSpPr>
          <a:xfrm>
            <a:off x="9601200" y="3924659"/>
            <a:ext cx="9810358" cy="5333641"/>
            <a:chOff x="0" y="-144661"/>
            <a:chExt cx="13628943" cy="4643029"/>
          </a:xfrm>
        </p:grpSpPr>
        <p:grpSp>
          <p:nvGrpSpPr>
            <p:cNvPr id="17" name="Group 7"/>
            <p:cNvGrpSpPr/>
            <p:nvPr/>
          </p:nvGrpSpPr>
          <p:grpSpPr>
            <a:xfrm>
              <a:off x="0" y="-144661"/>
              <a:ext cx="10347279" cy="4643029"/>
              <a:chOff x="0" y="-28575"/>
              <a:chExt cx="2043907" cy="917141"/>
            </a:xfrm>
          </p:grpSpPr>
          <p:sp>
            <p:nvSpPr>
              <p:cNvPr id="34" name="Freeform 8"/>
              <p:cNvSpPr/>
              <p:nvPr/>
            </p:nvSpPr>
            <p:spPr>
              <a:xfrm>
                <a:off x="0" y="0"/>
                <a:ext cx="2043907" cy="888566"/>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1E5CFC"/>
              </a:solidFill>
              <a:ln cap="rnd">
                <a:noFill/>
                <a:prstDash val="solid"/>
                <a:round/>
              </a:ln>
            </p:spPr>
            <p:txBody>
              <a:bodyPr/>
              <a:lstStyle/>
              <a:p>
                <a:endParaRPr lang="zh-CN" altLang="en-US"/>
              </a:p>
            </p:txBody>
          </p:sp>
          <p:sp>
            <p:nvSpPr>
              <p:cNvPr id="35" name="TextBox 9"/>
              <p:cNvSpPr txBox="1"/>
              <p:nvPr/>
            </p:nvSpPr>
            <p:spPr>
              <a:xfrm>
                <a:off x="0" y="-28575"/>
                <a:ext cx="1260874" cy="841624"/>
              </a:xfrm>
              <a:prstGeom prst="rect">
                <a:avLst/>
              </a:prstGeom>
            </p:spPr>
            <p:txBody>
              <a:bodyPr lIns="50800" tIns="50800" rIns="50800" bIns="50800" rtlCol="0" anchor="ctr"/>
              <a:lstStyle/>
              <a:p>
                <a:pPr algn="ctr">
                  <a:lnSpc>
                    <a:spcPts val="2020"/>
                  </a:lnSpc>
                </a:pPr>
                <a:endParaRPr/>
              </a:p>
            </p:txBody>
          </p:sp>
        </p:grpSp>
        <p:sp>
          <p:nvSpPr>
            <p:cNvPr id="18" name="TextBox 10"/>
            <p:cNvSpPr txBox="1"/>
            <p:nvPr/>
          </p:nvSpPr>
          <p:spPr>
            <a:xfrm>
              <a:off x="3824017" y="320680"/>
              <a:ext cx="3421751" cy="672548"/>
            </a:xfrm>
            <a:prstGeom prst="rect">
              <a:avLst/>
            </a:prstGeom>
          </p:spPr>
          <p:txBody>
            <a:bodyPr wrap="square" lIns="0" tIns="0" rIns="0" bIns="0" rtlCol="0" anchor="t">
              <a:spAutoFit/>
            </a:bodyPr>
            <a:lstStyle/>
            <a:p>
              <a:pPr algn="ctr">
                <a:lnSpc>
                  <a:spcPts val="6720"/>
                </a:lnSpc>
              </a:pPr>
              <a:r>
                <a:rPr lang="zh-CN" altLang="en-US" sz="4200" b="1" dirty="0">
                  <a:solidFill>
                    <a:srgbClr val="FFFFFF"/>
                  </a:solidFill>
                  <a:latin typeface="微软雅黑" panose="020B0503020204020204" pitchFamily="34" charset="-122"/>
                  <a:ea typeface="微软雅黑" panose="020B0503020204020204" pitchFamily="34" charset="-122"/>
                </a:rPr>
                <a:t>优势</a:t>
              </a:r>
            </a:p>
          </p:txBody>
        </p:sp>
        <p:sp>
          <p:nvSpPr>
            <p:cNvPr id="20" name="TextBox 11"/>
            <p:cNvSpPr txBox="1"/>
            <p:nvPr/>
          </p:nvSpPr>
          <p:spPr>
            <a:xfrm>
              <a:off x="809006" y="1561338"/>
              <a:ext cx="8729264" cy="1621672"/>
            </a:xfrm>
            <a:prstGeom prst="rect">
              <a:avLst/>
            </a:prstGeom>
          </p:spPr>
          <p:txBody>
            <a:bodyPr wrap="square" lIns="0" tIns="0" rIns="0" bIns="0" rtlCol="0" anchor="t">
              <a:spAutoFit/>
            </a:bodyPr>
            <a:lstStyle/>
            <a:p>
              <a:pPr algn="just">
                <a:lnSpc>
                  <a:spcPct val="150000"/>
                </a:lnSpc>
              </a:pPr>
              <a:r>
                <a:rPr lang="zh-CN" altLang="en-US" sz="28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以更高的效率、更短的链条、更低的成本、更优质的体验将商品快速送到消费者手中。</a:t>
              </a:r>
            </a:p>
          </p:txBody>
        </p:sp>
        <p:sp>
          <p:nvSpPr>
            <p:cNvPr id="22" name="AutoShape 12"/>
            <p:cNvSpPr/>
            <p:nvPr/>
          </p:nvSpPr>
          <p:spPr>
            <a:xfrm flipV="1">
              <a:off x="809006" y="1280576"/>
              <a:ext cx="8729264" cy="431"/>
            </a:xfrm>
            <a:prstGeom prst="line">
              <a:avLst/>
            </a:prstGeom>
            <a:ln w="50800" cap="flat">
              <a:solidFill>
                <a:srgbClr val="FFFFFF"/>
              </a:solidFill>
              <a:prstDash val="sysDot"/>
              <a:headEnd type="none" w="sm" len="sm"/>
              <a:tailEnd type="none" w="sm" len="sm"/>
            </a:ln>
          </p:spPr>
          <p:txBody>
            <a:bodyPr/>
            <a:lstStyle/>
            <a:p>
              <a:endParaRPr lang="zh-CN" altLang="en-US"/>
            </a:p>
          </p:txBody>
        </p:sp>
        <p:sp>
          <p:nvSpPr>
            <p:cNvPr id="33" name="TextBox 15"/>
            <p:cNvSpPr txBox="1"/>
            <p:nvPr/>
          </p:nvSpPr>
          <p:spPr>
            <a:xfrm>
              <a:off x="7245768" y="-144661"/>
              <a:ext cx="6383175" cy="4260724"/>
            </a:xfrm>
            <a:prstGeom prst="rect">
              <a:avLst/>
            </a:prstGeom>
          </p:spPr>
          <p:txBody>
            <a:bodyPr lIns="50800" tIns="50800" rIns="50800" bIns="50800" rtlCol="0" anchor="ctr"/>
            <a:lstStyle/>
            <a:p>
              <a:pPr algn="ctr">
                <a:lnSpc>
                  <a:spcPts val="2020"/>
                </a:lnSpc>
              </a:pPr>
              <a:endParaRPr/>
            </a:p>
          </p:txBody>
        </p:sp>
      </p:grpSp>
      <p:grpSp>
        <p:nvGrpSpPr>
          <p:cNvPr id="8" name="组合 7"/>
          <p:cNvGrpSpPr/>
          <p:nvPr/>
        </p:nvGrpSpPr>
        <p:grpSpPr>
          <a:xfrm>
            <a:off x="990643" y="4140914"/>
            <a:ext cx="7448157" cy="5193586"/>
            <a:chOff x="990643" y="4140914"/>
            <a:chExt cx="7448157" cy="5193586"/>
          </a:xfrm>
        </p:grpSpPr>
        <p:sp>
          <p:nvSpPr>
            <p:cNvPr id="36" name="Freeform 14"/>
            <p:cNvSpPr/>
            <p:nvPr/>
          </p:nvSpPr>
          <p:spPr>
            <a:xfrm>
              <a:off x="990643" y="4140914"/>
              <a:ext cx="7448157" cy="5193586"/>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FFFFFF"/>
            </a:solidFill>
            <a:ln w="38100" cap="rnd">
              <a:solidFill>
                <a:srgbClr val="2E66FD"/>
              </a:solidFill>
              <a:prstDash val="solid"/>
              <a:round/>
            </a:ln>
          </p:spPr>
          <p:txBody>
            <a:bodyPr/>
            <a:lstStyle/>
            <a:p>
              <a:endParaRPr lang="zh-CN" altLang="en-US"/>
            </a:p>
          </p:txBody>
        </p:sp>
        <p:sp>
          <p:nvSpPr>
            <p:cNvPr id="26" name="TextBox 26"/>
            <p:cNvSpPr txBox="1"/>
            <p:nvPr/>
          </p:nvSpPr>
          <p:spPr>
            <a:xfrm>
              <a:off x="1511702" y="5961575"/>
              <a:ext cx="6705557" cy="1216551"/>
            </a:xfrm>
            <a:prstGeom prst="rect">
              <a:avLst/>
            </a:prstGeom>
          </p:spPr>
          <p:txBody>
            <a:bodyPr wrap="square" lIns="0" tIns="0" rIns="0" bIns="0" rtlCol="0" anchor="t">
              <a:spAutoFit/>
            </a:bodyPr>
            <a:lstStyle/>
            <a:p>
              <a:pPr eaLnBrk="1" hangingPunct="1">
                <a:lnSpc>
                  <a:spcPct val="150000"/>
                </a:lnSpc>
                <a:spcBef>
                  <a:spcPct val="0"/>
                </a:spcBef>
                <a:buFontTx/>
                <a:buNone/>
              </a:pPr>
              <a:r>
                <a:rPr lang="zh-CN" altLang="en-US" sz="2800" dirty="0">
                  <a:latin typeface="微软雅黑" panose="020B0503020204020204" pitchFamily="34" charset="-122"/>
                  <a:ea typeface="微软雅黑" panose="020B0503020204020204" pitchFamily="34" charset="-122"/>
                </a:rPr>
                <a:t>智能物流能够精准预测销量、高效处理并调拨库存。</a:t>
              </a:r>
            </a:p>
          </p:txBody>
        </p:sp>
        <p:sp>
          <p:nvSpPr>
            <p:cNvPr id="5" name="TextBox 10"/>
            <p:cNvSpPr txBox="1"/>
            <p:nvPr/>
          </p:nvSpPr>
          <p:spPr>
            <a:xfrm>
              <a:off x="3632962" y="4521914"/>
              <a:ext cx="2463038" cy="772584"/>
            </a:xfrm>
            <a:prstGeom prst="rect">
              <a:avLst/>
            </a:prstGeom>
          </p:spPr>
          <p:txBody>
            <a:bodyPr wrap="square" lIns="0" tIns="0" rIns="0" bIns="0" rtlCol="0" anchor="t">
              <a:spAutoFit/>
            </a:bodyPr>
            <a:lstStyle/>
            <a:p>
              <a:pPr algn="ctr">
                <a:lnSpc>
                  <a:spcPts val="6720"/>
                </a:lnSpc>
              </a:pPr>
              <a:r>
                <a:rPr lang="zh-CN" altLang="en-US" sz="4200" b="1" dirty="0">
                  <a:solidFill>
                    <a:srgbClr val="2E66FD"/>
                  </a:solidFill>
                  <a:latin typeface="微软雅黑" panose="020B0503020204020204" pitchFamily="34" charset="-122"/>
                  <a:ea typeface="微软雅黑" panose="020B0503020204020204" pitchFamily="34" charset="-122"/>
                </a:rPr>
                <a:t>功能</a:t>
              </a:r>
            </a:p>
          </p:txBody>
        </p:sp>
        <p:sp>
          <p:nvSpPr>
            <p:cNvPr id="7" name="AutoShape 12"/>
            <p:cNvSpPr/>
            <p:nvPr/>
          </p:nvSpPr>
          <p:spPr>
            <a:xfrm flipV="1">
              <a:off x="1574500" y="5577544"/>
              <a:ext cx="6283481" cy="495"/>
            </a:xfrm>
            <a:prstGeom prst="line">
              <a:avLst/>
            </a:prstGeom>
            <a:ln w="50800" cap="flat">
              <a:solidFill>
                <a:srgbClr val="2E66FD"/>
              </a:solidFill>
              <a:prstDash val="sysDot"/>
              <a:headEnd type="none" w="sm" len="sm"/>
              <a:tailEnd type="none" w="sm" len="sm"/>
            </a:ln>
          </p:spPr>
          <p:txBody>
            <a:bodyPr/>
            <a:lstStyle/>
            <a:p>
              <a:endParaRPr lang="zh-CN" altLang="en-US"/>
            </a:p>
          </p:txBody>
        </p:sp>
      </p:grpSp>
      <p:sp>
        <p:nvSpPr>
          <p:cNvPr id="29" name="Freeform 47"/>
          <p:cNvSpPr/>
          <p:nvPr/>
        </p:nvSpPr>
        <p:spPr>
          <a:xfrm>
            <a:off x="609600" y="7277100"/>
            <a:ext cx="2486025" cy="2191385"/>
          </a:xfrm>
          <a:custGeom>
            <a:avLst/>
            <a:gdLst/>
            <a:ahLst/>
            <a:cxnLst/>
            <a:rect l="l" t="t" r="r" b="b"/>
            <a:pathLst>
              <a:path w="6792633" h="6537446">
                <a:moveTo>
                  <a:pt x="0" y="0"/>
                </a:moveTo>
                <a:lnTo>
                  <a:pt x="6792633" y="0"/>
                </a:lnTo>
                <a:lnTo>
                  <a:pt x="6792633" y="6537445"/>
                </a:lnTo>
                <a:lnTo>
                  <a:pt x="0" y="6537445"/>
                </a:lnTo>
                <a:lnTo>
                  <a:pt x="0" y="0"/>
                </a:lnTo>
                <a:close/>
              </a:path>
            </a:pathLst>
          </a:custGeom>
          <a:blipFill>
            <a:blip r:embed="rId5"/>
            <a:stretch>
              <a:fillRect/>
            </a:stretch>
          </a:blipFill>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grpSp>
        <p:nvGrpSpPr>
          <p:cNvPr id="5" name="Group 5"/>
          <p:cNvGrpSpPr/>
          <p:nvPr/>
        </p:nvGrpSpPr>
        <p:grpSpPr>
          <a:xfrm>
            <a:off x="12841705" y="0"/>
            <a:ext cx="5446295" cy="10223197"/>
            <a:chOff x="0" y="0"/>
            <a:chExt cx="1434415" cy="2692529"/>
          </a:xfrm>
        </p:grpSpPr>
        <p:sp>
          <p:nvSpPr>
            <p:cNvPr id="6" name="Freeform 6"/>
            <p:cNvSpPr/>
            <p:nvPr/>
          </p:nvSpPr>
          <p:spPr>
            <a:xfrm>
              <a:off x="0" y="0"/>
              <a:ext cx="1434415" cy="2692529"/>
            </a:xfrm>
            <a:custGeom>
              <a:avLst/>
              <a:gdLst/>
              <a:ahLst/>
              <a:cxnLst/>
              <a:rect l="l" t="t" r="r" b="b"/>
              <a:pathLst>
                <a:path w="1434415" h="2692529">
                  <a:moveTo>
                    <a:pt x="0" y="0"/>
                  </a:moveTo>
                  <a:lnTo>
                    <a:pt x="1434415" y="0"/>
                  </a:lnTo>
                  <a:lnTo>
                    <a:pt x="1434415" y="2692529"/>
                  </a:lnTo>
                  <a:lnTo>
                    <a:pt x="0" y="2692529"/>
                  </a:lnTo>
                  <a:close/>
                </a:path>
              </a:pathLst>
            </a:custGeom>
            <a:solidFill>
              <a:srgbClr val="1E5CFC"/>
            </a:solidFill>
          </p:spPr>
          <p:txBody>
            <a:bodyPr/>
            <a:lstStyle/>
            <a:p>
              <a:endParaRPr lang="zh-CN" altLang="en-US" b="1" dirty="0"/>
            </a:p>
          </p:txBody>
        </p:sp>
        <p:sp>
          <p:nvSpPr>
            <p:cNvPr id="7" name="TextBox 7"/>
            <p:cNvSpPr txBox="1"/>
            <p:nvPr/>
          </p:nvSpPr>
          <p:spPr>
            <a:xfrm>
              <a:off x="0" y="-28575"/>
              <a:ext cx="1434415" cy="2721104"/>
            </a:xfrm>
            <a:prstGeom prst="rect">
              <a:avLst/>
            </a:prstGeom>
          </p:spPr>
          <p:txBody>
            <a:bodyPr lIns="50800" tIns="50800" rIns="50800" bIns="50800" rtlCol="0" anchor="ctr"/>
            <a:lstStyle/>
            <a:p>
              <a:pPr algn="ctr">
                <a:lnSpc>
                  <a:spcPts val="2020"/>
                </a:lnSpc>
              </a:pPr>
              <a:endParaRPr b="1"/>
            </a:p>
          </p:txBody>
        </p:sp>
      </p:grpSp>
      <p:sp>
        <p:nvSpPr>
          <p:cNvPr id="2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zh-CN" altLang="en-US" dirty="0"/>
          </a:p>
        </p:txBody>
      </p:sp>
      <p:sp>
        <p:nvSpPr>
          <p:cNvPr id="24" name="矩形: 圆角 23"/>
          <p:cNvSpPr/>
          <p:nvPr/>
        </p:nvSpPr>
        <p:spPr>
          <a:xfrm>
            <a:off x="13408102" y="1465289"/>
            <a:ext cx="3429676" cy="71961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Group 15"/>
          <p:cNvGrpSpPr/>
          <p:nvPr>
            <p:custDataLst>
              <p:tags r:id="rId1"/>
            </p:custDataLst>
          </p:nvPr>
        </p:nvGrpSpPr>
        <p:grpSpPr>
          <a:xfrm>
            <a:off x="1464310" y="4474845"/>
            <a:ext cx="14946630" cy="2680335"/>
            <a:chOff x="0" y="-144661"/>
            <a:chExt cx="13389934" cy="3904178"/>
          </a:xfrm>
        </p:grpSpPr>
        <p:grpSp>
          <p:nvGrpSpPr>
            <p:cNvPr id="43" name="Group 16"/>
            <p:cNvGrpSpPr/>
            <p:nvPr/>
          </p:nvGrpSpPr>
          <p:grpSpPr>
            <a:xfrm>
              <a:off x="0" y="-144661"/>
              <a:ext cx="13389934" cy="3904178"/>
              <a:chOff x="0" y="-28575"/>
              <a:chExt cx="2644925" cy="771196"/>
            </a:xfrm>
          </p:grpSpPr>
          <p:sp>
            <p:nvSpPr>
              <p:cNvPr id="47" name="Freeform 17"/>
              <p:cNvSpPr/>
              <p:nvPr>
                <p:custDataLst>
                  <p:tags r:id="rId15"/>
                </p:custDataLst>
              </p:nvPr>
            </p:nvSpPr>
            <p:spPr>
              <a:xfrm>
                <a:off x="14777" y="53218"/>
                <a:ext cx="2630148" cy="591199"/>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4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44" name="TextBox 19"/>
            <p:cNvSpPr txBox="1"/>
            <p:nvPr>
              <p:custDataLst>
                <p:tags r:id="rId12"/>
              </p:custDataLst>
            </p:nvPr>
          </p:nvSpPr>
          <p:spPr>
            <a:xfrm>
              <a:off x="302791" y="312603"/>
              <a:ext cx="10802977" cy="1255146"/>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）零售业务生态化</a:t>
              </a:r>
            </a:p>
          </p:txBody>
        </p:sp>
        <p:sp>
          <p:nvSpPr>
            <p:cNvPr id="45" name="TextBox 20"/>
            <p:cNvSpPr txBox="1"/>
            <p:nvPr>
              <p:custDataLst>
                <p:tags r:id="rId13"/>
              </p:custDataLst>
            </p:nvPr>
          </p:nvSpPr>
          <p:spPr>
            <a:xfrm>
              <a:off x="562394" y="1957660"/>
              <a:ext cx="12599480" cy="806549"/>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dirty="0">
                  <a:latin typeface="微软雅黑" panose="020B0503020204020204" pitchFamily="34" charset="-122"/>
                  <a:ea typeface="微软雅黑" panose="020B0503020204020204" pitchFamily="34" charset="-122"/>
                </a:rPr>
                <a:t>消费需求从物质需求向精神需求转变，多种功能业态和体验业态的比例上升。</a:t>
              </a:r>
            </a:p>
          </p:txBody>
        </p:sp>
        <p:sp>
          <p:nvSpPr>
            <p:cNvPr id="46" name="AutoShape 21"/>
            <p:cNvSpPr/>
            <p:nvPr>
              <p:custDataLst>
                <p:tags r:id="rId14"/>
              </p:custDataLst>
            </p:nvPr>
          </p:nvSpPr>
          <p:spPr>
            <a:xfrm flipV="1">
              <a:off x="562394" y="1684909"/>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grpSp>
        <p:nvGrpSpPr>
          <p:cNvPr id="15" name="Group 15"/>
          <p:cNvGrpSpPr/>
          <p:nvPr>
            <p:custDataLst>
              <p:tags r:id="rId2"/>
            </p:custDataLst>
          </p:nvPr>
        </p:nvGrpSpPr>
        <p:grpSpPr>
          <a:xfrm>
            <a:off x="1485900" y="1885950"/>
            <a:ext cx="14942820" cy="2680335"/>
            <a:chOff x="0" y="-144661"/>
            <a:chExt cx="14080191" cy="3904178"/>
          </a:xfrm>
        </p:grpSpPr>
        <p:grpSp>
          <p:nvGrpSpPr>
            <p:cNvPr id="16" name="Group 16"/>
            <p:cNvGrpSpPr/>
            <p:nvPr/>
          </p:nvGrpSpPr>
          <p:grpSpPr>
            <a:xfrm>
              <a:off x="0" y="-144661"/>
              <a:ext cx="14080191" cy="3904178"/>
              <a:chOff x="0" y="-28575"/>
              <a:chExt cx="2781272" cy="771196"/>
            </a:xfrm>
          </p:grpSpPr>
          <p:sp>
            <p:nvSpPr>
              <p:cNvPr id="17" name="Freeform 17"/>
              <p:cNvSpPr/>
              <p:nvPr>
                <p:custDataLst>
                  <p:tags r:id="rId11"/>
                </p:custDataLst>
              </p:nvPr>
            </p:nvSpPr>
            <p:spPr>
              <a:xfrm>
                <a:off x="14777" y="53218"/>
                <a:ext cx="2766495" cy="592426"/>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1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19" name="TextBox 19"/>
            <p:cNvSpPr txBox="1"/>
            <p:nvPr>
              <p:custDataLst>
                <p:tags r:id="rId8"/>
              </p:custDataLst>
            </p:nvPr>
          </p:nvSpPr>
          <p:spPr>
            <a:xfrm>
              <a:off x="302791" y="312603"/>
              <a:ext cx="11854007" cy="1255146"/>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）产品内容生态化</a:t>
              </a:r>
            </a:p>
          </p:txBody>
        </p:sp>
        <p:sp>
          <p:nvSpPr>
            <p:cNvPr id="21" name="AutoShape 21"/>
            <p:cNvSpPr/>
            <p:nvPr>
              <p:custDataLst>
                <p:tags r:id="rId9"/>
              </p:custDataLst>
            </p:nvPr>
          </p:nvSpPr>
          <p:spPr>
            <a:xfrm flipV="1">
              <a:off x="666517" y="1610528"/>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sp>
          <p:nvSpPr>
            <p:cNvPr id="20" name="TextBox 20"/>
            <p:cNvSpPr txBox="1"/>
            <p:nvPr>
              <p:custDataLst>
                <p:tags r:id="rId10"/>
              </p:custDataLst>
            </p:nvPr>
          </p:nvSpPr>
          <p:spPr>
            <a:xfrm>
              <a:off x="666359" y="1793208"/>
              <a:ext cx="13289620" cy="806549"/>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dirty="0">
                  <a:latin typeface="微软雅黑" panose="020B0503020204020204" pitchFamily="34" charset="-122"/>
                  <a:ea typeface="微软雅黑" panose="020B0503020204020204" pitchFamily="34" charset="-122"/>
                </a:rPr>
                <a:t>零售商积极调整经营策略以应对消费者多元化商品需求和高品质生活需求。</a:t>
              </a:r>
            </a:p>
          </p:txBody>
        </p:sp>
      </p:grpSp>
      <p:grpSp>
        <p:nvGrpSpPr>
          <p:cNvPr id="8" name="Group 8"/>
          <p:cNvGrpSpPr/>
          <p:nvPr/>
        </p:nvGrpSpPr>
        <p:grpSpPr>
          <a:xfrm>
            <a:off x="13408102" y="7465039"/>
            <a:ext cx="7975757" cy="7975757"/>
            <a:chOff x="0" y="0"/>
            <a:chExt cx="10634343" cy="10634343"/>
          </a:xfrm>
        </p:grpSpPr>
        <p:grpSp>
          <p:nvGrpSpPr>
            <p:cNvPr id="9" name="Group 9"/>
            <p:cNvGrpSpPr/>
            <p:nvPr/>
          </p:nvGrpSpPr>
          <p:grpSpPr>
            <a:xfrm>
              <a:off x="0" y="0"/>
              <a:ext cx="10634343" cy="106343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2" name="Group 12"/>
            <p:cNvGrpSpPr/>
            <p:nvPr/>
          </p:nvGrpSpPr>
          <p:grpSpPr>
            <a:xfrm>
              <a:off x="989518" y="989518"/>
              <a:ext cx="8655308" cy="86553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29" name="Group 15"/>
          <p:cNvGrpSpPr/>
          <p:nvPr>
            <p:custDataLst>
              <p:tags r:id="rId3"/>
            </p:custDataLst>
          </p:nvPr>
        </p:nvGrpSpPr>
        <p:grpSpPr>
          <a:xfrm>
            <a:off x="1469390" y="7049135"/>
            <a:ext cx="14941550" cy="2680335"/>
            <a:chOff x="0" y="-144661"/>
            <a:chExt cx="13319834" cy="3904178"/>
          </a:xfrm>
        </p:grpSpPr>
        <p:grpSp>
          <p:nvGrpSpPr>
            <p:cNvPr id="30" name="Group 16"/>
            <p:cNvGrpSpPr/>
            <p:nvPr/>
          </p:nvGrpSpPr>
          <p:grpSpPr>
            <a:xfrm>
              <a:off x="0" y="-144661"/>
              <a:ext cx="13319834" cy="3904178"/>
              <a:chOff x="0" y="-28575"/>
              <a:chExt cx="2631078" cy="771196"/>
            </a:xfrm>
          </p:grpSpPr>
          <p:sp>
            <p:nvSpPr>
              <p:cNvPr id="36" name="Freeform 17"/>
              <p:cNvSpPr/>
              <p:nvPr>
                <p:custDataLst>
                  <p:tags r:id="rId7"/>
                </p:custDataLst>
              </p:nvPr>
            </p:nvSpPr>
            <p:spPr>
              <a:xfrm>
                <a:off x="14777" y="53218"/>
                <a:ext cx="2616301"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37"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31" name="TextBox 19"/>
            <p:cNvSpPr txBox="1"/>
            <p:nvPr>
              <p:custDataLst>
                <p:tags r:id="rId4"/>
              </p:custDataLst>
            </p:nvPr>
          </p:nvSpPr>
          <p:spPr>
            <a:xfrm>
              <a:off x="302791" y="312603"/>
              <a:ext cx="10802976" cy="1255146"/>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）商业环境生态化</a:t>
              </a:r>
            </a:p>
          </p:txBody>
        </p:sp>
        <p:sp>
          <p:nvSpPr>
            <p:cNvPr id="32" name="TextBox 20"/>
            <p:cNvSpPr txBox="1"/>
            <p:nvPr>
              <p:custDataLst>
                <p:tags r:id="rId5"/>
              </p:custDataLst>
            </p:nvPr>
          </p:nvSpPr>
          <p:spPr>
            <a:xfrm>
              <a:off x="573132" y="1807428"/>
              <a:ext cx="11944764" cy="806549"/>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dirty="0">
                  <a:latin typeface="微软雅黑" panose="020B0503020204020204" pitchFamily="34" charset="-122"/>
                  <a:ea typeface="微软雅黑" panose="020B0503020204020204" pitchFamily="34" charset="-122"/>
                </a:rPr>
                <a:t>零售商正在改变单一经营策略，打造生态型服务企业，增强企业对外部环境快速变化的适应能力。</a:t>
              </a:r>
            </a:p>
          </p:txBody>
        </p:sp>
        <p:sp>
          <p:nvSpPr>
            <p:cNvPr id="35" name="AutoShape 21"/>
            <p:cNvSpPr/>
            <p:nvPr>
              <p:custDataLst>
                <p:tags r:id="rId6"/>
              </p:custDataLst>
            </p:nvPr>
          </p:nvSpPr>
          <p:spPr>
            <a:xfrm flipV="1">
              <a:off x="543884" y="1637470"/>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40" name="TextBox 25"/>
          <p:cNvSpPr txBox="1"/>
          <p:nvPr/>
        </p:nvSpPr>
        <p:spPr>
          <a:xfrm>
            <a:off x="1486310" y="1066747"/>
            <a:ext cx="8244552" cy="754245"/>
          </a:xfrm>
          <a:prstGeom prst="rect">
            <a:avLst/>
          </a:prstGeom>
        </p:spPr>
        <p:txBody>
          <a:bodyPr lIns="0" tIns="0" rIns="0" bIns="0" rtlCol="0" anchor="t">
            <a:spAutoFit/>
          </a:bodyPr>
          <a:lstStyle/>
          <a:p>
            <a:pPr algn="l">
              <a:lnSpc>
                <a:spcPts val="6720"/>
              </a:lnSpc>
            </a:pPr>
            <a:r>
              <a:rPr lang="en-US" altLang="zh-CN" sz="3600" b="1" dirty="0">
                <a:solidFill>
                  <a:srgbClr val="1E5CFC"/>
                </a:solidFill>
                <a:latin typeface="微软雅黑" panose="020B0503020204020204" pitchFamily="34" charset="-122"/>
                <a:ea typeface="微软雅黑" panose="020B0503020204020204" pitchFamily="34" charset="-122"/>
              </a:rPr>
              <a:t>1.4.3 </a:t>
            </a:r>
            <a:r>
              <a:rPr lang="zh-CN" altLang="en-US" sz="3600" b="1" dirty="0">
                <a:solidFill>
                  <a:srgbClr val="1E5CFC"/>
                </a:solidFill>
                <a:latin typeface="微软雅黑" panose="020B0503020204020204" pitchFamily="34" charset="-122"/>
                <a:ea typeface="微软雅黑" panose="020B0503020204020204" pitchFamily="34" charset="-122"/>
              </a:rPr>
              <a:t>新消费创新催生零售新生态</a:t>
            </a:r>
          </a:p>
        </p:txBody>
      </p:sp>
      <p:sp>
        <p:nvSpPr>
          <p:cNvPr id="41"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1.4 </a:t>
            </a:r>
            <a:r>
              <a:rPr lang="zh-CN" altLang="en-US" sz="4000" b="1" dirty="0">
                <a:latin typeface="微软雅黑" panose="020B0503020204020204" pitchFamily="34" charset="-122"/>
                <a:ea typeface="微软雅黑" panose="020B0503020204020204" pitchFamily="34" charset="-122"/>
              </a:rPr>
              <a:t>新零售发展趋势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trips(downLeft)">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88998"/>
            <a:ext cx="18288000" cy="236102"/>
            <a:chOff x="0" y="-28575"/>
            <a:chExt cx="4816593" cy="62183"/>
          </a:xfrm>
        </p:grpSpPr>
        <p:sp>
          <p:nvSpPr>
            <p:cNvPr id="29"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30" name="TextBox 4"/>
            <p:cNvSpPr txBox="1"/>
            <p:nvPr/>
          </p:nvSpPr>
          <p:spPr>
            <a:xfrm>
              <a:off x="0" y="-28575"/>
              <a:ext cx="4816593" cy="62183"/>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20"/>
                </a:lnSpc>
              </a:pPr>
              <a:endParaRPr/>
            </a:p>
          </p:txBody>
        </p:sp>
      </p:grpSp>
      <p:grpSp>
        <p:nvGrpSpPr>
          <p:cNvPr id="4" name="Group 6"/>
          <p:cNvGrpSpPr/>
          <p:nvPr/>
        </p:nvGrpSpPr>
        <p:grpSpPr>
          <a:xfrm>
            <a:off x="1295401" y="4991100"/>
            <a:ext cx="15621000" cy="4866636"/>
            <a:chOff x="0" y="-144661"/>
            <a:chExt cx="13628943" cy="4511102"/>
          </a:xfrm>
        </p:grpSpPr>
        <p:grpSp>
          <p:nvGrpSpPr>
            <p:cNvPr id="17" name="Group 7"/>
            <p:cNvGrpSpPr/>
            <p:nvPr/>
          </p:nvGrpSpPr>
          <p:grpSpPr>
            <a:xfrm>
              <a:off x="0" y="-144661"/>
              <a:ext cx="6383175" cy="4260724"/>
              <a:chOff x="0" y="-28575"/>
              <a:chExt cx="1260874" cy="841624"/>
            </a:xfrm>
          </p:grpSpPr>
          <p:sp>
            <p:nvSpPr>
              <p:cNvPr id="27" name="Freeform 8"/>
              <p:cNvSpPr/>
              <p:nvPr/>
            </p:nvSpPr>
            <p:spPr>
              <a:xfrm>
                <a:off x="0" y="0"/>
                <a:ext cx="1260874" cy="813049"/>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1E5CFC"/>
              </a:solidFill>
              <a:ln cap="rnd">
                <a:noFill/>
                <a:prstDash val="solid"/>
                <a:round/>
              </a:ln>
            </p:spPr>
            <p:txBody>
              <a:bodyPr/>
              <a:lstStyle/>
              <a:p>
                <a:endParaRPr lang="zh-CN" altLang="en-US"/>
              </a:p>
            </p:txBody>
          </p:sp>
          <p:sp>
            <p:nvSpPr>
              <p:cNvPr id="28" name="TextBox 9"/>
              <p:cNvSpPr txBox="1"/>
              <p:nvPr/>
            </p:nvSpPr>
            <p:spPr>
              <a:xfrm>
                <a:off x="0" y="-28575"/>
                <a:ext cx="1260874" cy="841624"/>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20"/>
                  </a:lnSpc>
                </a:pPr>
                <a:endParaRPr>
                  <a:latin typeface="微软雅黑" panose="020B0503020204020204" pitchFamily="34" charset="-122"/>
                  <a:ea typeface="微软雅黑" panose="020B0503020204020204" pitchFamily="34" charset="-122"/>
                </a:endParaRPr>
              </a:p>
            </p:txBody>
          </p:sp>
        </p:grpSp>
        <p:sp>
          <p:nvSpPr>
            <p:cNvPr id="18" name="TextBox 10"/>
            <p:cNvSpPr txBox="1"/>
            <p:nvPr/>
          </p:nvSpPr>
          <p:spPr>
            <a:xfrm>
              <a:off x="465903" y="431057"/>
              <a:ext cx="5451357" cy="71614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720"/>
                </a:lnSpc>
              </a:pPr>
              <a:r>
                <a:rPr lang="zh-CN" altLang="en-US" sz="4200" b="1" dirty="0">
                  <a:solidFill>
                    <a:srgbClr val="FFFFFF"/>
                  </a:solidFill>
                  <a:latin typeface="微软雅黑" panose="020B0503020204020204" pitchFamily="34" charset="-122"/>
                  <a:ea typeface="微软雅黑" panose="020B0503020204020204" pitchFamily="34" charset="-122"/>
                </a:rPr>
                <a:t>平台模式</a:t>
              </a:r>
            </a:p>
          </p:txBody>
        </p:sp>
        <p:sp>
          <p:nvSpPr>
            <p:cNvPr id="19" name="TextBox 11"/>
            <p:cNvSpPr txBox="1"/>
            <p:nvPr/>
          </p:nvSpPr>
          <p:spPr>
            <a:xfrm>
              <a:off x="465903" y="1650402"/>
              <a:ext cx="5451369" cy="271603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0"/>
                </a:spcBef>
                <a:spcAft>
                  <a:spcPts val="0"/>
                </a:spcAft>
                <a:buClrTx/>
                <a:buSzTx/>
                <a:buFontTx/>
                <a:buNone/>
                <a:defRPr/>
              </a:pPr>
              <a:r>
                <a:rPr lang="zh-CN" altLang="en-US" sz="2600" dirty="0">
                  <a:solidFill>
                    <a:schemeClr val="bg1"/>
                  </a:solidFill>
                  <a:latin typeface="微软雅黑" panose="020B0503020204020204" pitchFamily="34" charset="-122"/>
                  <a:ea typeface="微软雅黑" panose="020B0503020204020204" pitchFamily="34" charset="-122"/>
                </a:rPr>
                <a:t>不直接拥有商品，通常依托互联网平台将线上的消费需求和线下的商家商品连接起来，商家提供商品，平台提供线下即时配送服务。</a:t>
              </a:r>
              <a:endParaRPr lang="en-US" altLang="zh-CN" sz="2600" dirty="0">
                <a:solidFill>
                  <a:schemeClr val="bg1"/>
                </a:solidFill>
                <a:latin typeface="微软雅黑" panose="020B0503020204020204" pitchFamily="34" charset="-122"/>
                <a:ea typeface="微软雅黑" panose="020B0503020204020204" pitchFamily="34" charset="-122"/>
              </a:endParaRPr>
            </a:p>
          </p:txBody>
        </p:sp>
        <p:sp>
          <p:nvSpPr>
            <p:cNvPr id="20" name="AutoShape 12"/>
            <p:cNvSpPr/>
            <p:nvPr/>
          </p:nvSpPr>
          <p:spPr>
            <a:xfrm flipV="1">
              <a:off x="885954" y="1369703"/>
              <a:ext cx="4567647" cy="23648"/>
            </a:xfrm>
            <a:prstGeom prst="line">
              <a:avLst/>
            </a:prstGeom>
            <a:ln w="50800" cap="flat">
              <a:solidFill>
                <a:srgbClr val="FFFFFF"/>
              </a:solidFill>
              <a:prstDash val="sysDot"/>
              <a:headEnd type="none" w="sm" len="sm"/>
              <a:tailEnd type="none" w="sm" len="sm"/>
            </a:ln>
          </p:spPr>
          <p:txBody>
            <a:bodyPr/>
            <a:lstStyle/>
            <a:p>
              <a:endParaRPr lang="zh-CN" altLang="en-US"/>
            </a:p>
          </p:txBody>
        </p:sp>
        <p:grpSp>
          <p:nvGrpSpPr>
            <p:cNvPr id="21" name="Group 13"/>
            <p:cNvGrpSpPr/>
            <p:nvPr/>
          </p:nvGrpSpPr>
          <p:grpSpPr>
            <a:xfrm>
              <a:off x="7245768" y="-144661"/>
              <a:ext cx="6383175" cy="4260724"/>
              <a:chOff x="0" y="-28575"/>
              <a:chExt cx="1260874" cy="841624"/>
            </a:xfrm>
          </p:grpSpPr>
          <p:sp>
            <p:nvSpPr>
              <p:cNvPr id="25" name="Freeform 14"/>
              <p:cNvSpPr/>
              <p:nvPr/>
            </p:nvSpPr>
            <p:spPr>
              <a:xfrm>
                <a:off x="0" y="0"/>
                <a:ext cx="1260874" cy="813049"/>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FFFFFF"/>
              </a:solidFill>
              <a:ln w="38100" cap="rnd">
                <a:solidFill>
                  <a:srgbClr val="2E66FD"/>
                </a:solidFill>
                <a:prstDash val="solid"/>
                <a:round/>
              </a:ln>
            </p:spPr>
            <p:txBody>
              <a:bodyPr/>
              <a:lstStyle/>
              <a:p>
                <a:endParaRPr lang="zh-CN" altLang="en-US"/>
              </a:p>
            </p:txBody>
          </p:sp>
          <p:sp>
            <p:nvSpPr>
              <p:cNvPr id="26" name="TextBox 15"/>
              <p:cNvSpPr txBox="1"/>
              <p:nvPr/>
            </p:nvSpPr>
            <p:spPr>
              <a:xfrm>
                <a:off x="0" y="-28575"/>
                <a:ext cx="1260874" cy="841624"/>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20"/>
                  </a:lnSpc>
                </a:pPr>
                <a:endParaRPr>
                  <a:latin typeface="微软雅黑" panose="020B0503020204020204" pitchFamily="34" charset="-122"/>
                  <a:ea typeface="微软雅黑" panose="020B0503020204020204" pitchFamily="34" charset="-122"/>
                </a:endParaRPr>
              </a:p>
            </p:txBody>
          </p:sp>
        </p:grpSp>
        <p:sp>
          <p:nvSpPr>
            <p:cNvPr id="22" name="TextBox 16"/>
            <p:cNvSpPr txBox="1"/>
            <p:nvPr/>
          </p:nvSpPr>
          <p:spPr>
            <a:xfrm>
              <a:off x="7711670" y="411868"/>
              <a:ext cx="5451357" cy="71614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720"/>
                </a:lnSpc>
              </a:pPr>
              <a:r>
                <a:rPr lang="zh-CN" altLang="en-US" sz="4200" b="1" dirty="0">
                  <a:solidFill>
                    <a:srgbClr val="1E5CFC"/>
                  </a:solidFill>
                  <a:latin typeface="微软雅黑" panose="020B0503020204020204" pitchFamily="34" charset="-122"/>
                  <a:ea typeface="微软雅黑" panose="020B0503020204020204" pitchFamily="34" charset="-122"/>
                </a:rPr>
                <a:t>自营模式</a:t>
              </a:r>
              <a:endParaRPr lang="en-US" sz="4200" b="1" dirty="0">
                <a:solidFill>
                  <a:srgbClr val="1E5CFC"/>
                </a:solidFill>
                <a:latin typeface="微软雅黑" panose="020B0503020204020204" pitchFamily="34" charset="-122"/>
                <a:ea typeface="微软雅黑" panose="020B0503020204020204" pitchFamily="34" charset="-122"/>
              </a:endParaRPr>
            </a:p>
          </p:txBody>
        </p:sp>
        <p:sp>
          <p:nvSpPr>
            <p:cNvPr id="23" name="TextBox 17"/>
            <p:cNvSpPr txBox="1"/>
            <p:nvPr/>
          </p:nvSpPr>
          <p:spPr>
            <a:xfrm>
              <a:off x="7711670" y="1650402"/>
              <a:ext cx="5451369" cy="271603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0"/>
                </a:spcBef>
                <a:spcAft>
                  <a:spcPts val="0"/>
                </a:spcAft>
                <a:buClrTx/>
                <a:buSzTx/>
                <a:buFontTx/>
                <a:buNone/>
                <a:defRPr/>
              </a:pPr>
              <a:r>
                <a:rPr lang="zh-CN" altLang="en-US" sz="2600" dirty="0">
                  <a:solidFill>
                    <a:srgbClr val="2E66FD"/>
                  </a:solidFill>
                  <a:latin typeface="微软雅黑" panose="020B0503020204020204" pitchFamily="34" charset="-122"/>
                  <a:ea typeface="微软雅黑" panose="020B0503020204020204" pitchFamily="34" charset="-122"/>
                </a:rPr>
                <a:t>商家自身直接拥有门店和商品，同时具备自主配送能力，大多出现在垂直零售行业，对商品和供应链的控制能力较强，但商品品类丰富度欠佳。</a:t>
              </a:r>
              <a:endParaRPr lang="en-US" sz="2600" dirty="0">
                <a:solidFill>
                  <a:srgbClr val="2E66FD"/>
                </a:solidFill>
                <a:latin typeface="微软雅黑" panose="020B0503020204020204" pitchFamily="34" charset="-122"/>
                <a:ea typeface="微软雅黑" panose="020B0503020204020204" pitchFamily="34" charset="-122"/>
              </a:endParaRPr>
            </a:p>
          </p:txBody>
        </p:sp>
        <p:sp>
          <p:nvSpPr>
            <p:cNvPr id="24" name="AutoShape 18"/>
            <p:cNvSpPr/>
            <p:nvPr/>
          </p:nvSpPr>
          <p:spPr>
            <a:xfrm flipV="1">
              <a:off x="8131721" y="1369703"/>
              <a:ext cx="4679687" cy="23648"/>
            </a:xfrm>
            <a:prstGeom prst="line">
              <a:avLst/>
            </a:prstGeom>
            <a:ln w="50800" cap="flat">
              <a:solidFill>
                <a:srgbClr val="2E66FD"/>
              </a:solidFill>
              <a:prstDash val="sysDot"/>
              <a:headEnd type="none" w="sm" len="sm"/>
              <a:tailEnd type="none" w="sm" len="sm"/>
            </a:ln>
          </p:spPr>
          <p:txBody>
            <a:bodyPr/>
            <a:lstStyle/>
            <a:p>
              <a:endParaRPr lang="zh-CN" altLang="en-US"/>
            </a:p>
          </p:txBody>
        </p:sp>
      </p:grpSp>
      <p:sp>
        <p:nvSpPr>
          <p:cNvPr id="31" name="AutoShape 19"/>
          <p:cNvSpPr/>
          <p:nvPr/>
        </p:nvSpPr>
        <p:spPr>
          <a:xfrm flipV="1">
            <a:off x="1558472" y="24025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sp>
        <p:nvSpPr>
          <p:cNvPr id="32" name="Freeform 21"/>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33" name="TextBox 25"/>
          <p:cNvSpPr txBox="1"/>
          <p:nvPr/>
        </p:nvSpPr>
        <p:spPr>
          <a:xfrm>
            <a:off x="1725730" y="1399388"/>
            <a:ext cx="8244552" cy="754245"/>
          </a:xfrm>
          <a:prstGeom prst="rect">
            <a:avLst/>
          </a:prstGeom>
        </p:spPr>
        <p:txBody>
          <a:bodyPr lIns="0" tIns="0" rIns="0" bIns="0" rtlCol="0" anchor="t">
            <a:spAutoFit/>
          </a:bodyPr>
          <a:lstStyle/>
          <a:p>
            <a:pPr>
              <a:lnSpc>
                <a:spcPts val="6720"/>
              </a:lnSpc>
            </a:pPr>
            <a:r>
              <a:rPr lang="en-US" altLang="zh-CN" sz="3600" b="1" dirty="0">
                <a:solidFill>
                  <a:srgbClr val="1E5CFC"/>
                </a:solidFill>
                <a:latin typeface="微软雅黑" panose="020B0503020204020204" pitchFamily="34" charset="-122"/>
                <a:ea typeface="微软雅黑" panose="020B0503020204020204" pitchFamily="34" charset="-122"/>
              </a:rPr>
              <a:t>1.4.4 </a:t>
            </a:r>
            <a:r>
              <a:rPr lang="zh-CN" altLang="en-US" sz="3600" b="1" dirty="0">
                <a:solidFill>
                  <a:srgbClr val="1E5CFC"/>
                </a:solidFill>
                <a:latin typeface="微软雅黑" panose="020B0503020204020204" pitchFamily="34" charset="-122"/>
                <a:ea typeface="微软雅黑" panose="020B0503020204020204" pitchFamily="34" charset="-122"/>
              </a:rPr>
              <a:t>即时零售的爆发</a:t>
            </a:r>
          </a:p>
        </p:txBody>
      </p:sp>
      <p:sp>
        <p:nvSpPr>
          <p:cNvPr id="34"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1.4 </a:t>
            </a:r>
            <a:r>
              <a:rPr lang="zh-CN" altLang="en-US" sz="4000" b="1" dirty="0">
                <a:latin typeface="微软雅黑" panose="020B0503020204020204" pitchFamily="34" charset="-122"/>
                <a:ea typeface="微软雅黑" panose="020B0503020204020204" pitchFamily="34" charset="-122"/>
              </a:rPr>
              <a:t>新零售发展趋势</a:t>
            </a:r>
          </a:p>
        </p:txBody>
      </p:sp>
      <p:sp>
        <p:nvSpPr>
          <p:cNvPr id="3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dirty="0"/>
          </a:p>
        </p:txBody>
      </p:sp>
      <p:sp>
        <p:nvSpPr>
          <p:cNvPr id="36" name="文本框 2"/>
          <p:cNvSpPr txBox="1"/>
          <p:nvPr/>
        </p:nvSpPr>
        <p:spPr>
          <a:xfrm>
            <a:off x="1295402" y="3009900"/>
            <a:ext cx="15632722" cy="130888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0"/>
              </a:spcBef>
              <a:spcAft>
                <a:spcPts val="0"/>
              </a:spcAft>
              <a:buClrTx/>
              <a:buSzTx/>
              <a:buFontTx/>
              <a:buNone/>
              <a:defRPr/>
            </a:pPr>
            <a:r>
              <a:rPr lang="zh-CN" altLang="en-US" sz="2800" dirty="0">
                <a:solidFill>
                  <a:prstClr val="black"/>
                </a:solidFill>
                <a:latin typeface="微软雅黑" panose="020B0503020204020204" pitchFamily="34" charset="-122"/>
                <a:ea typeface="微软雅黑" panose="020B0503020204020204" pitchFamily="34" charset="-122"/>
              </a:rPr>
              <a:t>即时零售也称“全渠道”零售，是以即时配送体系为基础的高时效性到家消费业态，是典型的零售新业态和消费新模式。可以分为平台模式和自营模式。</a:t>
            </a:r>
            <a:endParaRPr lang="en-US" altLang="zh-CN" sz="28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71071">
            <a:off x="9507609" y="413683"/>
            <a:ext cx="12714367" cy="12205792"/>
          </a:xfrm>
          <a:custGeom>
            <a:avLst/>
            <a:gdLst/>
            <a:ahLst/>
            <a:cxnLst/>
            <a:rect l="l" t="t" r="r" b="b"/>
            <a:pathLst>
              <a:path w="12714367" h="12205792">
                <a:moveTo>
                  <a:pt x="0" y="0"/>
                </a:moveTo>
                <a:lnTo>
                  <a:pt x="12714367" y="0"/>
                </a:lnTo>
                <a:lnTo>
                  <a:pt x="12714367" y="12205792"/>
                </a:lnTo>
                <a:lnTo>
                  <a:pt x="0" y="122057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grpSp>
        <p:nvGrpSpPr>
          <p:cNvPr id="3" name="Group 3"/>
          <p:cNvGrpSpPr/>
          <p:nvPr/>
        </p:nvGrpSpPr>
        <p:grpSpPr>
          <a:xfrm>
            <a:off x="13025932" y="6731523"/>
            <a:ext cx="6491481" cy="64914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5" name="TextBox 5"/>
            <p:cNvSpPr txBox="1"/>
            <p:nvPr/>
          </p:nvSpPr>
          <p:spPr>
            <a:xfrm>
              <a:off x="76200" y="47625"/>
              <a:ext cx="660400" cy="688975"/>
            </a:xfrm>
            <a:prstGeom prst="rect">
              <a:avLst/>
            </a:prstGeom>
          </p:spPr>
          <p:txBody>
            <a:bodyPr lIns="66911" tIns="66911" rIns="66911" bIns="66911" rtlCol="0" anchor="ctr"/>
            <a:lstStyle/>
            <a:p>
              <a:pPr algn="ctr">
                <a:lnSpc>
                  <a:spcPts val="2660"/>
                </a:lnSpc>
                <a:spcBef>
                  <a:spcPct val="0"/>
                </a:spcBef>
              </a:pPr>
              <a:endParaRPr/>
            </a:p>
          </p:txBody>
        </p:sp>
      </p:grpSp>
      <p:sp>
        <p:nvSpPr>
          <p:cNvPr id="6" name="Freeform 6"/>
          <p:cNvSpPr/>
          <p:nvPr/>
        </p:nvSpPr>
        <p:spPr>
          <a:xfrm rot="9091583">
            <a:off x="-2590686" y="-2487059"/>
            <a:ext cx="5181372" cy="4974118"/>
          </a:xfrm>
          <a:custGeom>
            <a:avLst/>
            <a:gdLst/>
            <a:ahLst/>
            <a:cxnLst/>
            <a:rect l="l" t="t" r="r" b="b"/>
            <a:pathLst>
              <a:path w="5181372" h="4974118">
                <a:moveTo>
                  <a:pt x="0" y="0"/>
                </a:moveTo>
                <a:lnTo>
                  <a:pt x="5181372" y="0"/>
                </a:lnTo>
                <a:lnTo>
                  <a:pt x="5181372" y="4974118"/>
                </a:lnTo>
                <a:lnTo>
                  <a:pt x="0" y="497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8" name="Freeform 8"/>
          <p:cNvSpPr/>
          <p:nvPr/>
        </p:nvSpPr>
        <p:spPr>
          <a:xfrm>
            <a:off x="9343356" y="1869014"/>
            <a:ext cx="8999003" cy="7592909"/>
          </a:xfrm>
          <a:custGeom>
            <a:avLst/>
            <a:gdLst/>
            <a:ahLst/>
            <a:cxnLst/>
            <a:rect l="l" t="t" r="r" b="b"/>
            <a:pathLst>
              <a:path w="8999003" h="7592909">
                <a:moveTo>
                  <a:pt x="0" y="0"/>
                </a:moveTo>
                <a:lnTo>
                  <a:pt x="8999003" y="0"/>
                </a:lnTo>
                <a:lnTo>
                  <a:pt x="8999003" y="7592908"/>
                </a:lnTo>
                <a:lnTo>
                  <a:pt x="0" y="7592908"/>
                </a:lnTo>
                <a:lnTo>
                  <a:pt x="0" y="0"/>
                </a:lnTo>
                <a:close/>
              </a:path>
            </a:pathLst>
          </a:custGeom>
          <a:blipFill>
            <a:blip r:embed="rId4"/>
            <a:stretch>
              <a:fillRect/>
            </a:stretch>
          </a:blipFill>
        </p:spPr>
        <p:txBody>
          <a:bodyPr/>
          <a:lstStyle/>
          <a:p>
            <a:endParaRPr lang="zh-CN" altLang="en-US"/>
          </a:p>
        </p:txBody>
      </p:sp>
      <p:grpSp>
        <p:nvGrpSpPr>
          <p:cNvPr id="9" name="Group 9"/>
          <p:cNvGrpSpPr/>
          <p:nvPr/>
        </p:nvGrpSpPr>
        <p:grpSpPr>
          <a:xfrm>
            <a:off x="-3005362" y="8605887"/>
            <a:ext cx="4772723" cy="4772723"/>
            <a:chOff x="0" y="0"/>
            <a:chExt cx="6363630" cy="6363630"/>
          </a:xfrm>
        </p:grpSpPr>
        <p:grpSp>
          <p:nvGrpSpPr>
            <p:cNvPr id="10" name="Group 10"/>
            <p:cNvGrpSpPr/>
            <p:nvPr/>
          </p:nvGrpSpPr>
          <p:grpSpPr>
            <a:xfrm>
              <a:off x="0" y="0"/>
              <a:ext cx="6363630" cy="636363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3" name="Group 13"/>
            <p:cNvGrpSpPr/>
            <p:nvPr/>
          </p:nvGrpSpPr>
          <p:grpSpPr>
            <a:xfrm>
              <a:off x="592131" y="592131"/>
              <a:ext cx="5179368" cy="51793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16" name="TextBox 16"/>
          <p:cNvSpPr txBox="1"/>
          <p:nvPr/>
        </p:nvSpPr>
        <p:spPr>
          <a:xfrm>
            <a:off x="1028700" y="4606845"/>
            <a:ext cx="8071346" cy="1724533"/>
          </a:xfrm>
          <a:prstGeom prst="rect">
            <a:avLst/>
          </a:prstGeom>
        </p:spPr>
        <p:txBody>
          <a:bodyPr lIns="0" tIns="0" rIns="0" bIns="0" rtlCol="0" anchor="t">
            <a:spAutoFit/>
          </a:bodyPr>
          <a:lstStyle/>
          <a:p>
            <a:pPr algn="l">
              <a:lnSpc>
                <a:spcPts val="14140"/>
              </a:lnSpc>
            </a:pPr>
            <a:r>
              <a:rPr lang="en-US" sz="10100" b="1" dirty="0">
                <a:solidFill>
                  <a:srgbClr val="000000"/>
                </a:solidFill>
                <a:latin typeface="微软雅黑" panose="020B0503020204020204" pitchFamily="34" charset="-122"/>
                <a:ea typeface="微软雅黑" panose="020B0503020204020204" pitchFamily="34" charset="-122"/>
              </a:rPr>
              <a:t>感谢您的观看</a:t>
            </a:r>
          </a:p>
        </p:txBody>
      </p:sp>
      <p:sp>
        <p:nvSpPr>
          <p:cNvPr id="18" name="TextBox 18"/>
          <p:cNvSpPr txBox="1"/>
          <p:nvPr/>
        </p:nvSpPr>
        <p:spPr>
          <a:xfrm>
            <a:off x="1028700" y="2846036"/>
            <a:ext cx="8071346" cy="1664302"/>
          </a:xfrm>
          <a:prstGeom prst="rect">
            <a:avLst/>
          </a:prstGeom>
        </p:spPr>
        <p:txBody>
          <a:bodyPr lIns="0" tIns="0" rIns="0" bIns="0" rtlCol="0" anchor="t">
            <a:spAutoFit/>
          </a:bodyPr>
          <a:lstStyle/>
          <a:p>
            <a:pPr algn="l">
              <a:lnSpc>
                <a:spcPts val="14140"/>
              </a:lnSpc>
            </a:pPr>
            <a:r>
              <a:rPr lang="en-US" sz="10100" b="1" dirty="0">
                <a:solidFill>
                  <a:srgbClr val="1E5CFC"/>
                </a:solidFill>
                <a:latin typeface="微软雅黑" panose="020B0503020204020204" pitchFamily="34" charset="-122"/>
                <a:ea typeface="微软雅黑" panose="020B0503020204020204" pitchFamily="34" charset="-122"/>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grpSp>
        <p:nvGrpSpPr>
          <p:cNvPr id="5" name="Group 5"/>
          <p:cNvGrpSpPr/>
          <p:nvPr/>
        </p:nvGrpSpPr>
        <p:grpSpPr>
          <a:xfrm>
            <a:off x="12841705" y="0"/>
            <a:ext cx="5446295" cy="10223197"/>
            <a:chOff x="0" y="0"/>
            <a:chExt cx="1434415" cy="2692529"/>
          </a:xfrm>
        </p:grpSpPr>
        <p:sp>
          <p:nvSpPr>
            <p:cNvPr id="6" name="Freeform 6"/>
            <p:cNvSpPr/>
            <p:nvPr/>
          </p:nvSpPr>
          <p:spPr>
            <a:xfrm>
              <a:off x="0" y="0"/>
              <a:ext cx="1434415" cy="2692529"/>
            </a:xfrm>
            <a:custGeom>
              <a:avLst/>
              <a:gdLst/>
              <a:ahLst/>
              <a:cxnLst/>
              <a:rect l="l" t="t" r="r" b="b"/>
              <a:pathLst>
                <a:path w="1434415" h="2692529">
                  <a:moveTo>
                    <a:pt x="0" y="0"/>
                  </a:moveTo>
                  <a:lnTo>
                    <a:pt x="1434415" y="0"/>
                  </a:lnTo>
                  <a:lnTo>
                    <a:pt x="1434415" y="2692529"/>
                  </a:lnTo>
                  <a:lnTo>
                    <a:pt x="0" y="2692529"/>
                  </a:lnTo>
                  <a:close/>
                </a:path>
              </a:pathLst>
            </a:custGeom>
            <a:solidFill>
              <a:srgbClr val="1E5CFC"/>
            </a:solidFill>
          </p:spPr>
          <p:txBody>
            <a:bodyPr/>
            <a:lstStyle/>
            <a:p>
              <a:endParaRPr lang="zh-CN" altLang="en-US" dirty="0"/>
            </a:p>
          </p:txBody>
        </p:sp>
        <p:sp>
          <p:nvSpPr>
            <p:cNvPr id="7" name="TextBox 7"/>
            <p:cNvSpPr txBox="1"/>
            <p:nvPr/>
          </p:nvSpPr>
          <p:spPr>
            <a:xfrm>
              <a:off x="0" y="-28575"/>
              <a:ext cx="1434415" cy="2721104"/>
            </a:xfrm>
            <a:prstGeom prst="rect">
              <a:avLst/>
            </a:prstGeom>
          </p:spPr>
          <p:txBody>
            <a:bodyPr lIns="50800" tIns="50800" rIns="50800" bIns="50800" rtlCol="0" anchor="ctr"/>
            <a:lstStyle/>
            <a:p>
              <a:pPr algn="ctr">
                <a:lnSpc>
                  <a:spcPts val="2020"/>
                </a:lnSpc>
              </a:pPr>
              <a:endParaRPr/>
            </a:p>
          </p:txBody>
        </p:sp>
      </p:grpSp>
      <p:grpSp>
        <p:nvGrpSpPr>
          <p:cNvPr id="8" name="Group 8"/>
          <p:cNvGrpSpPr/>
          <p:nvPr/>
        </p:nvGrpSpPr>
        <p:grpSpPr>
          <a:xfrm>
            <a:off x="13408102" y="7465039"/>
            <a:ext cx="7975757" cy="7975757"/>
            <a:chOff x="0" y="0"/>
            <a:chExt cx="10634343" cy="10634343"/>
          </a:xfrm>
        </p:grpSpPr>
        <p:grpSp>
          <p:nvGrpSpPr>
            <p:cNvPr id="9" name="Group 9"/>
            <p:cNvGrpSpPr/>
            <p:nvPr/>
          </p:nvGrpSpPr>
          <p:grpSpPr>
            <a:xfrm>
              <a:off x="0" y="0"/>
              <a:ext cx="10634343" cy="106343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2" name="Group 12"/>
            <p:cNvGrpSpPr/>
            <p:nvPr/>
          </p:nvGrpSpPr>
          <p:grpSpPr>
            <a:xfrm>
              <a:off x="989518" y="989518"/>
              <a:ext cx="8655308" cy="86553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5" name="Group 15"/>
          <p:cNvGrpSpPr/>
          <p:nvPr/>
        </p:nvGrpSpPr>
        <p:grpSpPr>
          <a:xfrm>
            <a:off x="1524000" y="2741930"/>
            <a:ext cx="14959330" cy="2927985"/>
            <a:chOff x="0" y="-144661"/>
            <a:chExt cx="14154883" cy="3904178"/>
          </a:xfrm>
        </p:grpSpPr>
        <p:grpSp>
          <p:nvGrpSpPr>
            <p:cNvPr id="16" name="Group 16"/>
            <p:cNvGrpSpPr/>
            <p:nvPr/>
          </p:nvGrpSpPr>
          <p:grpSpPr>
            <a:xfrm>
              <a:off x="0" y="-144661"/>
              <a:ext cx="14154883" cy="3904178"/>
              <a:chOff x="0" y="-28575"/>
              <a:chExt cx="2796026" cy="771196"/>
            </a:xfrm>
          </p:grpSpPr>
          <p:sp>
            <p:nvSpPr>
              <p:cNvPr id="17" name="Freeform 17"/>
              <p:cNvSpPr/>
              <p:nvPr/>
            </p:nvSpPr>
            <p:spPr>
              <a:xfrm>
                <a:off x="14777" y="53218"/>
                <a:ext cx="2781249"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1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19" name="TextBox 19"/>
            <p:cNvSpPr txBox="1"/>
            <p:nvPr/>
          </p:nvSpPr>
          <p:spPr>
            <a:xfrm>
              <a:off x="302791" y="312603"/>
              <a:ext cx="11854006" cy="1148985"/>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）新零售与传统零售的联系</a:t>
              </a:r>
            </a:p>
          </p:txBody>
        </p:sp>
        <p:sp>
          <p:nvSpPr>
            <p:cNvPr id="20" name="TextBox 20"/>
            <p:cNvSpPr txBox="1"/>
            <p:nvPr/>
          </p:nvSpPr>
          <p:spPr>
            <a:xfrm>
              <a:off x="666359" y="1793208"/>
              <a:ext cx="13289619" cy="1476662"/>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dirty="0">
                  <a:latin typeface="微软雅黑" panose="020B0503020204020204" pitchFamily="34" charset="-122"/>
                  <a:ea typeface="微软雅黑" panose="020B0503020204020204" pitchFamily="34" charset="-122"/>
                </a:rPr>
                <a:t>无论是传统零售还是新零售，追求的目标都是进一步加强制造商、供应商、销售商等之间的协同作用，最终降低成本，以实现利润最大化。</a:t>
              </a:r>
            </a:p>
          </p:txBody>
        </p:sp>
        <p:sp>
          <p:nvSpPr>
            <p:cNvPr id="21" name="AutoShape 21"/>
            <p:cNvSpPr/>
            <p:nvPr/>
          </p:nvSpPr>
          <p:spPr>
            <a:xfrm flipV="1">
              <a:off x="666517" y="14257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3"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1.3 </a:t>
            </a:r>
            <a:r>
              <a:rPr lang="zh-CN" altLang="en-US" sz="4000" b="1" dirty="0">
                <a:latin typeface="微软雅黑" panose="020B0503020204020204" pitchFamily="34" charset="-122"/>
                <a:ea typeface="微软雅黑" panose="020B0503020204020204" pitchFamily="34" charset="-122"/>
              </a:rPr>
              <a:t>新零售概念辨析</a:t>
            </a:r>
          </a:p>
        </p:txBody>
      </p:sp>
      <p:sp>
        <p:nvSpPr>
          <p:cNvPr id="2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dirty="0"/>
          </a:p>
        </p:txBody>
      </p:sp>
      <p:sp>
        <p:nvSpPr>
          <p:cNvPr id="34" name="文本框 3"/>
          <p:cNvSpPr txBox="1">
            <a:spLocks noChangeArrowheads="1"/>
          </p:cNvSpPr>
          <p:nvPr/>
        </p:nvSpPr>
        <p:spPr bwMode="auto">
          <a:xfrm>
            <a:off x="1371600" y="1343031"/>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b="1" dirty="0">
                <a:solidFill>
                  <a:srgbClr val="1E5CFC"/>
                </a:solidFill>
                <a:latin typeface="微软雅黑" panose="020B0503020204020204" pitchFamily="34" charset="-122"/>
                <a:ea typeface="微软雅黑" panose="020B0503020204020204" pitchFamily="34" charset="-122"/>
              </a:rPr>
              <a:t>1.3.1 </a:t>
            </a:r>
            <a:r>
              <a:rPr lang="zh-CN" altLang="en-US" sz="3600" b="1" dirty="0">
                <a:solidFill>
                  <a:srgbClr val="1E5CFC"/>
                </a:solidFill>
                <a:latin typeface="微软雅黑" panose="020B0503020204020204" pitchFamily="34" charset="-122"/>
                <a:ea typeface="微软雅黑" panose="020B0503020204020204" pitchFamily="34" charset="-122"/>
              </a:rPr>
              <a:t>新型零售与传统零售</a:t>
            </a:r>
          </a:p>
        </p:txBody>
      </p:sp>
      <p:grpSp>
        <p:nvGrpSpPr>
          <p:cNvPr id="42" name="Group 15"/>
          <p:cNvGrpSpPr/>
          <p:nvPr/>
        </p:nvGrpSpPr>
        <p:grpSpPr>
          <a:xfrm>
            <a:off x="1524000" y="6285865"/>
            <a:ext cx="14966315" cy="2927985"/>
            <a:chOff x="0" y="-144661"/>
            <a:chExt cx="13389934" cy="3904178"/>
          </a:xfrm>
        </p:grpSpPr>
        <p:grpSp>
          <p:nvGrpSpPr>
            <p:cNvPr id="43" name="Group 16"/>
            <p:cNvGrpSpPr/>
            <p:nvPr/>
          </p:nvGrpSpPr>
          <p:grpSpPr>
            <a:xfrm>
              <a:off x="0" y="-144661"/>
              <a:ext cx="13389934" cy="3904178"/>
              <a:chOff x="0" y="-28575"/>
              <a:chExt cx="2644925" cy="771196"/>
            </a:xfrm>
          </p:grpSpPr>
          <p:sp>
            <p:nvSpPr>
              <p:cNvPr id="47" name="Freeform 17"/>
              <p:cNvSpPr/>
              <p:nvPr/>
            </p:nvSpPr>
            <p:spPr>
              <a:xfrm>
                <a:off x="14777" y="53218"/>
                <a:ext cx="2630148"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4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44" name="TextBox 19"/>
            <p:cNvSpPr txBox="1"/>
            <p:nvPr/>
          </p:nvSpPr>
          <p:spPr>
            <a:xfrm>
              <a:off x="302791" y="312603"/>
              <a:ext cx="10802976" cy="1148985"/>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）新零售与传统零售的联系</a:t>
              </a:r>
            </a:p>
          </p:txBody>
        </p:sp>
        <p:sp>
          <p:nvSpPr>
            <p:cNvPr id="45" name="TextBox 20"/>
            <p:cNvSpPr txBox="1"/>
            <p:nvPr/>
          </p:nvSpPr>
          <p:spPr>
            <a:xfrm>
              <a:off x="630290" y="1686602"/>
              <a:ext cx="12599480" cy="1476662"/>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dirty="0">
                  <a:latin typeface="微软雅黑" panose="020B0503020204020204" pitchFamily="34" charset="-122"/>
                  <a:ea typeface="微软雅黑" panose="020B0503020204020204" pitchFamily="34" charset="-122"/>
                </a:rPr>
                <a:t>零售商销售的商品种类没有发生变化，只是商品到达用户手中的方式和渠道发生了变化。</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46" name="AutoShape 21"/>
            <p:cNvSpPr/>
            <p:nvPr/>
          </p:nvSpPr>
          <p:spPr>
            <a:xfrm flipV="1">
              <a:off x="666517" y="14257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4" name="矩形: 圆角 23"/>
          <p:cNvSpPr/>
          <p:nvPr/>
        </p:nvSpPr>
        <p:spPr>
          <a:xfrm>
            <a:off x="13408102" y="1465289"/>
            <a:ext cx="3429676" cy="71961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grpSp>
        <p:nvGrpSpPr>
          <p:cNvPr id="5" name="Group 5"/>
          <p:cNvGrpSpPr/>
          <p:nvPr/>
        </p:nvGrpSpPr>
        <p:grpSpPr>
          <a:xfrm>
            <a:off x="12841705" y="0"/>
            <a:ext cx="5446295" cy="10223197"/>
            <a:chOff x="0" y="0"/>
            <a:chExt cx="1434415" cy="2692529"/>
          </a:xfrm>
        </p:grpSpPr>
        <p:sp>
          <p:nvSpPr>
            <p:cNvPr id="6" name="Freeform 6"/>
            <p:cNvSpPr/>
            <p:nvPr/>
          </p:nvSpPr>
          <p:spPr>
            <a:xfrm>
              <a:off x="0" y="0"/>
              <a:ext cx="1434415" cy="2692529"/>
            </a:xfrm>
            <a:custGeom>
              <a:avLst/>
              <a:gdLst/>
              <a:ahLst/>
              <a:cxnLst/>
              <a:rect l="l" t="t" r="r" b="b"/>
              <a:pathLst>
                <a:path w="1434415" h="2692529">
                  <a:moveTo>
                    <a:pt x="0" y="0"/>
                  </a:moveTo>
                  <a:lnTo>
                    <a:pt x="1434415" y="0"/>
                  </a:lnTo>
                  <a:lnTo>
                    <a:pt x="1434415" y="2692529"/>
                  </a:lnTo>
                  <a:lnTo>
                    <a:pt x="0" y="2692529"/>
                  </a:lnTo>
                  <a:close/>
                </a:path>
              </a:pathLst>
            </a:custGeom>
            <a:solidFill>
              <a:srgbClr val="1E5CFC"/>
            </a:solidFill>
          </p:spPr>
          <p:txBody>
            <a:bodyPr/>
            <a:lstStyle/>
            <a:p>
              <a:endParaRPr lang="zh-CN" altLang="en-US" dirty="0"/>
            </a:p>
          </p:txBody>
        </p:sp>
        <p:sp>
          <p:nvSpPr>
            <p:cNvPr id="7" name="TextBox 7"/>
            <p:cNvSpPr txBox="1"/>
            <p:nvPr/>
          </p:nvSpPr>
          <p:spPr>
            <a:xfrm>
              <a:off x="0" y="-28575"/>
              <a:ext cx="1434415" cy="2721104"/>
            </a:xfrm>
            <a:prstGeom prst="rect">
              <a:avLst/>
            </a:prstGeom>
          </p:spPr>
          <p:txBody>
            <a:bodyPr lIns="50800" tIns="50800" rIns="50800" bIns="50800" rtlCol="0" anchor="ctr"/>
            <a:lstStyle/>
            <a:p>
              <a:pPr algn="ctr">
                <a:lnSpc>
                  <a:spcPts val="2020"/>
                </a:lnSpc>
              </a:pPr>
              <a:endParaRPr/>
            </a:p>
          </p:txBody>
        </p:sp>
      </p:grpSp>
      <p:grpSp>
        <p:nvGrpSpPr>
          <p:cNvPr id="8" name="Group 8"/>
          <p:cNvGrpSpPr/>
          <p:nvPr/>
        </p:nvGrpSpPr>
        <p:grpSpPr>
          <a:xfrm>
            <a:off x="13408102" y="7465039"/>
            <a:ext cx="7975757" cy="7975757"/>
            <a:chOff x="0" y="0"/>
            <a:chExt cx="10634343" cy="10634343"/>
          </a:xfrm>
        </p:grpSpPr>
        <p:grpSp>
          <p:nvGrpSpPr>
            <p:cNvPr id="9" name="Group 9"/>
            <p:cNvGrpSpPr/>
            <p:nvPr/>
          </p:nvGrpSpPr>
          <p:grpSpPr>
            <a:xfrm>
              <a:off x="0" y="0"/>
              <a:ext cx="10634343" cy="106343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2" name="Group 12"/>
            <p:cNvGrpSpPr/>
            <p:nvPr/>
          </p:nvGrpSpPr>
          <p:grpSpPr>
            <a:xfrm>
              <a:off x="989518" y="989518"/>
              <a:ext cx="8655308" cy="86553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5" name="Group 15"/>
          <p:cNvGrpSpPr/>
          <p:nvPr/>
        </p:nvGrpSpPr>
        <p:grpSpPr>
          <a:xfrm>
            <a:off x="1600835" y="2800350"/>
            <a:ext cx="14787245" cy="2927985"/>
            <a:chOff x="0" y="-144661"/>
            <a:chExt cx="14154883" cy="3904178"/>
          </a:xfrm>
        </p:grpSpPr>
        <p:grpSp>
          <p:nvGrpSpPr>
            <p:cNvPr id="16" name="Group 16"/>
            <p:cNvGrpSpPr/>
            <p:nvPr/>
          </p:nvGrpSpPr>
          <p:grpSpPr>
            <a:xfrm>
              <a:off x="0" y="-144661"/>
              <a:ext cx="14154883" cy="3904178"/>
              <a:chOff x="0" y="-28575"/>
              <a:chExt cx="2796026" cy="771196"/>
            </a:xfrm>
          </p:grpSpPr>
          <p:sp>
            <p:nvSpPr>
              <p:cNvPr id="17" name="Freeform 17"/>
              <p:cNvSpPr/>
              <p:nvPr/>
            </p:nvSpPr>
            <p:spPr>
              <a:xfrm>
                <a:off x="14777" y="53218"/>
                <a:ext cx="2781249"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1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19" name="TextBox 19"/>
            <p:cNvSpPr txBox="1"/>
            <p:nvPr/>
          </p:nvSpPr>
          <p:spPr>
            <a:xfrm>
              <a:off x="302791" y="312603"/>
              <a:ext cx="11854006" cy="1148985"/>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）新零售与传统零售的区别</a:t>
              </a:r>
            </a:p>
          </p:txBody>
        </p:sp>
        <p:sp>
          <p:nvSpPr>
            <p:cNvPr id="20" name="TextBox 20"/>
            <p:cNvSpPr txBox="1"/>
            <p:nvPr/>
          </p:nvSpPr>
          <p:spPr>
            <a:xfrm>
              <a:off x="620104" y="1790673"/>
              <a:ext cx="13289619" cy="1476662"/>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传统零售：</a:t>
              </a:r>
              <a:r>
                <a:rPr lang="zh-CN" altLang="en-US" sz="2400" dirty="0">
                  <a:latin typeface="微软雅黑" panose="020B0503020204020204" pitchFamily="34" charset="-122"/>
                  <a:ea typeface="微软雅黑" panose="020B0503020204020204" pitchFamily="34" charset="-122"/>
                </a:rPr>
                <a:t>经营思想一般比较保守，不希望打破固有思维，有可能导致企业满足现状，故步自封</a:t>
              </a:r>
            </a:p>
          </p:txBody>
        </p:sp>
        <p:sp>
          <p:nvSpPr>
            <p:cNvPr id="21" name="AutoShape 21"/>
            <p:cNvSpPr/>
            <p:nvPr/>
          </p:nvSpPr>
          <p:spPr>
            <a:xfrm flipV="1">
              <a:off x="666517" y="14257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3"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1.3 </a:t>
            </a:r>
            <a:r>
              <a:rPr lang="zh-CN" altLang="en-US" sz="4000" b="1" dirty="0">
                <a:latin typeface="微软雅黑" panose="020B0503020204020204" pitchFamily="34" charset="-122"/>
                <a:ea typeface="微软雅黑" panose="020B0503020204020204" pitchFamily="34" charset="-122"/>
              </a:rPr>
              <a:t>新零售概念辨析</a:t>
            </a:r>
          </a:p>
        </p:txBody>
      </p:sp>
      <p:sp>
        <p:nvSpPr>
          <p:cNvPr id="2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dirty="0"/>
          </a:p>
        </p:txBody>
      </p:sp>
      <p:sp>
        <p:nvSpPr>
          <p:cNvPr id="34" name="文本框 3"/>
          <p:cNvSpPr txBox="1">
            <a:spLocks noChangeArrowheads="1"/>
          </p:cNvSpPr>
          <p:nvPr/>
        </p:nvSpPr>
        <p:spPr bwMode="auto">
          <a:xfrm>
            <a:off x="1371600" y="1343031"/>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b="1" dirty="0">
                <a:solidFill>
                  <a:srgbClr val="1E5CFC"/>
                </a:solidFill>
                <a:latin typeface="微软雅黑" panose="020B0503020204020204" pitchFamily="34" charset="-122"/>
                <a:ea typeface="微软雅黑" panose="020B0503020204020204" pitchFamily="34" charset="-122"/>
              </a:rPr>
              <a:t>1.3.1 </a:t>
            </a:r>
            <a:r>
              <a:rPr lang="zh-CN" altLang="en-US" sz="3600" b="1" dirty="0">
                <a:solidFill>
                  <a:srgbClr val="1E5CFC"/>
                </a:solidFill>
                <a:latin typeface="微软雅黑" panose="020B0503020204020204" pitchFamily="34" charset="-122"/>
                <a:ea typeface="微软雅黑" panose="020B0503020204020204" pitchFamily="34" charset="-122"/>
              </a:rPr>
              <a:t>新型零售与传统零售</a:t>
            </a:r>
          </a:p>
        </p:txBody>
      </p:sp>
      <p:grpSp>
        <p:nvGrpSpPr>
          <p:cNvPr id="42" name="Group 15"/>
          <p:cNvGrpSpPr/>
          <p:nvPr/>
        </p:nvGrpSpPr>
        <p:grpSpPr>
          <a:xfrm>
            <a:off x="1600200" y="6202045"/>
            <a:ext cx="14788515" cy="3182128"/>
            <a:chOff x="0" y="-144661"/>
            <a:chExt cx="13389934" cy="4243114"/>
          </a:xfrm>
        </p:grpSpPr>
        <p:grpSp>
          <p:nvGrpSpPr>
            <p:cNvPr id="43" name="Group 16"/>
            <p:cNvGrpSpPr/>
            <p:nvPr/>
          </p:nvGrpSpPr>
          <p:grpSpPr>
            <a:xfrm>
              <a:off x="0" y="-144661"/>
              <a:ext cx="13389934" cy="3904178"/>
              <a:chOff x="0" y="-28575"/>
              <a:chExt cx="2644925" cy="771196"/>
            </a:xfrm>
          </p:grpSpPr>
          <p:sp>
            <p:nvSpPr>
              <p:cNvPr id="47" name="Freeform 17"/>
              <p:cNvSpPr/>
              <p:nvPr/>
            </p:nvSpPr>
            <p:spPr>
              <a:xfrm>
                <a:off x="14777" y="53218"/>
                <a:ext cx="2630148"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4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44" name="TextBox 19"/>
            <p:cNvSpPr txBox="1"/>
            <p:nvPr/>
          </p:nvSpPr>
          <p:spPr>
            <a:xfrm>
              <a:off x="302791" y="312603"/>
              <a:ext cx="10802976" cy="1149001"/>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）新零售与传统零售的区别</a:t>
              </a:r>
            </a:p>
          </p:txBody>
        </p:sp>
        <p:sp>
          <p:nvSpPr>
            <p:cNvPr id="45" name="TextBox 20"/>
            <p:cNvSpPr txBox="1"/>
            <p:nvPr/>
          </p:nvSpPr>
          <p:spPr>
            <a:xfrm>
              <a:off x="606792" y="1882582"/>
              <a:ext cx="12599480" cy="2215871"/>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新零售：</a:t>
              </a:r>
              <a:r>
                <a:rPr lang="zh-CN" altLang="en-US" sz="2400" dirty="0">
                  <a:latin typeface="微软雅黑" panose="020B0503020204020204" pitchFamily="34" charset="-122"/>
                  <a:ea typeface="微软雅黑" panose="020B0503020204020204" pitchFamily="34" charset="-122"/>
                </a:rPr>
                <a:t>需要高层管理者具备颠覆性的管理理念和新思维，中层管理者具有线上线下融合的包容心态，基层人员具有求知精神。</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46" name="AutoShape 21"/>
            <p:cNvSpPr/>
            <p:nvPr/>
          </p:nvSpPr>
          <p:spPr>
            <a:xfrm flipV="1">
              <a:off x="666517" y="14257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4" name="矩形: 圆角 23"/>
          <p:cNvSpPr/>
          <p:nvPr/>
        </p:nvSpPr>
        <p:spPr>
          <a:xfrm>
            <a:off x="13408102" y="1465289"/>
            <a:ext cx="3429676" cy="71961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3217982" y="626123"/>
            <a:ext cx="3328986" cy="7647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
          <p:cNvSpPr txBox="1">
            <a:spLocks noChangeArrowheads="1"/>
          </p:cNvSpPr>
          <p:nvPr/>
        </p:nvSpPr>
        <p:spPr bwMode="auto">
          <a:xfrm>
            <a:off x="13960886" y="710627"/>
            <a:ext cx="27635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rgbClr val="2E66FD"/>
                </a:solidFill>
                <a:latin typeface="微软雅黑" panose="020B0503020204020204" pitchFamily="34" charset="-122"/>
                <a:ea typeface="微软雅黑" panose="020B0503020204020204" pitchFamily="34" charset="-122"/>
              </a:rPr>
              <a:t>理念不同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grpSp>
        <p:nvGrpSpPr>
          <p:cNvPr id="5" name="Group 5"/>
          <p:cNvGrpSpPr/>
          <p:nvPr/>
        </p:nvGrpSpPr>
        <p:grpSpPr>
          <a:xfrm>
            <a:off x="12841705" y="0"/>
            <a:ext cx="5446295" cy="10223197"/>
            <a:chOff x="0" y="0"/>
            <a:chExt cx="1434415" cy="2692529"/>
          </a:xfrm>
        </p:grpSpPr>
        <p:sp>
          <p:nvSpPr>
            <p:cNvPr id="6" name="Freeform 6"/>
            <p:cNvSpPr/>
            <p:nvPr/>
          </p:nvSpPr>
          <p:spPr>
            <a:xfrm>
              <a:off x="0" y="0"/>
              <a:ext cx="1434415" cy="2692529"/>
            </a:xfrm>
            <a:custGeom>
              <a:avLst/>
              <a:gdLst/>
              <a:ahLst/>
              <a:cxnLst/>
              <a:rect l="l" t="t" r="r" b="b"/>
              <a:pathLst>
                <a:path w="1434415" h="2692529">
                  <a:moveTo>
                    <a:pt x="0" y="0"/>
                  </a:moveTo>
                  <a:lnTo>
                    <a:pt x="1434415" y="0"/>
                  </a:lnTo>
                  <a:lnTo>
                    <a:pt x="1434415" y="2692529"/>
                  </a:lnTo>
                  <a:lnTo>
                    <a:pt x="0" y="2692529"/>
                  </a:lnTo>
                  <a:close/>
                </a:path>
              </a:pathLst>
            </a:custGeom>
            <a:solidFill>
              <a:srgbClr val="1E5CFC"/>
            </a:solidFill>
          </p:spPr>
          <p:txBody>
            <a:bodyPr/>
            <a:lstStyle/>
            <a:p>
              <a:endParaRPr lang="zh-CN" altLang="en-US" dirty="0"/>
            </a:p>
          </p:txBody>
        </p:sp>
        <p:sp>
          <p:nvSpPr>
            <p:cNvPr id="7" name="TextBox 7"/>
            <p:cNvSpPr txBox="1"/>
            <p:nvPr/>
          </p:nvSpPr>
          <p:spPr>
            <a:xfrm>
              <a:off x="0" y="-28575"/>
              <a:ext cx="1434415" cy="2721104"/>
            </a:xfrm>
            <a:prstGeom prst="rect">
              <a:avLst/>
            </a:prstGeom>
          </p:spPr>
          <p:txBody>
            <a:bodyPr lIns="50800" tIns="50800" rIns="50800" bIns="50800" rtlCol="0" anchor="ctr"/>
            <a:lstStyle/>
            <a:p>
              <a:pPr algn="ctr">
                <a:lnSpc>
                  <a:spcPts val="2020"/>
                </a:lnSpc>
              </a:pPr>
              <a:endParaRPr/>
            </a:p>
          </p:txBody>
        </p:sp>
      </p:grpSp>
      <p:grpSp>
        <p:nvGrpSpPr>
          <p:cNvPr id="8" name="Group 8"/>
          <p:cNvGrpSpPr/>
          <p:nvPr/>
        </p:nvGrpSpPr>
        <p:grpSpPr>
          <a:xfrm>
            <a:off x="13408102" y="7465039"/>
            <a:ext cx="7975757" cy="7975757"/>
            <a:chOff x="0" y="0"/>
            <a:chExt cx="10634343" cy="10634343"/>
          </a:xfrm>
        </p:grpSpPr>
        <p:grpSp>
          <p:nvGrpSpPr>
            <p:cNvPr id="9" name="Group 9"/>
            <p:cNvGrpSpPr/>
            <p:nvPr/>
          </p:nvGrpSpPr>
          <p:grpSpPr>
            <a:xfrm>
              <a:off x="0" y="0"/>
              <a:ext cx="10634343" cy="106343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2" name="Group 12"/>
            <p:cNvGrpSpPr/>
            <p:nvPr/>
          </p:nvGrpSpPr>
          <p:grpSpPr>
            <a:xfrm>
              <a:off x="989518" y="989518"/>
              <a:ext cx="8655308" cy="86553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5" name="Group 15"/>
          <p:cNvGrpSpPr/>
          <p:nvPr/>
        </p:nvGrpSpPr>
        <p:grpSpPr>
          <a:xfrm>
            <a:off x="7244965" y="2800106"/>
            <a:ext cx="9143275" cy="2928134"/>
            <a:chOff x="0" y="-144661"/>
            <a:chExt cx="14154883" cy="3904178"/>
          </a:xfrm>
        </p:grpSpPr>
        <p:grpSp>
          <p:nvGrpSpPr>
            <p:cNvPr id="16" name="Group 16"/>
            <p:cNvGrpSpPr/>
            <p:nvPr/>
          </p:nvGrpSpPr>
          <p:grpSpPr>
            <a:xfrm>
              <a:off x="0" y="-144661"/>
              <a:ext cx="14154883" cy="3904178"/>
              <a:chOff x="0" y="-28575"/>
              <a:chExt cx="2796026" cy="771196"/>
            </a:xfrm>
          </p:grpSpPr>
          <p:sp>
            <p:nvSpPr>
              <p:cNvPr id="17" name="Freeform 17"/>
              <p:cNvSpPr/>
              <p:nvPr/>
            </p:nvSpPr>
            <p:spPr>
              <a:xfrm>
                <a:off x="14777" y="53218"/>
                <a:ext cx="2781249"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1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19" name="TextBox 19"/>
            <p:cNvSpPr txBox="1"/>
            <p:nvPr/>
          </p:nvSpPr>
          <p:spPr>
            <a:xfrm>
              <a:off x="302791" y="312603"/>
              <a:ext cx="11854006" cy="973173"/>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）新零售与传统零售的区别</a:t>
              </a:r>
            </a:p>
          </p:txBody>
        </p:sp>
        <p:sp>
          <p:nvSpPr>
            <p:cNvPr id="20" name="TextBox 20"/>
            <p:cNvSpPr txBox="1"/>
            <p:nvPr/>
          </p:nvSpPr>
          <p:spPr>
            <a:xfrm>
              <a:off x="628295" y="1971220"/>
              <a:ext cx="13289619" cy="651632"/>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传统零售：</a:t>
              </a:r>
              <a:r>
                <a:rPr lang="zh-CN" altLang="en-US" sz="2400" dirty="0">
                  <a:latin typeface="微软雅黑" panose="020B0503020204020204" pitchFamily="34" charset="-122"/>
                  <a:ea typeface="微软雅黑" panose="020B0503020204020204" pitchFamily="34" charset="-122"/>
                </a:rPr>
                <a:t>渠道比较固定，限于分销商、线下店铺。</a:t>
              </a:r>
            </a:p>
          </p:txBody>
        </p:sp>
        <p:sp>
          <p:nvSpPr>
            <p:cNvPr id="21" name="AutoShape 21"/>
            <p:cNvSpPr/>
            <p:nvPr/>
          </p:nvSpPr>
          <p:spPr>
            <a:xfrm flipV="1">
              <a:off x="666517" y="14257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3"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1.3 </a:t>
            </a:r>
            <a:r>
              <a:rPr lang="zh-CN" altLang="en-US" sz="4000" b="1" dirty="0">
                <a:latin typeface="微软雅黑" panose="020B0503020204020204" pitchFamily="34" charset="-122"/>
                <a:ea typeface="微软雅黑" panose="020B0503020204020204" pitchFamily="34" charset="-122"/>
              </a:rPr>
              <a:t>新零售概念辨析</a:t>
            </a:r>
          </a:p>
        </p:txBody>
      </p:sp>
      <p:sp>
        <p:nvSpPr>
          <p:cNvPr id="2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dirty="0"/>
          </a:p>
        </p:txBody>
      </p:sp>
      <p:sp>
        <p:nvSpPr>
          <p:cNvPr id="34" name="文本框 3"/>
          <p:cNvSpPr txBox="1">
            <a:spLocks noChangeArrowheads="1"/>
          </p:cNvSpPr>
          <p:nvPr/>
        </p:nvSpPr>
        <p:spPr bwMode="auto">
          <a:xfrm>
            <a:off x="1371600" y="1343031"/>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b="1" dirty="0">
                <a:solidFill>
                  <a:srgbClr val="1E5CFC"/>
                </a:solidFill>
                <a:latin typeface="微软雅黑" panose="020B0503020204020204" pitchFamily="34" charset="-122"/>
                <a:ea typeface="微软雅黑" panose="020B0503020204020204" pitchFamily="34" charset="-122"/>
              </a:rPr>
              <a:t>1.3.1 </a:t>
            </a:r>
            <a:r>
              <a:rPr lang="zh-CN" altLang="en-US" sz="3600" b="1" dirty="0">
                <a:solidFill>
                  <a:srgbClr val="1E5CFC"/>
                </a:solidFill>
                <a:latin typeface="微软雅黑" panose="020B0503020204020204" pitchFamily="34" charset="-122"/>
                <a:ea typeface="微软雅黑" panose="020B0503020204020204" pitchFamily="34" charset="-122"/>
              </a:rPr>
              <a:t>新型零售与传统零售</a:t>
            </a:r>
          </a:p>
        </p:txBody>
      </p:sp>
      <p:grpSp>
        <p:nvGrpSpPr>
          <p:cNvPr id="42" name="Group 15"/>
          <p:cNvGrpSpPr/>
          <p:nvPr/>
        </p:nvGrpSpPr>
        <p:grpSpPr>
          <a:xfrm>
            <a:off x="7230517" y="6202065"/>
            <a:ext cx="9157724" cy="2928134"/>
            <a:chOff x="0" y="-144661"/>
            <a:chExt cx="13389934" cy="3904178"/>
          </a:xfrm>
        </p:grpSpPr>
        <p:grpSp>
          <p:nvGrpSpPr>
            <p:cNvPr id="43" name="Group 16"/>
            <p:cNvGrpSpPr/>
            <p:nvPr/>
          </p:nvGrpSpPr>
          <p:grpSpPr>
            <a:xfrm>
              <a:off x="0" y="-144661"/>
              <a:ext cx="13389934" cy="3904178"/>
              <a:chOff x="0" y="-28575"/>
              <a:chExt cx="2644925" cy="771196"/>
            </a:xfrm>
          </p:grpSpPr>
          <p:sp>
            <p:nvSpPr>
              <p:cNvPr id="47" name="Freeform 17"/>
              <p:cNvSpPr/>
              <p:nvPr/>
            </p:nvSpPr>
            <p:spPr>
              <a:xfrm>
                <a:off x="14777" y="53218"/>
                <a:ext cx="2630148"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4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44" name="TextBox 19"/>
            <p:cNvSpPr txBox="1"/>
            <p:nvPr/>
          </p:nvSpPr>
          <p:spPr>
            <a:xfrm>
              <a:off x="302791" y="312603"/>
              <a:ext cx="10802976" cy="989417"/>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）新零售与传统零售的区别</a:t>
              </a:r>
            </a:p>
          </p:txBody>
        </p:sp>
        <p:sp>
          <p:nvSpPr>
            <p:cNvPr id="45" name="TextBox 20"/>
            <p:cNvSpPr txBox="1"/>
            <p:nvPr/>
          </p:nvSpPr>
          <p:spPr>
            <a:xfrm>
              <a:off x="590586" y="1807428"/>
              <a:ext cx="12599480" cy="1390294"/>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新零售：</a:t>
              </a:r>
              <a:r>
                <a:rPr lang="zh-CN" altLang="en-US" sz="2400" dirty="0">
                  <a:latin typeface="微软雅黑" panose="020B0503020204020204" pitchFamily="34" charset="-122"/>
                  <a:ea typeface="微软雅黑" panose="020B0503020204020204" pitchFamily="34" charset="-122"/>
                </a:rPr>
                <a:t>强调全渠道的概念，消费者购物渠道从单一渠道到多渠道，是一种“全渠道营销”。</a:t>
              </a:r>
            </a:p>
          </p:txBody>
        </p:sp>
        <p:sp>
          <p:nvSpPr>
            <p:cNvPr id="46" name="AutoShape 21"/>
            <p:cNvSpPr/>
            <p:nvPr/>
          </p:nvSpPr>
          <p:spPr>
            <a:xfrm flipV="1">
              <a:off x="666517" y="14257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4" name="矩形: 圆角 23"/>
          <p:cNvSpPr/>
          <p:nvPr/>
        </p:nvSpPr>
        <p:spPr>
          <a:xfrm>
            <a:off x="13408102" y="1465289"/>
            <a:ext cx="3429676" cy="71961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3217982" y="626123"/>
            <a:ext cx="3328986" cy="7647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
          <p:cNvSpPr txBox="1">
            <a:spLocks noChangeArrowheads="1"/>
          </p:cNvSpPr>
          <p:nvPr/>
        </p:nvSpPr>
        <p:spPr bwMode="auto">
          <a:xfrm>
            <a:off x="13944600" y="725897"/>
            <a:ext cx="23825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rgbClr val="2E66FD"/>
                </a:solidFill>
                <a:latin typeface="微软雅黑" panose="020B0503020204020204" pitchFamily="34" charset="-122"/>
                <a:ea typeface="微软雅黑" panose="020B0503020204020204" pitchFamily="34" charset="-122"/>
              </a:rPr>
              <a:t>渠道不同</a:t>
            </a:r>
          </a:p>
        </p:txBody>
      </p:sp>
      <p:sp>
        <p:nvSpPr>
          <p:cNvPr id="29" name="Freeform 47"/>
          <p:cNvSpPr/>
          <p:nvPr/>
        </p:nvSpPr>
        <p:spPr>
          <a:xfrm>
            <a:off x="-101152" y="7379859"/>
            <a:ext cx="3051371" cy="2901962"/>
          </a:xfrm>
          <a:custGeom>
            <a:avLst/>
            <a:gdLst/>
            <a:ahLst/>
            <a:cxnLst/>
            <a:rect l="l" t="t" r="r" b="b"/>
            <a:pathLst>
              <a:path w="6792633" h="6537446">
                <a:moveTo>
                  <a:pt x="0" y="0"/>
                </a:moveTo>
                <a:lnTo>
                  <a:pt x="6792633" y="0"/>
                </a:lnTo>
                <a:lnTo>
                  <a:pt x="6792633" y="6537445"/>
                </a:lnTo>
                <a:lnTo>
                  <a:pt x="0" y="6537445"/>
                </a:lnTo>
                <a:lnTo>
                  <a:pt x="0" y="0"/>
                </a:lnTo>
                <a:close/>
              </a:path>
            </a:pathLst>
          </a:custGeom>
          <a:blipFill>
            <a:blip r:embed="rId4"/>
            <a:stretch>
              <a:fillRect/>
            </a:stretch>
          </a:blipFill>
        </p:spPr>
        <p:txBody>
          <a:bodyPr/>
          <a:lstStyle/>
          <a:p>
            <a:endParaRPr lang="zh-CN" altLang="en-US"/>
          </a:p>
        </p:txBody>
      </p:sp>
      <p:pic>
        <p:nvPicPr>
          <p:cNvPr id="27" name="图片 26" descr="IMG_256"/>
          <p:cNvPicPr>
            <a:picLocks noChangeAspect="1"/>
          </p:cNvPicPr>
          <p:nvPr/>
        </p:nvPicPr>
        <p:blipFill>
          <a:blip r:embed="rId5"/>
          <a:stretch>
            <a:fillRect/>
          </a:stretch>
        </p:blipFill>
        <p:spPr>
          <a:xfrm>
            <a:off x="1480852" y="3249087"/>
            <a:ext cx="4870547" cy="45852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grpSp>
        <p:nvGrpSpPr>
          <p:cNvPr id="5" name="Group 5"/>
          <p:cNvGrpSpPr/>
          <p:nvPr/>
        </p:nvGrpSpPr>
        <p:grpSpPr>
          <a:xfrm>
            <a:off x="12841705" y="0"/>
            <a:ext cx="5446295" cy="10223197"/>
            <a:chOff x="0" y="0"/>
            <a:chExt cx="1434415" cy="2692529"/>
          </a:xfrm>
        </p:grpSpPr>
        <p:sp>
          <p:nvSpPr>
            <p:cNvPr id="6" name="Freeform 6"/>
            <p:cNvSpPr/>
            <p:nvPr/>
          </p:nvSpPr>
          <p:spPr>
            <a:xfrm>
              <a:off x="0" y="0"/>
              <a:ext cx="1434415" cy="2692529"/>
            </a:xfrm>
            <a:custGeom>
              <a:avLst/>
              <a:gdLst/>
              <a:ahLst/>
              <a:cxnLst/>
              <a:rect l="l" t="t" r="r" b="b"/>
              <a:pathLst>
                <a:path w="1434415" h="2692529">
                  <a:moveTo>
                    <a:pt x="0" y="0"/>
                  </a:moveTo>
                  <a:lnTo>
                    <a:pt x="1434415" y="0"/>
                  </a:lnTo>
                  <a:lnTo>
                    <a:pt x="1434415" y="2692529"/>
                  </a:lnTo>
                  <a:lnTo>
                    <a:pt x="0" y="2692529"/>
                  </a:lnTo>
                  <a:close/>
                </a:path>
              </a:pathLst>
            </a:custGeom>
            <a:solidFill>
              <a:srgbClr val="1E5CFC"/>
            </a:solidFill>
          </p:spPr>
          <p:txBody>
            <a:bodyPr/>
            <a:lstStyle/>
            <a:p>
              <a:endParaRPr lang="zh-CN" altLang="en-US" dirty="0"/>
            </a:p>
          </p:txBody>
        </p:sp>
        <p:sp>
          <p:nvSpPr>
            <p:cNvPr id="7" name="TextBox 7"/>
            <p:cNvSpPr txBox="1"/>
            <p:nvPr/>
          </p:nvSpPr>
          <p:spPr>
            <a:xfrm>
              <a:off x="0" y="-28575"/>
              <a:ext cx="1434415" cy="2721104"/>
            </a:xfrm>
            <a:prstGeom prst="rect">
              <a:avLst/>
            </a:prstGeom>
          </p:spPr>
          <p:txBody>
            <a:bodyPr lIns="50800" tIns="50800" rIns="50800" bIns="50800" rtlCol="0" anchor="ctr"/>
            <a:lstStyle/>
            <a:p>
              <a:pPr algn="ctr">
                <a:lnSpc>
                  <a:spcPts val="2020"/>
                </a:lnSpc>
              </a:pPr>
              <a:endParaRPr/>
            </a:p>
          </p:txBody>
        </p:sp>
      </p:grpSp>
      <p:grpSp>
        <p:nvGrpSpPr>
          <p:cNvPr id="8" name="Group 8"/>
          <p:cNvGrpSpPr/>
          <p:nvPr/>
        </p:nvGrpSpPr>
        <p:grpSpPr>
          <a:xfrm>
            <a:off x="13408102" y="7465039"/>
            <a:ext cx="7975757" cy="7975757"/>
            <a:chOff x="0" y="0"/>
            <a:chExt cx="10634343" cy="10634343"/>
          </a:xfrm>
        </p:grpSpPr>
        <p:grpSp>
          <p:nvGrpSpPr>
            <p:cNvPr id="9" name="Group 9"/>
            <p:cNvGrpSpPr/>
            <p:nvPr/>
          </p:nvGrpSpPr>
          <p:grpSpPr>
            <a:xfrm>
              <a:off x="0" y="0"/>
              <a:ext cx="10634343" cy="106343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2" name="Group 12"/>
            <p:cNvGrpSpPr/>
            <p:nvPr/>
          </p:nvGrpSpPr>
          <p:grpSpPr>
            <a:xfrm>
              <a:off x="989518" y="989518"/>
              <a:ext cx="8655308" cy="86553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5" name="Group 15"/>
          <p:cNvGrpSpPr/>
          <p:nvPr/>
        </p:nvGrpSpPr>
        <p:grpSpPr>
          <a:xfrm>
            <a:off x="7244965" y="2800106"/>
            <a:ext cx="9143275" cy="2928134"/>
            <a:chOff x="0" y="-144661"/>
            <a:chExt cx="14154883" cy="3904178"/>
          </a:xfrm>
        </p:grpSpPr>
        <p:grpSp>
          <p:nvGrpSpPr>
            <p:cNvPr id="16" name="Group 16"/>
            <p:cNvGrpSpPr/>
            <p:nvPr/>
          </p:nvGrpSpPr>
          <p:grpSpPr>
            <a:xfrm>
              <a:off x="0" y="-144661"/>
              <a:ext cx="14154883" cy="3904178"/>
              <a:chOff x="0" y="-28575"/>
              <a:chExt cx="2796026" cy="771196"/>
            </a:xfrm>
          </p:grpSpPr>
          <p:sp>
            <p:nvSpPr>
              <p:cNvPr id="17" name="Freeform 17"/>
              <p:cNvSpPr/>
              <p:nvPr/>
            </p:nvSpPr>
            <p:spPr>
              <a:xfrm>
                <a:off x="14777" y="53218"/>
                <a:ext cx="2781249"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1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19" name="TextBox 19"/>
            <p:cNvSpPr txBox="1"/>
            <p:nvPr/>
          </p:nvSpPr>
          <p:spPr>
            <a:xfrm>
              <a:off x="302791" y="312603"/>
              <a:ext cx="11854006" cy="973173"/>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）新零售与传统零售的区别</a:t>
              </a:r>
            </a:p>
          </p:txBody>
        </p:sp>
        <p:sp>
          <p:nvSpPr>
            <p:cNvPr id="20" name="TextBox 20"/>
            <p:cNvSpPr txBox="1"/>
            <p:nvPr/>
          </p:nvSpPr>
          <p:spPr>
            <a:xfrm>
              <a:off x="628295" y="1971220"/>
              <a:ext cx="13289619" cy="1390294"/>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传统零售：</a:t>
              </a:r>
              <a:r>
                <a:rPr lang="zh-CN" altLang="en-US" sz="2400" dirty="0">
                  <a:latin typeface="微软雅黑" panose="020B0503020204020204" pitchFamily="34" charset="-122"/>
                  <a:ea typeface="微软雅黑" panose="020B0503020204020204" pitchFamily="34" charset="-122"/>
                </a:rPr>
                <a:t>消费者的购物场景是到店、拿货、付款、走人。</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21" name="AutoShape 21"/>
            <p:cNvSpPr/>
            <p:nvPr/>
          </p:nvSpPr>
          <p:spPr>
            <a:xfrm flipV="1">
              <a:off x="666517" y="14257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3"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1.3 </a:t>
            </a:r>
            <a:r>
              <a:rPr lang="zh-CN" altLang="en-US" sz="4000" b="1" dirty="0">
                <a:latin typeface="微软雅黑" panose="020B0503020204020204" pitchFamily="34" charset="-122"/>
                <a:ea typeface="微软雅黑" panose="020B0503020204020204" pitchFamily="34" charset="-122"/>
              </a:rPr>
              <a:t>新零售概念辨析</a:t>
            </a:r>
          </a:p>
        </p:txBody>
      </p:sp>
      <p:sp>
        <p:nvSpPr>
          <p:cNvPr id="2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dirty="0"/>
          </a:p>
        </p:txBody>
      </p:sp>
      <p:sp>
        <p:nvSpPr>
          <p:cNvPr id="34" name="文本框 3"/>
          <p:cNvSpPr txBox="1">
            <a:spLocks noChangeArrowheads="1"/>
          </p:cNvSpPr>
          <p:nvPr/>
        </p:nvSpPr>
        <p:spPr bwMode="auto">
          <a:xfrm>
            <a:off x="1371600" y="1343031"/>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b="1" dirty="0">
                <a:solidFill>
                  <a:srgbClr val="1E5CFC"/>
                </a:solidFill>
                <a:latin typeface="微软雅黑" panose="020B0503020204020204" pitchFamily="34" charset="-122"/>
                <a:ea typeface="微软雅黑" panose="020B0503020204020204" pitchFamily="34" charset="-122"/>
              </a:rPr>
              <a:t>1.3.1 </a:t>
            </a:r>
            <a:r>
              <a:rPr lang="zh-CN" altLang="en-US" sz="3600" b="1" dirty="0">
                <a:solidFill>
                  <a:srgbClr val="1E5CFC"/>
                </a:solidFill>
                <a:latin typeface="微软雅黑" panose="020B0503020204020204" pitchFamily="34" charset="-122"/>
                <a:ea typeface="微软雅黑" panose="020B0503020204020204" pitchFamily="34" charset="-122"/>
              </a:rPr>
              <a:t>新型零售与传统零售</a:t>
            </a:r>
          </a:p>
        </p:txBody>
      </p:sp>
      <p:grpSp>
        <p:nvGrpSpPr>
          <p:cNvPr id="42" name="Group 15"/>
          <p:cNvGrpSpPr/>
          <p:nvPr/>
        </p:nvGrpSpPr>
        <p:grpSpPr>
          <a:xfrm>
            <a:off x="7230517" y="6202065"/>
            <a:ext cx="9157724" cy="2928134"/>
            <a:chOff x="0" y="-144661"/>
            <a:chExt cx="13389934" cy="3904178"/>
          </a:xfrm>
        </p:grpSpPr>
        <p:grpSp>
          <p:nvGrpSpPr>
            <p:cNvPr id="43" name="Group 16"/>
            <p:cNvGrpSpPr/>
            <p:nvPr/>
          </p:nvGrpSpPr>
          <p:grpSpPr>
            <a:xfrm>
              <a:off x="0" y="-144661"/>
              <a:ext cx="13389934" cy="3904178"/>
              <a:chOff x="0" y="-28575"/>
              <a:chExt cx="2644925" cy="771196"/>
            </a:xfrm>
          </p:grpSpPr>
          <p:sp>
            <p:nvSpPr>
              <p:cNvPr id="47" name="Freeform 17"/>
              <p:cNvSpPr/>
              <p:nvPr/>
            </p:nvSpPr>
            <p:spPr>
              <a:xfrm>
                <a:off x="14777" y="53218"/>
                <a:ext cx="2630148"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4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44" name="TextBox 19"/>
            <p:cNvSpPr txBox="1"/>
            <p:nvPr/>
          </p:nvSpPr>
          <p:spPr>
            <a:xfrm>
              <a:off x="302791" y="312603"/>
              <a:ext cx="10802976" cy="989417"/>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）新零售与传统零售的区别</a:t>
              </a:r>
            </a:p>
          </p:txBody>
        </p:sp>
        <p:sp>
          <p:nvSpPr>
            <p:cNvPr id="45" name="TextBox 20"/>
            <p:cNvSpPr txBox="1"/>
            <p:nvPr/>
          </p:nvSpPr>
          <p:spPr>
            <a:xfrm>
              <a:off x="601837" y="2046953"/>
              <a:ext cx="12599480" cy="651632"/>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新零售：</a:t>
              </a:r>
              <a:r>
                <a:rPr lang="zh-CN" altLang="en-US" sz="2400" dirty="0">
                  <a:latin typeface="微软雅黑" panose="020B0503020204020204" pitchFamily="34" charset="-122"/>
                  <a:ea typeface="微软雅黑" panose="020B0503020204020204" pitchFamily="34" charset="-122"/>
                </a:rPr>
                <a:t>场景是浏览、购物车、付款、收包裹。</a:t>
              </a:r>
            </a:p>
          </p:txBody>
        </p:sp>
        <p:sp>
          <p:nvSpPr>
            <p:cNvPr id="46" name="AutoShape 21"/>
            <p:cNvSpPr/>
            <p:nvPr/>
          </p:nvSpPr>
          <p:spPr>
            <a:xfrm flipV="1">
              <a:off x="666517" y="14257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4" name="矩形: 圆角 23"/>
          <p:cNvSpPr/>
          <p:nvPr/>
        </p:nvSpPr>
        <p:spPr>
          <a:xfrm>
            <a:off x="13408102" y="1465289"/>
            <a:ext cx="3429676" cy="71961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3217982" y="626123"/>
            <a:ext cx="3328986" cy="7647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
          <p:cNvSpPr txBox="1">
            <a:spLocks noChangeArrowheads="1"/>
          </p:cNvSpPr>
          <p:nvPr/>
        </p:nvSpPr>
        <p:spPr bwMode="auto">
          <a:xfrm>
            <a:off x="13563600" y="725897"/>
            <a:ext cx="27635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rgbClr val="2E66FD"/>
                </a:solidFill>
                <a:latin typeface="微软雅黑" panose="020B0503020204020204" pitchFamily="34" charset="-122"/>
                <a:ea typeface="微软雅黑" panose="020B0503020204020204" pitchFamily="34" charset="-122"/>
              </a:rPr>
              <a:t>用户体验不同</a:t>
            </a:r>
          </a:p>
        </p:txBody>
      </p:sp>
      <p:pic>
        <p:nvPicPr>
          <p:cNvPr id="28" name="图片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225801" y="4157403"/>
            <a:ext cx="6902811" cy="3282151"/>
          </a:xfrm>
          <a:prstGeom prst="rect">
            <a:avLst/>
          </a:prstGeom>
          <a:noFill/>
          <a:ln>
            <a:noFill/>
          </a:ln>
        </p:spPr>
      </p:pic>
      <p:sp>
        <p:nvSpPr>
          <p:cNvPr id="29" name="Freeform 47"/>
          <p:cNvSpPr/>
          <p:nvPr/>
        </p:nvSpPr>
        <p:spPr>
          <a:xfrm>
            <a:off x="-101152" y="7379859"/>
            <a:ext cx="3051371" cy="2901962"/>
          </a:xfrm>
          <a:custGeom>
            <a:avLst/>
            <a:gdLst/>
            <a:ahLst/>
            <a:cxnLst/>
            <a:rect l="l" t="t" r="r" b="b"/>
            <a:pathLst>
              <a:path w="6792633" h="6537446">
                <a:moveTo>
                  <a:pt x="0" y="0"/>
                </a:moveTo>
                <a:lnTo>
                  <a:pt x="6792633" y="0"/>
                </a:lnTo>
                <a:lnTo>
                  <a:pt x="6792633" y="6537445"/>
                </a:lnTo>
                <a:lnTo>
                  <a:pt x="0" y="6537445"/>
                </a:lnTo>
                <a:lnTo>
                  <a:pt x="0" y="0"/>
                </a:lnTo>
                <a:close/>
              </a:path>
            </a:pathLst>
          </a:custGeom>
          <a:blipFill>
            <a:blip r:embed="rId5"/>
            <a:stretch>
              <a:fillRect/>
            </a:stretch>
          </a:blipFill>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grpSp>
        <p:nvGrpSpPr>
          <p:cNvPr id="5" name="Group 5"/>
          <p:cNvGrpSpPr/>
          <p:nvPr/>
        </p:nvGrpSpPr>
        <p:grpSpPr>
          <a:xfrm>
            <a:off x="12841705" y="0"/>
            <a:ext cx="5446295" cy="10223197"/>
            <a:chOff x="0" y="0"/>
            <a:chExt cx="1434415" cy="2692529"/>
          </a:xfrm>
        </p:grpSpPr>
        <p:sp>
          <p:nvSpPr>
            <p:cNvPr id="6" name="Freeform 6"/>
            <p:cNvSpPr/>
            <p:nvPr/>
          </p:nvSpPr>
          <p:spPr>
            <a:xfrm>
              <a:off x="0" y="0"/>
              <a:ext cx="1434415" cy="2692529"/>
            </a:xfrm>
            <a:custGeom>
              <a:avLst/>
              <a:gdLst/>
              <a:ahLst/>
              <a:cxnLst/>
              <a:rect l="l" t="t" r="r" b="b"/>
              <a:pathLst>
                <a:path w="1434415" h="2692529">
                  <a:moveTo>
                    <a:pt x="0" y="0"/>
                  </a:moveTo>
                  <a:lnTo>
                    <a:pt x="1434415" y="0"/>
                  </a:lnTo>
                  <a:lnTo>
                    <a:pt x="1434415" y="2692529"/>
                  </a:lnTo>
                  <a:lnTo>
                    <a:pt x="0" y="2692529"/>
                  </a:lnTo>
                  <a:close/>
                </a:path>
              </a:pathLst>
            </a:custGeom>
            <a:solidFill>
              <a:srgbClr val="1E5CFC"/>
            </a:solidFill>
          </p:spPr>
          <p:txBody>
            <a:bodyPr/>
            <a:lstStyle/>
            <a:p>
              <a:endParaRPr lang="zh-CN" altLang="en-US" dirty="0"/>
            </a:p>
          </p:txBody>
        </p:sp>
        <p:sp>
          <p:nvSpPr>
            <p:cNvPr id="7" name="TextBox 7"/>
            <p:cNvSpPr txBox="1"/>
            <p:nvPr/>
          </p:nvSpPr>
          <p:spPr>
            <a:xfrm>
              <a:off x="0" y="-28575"/>
              <a:ext cx="1434415" cy="2721104"/>
            </a:xfrm>
            <a:prstGeom prst="rect">
              <a:avLst/>
            </a:prstGeom>
          </p:spPr>
          <p:txBody>
            <a:bodyPr lIns="50800" tIns="50800" rIns="50800" bIns="50800" rtlCol="0" anchor="ctr"/>
            <a:lstStyle/>
            <a:p>
              <a:pPr algn="ctr">
                <a:lnSpc>
                  <a:spcPts val="2020"/>
                </a:lnSpc>
              </a:pPr>
              <a:endParaRPr/>
            </a:p>
          </p:txBody>
        </p:sp>
      </p:grpSp>
      <p:grpSp>
        <p:nvGrpSpPr>
          <p:cNvPr id="8" name="Group 8"/>
          <p:cNvGrpSpPr/>
          <p:nvPr/>
        </p:nvGrpSpPr>
        <p:grpSpPr>
          <a:xfrm>
            <a:off x="13408102" y="7465039"/>
            <a:ext cx="7975757" cy="7975757"/>
            <a:chOff x="0" y="0"/>
            <a:chExt cx="10634343" cy="10634343"/>
          </a:xfrm>
        </p:grpSpPr>
        <p:grpSp>
          <p:nvGrpSpPr>
            <p:cNvPr id="9" name="Group 9"/>
            <p:cNvGrpSpPr/>
            <p:nvPr/>
          </p:nvGrpSpPr>
          <p:grpSpPr>
            <a:xfrm>
              <a:off x="0" y="0"/>
              <a:ext cx="10634343" cy="106343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2" name="Group 12"/>
            <p:cNvGrpSpPr/>
            <p:nvPr/>
          </p:nvGrpSpPr>
          <p:grpSpPr>
            <a:xfrm>
              <a:off x="989518" y="989518"/>
              <a:ext cx="8655308" cy="86553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5" name="Group 15"/>
          <p:cNvGrpSpPr/>
          <p:nvPr/>
        </p:nvGrpSpPr>
        <p:grpSpPr>
          <a:xfrm>
            <a:off x="7244965" y="2800106"/>
            <a:ext cx="9143275" cy="3109851"/>
            <a:chOff x="0" y="-144661"/>
            <a:chExt cx="14154883" cy="4146467"/>
          </a:xfrm>
        </p:grpSpPr>
        <p:grpSp>
          <p:nvGrpSpPr>
            <p:cNvPr id="16" name="Group 16"/>
            <p:cNvGrpSpPr/>
            <p:nvPr/>
          </p:nvGrpSpPr>
          <p:grpSpPr>
            <a:xfrm>
              <a:off x="0" y="-144661"/>
              <a:ext cx="14154883" cy="3904178"/>
              <a:chOff x="0" y="-28575"/>
              <a:chExt cx="2796026" cy="771196"/>
            </a:xfrm>
          </p:grpSpPr>
          <p:sp>
            <p:nvSpPr>
              <p:cNvPr id="17" name="Freeform 17"/>
              <p:cNvSpPr/>
              <p:nvPr/>
            </p:nvSpPr>
            <p:spPr>
              <a:xfrm>
                <a:off x="14777" y="53218"/>
                <a:ext cx="2781249"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1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19" name="TextBox 19"/>
            <p:cNvSpPr txBox="1"/>
            <p:nvPr/>
          </p:nvSpPr>
          <p:spPr>
            <a:xfrm>
              <a:off x="302791" y="312603"/>
              <a:ext cx="11854006" cy="973173"/>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）新零售与传统零售的区别</a:t>
              </a:r>
            </a:p>
          </p:txBody>
        </p:sp>
        <p:sp>
          <p:nvSpPr>
            <p:cNvPr id="20" name="TextBox 20"/>
            <p:cNvSpPr txBox="1"/>
            <p:nvPr/>
          </p:nvSpPr>
          <p:spPr>
            <a:xfrm>
              <a:off x="622593" y="1872848"/>
              <a:ext cx="13289619" cy="2128958"/>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传统零售：</a:t>
              </a:r>
              <a:r>
                <a:rPr lang="zh-CN" altLang="en-US" sz="2400" dirty="0">
                  <a:latin typeface="微软雅黑" panose="020B0503020204020204" pitchFamily="34" charset="-122"/>
                  <a:ea typeface="微软雅黑" panose="020B0503020204020204" pitchFamily="34" charset="-122"/>
                </a:rPr>
                <a:t>集中在</a:t>
              </a:r>
              <a:r>
                <a:rPr lang="en-US" altLang="zh-CN" sz="2400" dirty="0">
                  <a:latin typeface="微软雅黑" panose="020B0503020204020204" pitchFamily="34" charset="-122"/>
                  <a:ea typeface="微软雅黑" panose="020B0503020204020204" pitchFamily="34" charset="-122"/>
                </a:rPr>
                <a:t>PC</a:t>
              </a:r>
              <a:r>
                <a:rPr lang="zh-CN" altLang="en-US" sz="2400" dirty="0">
                  <a:latin typeface="微软雅黑" panose="020B0503020204020204" pitchFamily="34" charset="-122"/>
                  <a:ea typeface="微软雅黑" panose="020B0503020204020204" pitchFamily="34" charset="-122"/>
                </a:rPr>
                <a:t>互联网时代，流量高度中心化，电商业务只能依靠平台。</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21" name="AutoShape 21"/>
            <p:cNvSpPr/>
            <p:nvPr/>
          </p:nvSpPr>
          <p:spPr>
            <a:xfrm flipV="1">
              <a:off x="666517" y="14257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3"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1.3 </a:t>
            </a:r>
            <a:r>
              <a:rPr lang="zh-CN" altLang="en-US" sz="4000" b="1" dirty="0">
                <a:latin typeface="微软雅黑" panose="020B0503020204020204" pitchFamily="34" charset="-122"/>
                <a:ea typeface="微软雅黑" panose="020B0503020204020204" pitchFamily="34" charset="-122"/>
              </a:rPr>
              <a:t>新零售概念辨析</a:t>
            </a:r>
          </a:p>
        </p:txBody>
      </p:sp>
      <p:sp>
        <p:nvSpPr>
          <p:cNvPr id="2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dirty="0"/>
          </a:p>
        </p:txBody>
      </p:sp>
      <p:sp>
        <p:nvSpPr>
          <p:cNvPr id="34" name="文本框 3"/>
          <p:cNvSpPr txBox="1">
            <a:spLocks noChangeArrowheads="1"/>
          </p:cNvSpPr>
          <p:nvPr/>
        </p:nvSpPr>
        <p:spPr bwMode="auto">
          <a:xfrm>
            <a:off x="1371600" y="1343031"/>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b="1" dirty="0">
                <a:solidFill>
                  <a:srgbClr val="1E5CFC"/>
                </a:solidFill>
                <a:latin typeface="微软雅黑" panose="020B0503020204020204" pitchFamily="34" charset="-122"/>
                <a:ea typeface="微软雅黑" panose="020B0503020204020204" pitchFamily="34" charset="-122"/>
              </a:rPr>
              <a:t>1.3.1 </a:t>
            </a:r>
            <a:r>
              <a:rPr lang="zh-CN" altLang="en-US" sz="3600" b="1" dirty="0">
                <a:solidFill>
                  <a:srgbClr val="1E5CFC"/>
                </a:solidFill>
                <a:latin typeface="微软雅黑" panose="020B0503020204020204" pitchFamily="34" charset="-122"/>
                <a:ea typeface="微软雅黑" panose="020B0503020204020204" pitchFamily="34" charset="-122"/>
              </a:rPr>
              <a:t>新型零售与传统零售</a:t>
            </a:r>
          </a:p>
        </p:txBody>
      </p:sp>
      <p:grpSp>
        <p:nvGrpSpPr>
          <p:cNvPr id="42" name="Group 15"/>
          <p:cNvGrpSpPr/>
          <p:nvPr/>
        </p:nvGrpSpPr>
        <p:grpSpPr>
          <a:xfrm>
            <a:off x="7230517" y="6202065"/>
            <a:ext cx="9157724" cy="3090521"/>
            <a:chOff x="0" y="-144661"/>
            <a:chExt cx="13389934" cy="4120693"/>
          </a:xfrm>
        </p:grpSpPr>
        <p:grpSp>
          <p:nvGrpSpPr>
            <p:cNvPr id="43" name="Group 16"/>
            <p:cNvGrpSpPr/>
            <p:nvPr/>
          </p:nvGrpSpPr>
          <p:grpSpPr>
            <a:xfrm>
              <a:off x="0" y="-144661"/>
              <a:ext cx="13389934" cy="3904178"/>
              <a:chOff x="0" y="-28575"/>
              <a:chExt cx="2644925" cy="771196"/>
            </a:xfrm>
          </p:grpSpPr>
          <p:sp>
            <p:nvSpPr>
              <p:cNvPr id="47" name="Freeform 17"/>
              <p:cNvSpPr/>
              <p:nvPr/>
            </p:nvSpPr>
            <p:spPr>
              <a:xfrm>
                <a:off x="14777" y="53218"/>
                <a:ext cx="2630148"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4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44" name="TextBox 19"/>
            <p:cNvSpPr txBox="1"/>
            <p:nvPr/>
          </p:nvSpPr>
          <p:spPr>
            <a:xfrm>
              <a:off x="302791" y="312603"/>
              <a:ext cx="10802976" cy="989417"/>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）新零售与传统零售的区别</a:t>
              </a:r>
            </a:p>
          </p:txBody>
        </p:sp>
        <p:sp>
          <p:nvSpPr>
            <p:cNvPr id="45" name="TextBox 20"/>
            <p:cNvSpPr txBox="1"/>
            <p:nvPr/>
          </p:nvSpPr>
          <p:spPr>
            <a:xfrm>
              <a:off x="585201" y="1847074"/>
              <a:ext cx="12599480" cy="2128958"/>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新零售：</a:t>
              </a:r>
              <a:r>
                <a:rPr lang="zh-CN" altLang="en-US" sz="2400" dirty="0">
                  <a:latin typeface="微软雅黑" panose="020B0503020204020204" pitchFamily="34" charset="-122"/>
                  <a:ea typeface="微软雅黑" panose="020B0503020204020204" pitchFamily="34" charset="-122"/>
                </a:rPr>
                <a:t>集中在移动互联网时代，零售商可以形成自己的新零售体系。</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46" name="AutoShape 21"/>
            <p:cNvSpPr/>
            <p:nvPr/>
          </p:nvSpPr>
          <p:spPr>
            <a:xfrm flipV="1">
              <a:off x="666517" y="14257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4" name="矩形: 圆角 23"/>
          <p:cNvSpPr/>
          <p:nvPr/>
        </p:nvSpPr>
        <p:spPr>
          <a:xfrm>
            <a:off x="13408102" y="1465289"/>
            <a:ext cx="3429676" cy="71961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3217982" y="626123"/>
            <a:ext cx="3328986" cy="7647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
          <p:cNvSpPr txBox="1">
            <a:spLocks noChangeArrowheads="1"/>
          </p:cNvSpPr>
          <p:nvPr/>
        </p:nvSpPr>
        <p:spPr bwMode="auto">
          <a:xfrm>
            <a:off x="13563600" y="725897"/>
            <a:ext cx="27635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rgbClr val="2E66FD"/>
                </a:solidFill>
                <a:latin typeface="微软雅黑" panose="020B0503020204020204" pitchFamily="34" charset="-122"/>
                <a:ea typeface="微软雅黑" panose="020B0503020204020204" pitchFamily="34" charset="-122"/>
              </a:rPr>
              <a:t>技术基础不同</a:t>
            </a:r>
          </a:p>
        </p:txBody>
      </p:sp>
      <p:sp>
        <p:nvSpPr>
          <p:cNvPr id="29" name="Freeform 47"/>
          <p:cNvSpPr/>
          <p:nvPr/>
        </p:nvSpPr>
        <p:spPr>
          <a:xfrm>
            <a:off x="-101152" y="7379859"/>
            <a:ext cx="3051371" cy="2901962"/>
          </a:xfrm>
          <a:custGeom>
            <a:avLst/>
            <a:gdLst/>
            <a:ahLst/>
            <a:cxnLst/>
            <a:rect l="l" t="t" r="r" b="b"/>
            <a:pathLst>
              <a:path w="6792633" h="6537446">
                <a:moveTo>
                  <a:pt x="0" y="0"/>
                </a:moveTo>
                <a:lnTo>
                  <a:pt x="6792633" y="0"/>
                </a:lnTo>
                <a:lnTo>
                  <a:pt x="6792633" y="6537445"/>
                </a:lnTo>
                <a:lnTo>
                  <a:pt x="0" y="6537445"/>
                </a:lnTo>
                <a:lnTo>
                  <a:pt x="0" y="0"/>
                </a:lnTo>
                <a:close/>
              </a:path>
            </a:pathLst>
          </a:custGeom>
          <a:blipFill>
            <a:blip r:embed="rId4"/>
            <a:stretch>
              <a:fillRect/>
            </a:stretch>
          </a:blipFill>
        </p:spPr>
        <p:txBody>
          <a:bodyPr/>
          <a:lstStyle/>
          <a:p>
            <a:endParaRPr lang="zh-CN" altLang="en-US"/>
          </a:p>
        </p:txBody>
      </p:sp>
      <p:pic>
        <p:nvPicPr>
          <p:cNvPr id="27" name="图片 26" descr="IMG_263"/>
          <p:cNvPicPr>
            <a:picLocks noChangeAspect="1"/>
          </p:cNvPicPr>
          <p:nvPr/>
        </p:nvPicPr>
        <p:blipFill>
          <a:blip r:embed="rId5"/>
          <a:stretch>
            <a:fillRect/>
          </a:stretch>
        </p:blipFill>
        <p:spPr>
          <a:xfrm>
            <a:off x="915798" y="3289518"/>
            <a:ext cx="6200569" cy="40851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grpSp>
        <p:nvGrpSpPr>
          <p:cNvPr id="5" name="Group 5"/>
          <p:cNvGrpSpPr/>
          <p:nvPr/>
        </p:nvGrpSpPr>
        <p:grpSpPr>
          <a:xfrm>
            <a:off x="12841705" y="0"/>
            <a:ext cx="5446295" cy="10223197"/>
            <a:chOff x="0" y="0"/>
            <a:chExt cx="1434415" cy="2692529"/>
          </a:xfrm>
        </p:grpSpPr>
        <p:sp>
          <p:nvSpPr>
            <p:cNvPr id="6" name="Freeform 6"/>
            <p:cNvSpPr/>
            <p:nvPr/>
          </p:nvSpPr>
          <p:spPr>
            <a:xfrm>
              <a:off x="0" y="0"/>
              <a:ext cx="1434415" cy="2692529"/>
            </a:xfrm>
            <a:custGeom>
              <a:avLst/>
              <a:gdLst/>
              <a:ahLst/>
              <a:cxnLst/>
              <a:rect l="l" t="t" r="r" b="b"/>
              <a:pathLst>
                <a:path w="1434415" h="2692529">
                  <a:moveTo>
                    <a:pt x="0" y="0"/>
                  </a:moveTo>
                  <a:lnTo>
                    <a:pt x="1434415" y="0"/>
                  </a:lnTo>
                  <a:lnTo>
                    <a:pt x="1434415" y="2692529"/>
                  </a:lnTo>
                  <a:lnTo>
                    <a:pt x="0" y="2692529"/>
                  </a:lnTo>
                  <a:close/>
                </a:path>
              </a:pathLst>
            </a:custGeom>
            <a:solidFill>
              <a:srgbClr val="1E5CFC"/>
            </a:solidFill>
          </p:spPr>
          <p:txBody>
            <a:bodyPr/>
            <a:lstStyle/>
            <a:p>
              <a:endParaRPr lang="zh-CN" altLang="en-US" dirty="0"/>
            </a:p>
          </p:txBody>
        </p:sp>
        <p:sp>
          <p:nvSpPr>
            <p:cNvPr id="7" name="TextBox 7"/>
            <p:cNvSpPr txBox="1"/>
            <p:nvPr/>
          </p:nvSpPr>
          <p:spPr>
            <a:xfrm>
              <a:off x="0" y="-28575"/>
              <a:ext cx="1434415" cy="2721104"/>
            </a:xfrm>
            <a:prstGeom prst="rect">
              <a:avLst/>
            </a:prstGeom>
          </p:spPr>
          <p:txBody>
            <a:bodyPr lIns="50800" tIns="50800" rIns="50800" bIns="50800" rtlCol="0" anchor="ctr"/>
            <a:lstStyle/>
            <a:p>
              <a:pPr algn="ctr">
                <a:lnSpc>
                  <a:spcPts val="2020"/>
                </a:lnSpc>
              </a:pPr>
              <a:endParaRPr/>
            </a:p>
          </p:txBody>
        </p:sp>
      </p:grpSp>
      <p:grpSp>
        <p:nvGrpSpPr>
          <p:cNvPr id="8" name="Group 8"/>
          <p:cNvGrpSpPr/>
          <p:nvPr/>
        </p:nvGrpSpPr>
        <p:grpSpPr>
          <a:xfrm>
            <a:off x="13408102" y="7465039"/>
            <a:ext cx="7975757" cy="7975757"/>
            <a:chOff x="0" y="0"/>
            <a:chExt cx="10634343" cy="10634343"/>
          </a:xfrm>
        </p:grpSpPr>
        <p:grpSp>
          <p:nvGrpSpPr>
            <p:cNvPr id="9" name="Group 9"/>
            <p:cNvGrpSpPr/>
            <p:nvPr/>
          </p:nvGrpSpPr>
          <p:grpSpPr>
            <a:xfrm>
              <a:off x="0" y="0"/>
              <a:ext cx="10634343" cy="106343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2" name="Group 12"/>
            <p:cNvGrpSpPr/>
            <p:nvPr/>
          </p:nvGrpSpPr>
          <p:grpSpPr>
            <a:xfrm>
              <a:off x="989518" y="989518"/>
              <a:ext cx="8655308" cy="86553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5" name="Group 15"/>
          <p:cNvGrpSpPr/>
          <p:nvPr/>
        </p:nvGrpSpPr>
        <p:grpSpPr>
          <a:xfrm>
            <a:off x="1551940" y="2741930"/>
            <a:ext cx="14994890" cy="3668974"/>
            <a:chOff x="0" y="-144661"/>
            <a:chExt cx="14154883" cy="4891773"/>
          </a:xfrm>
        </p:grpSpPr>
        <p:grpSp>
          <p:nvGrpSpPr>
            <p:cNvPr id="16" name="Group 16"/>
            <p:cNvGrpSpPr/>
            <p:nvPr/>
          </p:nvGrpSpPr>
          <p:grpSpPr>
            <a:xfrm>
              <a:off x="0" y="-144661"/>
              <a:ext cx="14154883" cy="4318255"/>
              <a:chOff x="0" y="-28575"/>
              <a:chExt cx="2796026" cy="852989"/>
            </a:xfrm>
          </p:grpSpPr>
          <p:sp>
            <p:nvSpPr>
              <p:cNvPr id="17" name="Freeform 17"/>
              <p:cNvSpPr/>
              <p:nvPr/>
            </p:nvSpPr>
            <p:spPr>
              <a:xfrm>
                <a:off x="14777" y="53218"/>
                <a:ext cx="2781249" cy="771196"/>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1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19" name="TextBox 19"/>
            <p:cNvSpPr txBox="1"/>
            <p:nvPr/>
          </p:nvSpPr>
          <p:spPr>
            <a:xfrm>
              <a:off x="302791" y="312603"/>
              <a:ext cx="11854006" cy="1148881"/>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）新零售与传统零售的联系</a:t>
              </a:r>
            </a:p>
          </p:txBody>
        </p:sp>
        <p:sp>
          <p:nvSpPr>
            <p:cNvPr id="20" name="TextBox 20"/>
            <p:cNvSpPr txBox="1"/>
            <p:nvPr/>
          </p:nvSpPr>
          <p:spPr>
            <a:xfrm>
              <a:off x="666359" y="1793208"/>
              <a:ext cx="12761899" cy="2953904"/>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dirty="0">
                  <a:latin typeface="微软雅黑" panose="020B0503020204020204" pitchFamily="34" charset="-122"/>
                  <a:ea typeface="微软雅黑" panose="020B0503020204020204" pitchFamily="34" charset="-122"/>
                </a:rPr>
                <a:t>新零售的诞生离不开传统电商的发展。随着用户需求的升级，单纯的线上消费已不能满足用户的需求，于是伴随着信息技术的发展，新零售应运而生。</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21" name="AutoShape 21"/>
            <p:cNvSpPr/>
            <p:nvPr/>
          </p:nvSpPr>
          <p:spPr>
            <a:xfrm flipV="1">
              <a:off x="666517" y="1628923"/>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3"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1.3 </a:t>
            </a:r>
            <a:r>
              <a:rPr lang="zh-CN" altLang="en-US" sz="4000" b="1" dirty="0">
                <a:latin typeface="微软雅黑" panose="020B0503020204020204" pitchFamily="34" charset="-122"/>
                <a:ea typeface="微软雅黑" panose="020B0503020204020204" pitchFamily="34" charset="-122"/>
              </a:rPr>
              <a:t>新零售概念辨析</a:t>
            </a:r>
          </a:p>
        </p:txBody>
      </p:sp>
      <p:sp>
        <p:nvSpPr>
          <p:cNvPr id="2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dirty="0"/>
          </a:p>
        </p:txBody>
      </p:sp>
      <p:sp>
        <p:nvSpPr>
          <p:cNvPr id="34" name="文本框 3"/>
          <p:cNvSpPr txBox="1">
            <a:spLocks noChangeArrowheads="1"/>
          </p:cNvSpPr>
          <p:nvPr/>
        </p:nvSpPr>
        <p:spPr bwMode="auto">
          <a:xfrm>
            <a:off x="1371600" y="1343031"/>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b="1" dirty="0">
                <a:solidFill>
                  <a:srgbClr val="1E5CFC"/>
                </a:solidFill>
                <a:latin typeface="微软雅黑" panose="020B0503020204020204" pitchFamily="34" charset="-122"/>
                <a:ea typeface="微软雅黑" panose="020B0503020204020204" pitchFamily="34" charset="-122"/>
              </a:rPr>
              <a:t>1.3.2 </a:t>
            </a:r>
            <a:r>
              <a:rPr lang="zh-CN" altLang="en-US" sz="3600" b="1" dirty="0">
                <a:solidFill>
                  <a:srgbClr val="1E5CFC"/>
                </a:solidFill>
                <a:latin typeface="微软雅黑" panose="020B0503020204020204" pitchFamily="34" charset="-122"/>
                <a:ea typeface="微软雅黑" panose="020B0503020204020204" pitchFamily="34" charset="-122"/>
              </a:rPr>
              <a:t>新零售与传统电商</a:t>
            </a:r>
          </a:p>
        </p:txBody>
      </p:sp>
      <p:grpSp>
        <p:nvGrpSpPr>
          <p:cNvPr id="42" name="Group 15"/>
          <p:cNvGrpSpPr/>
          <p:nvPr/>
        </p:nvGrpSpPr>
        <p:grpSpPr>
          <a:xfrm>
            <a:off x="1550035" y="6285865"/>
            <a:ext cx="14999970" cy="2927985"/>
            <a:chOff x="0" y="-144661"/>
            <a:chExt cx="13389934" cy="3904178"/>
          </a:xfrm>
        </p:grpSpPr>
        <p:grpSp>
          <p:nvGrpSpPr>
            <p:cNvPr id="43" name="Group 16"/>
            <p:cNvGrpSpPr/>
            <p:nvPr/>
          </p:nvGrpSpPr>
          <p:grpSpPr>
            <a:xfrm>
              <a:off x="0" y="-144661"/>
              <a:ext cx="13389934" cy="3904178"/>
              <a:chOff x="0" y="-28575"/>
              <a:chExt cx="2644925" cy="771196"/>
            </a:xfrm>
          </p:grpSpPr>
          <p:sp>
            <p:nvSpPr>
              <p:cNvPr id="47" name="Freeform 17"/>
              <p:cNvSpPr/>
              <p:nvPr/>
            </p:nvSpPr>
            <p:spPr>
              <a:xfrm>
                <a:off x="14777" y="53218"/>
                <a:ext cx="2630148"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4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44" name="TextBox 19"/>
            <p:cNvSpPr txBox="1"/>
            <p:nvPr/>
          </p:nvSpPr>
          <p:spPr>
            <a:xfrm>
              <a:off x="302791" y="312603"/>
              <a:ext cx="10802976" cy="1148985"/>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）新零售与传统零售的联系</a:t>
              </a:r>
            </a:p>
          </p:txBody>
        </p:sp>
        <p:sp>
          <p:nvSpPr>
            <p:cNvPr id="45" name="TextBox 20"/>
            <p:cNvSpPr txBox="1"/>
            <p:nvPr/>
          </p:nvSpPr>
          <p:spPr>
            <a:xfrm>
              <a:off x="630290" y="1686601"/>
              <a:ext cx="12599480" cy="1476662"/>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dirty="0">
                  <a:latin typeface="微软雅黑" panose="020B0503020204020204" pitchFamily="34" charset="-122"/>
                  <a:ea typeface="微软雅黑" panose="020B0503020204020204" pitchFamily="34" charset="-122"/>
                </a:rPr>
                <a:t>从电商到新零售，是一个从“场－货－人”到“人</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货</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场”的转变过程。</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46" name="AutoShape 21"/>
            <p:cNvSpPr/>
            <p:nvPr/>
          </p:nvSpPr>
          <p:spPr>
            <a:xfrm flipV="1">
              <a:off x="666517" y="1527336"/>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4" name="矩形: 圆角 23"/>
          <p:cNvSpPr/>
          <p:nvPr/>
        </p:nvSpPr>
        <p:spPr>
          <a:xfrm>
            <a:off x="13408102" y="1465289"/>
            <a:ext cx="3429676" cy="71961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grpSp>
        <p:nvGrpSpPr>
          <p:cNvPr id="5" name="Group 5"/>
          <p:cNvGrpSpPr/>
          <p:nvPr/>
        </p:nvGrpSpPr>
        <p:grpSpPr>
          <a:xfrm>
            <a:off x="12841705" y="0"/>
            <a:ext cx="5446295" cy="10223197"/>
            <a:chOff x="0" y="0"/>
            <a:chExt cx="1434415" cy="2692529"/>
          </a:xfrm>
        </p:grpSpPr>
        <p:sp>
          <p:nvSpPr>
            <p:cNvPr id="6" name="Freeform 6"/>
            <p:cNvSpPr/>
            <p:nvPr/>
          </p:nvSpPr>
          <p:spPr>
            <a:xfrm>
              <a:off x="0" y="0"/>
              <a:ext cx="1434415" cy="2692529"/>
            </a:xfrm>
            <a:custGeom>
              <a:avLst/>
              <a:gdLst/>
              <a:ahLst/>
              <a:cxnLst/>
              <a:rect l="l" t="t" r="r" b="b"/>
              <a:pathLst>
                <a:path w="1434415" h="2692529">
                  <a:moveTo>
                    <a:pt x="0" y="0"/>
                  </a:moveTo>
                  <a:lnTo>
                    <a:pt x="1434415" y="0"/>
                  </a:lnTo>
                  <a:lnTo>
                    <a:pt x="1434415" y="2692529"/>
                  </a:lnTo>
                  <a:lnTo>
                    <a:pt x="0" y="2692529"/>
                  </a:lnTo>
                  <a:close/>
                </a:path>
              </a:pathLst>
            </a:custGeom>
            <a:solidFill>
              <a:srgbClr val="1E5CFC"/>
            </a:solidFill>
          </p:spPr>
          <p:txBody>
            <a:bodyPr/>
            <a:lstStyle/>
            <a:p>
              <a:endParaRPr lang="zh-CN" altLang="en-US" dirty="0"/>
            </a:p>
          </p:txBody>
        </p:sp>
        <p:sp>
          <p:nvSpPr>
            <p:cNvPr id="7" name="TextBox 7"/>
            <p:cNvSpPr txBox="1"/>
            <p:nvPr/>
          </p:nvSpPr>
          <p:spPr>
            <a:xfrm>
              <a:off x="0" y="-28575"/>
              <a:ext cx="1434415" cy="2721104"/>
            </a:xfrm>
            <a:prstGeom prst="rect">
              <a:avLst/>
            </a:prstGeom>
          </p:spPr>
          <p:txBody>
            <a:bodyPr lIns="50800" tIns="50800" rIns="50800" bIns="50800" rtlCol="0" anchor="ctr"/>
            <a:lstStyle/>
            <a:p>
              <a:pPr algn="ctr">
                <a:lnSpc>
                  <a:spcPts val="2020"/>
                </a:lnSpc>
              </a:pPr>
              <a:endParaRPr/>
            </a:p>
          </p:txBody>
        </p:sp>
      </p:grpSp>
      <p:grpSp>
        <p:nvGrpSpPr>
          <p:cNvPr id="8" name="Group 8"/>
          <p:cNvGrpSpPr/>
          <p:nvPr/>
        </p:nvGrpSpPr>
        <p:grpSpPr>
          <a:xfrm>
            <a:off x="13408102" y="7465039"/>
            <a:ext cx="7975757" cy="7975757"/>
            <a:chOff x="0" y="0"/>
            <a:chExt cx="10634343" cy="10634343"/>
          </a:xfrm>
        </p:grpSpPr>
        <p:grpSp>
          <p:nvGrpSpPr>
            <p:cNvPr id="9" name="Group 9"/>
            <p:cNvGrpSpPr/>
            <p:nvPr/>
          </p:nvGrpSpPr>
          <p:grpSpPr>
            <a:xfrm>
              <a:off x="0" y="0"/>
              <a:ext cx="10634343" cy="106343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2" name="Group 12"/>
            <p:cNvGrpSpPr/>
            <p:nvPr/>
          </p:nvGrpSpPr>
          <p:grpSpPr>
            <a:xfrm>
              <a:off x="989518" y="989518"/>
              <a:ext cx="8655308" cy="86553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5" name="Group 15"/>
          <p:cNvGrpSpPr/>
          <p:nvPr/>
        </p:nvGrpSpPr>
        <p:grpSpPr>
          <a:xfrm>
            <a:off x="1548765" y="2324100"/>
            <a:ext cx="14839315" cy="3649850"/>
            <a:chOff x="0" y="-144661"/>
            <a:chExt cx="14154883" cy="4866107"/>
          </a:xfrm>
        </p:grpSpPr>
        <p:grpSp>
          <p:nvGrpSpPr>
            <p:cNvPr id="16" name="Group 16"/>
            <p:cNvGrpSpPr/>
            <p:nvPr/>
          </p:nvGrpSpPr>
          <p:grpSpPr>
            <a:xfrm>
              <a:off x="0" y="-144661"/>
              <a:ext cx="14154883" cy="4270586"/>
              <a:chOff x="0" y="-28575"/>
              <a:chExt cx="2796026" cy="843573"/>
            </a:xfrm>
          </p:grpSpPr>
          <p:sp>
            <p:nvSpPr>
              <p:cNvPr id="17" name="Freeform 17"/>
              <p:cNvSpPr/>
              <p:nvPr/>
            </p:nvSpPr>
            <p:spPr>
              <a:xfrm>
                <a:off x="14777" y="53218"/>
                <a:ext cx="2781249" cy="76178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1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19" name="TextBox 19"/>
            <p:cNvSpPr txBox="1"/>
            <p:nvPr/>
          </p:nvSpPr>
          <p:spPr>
            <a:xfrm>
              <a:off x="302791" y="312603"/>
              <a:ext cx="11854006" cy="1148842"/>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）新零售与传统电商的区别</a:t>
              </a:r>
            </a:p>
          </p:txBody>
        </p:sp>
        <p:sp>
          <p:nvSpPr>
            <p:cNvPr id="20" name="TextBox 20"/>
            <p:cNvSpPr txBox="1"/>
            <p:nvPr/>
          </p:nvSpPr>
          <p:spPr>
            <a:xfrm>
              <a:off x="640208" y="1767644"/>
              <a:ext cx="13289619" cy="2953802"/>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传统电商：</a:t>
              </a:r>
              <a:r>
                <a:rPr lang="zh-CN" altLang="en-US" sz="2400" dirty="0">
                  <a:latin typeface="微软雅黑" panose="020B0503020204020204" pitchFamily="34" charset="-122"/>
                  <a:ea typeface="微软雅黑" panose="020B0503020204020204" pitchFamily="34" charset="-122"/>
                </a:rPr>
                <a:t>商家向用户展示商品主要是商品图片、文字甚至视频上显示的形式，最大的问题之一是页面显示和用户体验之间仍然存在很大的差距。</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21" name="AutoShape 21"/>
            <p:cNvSpPr/>
            <p:nvPr/>
          </p:nvSpPr>
          <p:spPr>
            <a:xfrm flipV="1">
              <a:off x="666517" y="1628915"/>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3"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1.3 </a:t>
            </a:r>
            <a:r>
              <a:rPr lang="zh-CN" altLang="en-US" sz="4000" b="1" dirty="0">
                <a:latin typeface="微软雅黑" panose="020B0503020204020204" pitchFamily="34" charset="-122"/>
                <a:ea typeface="微软雅黑" panose="020B0503020204020204" pitchFamily="34" charset="-122"/>
              </a:rPr>
              <a:t>新零售概念辨析</a:t>
            </a:r>
          </a:p>
        </p:txBody>
      </p:sp>
      <p:sp>
        <p:nvSpPr>
          <p:cNvPr id="2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dirty="0"/>
          </a:p>
        </p:txBody>
      </p:sp>
      <p:sp>
        <p:nvSpPr>
          <p:cNvPr id="34" name="文本框 3"/>
          <p:cNvSpPr txBox="1">
            <a:spLocks noChangeArrowheads="1"/>
          </p:cNvSpPr>
          <p:nvPr/>
        </p:nvSpPr>
        <p:spPr bwMode="auto">
          <a:xfrm>
            <a:off x="1371600" y="1343031"/>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b="1" dirty="0">
                <a:solidFill>
                  <a:srgbClr val="1E5CFC"/>
                </a:solidFill>
                <a:latin typeface="微软雅黑" panose="020B0503020204020204" pitchFamily="34" charset="-122"/>
                <a:ea typeface="微软雅黑" panose="020B0503020204020204" pitchFamily="34" charset="-122"/>
              </a:rPr>
              <a:t>1.3.2 </a:t>
            </a:r>
            <a:r>
              <a:rPr lang="zh-CN" altLang="en-US" sz="3600" b="1" dirty="0">
                <a:solidFill>
                  <a:srgbClr val="1E5CFC"/>
                </a:solidFill>
                <a:latin typeface="微软雅黑" panose="020B0503020204020204" pitchFamily="34" charset="-122"/>
                <a:ea typeface="微软雅黑" panose="020B0503020204020204" pitchFamily="34" charset="-122"/>
              </a:rPr>
              <a:t>新零售与传统电商</a:t>
            </a:r>
          </a:p>
        </p:txBody>
      </p:sp>
      <p:grpSp>
        <p:nvGrpSpPr>
          <p:cNvPr id="42" name="Group 15"/>
          <p:cNvGrpSpPr/>
          <p:nvPr/>
        </p:nvGrpSpPr>
        <p:grpSpPr>
          <a:xfrm>
            <a:off x="1525270" y="6202045"/>
            <a:ext cx="14863445" cy="3141488"/>
            <a:chOff x="0" y="-144661"/>
            <a:chExt cx="13389934" cy="4188222"/>
          </a:xfrm>
        </p:grpSpPr>
        <p:grpSp>
          <p:nvGrpSpPr>
            <p:cNvPr id="43" name="Group 16"/>
            <p:cNvGrpSpPr/>
            <p:nvPr/>
          </p:nvGrpSpPr>
          <p:grpSpPr>
            <a:xfrm>
              <a:off x="0" y="-144661"/>
              <a:ext cx="13389934" cy="3904178"/>
              <a:chOff x="0" y="-28575"/>
              <a:chExt cx="2644925" cy="771196"/>
            </a:xfrm>
          </p:grpSpPr>
          <p:sp>
            <p:nvSpPr>
              <p:cNvPr id="47" name="Freeform 17"/>
              <p:cNvSpPr/>
              <p:nvPr/>
            </p:nvSpPr>
            <p:spPr>
              <a:xfrm>
                <a:off x="14777" y="53218"/>
                <a:ext cx="2630148" cy="64901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4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44" name="TextBox 19"/>
            <p:cNvSpPr txBox="1"/>
            <p:nvPr/>
          </p:nvSpPr>
          <p:spPr>
            <a:xfrm>
              <a:off x="302792" y="312603"/>
              <a:ext cx="10802976" cy="1148809"/>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）新零售与传统电商的区别</a:t>
              </a:r>
            </a:p>
          </p:txBody>
        </p:sp>
        <p:sp>
          <p:nvSpPr>
            <p:cNvPr id="45" name="TextBox 20"/>
            <p:cNvSpPr txBox="1"/>
            <p:nvPr/>
          </p:nvSpPr>
          <p:spPr>
            <a:xfrm>
              <a:off x="530354" y="1828061"/>
              <a:ext cx="12599480" cy="2215500"/>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新零售：</a:t>
              </a:r>
              <a:r>
                <a:rPr lang="zh-CN" altLang="en-US" sz="2400" dirty="0">
                  <a:latin typeface="微软雅黑" panose="020B0503020204020204" pitchFamily="34" charset="-122"/>
                  <a:ea typeface="微软雅黑" panose="020B0503020204020204" pitchFamily="34" charset="-122"/>
                </a:rPr>
                <a:t>商家的传统内容显示形式逐渐被基于用户的内容显示形式所取代，每一次商品展示都是商品体验后不同用户的真实反映。</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46" name="AutoShape 21"/>
            <p:cNvSpPr/>
            <p:nvPr/>
          </p:nvSpPr>
          <p:spPr>
            <a:xfrm flipV="1">
              <a:off x="666517" y="162891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4" name="矩形: 圆角 23"/>
          <p:cNvSpPr/>
          <p:nvPr/>
        </p:nvSpPr>
        <p:spPr>
          <a:xfrm>
            <a:off x="13408102" y="1465289"/>
            <a:ext cx="3429676" cy="71961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3217982" y="626123"/>
            <a:ext cx="3328986" cy="7647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
          <p:cNvSpPr txBox="1">
            <a:spLocks noChangeArrowheads="1"/>
          </p:cNvSpPr>
          <p:nvPr/>
        </p:nvSpPr>
        <p:spPr bwMode="auto">
          <a:xfrm>
            <a:off x="13868400" y="725897"/>
            <a:ext cx="2458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rgbClr val="2E66FD"/>
                </a:solidFill>
                <a:latin typeface="微软雅黑" panose="020B0503020204020204" pitchFamily="34" charset="-122"/>
                <a:ea typeface="微软雅黑" panose="020B0503020204020204" pitchFamily="34" charset="-122"/>
              </a:rPr>
              <a:t>角度不同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59394"/>
            <a:ext cx="18288000" cy="127606"/>
            <a:chOff x="0" y="0"/>
            <a:chExt cx="4816593" cy="33608"/>
          </a:xfrm>
        </p:grpSpPr>
        <p:sp>
          <p:nvSpPr>
            <p:cNvPr id="3" name="Freeform 3"/>
            <p:cNvSpPr/>
            <p:nvPr/>
          </p:nvSpPr>
          <p:spPr>
            <a:xfrm>
              <a:off x="0" y="0"/>
              <a:ext cx="4816592" cy="33608"/>
            </a:xfrm>
            <a:custGeom>
              <a:avLst/>
              <a:gdLst/>
              <a:ahLst/>
              <a:cxnLst/>
              <a:rect l="l" t="t" r="r" b="b"/>
              <a:pathLst>
                <a:path w="4816592" h="33608">
                  <a:moveTo>
                    <a:pt x="0" y="0"/>
                  </a:moveTo>
                  <a:lnTo>
                    <a:pt x="4816592" y="0"/>
                  </a:lnTo>
                  <a:lnTo>
                    <a:pt x="4816592" y="33608"/>
                  </a:lnTo>
                  <a:lnTo>
                    <a:pt x="0" y="33608"/>
                  </a:lnTo>
                  <a:close/>
                </a:path>
              </a:pathLst>
            </a:custGeom>
            <a:solidFill>
              <a:srgbClr val="1E5CFC"/>
            </a:solidFill>
          </p:spPr>
          <p:txBody>
            <a:bodyPr/>
            <a:lstStyle/>
            <a:p>
              <a:endParaRPr lang="zh-CN" altLang="en-US"/>
            </a:p>
          </p:txBody>
        </p:sp>
        <p:sp>
          <p:nvSpPr>
            <p:cNvPr id="4" name="TextBox 4"/>
            <p:cNvSpPr txBox="1"/>
            <p:nvPr/>
          </p:nvSpPr>
          <p:spPr>
            <a:xfrm>
              <a:off x="0" y="-28575"/>
              <a:ext cx="4816593" cy="62183"/>
            </a:xfrm>
            <a:prstGeom prst="rect">
              <a:avLst/>
            </a:prstGeom>
          </p:spPr>
          <p:txBody>
            <a:bodyPr lIns="50800" tIns="50800" rIns="50800" bIns="50800" rtlCol="0" anchor="ctr"/>
            <a:lstStyle/>
            <a:p>
              <a:pPr algn="ctr">
                <a:lnSpc>
                  <a:spcPts val="2020"/>
                </a:lnSpc>
              </a:pPr>
              <a:endParaRPr/>
            </a:p>
          </p:txBody>
        </p:sp>
      </p:grpSp>
      <p:grpSp>
        <p:nvGrpSpPr>
          <p:cNvPr id="5" name="Group 5"/>
          <p:cNvGrpSpPr/>
          <p:nvPr/>
        </p:nvGrpSpPr>
        <p:grpSpPr>
          <a:xfrm>
            <a:off x="12841705" y="0"/>
            <a:ext cx="5446295" cy="10223197"/>
            <a:chOff x="0" y="0"/>
            <a:chExt cx="1434415" cy="2692529"/>
          </a:xfrm>
        </p:grpSpPr>
        <p:sp>
          <p:nvSpPr>
            <p:cNvPr id="6" name="Freeform 6"/>
            <p:cNvSpPr/>
            <p:nvPr/>
          </p:nvSpPr>
          <p:spPr>
            <a:xfrm>
              <a:off x="0" y="0"/>
              <a:ext cx="1434415" cy="2692529"/>
            </a:xfrm>
            <a:custGeom>
              <a:avLst/>
              <a:gdLst/>
              <a:ahLst/>
              <a:cxnLst/>
              <a:rect l="l" t="t" r="r" b="b"/>
              <a:pathLst>
                <a:path w="1434415" h="2692529">
                  <a:moveTo>
                    <a:pt x="0" y="0"/>
                  </a:moveTo>
                  <a:lnTo>
                    <a:pt x="1434415" y="0"/>
                  </a:lnTo>
                  <a:lnTo>
                    <a:pt x="1434415" y="2692529"/>
                  </a:lnTo>
                  <a:lnTo>
                    <a:pt x="0" y="2692529"/>
                  </a:lnTo>
                  <a:close/>
                </a:path>
              </a:pathLst>
            </a:custGeom>
            <a:solidFill>
              <a:srgbClr val="1E5CFC"/>
            </a:solidFill>
          </p:spPr>
          <p:txBody>
            <a:bodyPr/>
            <a:lstStyle/>
            <a:p>
              <a:endParaRPr lang="zh-CN" altLang="en-US" dirty="0"/>
            </a:p>
          </p:txBody>
        </p:sp>
        <p:sp>
          <p:nvSpPr>
            <p:cNvPr id="7" name="TextBox 7"/>
            <p:cNvSpPr txBox="1"/>
            <p:nvPr/>
          </p:nvSpPr>
          <p:spPr>
            <a:xfrm>
              <a:off x="0" y="-28575"/>
              <a:ext cx="1434415" cy="2721104"/>
            </a:xfrm>
            <a:prstGeom prst="rect">
              <a:avLst/>
            </a:prstGeom>
          </p:spPr>
          <p:txBody>
            <a:bodyPr lIns="50800" tIns="50800" rIns="50800" bIns="50800" rtlCol="0" anchor="ctr"/>
            <a:lstStyle/>
            <a:p>
              <a:pPr algn="ctr">
                <a:lnSpc>
                  <a:spcPts val="2020"/>
                </a:lnSpc>
              </a:pPr>
              <a:endParaRPr/>
            </a:p>
          </p:txBody>
        </p:sp>
      </p:grpSp>
      <p:grpSp>
        <p:nvGrpSpPr>
          <p:cNvPr id="8" name="Group 8"/>
          <p:cNvGrpSpPr/>
          <p:nvPr/>
        </p:nvGrpSpPr>
        <p:grpSpPr>
          <a:xfrm>
            <a:off x="13408102" y="7465039"/>
            <a:ext cx="7975757" cy="7975757"/>
            <a:chOff x="0" y="0"/>
            <a:chExt cx="10634343" cy="10634343"/>
          </a:xfrm>
        </p:grpSpPr>
        <p:grpSp>
          <p:nvGrpSpPr>
            <p:cNvPr id="9" name="Group 9"/>
            <p:cNvGrpSpPr/>
            <p:nvPr/>
          </p:nvGrpSpPr>
          <p:grpSpPr>
            <a:xfrm>
              <a:off x="0" y="0"/>
              <a:ext cx="10634343" cy="106343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2" name="Group 12"/>
            <p:cNvGrpSpPr/>
            <p:nvPr/>
          </p:nvGrpSpPr>
          <p:grpSpPr>
            <a:xfrm>
              <a:off x="989518" y="989518"/>
              <a:ext cx="8655308" cy="86553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5" name="Group 15"/>
          <p:cNvGrpSpPr/>
          <p:nvPr/>
        </p:nvGrpSpPr>
        <p:grpSpPr>
          <a:xfrm>
            <a:off x="1394460" y="2019300"/>
            <a:ext cx="14993620" cy="3202940"/>
            <a:chOff x="0" y="-144661"/>
            <a:chExt cx="14154883" cy="4270586"/>
          </a:xfrm>
        </p:grpSpPr>
        <p:grpSp>
          <p:nvGrpSpPr>
            <p:cNvPr id="16" name="Group 16"/>
            <p:cNvGrpSpPr/>
            <p:nvPr/>
          </p:nvGrpSpPr>
          <p:grpSpPr>
            <a:xfrm>
              <a:off x="0" y="-144661"/>
              <a:ext cx="14154883" cy="4270586"/>
              <a:chOff x="0" y="-28575"/>
              <a:chExt cx="2796026" cy="843573"/>
            </a:xfrm>
          </p:grpSpPr>
          <p:sp>
            <p:nvSpPr>
              <p:cNvPr id="17" name="Freeform 17"/>
              <p:cNvSpPr/>
              <p:nvPr/>
            </p:nvSpPr>
            <p:spPr>
              <a:xfrm>
                <a:off x="14777" y="53218"/>
                <a:ext cx="2781249" cy="761780"/>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1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19" name="TextBox 19"/>
            <p:cNvSpPr txBox="1"/>
            <p:nvPr/>
          </p:nvSpPr>
          <p:spPr>
            <a:xfrm>
              <a:off x="302791" y="312603"/>
              <a:ext cx="11854006" cy="1148926"/>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）新零售与传统电商的区别</a:t>
              </a:r>
            </a:p>
          </p:txBody>
        </p:sp>
        <p:sp>
          <p:nvSpPr>
            <p:cNvPr id="20" name="TextBox 20"/>
            <p:cNvSpPr txBox="1"/>
            <p:nvPr/>
          </p:nvSpPr>
          <p:spPr>
            <a:xfrm>
              <a:off x="589872" y="2241425"/>
              <a:ext cx="13289619" cy="1476586"/>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传统电商：</a:t>
              </a:r>
              <a:r>
                <a:rPr lang="zh-CN" altLang="en-US" sz="2400" dirty="0">
                  <a:latin typeface="微软雅黑" panose="020B0503020204020204" pitchFamily="34" charset="-122"/>
                  <a:ea typeface="微软雅黑" panose="020B0503020204020204" pitchFamily="34" charset="-122"/>
                </a:rPr>
                <a:t>依靠自身发展，平台干预不多。</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21" name="AutoShape 21"/>
            <p:cNvSpPr/>
            <p:nvPr/>
          </p:nvSpPr>
          <p:spPr>
            <a:xfrm flipV="1">
              <a:off x="666517" y="1832131"/>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3" name="TextBox 23"/>
          <p:cNvSpPr txBox="1"/>
          <p:nvPr/>
        </p:nvSpPr>
        <p:spPr>
          <a:xfrm>
            <a:off x="1113558" y="392842"/>
            <a:ext cx="5017679" cy="615553"/>
          </a:xfrm>
          <a:prstGeom prst="rect">
            <a:avLst/>
          </a:prstGeom>
        </p:spPr>
        <p:txBody>
          <a:bodyPr wrap="square" lIns="0" tIns="0" rIns="0" bIns="0" rtlCol="0" anchor="t">
            <a:spAutoFit/>
          </a:bodyPr>
          <a:lstStyle/>
          <a:p>
            <a:pPr eaLnBrk="1" hangingPunct="1"/>
            <a:r>
              <a:rPr lang="en-US" altLang="zh-CN" sz="4000" b="1" dirty="0">
                <a:latin typeface="微软雅黑" panose="020B0503020204020204" pitchFamily="34" charset="-122"/>
                <a:ea typeface="微软雅黑" panose="020B0503020204020204" pitchFamily="34" charset="-122"/>
              </a:rPr>
              <a:t>1.3 </a:t>
            </a:r>
            <a:r>
              <a:rPr lang="zh-CN" altLang="en-US" sz="4000" b="1" dirty="0">
                <a:latin typeface="微软雅黑" panose="020B0503020204020204" pitchFamily="34" charset="-122"/>
                <a:ea typeface="微软雅黑" panose="020B0503020204020204" pitchFamily="34" charset="-122"/>
              </a:rPr>
              <a:t>新零售概念辨析</a:t>
            </a:r>
          </a:p>
        </p:txBody>
      </p:sp>
      <p:sp>
        <p:nvSpPr>
          <p:cNvPr id="25" name="Freeform 25"/>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dirty="0"/>
          </a:p>
        </p:txBody>
      </p:sp>
      <p:sp>
        <p:nvSpPr>
          <p:cNvPr id="34" name="文本框 3"/>
          <p:cNvSpPr txBox="1">
            <a:spLocks noChangeArrowheads="1"/>
          </p:cNvSpPr>
          <p:nvPr/>
        </p:nvSpPr>
        <p:spPr bwMode="auto">
          <a:xfrm>
            <a:off x="1371600" y="1343031"/>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b="1" dirty="0">
                <a:solidFill>
                  <a:srgbClr val="1E5CFC"/>
                </a:solidFill>
                <a:latin typeface="微软雅黑" panose="020B0503020204020204" pitchFamily="34" charset="-122"/>
                <a:ea typeface="微软雅黑" panose="020B0503020204020204" pitchFamily="34" charset="-122"/>
              </a:rPr>
              <a:t>1.3.2 </a:t>
            </a:r>
            <a:r>
              <a:rPr lang="zh-CN" altLang="en-US" sz="3600" b="1" dirty="0">
                <a:solidFill>
                  <a:srgbClr val="1E5CFC"/>
                </a:solidFill>
                <a:latin typeface="微软雅黑" panose="020B0503020204020204" pitchFamily="34" charset="-122"/>
                <a:ea typeface="微软雅黑" panose="020B0503020204020204" pitchFamily="34" charset="-122"/>
              </a:rPr>
              <a:t>新零售与传统电商</a:t>
            </a:r>
          </a:p>
        </p:txBody>
      </p:sp>
      <p:grpSp>
        <p:nvGrpSpPr>
          <p:cNvPr id="42" name="Group 15"/>
          <p:cNvGrpSpPr/>
          <p:nvPr/>
        </p:nvGrpSpPr>
        <p:grpSpPr>
          <a:xfrm>
            <a:off x="1370965" y="5676900"/>
            <a:ext cx="15017750" cy="3695072"/>
            <a:chOff x="0" y="-144661"/>
            <a:chExt cx="13389934" cy="4926714"/>
          </a:xfrm>
        </p:grpSpPr>
        <p:grpSp>
          <p:nvGrpSpPr>
            <p:cNvPr id="43" name="Group 16"/>
            <p:cNvGrpSpPr/>
            <p:nvPr/>
          </p:nvGrpSpPr>
          <p:grpSpPr>
            <a:xfrm>
              <a:off x="0" y="-144661"/>
              <a:ext cx="13389934" cy="4478716"/>
              <a:chOff x="0" y="-28575"/>
              <a:chExt cx="2644925" cy="884685"/>
            </a:xfrm>
          </p:grpSpPr>
          <p:sp>
            <p:nvSpPr>
              <p:cNvPr id="47" name="Freeform 17"/>
              <p:cNvSpPr/>
              <p:nvPr/>
            </p:nvSpPr>
            <p:spPr>
              <a:xfrm>
                <a:off x="14777" y="53218"/>
                <a:ext cx="2630148" cy="802892"/>
              </a:xfrm>
              <a:custGeom>
                <a:avLst/>
                <a:gdLst/>
                <a:ahLst/>
                <a:cxnLst/>
                <a:rect l="l" t="t" r="r" b="b"/>
                <a:pathLst>
                  <a:path w="2341532" h="742621">
                    <a:moveTo>
                      <a:pt x="44411" y="0"/>
                    </a:moveTo>
                    <a:lnTo>
                      <a:pt x="2297121" y="0"/>
                    </a:lnTo>
                    <a:cubicBezTo>
                      <a:pt x="2321649" y="0"/>
                      <a:pt x="2341532" y="19884"/>
                      <a:pt x="2341532" y="44411"/>
                    </a:cubicBezTo>
                    <a:lnTo>
                      <a:pt x="2341532" y="698209"/>
                    </a:lnTo>
                    <a:cubicBezTo>
                      <a:pt x="2341532" y="722737"/>
                      <a:pt x="2321649" y="742621"/>
                      <a:pt x="2297121" y="742621"/>
                    </a:cubicBezTo>
                    <a:lnTo>
                      <a:pt x="44411" y="742621"/>
                    </a:lnTo>
                    <a:cubicBezTo>
                      <a:pt x="19884" y="742621"/>
                      <a:pt x="0" y="722737"/>
                      <a:pt x="0" y="698209"/>
                    </a:cubicBezTo>
                    <a:lnTo>
                      <a:pt x="0" y="44411"/>
                    </a:lnTo>
                    <a:cubicBezTo>
                      <a:pt x="0" y="19884"/>
                      <a:pt x="19884" y="0"/>
                      <a:pt x="44411" y="0"/>
                    </a:cubicBezTo>
                    <a:close/>
                  </a:path>
                </a:pathLst>
              </a:custGeom>
              <a:solidFill>
                <a:srgbClr val="FFFFFF"/>
              </a:solidFill>
              <a:ln w="38100" cap="rnd">
                <a:solidFill>
                  <a:srgbClr val="1E5CFC"/>
                </a:solidFill>
                <a:prstDash val="solid"/>
                <a:round/>
              </a:ln>
            </p:spPr>
            <p:txBody>
              <a:bodyPr/>
              <a:lstStyle/>
              <a:p>
                <a:endParaRPr lang="zh-CN" altLang="en-US"/>
              </a:p>
            </p:txBody>
          </p:sp>
          <p:sp>
            <p:nvSpPr>
              <p:cNvPr id="48" name="TextBox 18"/>
              <p:cNvSpPr txBox="1"/>
              <p:nvPr/>
            </p:nvSpPr>
            <p:spPr>
              <a:xfrm>
                <a:off x="0" y="-28575"/>
                <a:ext cx="2341532" cy="771196"/>
              </a:xfrm>
              <a:prstGeom prst="rect">
                <a:avLst/>
              </a:prstGeom>
            </p:spPr>
            <p:txBody>
              <a:bodyPr lIns="50800" tIns="50800" rIns="50800" bIns="50800" rtlCol="0" anchor="ctr"/>
              <a:lstStyle/>
              <a:p>
                <a:pPr algn="ctr">
                  <a:lnSpc>
                    <a:spcPts val="2020"/>
                  </a:lnSpc>
                </a:pPr>
                <a:endParaRPr/>
              </a:p>
            </p:txBody>
          </p:sp>
        </p:grpSp>
        <p:sp>
          <p:nvSpPr>
            <p:cNvPr id="44" name="TextBox 19"/>
            <p:cNvSpPr txBox="1"/>
            <p:nvPr/>
          </p:nvSpPr>
          <p:spPr>
            <a:xfrm>
              <a:off x="302792" y="312603"/>
              <a:ext cx="10802976" cy="1148915"/>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）新零售与传统电商的区别</a:t>
              </a:r>
            </a:p>
          </p:txBody>
        </p:sp>
        <p:sp>
          <p:nvSpPr>
            <p:cNvPr id="45" name="TextBox 20"/>
            <p:cNvSpPr txBox="1"/>
            <p:nvPr/>
          </p:nvSpPr>
          <p:spPr>
            <a:xfrm>
              <a:off x="530354" y="1828062"/>
              <a:ext cx="12599480" cy="2953991"/>
            </a:xfrm>
            <a:prstGeom prst="rect">
              <a:avLst/>
            </a:prstGeom>
          </p:spPr>
          <p:txBody>
            <a:bodyPr wrap="square" lIns="0" tIns="0" rIns="0" bIns="0" rtlCol="0" anchor="t">
              <a:spAutoFit/>
            </a:bodyPr>
            <a:lstStyle/>
            <a:p>
              <a:pPr eaLnBrk="1" fontAlgn="auto" hangingPunct="1">
                <a:lnSpc>
                  <a:spcPct val="150000"/>
                </a:lnSpc>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新零售：</a:t>
              </a:r>
              <a:r>
                <a:rPr lang="zh-CN" altLang="en-US" sz="2400" dirty="0">
                  <a:latin typeface="微软雅黑" panose="020B0503020204020204" pitchFamily="34" charset="-122"/>
                  <a:ea typeface="微软雅黑" panose="020B0503020204020204" pitchFamily="34" charset="-122"/>
                </a:rPr>
                <a:t>平台深度干预。在新零售模式下，电子商务平台已经深入到商品的生产、运输、销售和使用中，使许多线上用户在线下商店中获得更加全面的体验。</a:t>
              </a:r>
            </a:p>
            <a:p>
              <a:pPr eaLnBrk="1" fontAlgn="auto" hangingPunct="1">
                <a:lnSpc>
                  <a:spcPct val="150000"/>
                </a:lnSpc>
                <a:spcBef>
                  <a:spcPts val="0"/>
                </a:spcBef>
                <a:spcAft>
                  <a:spcPts val="0"/>
                </a:spcAft>
                <a:defRPr/>
              </a:pPr>
              <a:endParaRPr lang="zh-CN" altLang="en-US" sz="2400" dirty="0">
                <a:latin typeface="微软雅黑" panose="020B0503020204020204" pitchFamily="34" charset="-122"/>
                <a:ea typeface="微软雅黑" panose="020B0503020204020204" pitchFamily="34" charset="-122"/>
              </a:endParaRPr>
            </a:p>
          </p:txBody>
        </p:sp>
        <p:sp>
          <p:nvSpPr>
            <p:cNvPr id="46" name="AutoShape 21"/>
            <p:cNvSpPr/>
            <p:nvPr/>
          </p:nvSpPr>
          <p:spPr>
            <a:xfrm flipV="1">
              <a:off x="666517" y="1628929"/>
              <a:ext cx="4645134" cy="24783"/>
            </a:xfrm>
            <a:prstGeom prst="line">
              <a:avLst/>
            </a:prstGeom>
            <a:ln w="50800" cap="flat">
              <a:solidFill>
                <a:srgbClr val="2E66FD"/>
              </a:solidFill>
              <a:prstDash val="lgDash"/>
              <a:headEnd type="none" w="sm" len="sm"/>
              <a:tailEnd type="none" w="sm" len="sm"/>
            </a:ln>
          </p:spPr>
          <p:txBody>
            <a:bodyPr/>
            <a:lstStyle/>
            <a:p>
              <a:endParaRPr lang="zh-CN" altLang="en-US"/>
            </a:p>
          </p:txBody>
        </p:sp>
      </p:grpSp>
      <p:sp>
        <p:nvSpPr>
          <p:cNvPr id="24" name="矩形: 圆角 23"/>
          <p:cNvSpPr/>
          <p:nvPr/>
        </p:nvSpPr>
        <p:spPr>
          <a:xfrm>
            <a:off x="13408102" y="1465289"/>
            <a:ext cx="3429676" cy="71961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13217982" y="626123"/>
            <a:ext cx="3956460" cy="7647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
          <p:cNvSpPr txBox="1">
            <a:spLocks noChangeArrowheads="1"/>
          </p:cNvSpPr>
          <p:nvPr/>
        </p:nvSpPr>
        <p:spPr bwMode="auto">
          <a:xfrm>
            <a:off x="13487400" y="725897"/>
            <a:ext cx="36870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3200" b="1" dirty="0">
                <a:solidFill>
                  <a:srgbClr val="2E66FD"/>
                </a:solidFill>
                <a:latin typeface="微软雅黑" panose="020B0503020204020204" pitchFamily="34" charset="-122"/>
                <a:ea typeface="微软雅黑" panose="020B0503020204020204" pitchFamily="34" charset="-122"/>
              </a:rPr>
              <a:t>平台干预程度不同</a:t>
            </a:r>
          </a:p>
        </p:txBody>
      </p:sp>
      <p:sp>
        <p:nvSpPr>
          <p:cNvPr id="29" name="Freeform 47"/>
          <p:cNvSpPr/>
          <p:nvPr/>
        </p:nvSpPr>
        <p:spPr>
          <a:xfrm flipH="1">
            <a:off x="13639613" y="2534174"/>
            <a:ext cx="3051371" cy="2901962"/>
          </a:xfrm>
          <a:custGeom>
            <a:avLst/>
            <a:gdLst/>
            <a:ahLst/>
            <a:cxnLst/>
            <a:rect l="l" t="t" r="r" b="b"/>
            <a:pathLst>
              <a:path w="6792633" h="6537446">
                <a:moveTo>
                  <a:pt x="0" y="0"/>
                </a:moveTo>
                <a:lnTo>
                  <a:pt x="6792633" y="0"/>
                </a:lnTo>
                <a:lnTo>
                  <a:pt x="6792633" y="6537445"/>
                </a:lnTo>
                <a:lnTo>
                  <a:pt x="0" y="6537445"/>
                </a:lnTo>
                <a:lnTo>
                  <a:pt x="0" y="0"/>
                </a:lnTo>
                <a:close/>
              </a:path>
            </a:pathLst>
          </a:custGeom>
          <a:blipFill>
            <a:blip r:embed="rId4"/>
            <a:stretch>
              <a:fillRect/>
            </a:stretch>
          </a:blipFill>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kOWQ0NGJjYzA2MTU5ZjdjMjQxZjY5NTMxNjczYjA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633.6617322834645,&quot;left&quot;:109.90440944881894,&quot;top&quot;:132.43826771653545,&quot;width&quot;:1199.34866141732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1571</Words>
  <Application>Microsoft Office PowerPoint</Application>
  <PresentationFormat>自定义</PresentationFormat>
  <Paragraphs>127</Paragraphs>
  <Slides>19</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19</vt:i4>
      </vt:variant>
    </vt:vector>
  </HeadingPairs>
  <TitlesOfParts>
    <vt:vector size="23" baseType="lpstr">
      <vt:lpstr>Arial</vt:lpstr>
      <vt:lpstr>Calibri</vt:lpstr>
      <vt:lpstr>微软雅黑</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燕文静</dc:creator>
  <cp:lastModifiedBy>admin</cp:lastModifiedBy>
  <cp:revision>12</cp:revision>
  <dcterms:created xsi:type="dcterms:W3CDTF">2006-08-16T00:00:00Z</dcterms:created>
  <dcterms:modified xsi:type="dcterms:W3CDTF">2024-06-14T07:39:55Z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DCF4243C69A94B24A0321ACB11AB7AB2_12</vt:lpwstr>
  </property>
  <property fmtid="{D5CDD505-2E9C-101B-9397-08002B2CF9AE}" pid="3" name="KSOProductBuildVer">
    <vt:lpwstr>2052-12.1.0.16309</vt:lpwstr>
  </property>
</Properties>
</file>