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1" r:id="rId4"/>
    <p:sldId id="260" r:id="rId5"/>
    <p:sldId id="262" r:id="rId6"/>
    <p:sldId id="272" r:id="rId7"/>
    <p:sldId id="273" r:id="rId8"/>
    <p:sldId id="274" r:id="rId9"/>
    <p:sldId id="275" r:id="rId10"/>
    <p:sldId id="28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0" r:id="rId20"/>
  </p:sldIdLst>
  <p:sldSz cx="18288000" cy="10287000"/>
  <p:notesSz cx="6858000" cy="9144000"/>
  <p:embeddedFontLs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69" d="100"/>
          <a:sy n="69" d="100"/>
        </p:scale>
        <p:origin x="1308" y="114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2D9E2-08A6-4F7C-B261-5ACF5D493F81}" type="doc">
      <dgm:prSet loTypeId="urn:microsoft.com/office/officeart/2009/3/layout/StepUpProcess#1" loCatId="process" qsTypeId="urn:microsoft.com/office/officeart/2005/8/quickstyle/3d4#1" qsCatId="3D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94A4178-4514-4D80-AD9C-5F29B66650D1}">
      <dgm:prSet phldrT="[文本]"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阶段一</a:t>
          </a:r>
        </a:p>
      </dgm:t>
    </dgm:pt>
    <dgm:pt modelId="{A64D96FF-5D5A-4800-9E8D-7AFC8C5E4AAF}" type="parTrans" cxnId="{F92AE5B4-10B3-4E4E-8F22-B112255A2037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C21F66-CEF5-4782-925E-9FB644C12477}" type="sibTrans" cxnId="{F92AE5B4-10B3-4E4E-8F22-B112255A2037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B92761-28FB-4845-865A-1F882FF1D316}">
      <dgm:prSet phldrT="[文本]"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阶段二</a:t>
          </a:r>
        </a:p>
      </dgm:t>
    </dgm:pt>
    <dgm:pt modelId="{A9725B4E-E623-4BAB-AE33-5BF8E8B07726}" type="parTrans" cxnId="{2D2842EA-A267-4612-B53B-72EC0A864791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D564D5-D58E-4828-A241-7AD54567B121}" type="sibTrans" cxnId="{2D2842EA-A267-4612-B53B-72EC0A864791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B7238A-00A2-4D1E-886D-750612EEB917}">
      <dgm:prSet phldrT="[文本]"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阶段三</a:t>
          </a:r>
        </a:p>
      </dgm:t>
    </dgm:pt>
    <dgm:pt modelId="{8B34D897-99E8-49EA-ACAA-02D7E8E246F5}" type="parTrans" cxnId="{7480AC82-C165-43E1-8E7B-AE2DB9BC92A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00F3DA-5F23-477E-8504-45E8B9E901DB}" type="sibTrans" cxnId="{7480AC82-C165-43E1-8E7B-AE2DB9BC92A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496854-BBC1-4D50-B7AE-1E3CA21F3A1B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阶段四</a:t>
          </a:r>
        </a:p>
      </dgm:t>
    </dgm:pt>
    <dgm:pt modelId="{B12A3FC0-9BF0-4B2B-9ADF-04EF0001823A}" type="parTrans" cxnId="{CE4637DB-CEB8-4169-8606-AA431843EA9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D742B1-B8EB-4F26-8D5E-A511411F9136}" type="sibTrans" cxnId="{CE4637DB-CEB8-4169-8606-AA431843EA9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B5A912-1D32-4FE9-A0C1-EE082761D031}" type="pres">
      <dgm:prSet presAssocID="{23E2D9E2-08A6-4F7C-B261-5ACF5D493F81}" presName="rootnode" presStyleCnt="0">
        <dgm:presLayoutVars>
          <dgm:chMax/>
          <dgm:chPref/>
          <dgm:dir/>
          <dgm:animLvl val="lvl"/>
        </dgm:presLayoutVars>
      </dgm:prSet>
      <dgm:spPr/>
    </dgm:pt>
    <dgm:pt modelId="{ADB8C38A-3971-466E-9E06-EF88FE131C74}" type="pres">
      <dgm:prSet presAssocID="{394A4178-4514-4D80-AD9C-5F29B66650D1}" presName="composite" presStyleCnt="0"/>
      <dgm:spPr/>
    </dgm:pt>
    <dgm:pt modelId="{5842B8A4-1D5B-490F-B49F-93A308B448D4}" type="pres">
      <dgm:prSet presAssocID="{394A4178-4514-4D80-AD9C-5F29B66650D1}" presName="LShape" presStyleLbl="alignNode1" presStyleIdx="0" presStyleCnt="7" custLinFactNeighborX="340" custLinFactNeighborY="-7056"/>
      <dgm:spPr/>
    </dgm:pt>
    <dgm:pt modelId="{2FE6B766-A273-4021-B7F0-368806A28C30}" type="pres">
      <dgm:prSet presAssocID="{394A4178-4514-4D80-AD9C-5F29B66650D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D01B536-693E-4329-98BD-0319B091ED48}" type="pres">
      <dgm:prSet presAssocID="{394A4178-4514-4D80-AD9C-5F29B66650D1}" presName="Triangle" presStyleLbl="alignNode1" presStyleIdx="1" presStyleCnt="7"/>
      <dgm:spPr/>
    </dgm:pt>
    <dgm:pt modelId="{CDAEEE32-B630-4F33-8D6B-7A2E2FE91270}" type="pres">
      <dgm:prSet presAssocID="{CBC21F66-CEF5-4782-925E-9FB644C12477}" presName="sibTrans" presStyleCnt="0"/>
      <dgm:spPr/>
    </dgm:pt>
    <dgm:pt modelId="{4C39CD22-98D3-46D5-8765-61C459CB79CA}" type="pres">
      <dgm:prSet presAssocID="{CBC21F66-CEF5-4782-925E-9FB644C12477}" presName="space" presStyleCnt="0"/>
      <dgm:spPr/>
    </dgm:pt>
    <dgm:pt modelId="{818BF4EF-CE2E-48AD-8C91-552A611B8BFD}" type="pres">
      <dgm:prSet presAssocID="{9CB92761-28FB-4845-865A-1F882FF1D316}" presName="composite" presStyleCnt="0"/>
      <dgm:spPr/>
    </dgm:pt>
    <dgm:pt modelId="{AE7FF457-F835-456F-8ACC-5820ADB41745}" type="pres">
      <dgm:prSet presAssocID="{9CB92761-28FB-4845-865A-1F882FF1D316}" presName="LShape" presStyleLbl="alignNode1" presStyleIdx="2" presStyleCnt="7" custLinFactNeighborX="340" custLinFactNeighborY="-7056"/>
      <dgm:spPr/>
    </dgm:pt>
    <dgm:pt modelId="{E6786F9B-BDB6-4DBA-B4AE-C6344ADED650}" type="pres">
      <dgm:prSet presAssocID="{9CB92761-28FB-4845-865A-1F882FF1D31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E27BDE7-A3D5-49B9-9F5D-02A3AF423AC2}" type="pres">
      <dgm:prSet presAssocID="{9CB92761-28FB-4845-865A-1F882FF1D316}" presName="Triangle" presStyleLbl="alignNode1" presStyleIdx="3" presStyleCnt="7"/>
      <dgm:spPr/>
    </dgm:pt>
    <dgm:pt modelId="{3AE007FD-0743-4EB0-8043-4BD525C491B9}" type="pres">
      <dgm:prSet presAssocID="{7BD564D5-D58E-4828-A241-7AD54567B121}" presName="sibTrans" presStyleCnt="0"/>
      <dgm:spPr/>
    </dgm:pt>
    <dgm:pt modelId="{D1671D11-C4BD-448A-A566-852A40384CC1}" type="pres">
      <dgm:prSet presAssocID="{7BD564D5-D58E-4828-A241-7AD54567B121}" presName="space" presStyleCnt="0"/>
      <dgm:spPr/>
    </dgm:pt>
    <dgm:pt modelId="{7623C52A-AFBA-458C-9A19-72109C2962E9}" type="pres">
      <dgm:prSet presAssocID="{E9B7238A-00A2-4D1E-886D-750612EEB917}" presName="composite" presStyleCnt="0"/>
      <dgm:spPr/>
    </dgm:pt>
    <dgm:pt modelId="{D02994ED-E168-4F28-9523-B158F8BD83B3}" type="pres">
      <dgm:prSet presAssocID="{E9B7238A-00A2-4D1E-886D-750612EEB917}" presName="LShape" presStyleLbl="alignNode1" presStyleIdx="4" presStyleCnt="7" custLinFactNeighborX="340" custLinFactNeighborY="-7056"/>
      <dgm:spPr/>
    </dgm:pt>
    <dgm:pt modelId="{40FEE239-CF59-4ECB-A792-8EC035DF985B}" type="pres">
      <dgm:prSet presAssocID="{E9B7238A-00A2-4D1E-886D-750612EEB91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1390322-19DF-439A-8C4C-DB8059265CB4}" type="pres">
      <dgm:prSet presAssocID="{E9B7238A-00A2-4D1E-886D-750612EEB917}" presName="Triangle" presStyleLbl="alignNode1" presStyleIdx="5" presStyleCnt="7"/>
      <dgm:spPr/>
    </dgm:pt>
    <dgm:pt modelId="{AF40BD3E-FE70-481E-A333-AC1439A261C0}" type="pres">
      <dgm:prSet presAssocID="{F400F3DA-5F23-477E-8504-45E8B9E901DB}" presName="sibTrans" presStyleCnt="0"/>
      <dgm:spPr/>
    </dgm:pt>
    <dgm:pt modelId="{2919169F-37D9-4272-A800-B7F23D19DAB6}" type="pres">
      <dgm:prSet presAssocID="{F400F3DA-5F23-477E-8504-45E8B9E901DB}" presName="space" presStyleCnt="0"/>
      <dgm:spPr/>
    </dgm:pt>
    <dgm:pt modelId="{D23BC538-9709-4A72-BD9A-C0223C8B5FCA}" type="pres">
      <dgm:prSet presAssocID="{6C496854-BBC1-4D50-B7AE-1E3CA21F3A1B}" presName="composite" presStyleCnt="0"/>
      <dgm:spPr/>
    </dgm:pt>
    <dgm:pt modelId="{638A8DE6-C6A1-4DAB-AA27-295A465FC43F}" type="pres">
      <dgm:prSet presAssocID="{6C496854-BBC1-4D50-B7AE-1E3CA21F3A1B}" presName="LShape" presStyleLbl="alignNode1" presStyleIdx="6" presStyleCnt="7"/>
      <dgm:spPr/>
    </dgm:pt>
    <dgm:pt modelId="{8666F188-A528-4B23-ACEC-0B6B9A63E055}" type="pres">
      <dgm:prSet presAssocID="{6C496854-BBC1-4D50-B7AE-1E3CA21F3A1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A84117-A72D-4187-93FF-7785E7A3D407}" type="presOf" srcId="{394A4178-4514-4D80-AD9C-5F29B66650D1}" destId="{2FE6B766-A273-4021-B7F0-368806A28C30}" srcOrd="0" destOrd="0" presId="urn:microsoft.com/office/officeart/2009/3/layout/StepUpProcess#1"/>
    <dgm:cxn modelId="{87672627-2E3D-43D3-8075-73AC94FA4815}" type="presOf" srcId="{9CB92761-28FB-4845-865A-1F882FF1D316}" destId="{E6786F9B-BDB6-4DBA-B4AE-C6344ADED650}" srcOrd="0" destOrd="0" presId="urn:microsoft.com/office/officeart/2009/3/layout/StepUpProcess#1"/>
    <dgm:cxn modelId="{7480AC82-C165-43E1-8E7B-AE2DB9BC92A4}" srcId="{23E2D9E2-08A6-4F7C-B261-5ACF5D493F81}" destId="{E9B7238A-00A2-4D1E-886D-750612EEB917}" srcOrd="2" destOrd="0" parTransId="{8B34D897-99E8-49EA-ACAA-02D7E8E246F5}" sibTransId="{F400F3DA-5F23-477E-8504-45E8B9E901DB}"/>
    <dgm:cxn modelId="{BC263BA4-52DD-426E-A914-58E2F50765DC}" type="presOf" srcId="{23E2D9E2-08A6-4F7C-B261-5ACF5D493F81}" destId="{DCB5A912-1D32-4FE9-A0C1-EE082761D031}" srcOrd="0" destOrd="0" presId="urn:microsoft.com/office/officeart/2009/3/layout/StepUpProcess#1"/>
    <dgm:cxn modelId="{889C0FAA-67D5-40DA-9429-A4BDBB76B0C9}" type="presOf" srcId="{E9B7238A-00A2-4D1E-886D-750612EEB917}" destId="{40FEE239-CF59-4ECB-A792-8EC035DF985B}" srcOrd="0" destOrd="0" presId="urn:microsoft.com/office/officeart/2009/3/layout/StepUpProcess#1"/>
    <dgm:cxn modelId="{F92AE5B4-10B3-4E4E-8F22-B112255A2037}" srcId="{23E2D9E2-08A6-4F7C-B261-5ACF5D493F81}" destId="{394A4178-4514-4D80-AD9C-5F29B66650D1}" srcOrd="0" destOrd="0" parTransId="{A64D96FF-5D5A-4800-9E8D-7AFC8C5E4AAF}" sibTransId="{CBC21F66-CEF5-4782-925E-9FB644C12477}"/>
    <dgm:cxn modelId="{A499F3B7-57C3-4F87-955F-781F09C273FD}" type="presOf" srcId="{6C496854-BBC1-4D50-B7AE-1E3CA21F3A1B}" destId="{8666F188-A528-4B23-ACEC-0B6B9A63E055}" srcOrd="0" destOrd="0" presId="urn:microsoft.com/office/officeart/2009/3/layout/StepUpProcess#1"/>
    <dgm:cxn modelId="{CE4637DB-CEB8-4169-8606-AA431843EA94}" srcId="{23E2D9E2-08A6-4F7C-B261-5ACF5D493F81}" destId="{6C496854-BBC1-4D50-B7AE-1E3CA21F3A1B}" srcOrd="3" destOrd="0" parTransId="{B12A3FC0-9BF0-4B2B-9ADF-04EF0001823A}" sibTransId="{82D742B1-B8EB-4F26-8D5E-A511411F9136}"/>
    <dgm:cxn modelId="{2D2842EA-A267-4612-B53B-72EC0A864791}" srcId="{23E2D9E2-08A6-4F7C-B261-5ACF5D493F81}" destId="{9CB92761-28FB-4845-865A-1F882FF1D316}" srcOrd="1" destOrd="0" parTransId="{A9725B4E-E623-4BAB-AE33-5BF8E8B07726}" sibTransId="{7BD564D5-D58E-4828-A241-7AD54567B121}"/>
    <dgm:cxn modelId="{56CCEFD1-2A07-4AC9-8ABB-2ABB8D371CB4}" type="presParOf" srcId="{DCB5A912-1D32-4FE9-A0C1-EE082761D031}" destId="{ADB8C38A-3971-466E-9E06-EF88FE131C74}" srcOrd="0" destOrd="0" presId="urn:microsoft.com/office/officeart/2009/3/layout/StepUpProcess#1"/>
    <dgm:cxn modelId="{E19888D7-EF2A-431C-9DBA-DD40D56B6850}" type="presParOf" srcId="{ADB8C38A-3971-466E-9E06-EF88FE131C74}" destId="{5842B8A4-1D5B-490F-B49F-93A308B448D4}" srcOrd="0" destOrd="0" presId="urn:microsoft.com/office/officeart/2009/3/layout/StepUpProcess#1"/>
    <dgm:cxn modelId="{6FA526AF-6AB6-4EBF-9686-9B1B65BDCD46}" type="presParOf" srcId="{ADB8C38A-3971-466E-9E06-EF88FE131C74}" destId="{2FE6B766-A273-4021-B7F0-368806A28C30}" srcOrd="1" destOrd="0" presId="urn:microsoft.com/office/officeart/2009/3/layout/StepUpProcess#1"/>
    <dgm:cxn modelId="{38740544-9048-47B9-B1F5-111721ADA2F1}" type="presParOf" srcId="{ADB8C38A-3971-466E-9E06-EF88FE131C74}" destId="{DD01B536-693E-4329-98BD-0319B091ED48}" srcOrd="2" destOrd="0" presId="urn:microsoft.com/office/officeart/2009/3/layout/StepUpProcess#1"/>
    <dgm:cxn modelId="{451B74D0-3192-4321-9206-24165D018F6D}" type="presParOf" srcId="{DCB5A912-1D32-4FE9-A0C1-EE082761D031}" destId="{CDAEEE32-B630-4F33-8D6B-7A2E2FE91270}" srcOrd="1" destOrd="0" presId="urn:microsoft.com/office/officeart/2009/3/layout/StepUpProcess#1"/>
    <dgm:cxn modelId="{5DF6E3C8-45A1-4461-BBEA-86B958EEC7EE}" type="presParOf" srcId="{CDAEEE32-B630-4F33-8D6B-7A2E2FE91270}" destId="{4C39CD22-98D3-46D5-8765-61C459CB79CA}" srcOrd="0" destOrd="0" presId="urn:microsoft.com/office/officeart/2009/3/layout/StepUpProcess#1"/>
    <dgm:cxn modelId="{1E34D969-DE86-4C2A-9348-EEFF763C42F4}" type="presParOf" srcId="{DCB5A912-1D32-4FE9-A0C1-EE082761D031}" destId="{818BF4EF-CE2E-48AD-8C91-552A611B8BFD}" srcOrd="2" destOrd="0" presId="urn:microsoft.com/office/officeart/2009/3/layout/StepUpProcess#1"/>
    <dgm:cxn modelId="{DFE8B32B-0723-4AA1-8A95-B36B1160A18A}" type="presParOf" srcId="{818BF4EF-CE2E-48AD-8C91-552A611B8BFD}" destId="{AE7FF457-F835-456F-8ACC-5820ADB41745}" srcOrd="0" destOrd="0" presId="urn:microsoft.com/office/officeart/2009/3/layout/StepUpProcess#1"/>
    <dgm:cxn modelId="{5798EDB1-7A20-4B8E-BE93-11975D7D92EC}" type="presParOf" srcId="{818BF4EF-CE2E-48AD-8C91-552A611B8BFD}" destId="{E6786F9B-BDB6-4DBA-B4AE-C6344ADED650}" srcOrd="1" destOrd="0" presId="urn:microsoft.com/office/officeart/2009/3/layout/StepUpProcess#1"/>
    <dgm:cxn modelId="{C235FC40-9E91-49F3-AE29-D71FE7C28CEA}" type="presParOf" srcId="{818BF4EF-CE2E-48AD-8C91-552A611B8BFD}" destId="{AE27BDE7-A3D5-49B9-9F5D-02A3AF423AC2}" srcOrd="2" destOrd="0" presId="urn:microsoft.com/office/officeart/2009/3/layout/StepUpProcess#1"/>
    <dgm:cxn modelId="{E1A91CF4-E88A-45FB-B8FA-922397B565F3}" type="presParOf" srcId="{DCB5A912-1D32-4FE9-A0C1-EE082761D031}" destId="{3AE007FD-0743-4EB0-8043-4BD525C491B9}" srcOrd="3" destOrd="0" presId="urn:microsoft.com/office/officeart/2009/3/layout/StepUpProcess#1"/>
    <dgm:cxn modelId="{3ACFBCEC-5621-4B90-807A-F22A84E28490}" type="presParOf" srcId="{3AE007FD-0743-4EB0-8043-4BD525C491B9}" destId="{D1671D11-C4BD-448A-A566-852A40384CC1}" srcOrd="0" destOrd="0" presId="urn:microsoft.com/office/officeart/2009/3/layout/StepUpProcess#1"/>
    <dgm:cxn modelId="{70998BED-7C1F-48AA-B597-5084412C8646}" type="presParOf" srcId="{DCB5A912-1D32-4FE9-A0C1-EE082761D031}" destId="{7623C52A-AFBA-458C-9A19-72109C2962E9}" srcOrd="4" destOrd="0" presId="urn:microsoft.com/office/officeart/2009/3/layout/StepUpProcess#1"/>
    <dgm:cxn modelId="{CCC56DE8-99AB-4295-8B85-5935A54D833A}" type="presParOf" srcId="{7623C52A-AFBA-458C-9A19-72109C2962E9}" destId="{D02994ED-E168-4F28-9523-B158F8BD83B3}" srcOrd="0" destOrd="0" presId="urn:microsoft.com/office/officeart/2009/3/layout/StepUpProcess#1"/>
    <dgm:cxn modelId="{BE95A2F6-702E-4598-8AA9-27B8185CA213}" type="presParOf" srcId="{7623C52A-AFBA-458C-9A19-72109C2962E9}" destId="{40FEE239-CF59-4ECB-A792-8EC035DF985B}" srcOrd="1" destOrd="0" presId="urn:microsoft.com/office/officeart/2009/3/layout/StepUpProcess#1"/>
    <dgm:cxn modelId="{A33D10C4-3787-429C-94E6-B9B5D4735D63}" type="presParOf" srcId="{7623C52A-AFBA-458C-9A19-72109C2962E9}" destId="{11390322-19DF-439A-8C4C-DB8059265CB4}" srcOrd="2" destOrd="0" presId="urn:microsoft.com/office/officeart/2009/3/layout/StepUpProcess#1"/>
    <dgm:cxn modelId="{20A6BC3B-810C-4DB5-AC44-0A6BF19075DE}" type="presParOf" srcId="{DCB5A912-1D32-4FE9-A0C1-EE082761D031}" destId="{AF40BD3E-FE70-481E-A333-AC1439A261C0}" srcOrd="5" destOrd="0" presId="urn:microsoft.com/office/officeart/2009/3/layout/StepUpProcess#1"/>
    <dgm:cxn modelId="{E3E45C18-2CAC-49A1-B452-3A8676114BD4}" type="presParOf" srcId="{AF40BD3E-FE70-481E-A333-AC1439A261C0}" destId="{2919169F-37D9-4272-A800-B7F23D19DAB6}" srcOrd="0" destOrd="0" presId="urn:microsoft.com/office/officeart/2009/3/layout/StepUpProcess#1"/>
    <dgm:cxn modelId="{577E19EF-E9ED-468A-B833-78E276920E5E}" type="presParOf" srcId="{DCB5A912-1D32-4FE9-A0C1-EE082761D031}" destId="{D23BC538-9709-4A72-BD9A-C0223C8B5FCA}" srcOrd="6" destOrd="0" presId="urn:microsoft.com/office/officeart/2009/3/layout/StepUpProcess#1"/>
    <dgm:cxn modelId="{80BA2D00-0670-4A4B-AE9F-25E95CC8D4C2}" type="presParOf" srcId="{D23BC538-9709-4A72-BD9A-C0223C8B5FCA}" destId="{638A8DE6-C6A1-4DAB-AA27-295A465FC43F}" srcOrd="0" destOrd="0" presId="urn:microsoft.com/office/officeart/2009/3/layout/StepUpProcess#1"/>
    <dgm:cxn modelId="{86FB11D4-5510-4BA7-BA32-4587C9967F25}" type="presParOf" srcId="{D23BC538-9709-4A72-BD9A-C0223C8B5FCA}" destId="{8666F188-A528-4B23-ACEC-0B6B9A63E055}" srcOrd="1" destOrd="0" presId="urn:microsoft.com/office/officeart/2009/3/layout/StepUpProcess#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2B8A4-1D5B-490F-B49F-93A308B448D4}">
      <dsp:nvSpPr>
        <dsp:cNvPr id="0" name=""/>
        <dsp:cNvSpPr/>
      </dsp:nvSpPr>
      <dsp:spPr>
        <a:xfrm rot="5400000">
          <a:off x="440140" y="1433081"/>
          <a:ext cx="1299359" cy="2162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6B766-A273-4021-B7F0-368806A28C30}">
      <dsp:nvSpPr>
        <dsp:cNvPr id="0" name=""/>
        <dsp:cNvSpPr/>
      </dsp:nvSpPr>
      <dsp:spPr bwMode="white">
        <a:xfrm>
          <a:off x="215893" y="2170767"/>
          <a:ext cx="1951960" cy="171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阶段一</a:t>
          </a:r>
        </a:p>
      </dsp:txBody>
      <dsp:txXfrm>
        <a:off x="215893" y="2170767"/>
        <a:ext cx="1951960" cy="1711007"/>
      </dsp:txXfrm>
    </dsp:sp>
    <dsp:sp modelId="{DD01B536-693E-4329-98BD-0319B091ED48}">
      <dsp:nvSpPr>
        <dsp:cNvPr id="0" name=""/>
        <dsp:cNvSpPr/>
      </dsp:nvSpPr>
      <dsp:spPr>
        <a:xfrm>
          <a:off x="1799559" y="1365587"/>
          <a:ext cx="368294" cy="368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FF457-F835-456F-8ACC-5820ADB41745}">
      <dsp:nvSpPr>
        <dsp:cNvPr id="0" name=""/>
        <dsp:cNvSpPr/>
      </dsp:nvSpPr>
      <dsp:spPr>
        <a:xfrm rot="5400000">
          <a:off x="2829720" y="841777"/>
          <a:ext cx="1299359" cy="2162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86F9B-BDB6-4DBA-B4AE-C6344ADED650}">
      <dsp:nvSpPr>
        <dsp:cNvPr id="0" name=""/>
        <dsp:cNvSpPr/>
      </dsp:nvSpPr>
      <dsp:spPr bwMode="white">
        <a:xfrm>
          <a:off x="2605474" y="1579463"/>
          <a:ext cx="1951960" cy="171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阶段二</a:t>
          </a:r>
        </a:p>
      </dsp:txBody>
      <dsp:txXfrm>
        <a:off x="2605474" y="1579463"/>
        <a:ext cx="1951960" cy="1711007"/>
      </dsp:txXfrm>
    </dsp:sp>
    <dsp:sp modelId="{AE27BDE7-A3D5-49B9-9F5D-02A3AF423AC2}">
      <dsp:nvSpPr>
        <dsp:cNvPr id="0" name=""/>
        <dsp:cNvSpPr/>
      </dsp:nvSpPr>
      <dsp:spPr>
        <a:xfrm>
          <a:off x="4189140" y="774283"/>
          <a:ext cx="368294" cy="368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994ED-E168-4F28-9523-B158F8BD83B3}">
      <dsp:nvSpPr>
        <dsp:cNvPr id="0" name=""/>
        <dsp:cNvSpPr/>
      </dsp:nvSpPr>
      <dsp:spPr>
        <a:xfrm rot="5400000">
          <a:off x="5219301" y="250473"/>
          <a:ext cx="1299359" cy="2162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EE239-CF59-4ECB-A792-8EC035DF985B}">
      <dsp:nvSpPr>
        <dsp:cNvPr id="0" name=""/>
        <dsp:cNvSpPr/>
      </dsp:nvSpPr>
      <dsp:spPr bwMode="white">
        <a:xfrm>
          <a:off x="4995054" y="988159"/>
          <a:ext cx="1951960" cy="171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阶段三</a:t>
          </a:r>
        </a:p>
      </dsp:txBody>
      <dsp:txXfrm>
        <a:off x="4995054" y="988159"/>
        <a:ext cx="1951960" cy="1711007"/>
      </dsp:txXfrm>
    </dsp:sp>
    <dsp:sp modelId="{11390322-19DF-439A-8C4C-DB8059265CB4}">
      <dsp:nvSpPr>
        <dsp:cNvPr id="0" name=""/>
        <dsp:cNvSpPr/>
      </dsp:nvSpPr>
      <dsp:spPr>
        <a:xfrm>
          <a:off x="6578720" y="182979"/>
          <a:ext cx="368294" cy="368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A8DE6-C6A1-4DAB-AA27-295A465FC43F}">
      <dsp:nvSpPr>
        <dsp:cNvPr id="0" name=""/>
        <dsp:cNvSpPr/>
      </dsp:nvSpPr>
      <dsp:spPr>
        <a:xfrm rot="5400000">
          <a:off x="7601530" y="-249147"/>
          <a:ext cx="1299359" cy="2162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6F188-A528-4B23-ACEC-0B6B9A63E055}">
      <dsp:nvSpPr>
        <dsp:cNvPr id="0" name=""/>
        <dsp:cNvSpPr/>
      </dsp:nvSpPr>
      <dsp:spPr bwMode="white">
        <a:xfrm>
          <a:off x="7384635" y="396855"/>
          <a:ext cx="1951960" cy="171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阶段四</a:t>
          </a:r>
        </a:p>
      </dsp:txBody>
      <dsp:txXfrm>
        <a:off x="7384635" y="396855"/>
        <a:ext cx="1951960" cy="171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sv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2.sv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1.png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.sv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924276" y="4892543"/>
            <a:ext cx="8071346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/>
            <a:r>
              <a:rPr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新零售概述</a:t>
            </a:r>
            <a:endParaRPr lang="zh-CN" altLang="zh-CN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24276" y="2641487"/>
            <a:ext cx="8071346" cy="172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743700"/>
            <a:ext cx="4638956" cy="981075"/>
            <a:chOff x="4547" y="10620"/>
            <a:chExt cx="7305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6515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1.1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探寻新零售的起源</a:t>
              </a:r>
              <a:endPara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2887345" y="7734300"/>
            <a:ext cx="9618980" cy="829310"/>
            <a:chOff x="4547" y="12060"/>
            <a:chExt cx="15148" cy="1306"/>
          </a:xfrm>
        </p:grpSpPr>
        <p:grpSp>
          <p:nvGrpSpPr>
            <p:cNvPr id="35" name="Group 19"/>
            <p:cNvGrpSpPr/>
            <p:nvPr/>
          </p:nvGrpSpPr>
          <p:grpSpPr>
            <a:xfrm>
              <a:off x="4547" y="12493"/>
              <a:ext cx="671" cy="671"/>
              <a:chOff x="0" y="0"/>
              <a:chExt cx="6363630" cy="6363630"/>
            </a:xfrm>
          </p:grpSpPr>
          <p:grpSp>
            <p:nvGrpSpPr>
              <p:cNvPr id="36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40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7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8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5295" y="12060"/>
              <a:ext cx="1440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1.2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新零售的内涵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558473" y="2850727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402828" y="1698754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1648906" y="1732893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新零售是什么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11538" y="3725499"/>
            <a:ext cx="6047294" cy="3155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新零售是以互联网为依托，通过大数据、人工智能等技术手段的运用，对商品的生产、流通与销售过程等全产业链进行升级改造，并对线上服务、线下体验以及现代物流进行深度融合。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932844" y="3449689"/>
            <a:ext cx="6966132" cy="5812206"/>
          </a:xfrm>
          <a:prstGeom prst="roundRect">
            <a:avLst>
              <a:gd name="adj" fmla="val 13171"/>
            </a:avLst>
          </a:prstGeom>
          <a:noFill/>
          <a:ln w="44450">
            <a:solidFill>
              <a:srgbClr val="2E66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9051602" y="3543300"/>
            <a:ext cx="8382000" cy="4189561"/>
            <a:chOff x="1559496" y="2852888"/>
            <a:chExt cx="8978040" cy="2859725"/>
          </a:xfrm>
        </p:grpSpPr>
        <p:sp>
          <p:nvSpPr>
            <p:cNvPr id="18" name="流程图: 终止 17"/>
            <p:cNvSpPr/>
            <p:nvPr/>
          </p:nvSpPr>
          <p:spPr>
            <a:xfrm>
              <a:off x="4619903" y="4170808"/>
              <a:ext cx="2952467" cy="819333"/>
            </a:xfrm>
            <a:prstGeom prst="flowChartTermina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新零售是什么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59496" y="3449922"/>
              <a:ext cx="1871484" cy="7208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消费者赋能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8228" y="4993316"/>
              <a:ext cx="1871483" cy="7192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升维体验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666053" y="3426104"/>
              <a:ext cx="1871483" cy="7192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供给侧改革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624782" y="4990140"/>
              <a:ext cx="1871483" cy="7208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数字化革命</a:t>
              </a:r>
            </a:p>
          </p:txBody>
        </p:sp>
        <p:sp>
          <p:nvSpPr>
            <p:cNvPr id="27" name="弧形 26"/>
            <p:cNvSpPr/>
            <p:nvPr/>
          </p:nvSpPr>
          <p:spPr>
            <a:xfrm>
              <a:off x="2027764" y="3732560"/>
              <a:ext cx="2771510" cy="1424304"/>
            </a:xfrm>
            <a:prstGeom prst="arc">
              <a:avLst>
                <a:gd name="adj1" fmla="val 16200000"/>
                <a:gd name="adj2" fmla="val 21247542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9303011">
              <a:off x="6383447" y="4073948"/>
              <a:ext cx="2771510" cy="1425893"/>
            </a:xfrm>
            <a:prstGeom prst="arc">
              <a:avLst>
                <a:gd name="adj1" fmla="val 16200000"/>
                <a:gd name="adj2" fmla="val 21247542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0800000">
              <a:off x="7243790" y="4073948"/>
              <a:ext cx="2771510" cy="1425893"/>
            </a:xfrm>
            <a:prstGeom prst="arc">
              <a:avLst>
                <a:gd name="adj1" fmla="val 16200000"/>
                <a:gd name="adj2" fmla="val 21247542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7700960">
              <a:off x="2827346" y="3526366"/>
              <a:ext cx="2772393" cy="1425438"/>
            </a:xfrm>
            <a:prstGeom prst="arc">
              <a:avLst>
                <a:gd name="adj1" fmla="val 16200000"/>
                <a:gd name="adj2" fmla="val 21247542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5"/>
          <p:cNvGrpSpPr>
            <a:grpSpLocks noChangeAspect="1"/>
          </p:cNvGrpSpPr>
          <p:nvPr/>
        </p:nvGrpSpPr>
        <p:grpSpPr>
          <a:xfrm>
            <a:off x="8505228" y="3449689"/>
            <a:ext cx="9477974" cy="6768877"/>
            <a:chOff x="0" y="0"/>
            <a:chExt cx="7467600" cy="6002020"/>
          </a:xfrm>
        </p:grpSpPr>
        <p:sp>
          <p:nvSpPr>
            <p:cNvPr id="35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Freeform 47"/>
          <p:cNvSpPr/>
          <p:nvPr/>
        </p:nvSpPr>
        <p:spPr>
          <a:xfrm>
            <a:off x="882621" y="6987719"/>
            <a:ext cx="2429418" cy="2423780"/>
          </a:xfrm>
          <a:custGeom>
            <a:avLst/>
            <a:gdLst/>
            <a:ahLst/>
            <a:cxnLst/>
            <a:rect l="l" t="t" r="r" b="b"/>
            <a:pathLst>
              <a:path w="6792633" h="6537446">
                <a:moveTo>
                  <a:pt x="0" y="0"/>
                </a:moveTo>
                <a:lnTo>
                  <a:pt x="6792633" y="0"/>
                </a:lnTo>
                <a:lnTo>
                  <a:pt x="6792633" y="6537445"/>
                </a:lnTo>
                <a:lnTo>
                  <a:pt x="0" y="6537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1705" y="0"/>
            <a:ext cx="5446295" cy="10223197"/>
            <a:chOff x="0" y="0"/>
            <a:chExt cx="1434415" cy="26925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415" cy="2692529"/>
            </a:xfrm>
            <a:custGeom>
              <a:avLst/>
              <a:gdLst/>
              <a:ahLst/>
              <a:cxnLst/>
              <a:rect l="l" t="t" r="r" b="b"/>
              <a:pathLst>
                <a:path w="1434415" h="2692529">
                  <a:moveTo>
                    <a:pt x="0" y="0"/>
                  </a:moveTo>
                  <a:lnTo>
                    <a:pt x="1434415" y="0"/>
                  </a:lnTo>
                  <a:lnTo>
                    <a:pt x="1434415" y="2692529"/>
                  </a:lnTo>
                  <a:lnTo>
                    <a:pt x="0" y="269252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415" cy="272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371600" y="2741706"/>
            <a:ext cx="15175369" cy="2928134"/>
            <a:chOff x="0" y="-144661"/>
            <a:chExt cx="14154883" cy="390417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-144661"/>
              <a:ext cx="14154883" cy="3904178"/>
              <a:chOff x="0" y="-28575"/>
              <a:chExt cx="2796026" cy="7711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777" y="53218"/>
                <a:ext cx="2781249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02791" y="312603"/>
              <a:ext cx="11854006" cy="973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）以消费者为中心，一切以消费者的需求为出发点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6359" y="1793208"/>
              <a:ext cx="13289619" cy="139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零售商需要考虑的核心问题从“我有什么、我要卖什么、在哪里卖”转变为“消费者需要什么、什么时候需要、需要多少”。</a:t>
              </a:r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sp>
        <p:nvSpPr>
          <p:cNvPr id="25" name="Freeform 25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1371600" y="1343031"/>
            <a:ext cx="4559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新零售是什么</a:t>
            </a:r>
          </a:p>
        </p:txBody>
      </p:sp>
      <p:grpSp>
        <p:nvGrpSpPr>
          <p:cNvPr id="42" name="Group 15"/>
          <p:cNvGrpSpPr/>
          <p:nvPr/>
        </p:nvGrpSpPr>
        <p:grpSpPr>
          <a:xfrm>
            <a:off x="1451803" y="6286005"/>
            <a:ext cx="15098390" cy="2928134"/>
            <a:chOff x="0" y="-144661"/>
            <a:chExt cx="13389934" cy="3904178"/>
          </a:xfrm>
        </p:grpSpPr>
        <p:grpSp>
          <p:nvGrpSpPr>
            <p:cNvPr id="43" name="Group 16"/>
            <p:cNvGrpSpPr/>
            <p:nvPr/>
          </p:nvGrpSpPr>
          <p:grpSpPr>
            <a:xfrm>
              <a:off x="0" y="-144661"/>
              <a:ext cx="13389934" cy="3904178"/>
              <a:chOff x="0" y="-28575"/>
              <a:chExt cx="2644925" cy="771196"/>
            </a:xfrm>
          </p:grpSpPr>
          <p:sp>
            <p:nvSpPr>
              <p:cNvPr id="47" name="Freeform 17"/>
              <p:cNvSpPr/>
              <p:nvPr/>
            </p:nvSpPr>
            <p:spPr>
              <a:xfrm>
                <a:off x="14777" y="53218"/>
                <a:ext cx="2630148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44" name="TextBox 19"/>
            <p:cNvSpPr txBox="1"/>
            <p:nvPr/>
          </p:nvSpPr>
          <p:spPr>
            <a:xfrm>
              <a:off x="302791" y="312603"/>
              <a:ext cx="10802976" cy="989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）消费者选择成本更低、效率更高</a:t>
              </a:r>
            </a:p>
          </p:txBody>
        </p:sp>
        <p:sp>
          <p:nvSpPr>
            <p:cNvPr id="45" name="TextBox 20"/>
            <p:cNvSpPr txBox="1"/>
            <p:nvPr/>
          </p:nvSpPr>
          <p:spPr>
            <a:xfrm>
              <a:off x="630290" y="1686601"/>
              <a:ext cx="12599480" cy="139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新零售通过渠道整合，只要挑选一个商品品类，几乎可以直接比对全世界所有品牌的品质和价格，快速做出最优选择，实现个人的“帕累托最优”。</a:t>
              </a:r>
            </a:p>
          </p:txBody>
        </p:sp>
        <p:sp>
          <p:nvSpPr>
            <p:cNvPr id="46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13408102" y="1465289"/>
            <a:ext cx="3429676" cy="71961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13217983" y="1450728"/>
            <a:ext cx="3328986" cy="764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13408102" y="1525596"/>
            <a:ext cx="32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消费者赋能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1705" y="0"/>
            <a:ext cx="5446295" cy="10223197"/>
            <a:chOff x="0" y="0"/>
            <a:chExt cx="1434415" cy="26925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415" cy="2692529"/>
            </a:xfrm>
            <a:custGeom>
              <a:avLst/>
              <a:gdLst/>
              <a:ahLst/>
              <a:cxnLst/>
              <a:rect l="l" t="t" r="r" b="b"/>
              <a:pathLst>
                <a:path w="1434415" h="2692529">
                  <a:moveTo>
                    <a:pt x="0" y="0"/>
                  </a:moveTo>
                  <a:lnTo>
                    <a:pt x="1434415" y="0"/>
                  </a:lnTo>
                  <a:lnTo>
                    <a:pt x="1434415" y="2692529"/>
                  </a:lnTo>
                  <a:lnTo>
                    <a:pt x="0" y="269252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 b="1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415" cy="272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 b="1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sp>
        <p:nvSpPr>
          <p:cNvPr id="25" name="Freeform 25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1113558" y="1224662"/>
            <a:ext cx="4559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新零售是什么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3408102" y="1465289"/>
            <a:ext cx="3429676" cy="71961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13217982" y="626123"/>
            <a:ext cx="3328986" cy="764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13660102" y="725897"/>
            <a:ext cx="2667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供给侧改革</a:t>
            </a:r>
          </a:p>
        </p:txBody>
      </p:sp>
      <p:grpSp>
        <p:nvGrpSpPr>
          <p:cNvPr id="42" name="Group 15"/>
          <p:cNvGrpSpPr/>
          <p:nvPr/>
        </p:nvGrpSpPr>
        <p:grpSpPr>
          <a:xfrm>
            <a:off x="1237251" y="4610743"/>
            <a:ext cx="15600527" cy="2624175"/>
            <a:chOff x="0" y="-144661"/>
            <a:chExt cx="13389934" cy="3904178"/>
          </a:xfrm>
        </p:grpSpPr>
        <p:grpSp>
          <p:nvGrpSpPr>
            <p:cNvPr id="43" name="Group 16"/>
            <p:cNvGrpSpPr/>
            <p:nvPr/>
          </p:nvGrpSpPr>
          <p:grpSpPr>
            <a:xfrm>
              <a:off x="0" y="-144661"/>
              <a:ext cx="13389934" cy="3904178"/>
              <a:chOff x="0" y="-28575"/>
              <a:chExt cx="2644925" cy="771196"/>
            </a:xfrm>
          </p:grpSpPr>
          <p:sp>
            <p:nvSpPr>
              <p:cNvPr id="47" name="Freeform 17"/>
              <p:cNvSpPr/>
              <p:nvPr/>
            </p:nvSpPr>
            <p:spPr>
              <a:xfrm>
                <a:off x="14777" y="53218"/>
                <a:ext cx="2630148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44" name="TextBox 19"/>
            <p:cNvSpPr txBox="1"/>
            <p:nvPr/>
          </p:nvSpPr>
          <p:spPr>
            <a:xfrm>
              <a:off x="302791" y="312603"/>
              <a:ext cx="10802976" cy="989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）零售去库存</a:t>
              </a:r>
            </a:p>
          </p:txBody>
        </p:sp>
        <p:sp>
          <p:nvSpPr>
            <p:cNvPr id="45" name="TextBox 20"/>
            <p:cNvSpPr txBox="1"/>
            <p:nvPr/>
          </p:nvSpPr>
          <p:spPr>
            <a:xfrm>
              <a:off x="630290" y="1686601"/>
              <a:ext cx="12599480" cy="139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通过系统将各地仓库连接起来，完成库存共享，实现门店去库存；同时从消费需求出发，倒推至商品生产，真正实现零售去库存。</a:t>
              </a:r>
            </a:p>
          </p:txBody>
        </p:sp>
        <p:sp>
          <p:nvSpPr>
            <p:cNvPr id="46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7251" y="1791493"/>
            <a:ext cx="15600527" cy="2755447"/>
            <a:chOff x="0" y="-144661"/>
            <a:chExt cx="14154883" cy="390417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-144661"/>
              <a:ext cx="14154883" cy="3904178"/>
              <a:chOff x="0" y="-28575"/>
              <a:chExt cx="2796026" cy="7711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777" y="53218"/>
                <a:ext cx="2781249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02791" y="312603"/>
              <a:ext cx="11854006" cy="973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）全渠道融合</a:t>
              </a:r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6359" y="1793208"/>
              <a:ext cx="13289619" cy="139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新零售将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网店、移动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、直营门店等多种线上线下渠道的全面打通与深度融合，商品、库存、会员、服务等环节全部贯通，形成一个整体。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9" name="Group 15"/>
          <p:cNvGrpSpPr/>
          <p:nvPr/>
        </p:nvGrpSpPr>
        <p:grpSpPr>
          <a:xfrm>
            <a:off x="1237251" y="7356360"/>
            <a:ext cx="15600527" cy="2727748"/>
            <a:chOff x="0" y="-144661"/>
            <a:chExt cx="13389934" cy="3960220"/>
          </a:xfrm>
        </p:grpSpPr>
        <p:grpSp>
          <p:nvGrpSpPr>
            <p:cNvPr id="30" name="Group 16"/>
            <p:cNvGrpSpPr/>
            <p:nvPr/>
          </p:nvGrpSpPr>
          <p:grpSpPr>
            <a:xfrm>
              <a:off x="0" y="-144661"/>
              <a:ext cx="13389934" cy="3904178"/>
              <a:chOff x="0" y="-28575"/>
              <a:chExt cx="2644925" cy="771196"/>
            </a:xfrm>
          </p:grpSpPr>
          <p:sp>
            <p:nvSpPr>
              <p:cNvPr id="36" name="Freeform 17"/>
              <p:cNvSpPr/>
              <p:nvPr/>
            </p:nvSpPr>
            <p:spPr>
              <a:xfrm>
                <a:off x="14777" y="53218"/>
                <a:ext cx="2630148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31" name="TextBox 19"/>
            <p:cNvSpPr txBox="1"/>
            <p:nvPr/>
          </p:nvSpPr>
          <p:spPr>
            <a:xfrm>
              <a:off x="302791" y="312603"/>
              <a:ext cx="10802976" cy="989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）打造智能门店</a:t>
              </a:r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630290" y="1686601"/>
              <a:ext cx="12599480" cy="2128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新零售企业一方面依托技术，实现顾客、商品、营销、交易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个环节的运营数字化；另一方面店铺以物联网进行智能化改造，构建丰富多样的全新零售场景。</a:t>
              </a:r>
            </a:p>
          </p:txBody>
        </p:sp>
        <p:sp>
          <p:nvSpPr>
            <p:cNvPr id="35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客户人群画像分析 客户进行用户画像实现精准营销- Whale帷幄 - 知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73" y="2919915"/>
            <a:ext cx="8327632" cy="51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58163" y="2552700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30777" y="3494165"/>
            <a:ext cx="6081781" cy="5595702"/>
            <a:chOff x="0" y="-161925"/>
            <a:chExt cx="8109041" cy="746093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61925"/>
              <a:ext cx="7371230" cy="10301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altLang="zh-CN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升维体验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76734"/>
              <a:ext cx="8109041" cy="5822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与传统零售相比，新零售不仅提供产品，还提供服务和体验。在新零售时代，消费者购买任何东西，都会有数据记载。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数据后台不仅会记录消费者的姓名、身份、具体地址等信息，还会形成消费档案，基于这些数据，新零售可以反过来促进和叠加新的消费体验，形成良性循环，打造基于消费者的升维体验。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242441" y="4449614"/>
            <a:ext cx="3458451" cy="19050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3682757" y="2753122"/>
            <a:ext cx="577822" cy="693673"/>
          </a:xfrm>
          <a:custGeom>
            <a:avLst/>
            <a:gdLst/>
            <a:ahLst/>
            <a:cxnLst/>
            <a:rect l="l" t="t" r="r" b="b"/>
            <a:pathLst>
              <a:path w="577822" h="693673">
                <a:moveTo>
                  <a:pt x="0" y="0"/>
                </a:moveTo>
                <a:lnTo>
                  <a:pt x="577822" y="0"/>
                </a:lnTo>
                <a:lnTo>
                  <a:pt x="577822" y="693672"/>
                </a:lnTo>
                <a:lnTo>
                  <a:pt x="0" y="69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1371600" y="1343031"/>
            <a:ext cx="4559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新零售是什么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07699" y="0"/>
            <a:ext cx="6480302" cy="10223197"/>
            <a:chOff x="0" y="0"/>
            <a:chExt cx="1434415" cy="26925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415" cy="2692529"/>
            </a:xfrm>
            <a:custGeom>
              <a:avLst/>
              <a:gdLst/>
              <a:ahLst/>
              <a:cxnLst/>
              <a:rect l="l" t="t" r="r" b="b"/>
              <a:pathLst>
                <a:path w="1434415" h="2692529">
                  <a:moveTo>
                    <a:pt x="0" y="0"/>
                  </a:moveTo>
                  <a:lnTo>
                    <a:pt x="1434415" y="0"/>
                  </a:lnTo>
                  <a:lnTo>
                    <a:pt x="1434415" y="2692529"/>
                  </a:lnTo>
                  <a:lnTo>
                    <a:pt x="0" y="269252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415" cy="272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371600" y="2709817"/>
            <a:ext cx="15087600" cy="3005720"/>
            <a:chOff x="0" y="-144661"/>
            <a:chExt cx="14154883" cy="40076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-144661"/>
              <a:ext cx="14154883" cy="3904178"/>
              <a:chOff x="0" y="-28575"/>
              <a:chExt cx="2796026" cy="7711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777" y="53218"/>
                <a:ext cx="2781249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02791" y="312603"/>
              <a:ext cx="11854006" cy="973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）通过对消费者全息画像进行精准营销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87954" y="1734007"/>
              <a:ext cx="13289619" cy="2128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通过建立中央数据仓库，储存消费者与品牌接触的全部信息，如消费者基本数据、交易信息、浏览历史记录等等，然后根据消费者的基本属性、生活习惯、消费行为等信息构建出一个标签化的用户模型。</a:t>
              </a:r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sp>
        <p:nvSpPr>
          <p:cNvPr id="25" name="Freeform 25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1450222" y="1616790"/>
            <a:ext cx="4559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新零售是什么</a:t>
            </a:r>
          </a:p>
        </p:txBody>
      </p:sp>
      <p:grpSp>
        <p:nvGrpSpPr>
          <p:cNvPr id="42" name="Group 15"/>
          <p:cNvGrpSpPr/>
          <p:nvPr/>
        </p:nvGrpSpPr>
        <p:grpSpPr>
          <a:xfrm>
            <a:off x="1371600" y="6182595"/>
            <a:ext cx="15087600" cy="2970166"/>
            <a:chOff x="0" y="-144661"/>
            <a:chExt cx="13389934" cy="3960220"/>
          </a:xfrm>
        </p:grpSpPr>
        <p:grpSp>
          <p:nvGrpSpPr>
            <p:cNvPr id="43" name="Group 16"/>
            <p:cNvGrpSpPr/>
            <p:nvPr/>
          </p:nvGrpSpPr>
          <p:grpSpPr>
            <a:xfrm>
              <a:off x="0" y="-144661"/>
              <a:ext cx="13389934" cy="3904178"/>
              <a:chOff x="0" y="-28575"/>
              <a:chExt cx="2644925" cy="771196"/>
            </a:xfrm>
          </p:grpSpPr>
          <p:sp>
            <p:nvSpPr>
              <p:cNvPr id="47" name="Freeform 17"/>
              <p:cNvSpPr/>
              <p:nvPr/>
            </p:nvSpPr>
            <p:spPr>
              <a:xfrm>
                <a:off x="14777" y="53218"/>
                <a:ext cx="2630148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44" name="TextBox 19"/>
            <p:cNvSpPr txBox="1"/>
            <p:nvPr/>
          </p:nvSpPr>
          <p:spPr>
            <a:xfrm>
              <a:off x="302791" y="312603"/>
              <a:ext cx="10802976" cy="989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）零售云端化</a:t>
              </a:r>
            </a:p>
          </p:txBody>
        </p:sp>
        <p:sp>
          <p:nvSpPr>
            <p:cNvPr id="45" name="TextBox 20"/>
            <p:cNvSpPr txBox="1"/>
            <p:nvPr/>
          </p:nvSpPr>
          <p:spPr>
            <a:xfrm>
              <a:off x="630290" y="1686601"/>
              <a:ext cx="12599480" cy="2128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新零售中的数字化革命还体现在“云端”这一概念中，未来将没有终端，只有“云端”。新零售门店将充当消费体验和数据上传的端口，呈现线下端和线上端有机融合的“双端”经营模式。</a:t>
              </a:r>
            </a:p>
          </p:txBody>
        </p:sp>
        <p:sp>
          <p:nvSpPr>
            <p:cNvPr id="46" name="AutoShape 21"/>
            <p:cNvSpPr/>
            <p:nvPr/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13408102" y="1465289"/>
            <a:ext cx="3429676" cy="71961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13375105" y="1526062"/>
            <a:ext cx="3084095" cy="7647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13639800" y="1600711"/>
            <a:ext cx="2852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数字化革命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b="19417"/>
          <a:stretch>
            <a:fillRect/>
          </a:stretch>
        </p:blipFill>
        <p:spPr bwMode="auto">
          <a:xfrm>
            <a:off x="1223108" y="3337846"/>
            <a:ext cx="9115925" cy="44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58163" y="2552700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926277" y="2947129"/>
            <a:ext cx="6081781" cy="60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未来消费需求将多样化、个性化，并快速迭代，将产生大量小众的细分市场。消费是决定零售销售的一个重要因素，消费需求的变化成为行业发展的持续驱动力。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在新零售时代，目标客户不只是一个消费群体，而是要精确到每一个消费者，甚至实现“一个人，一个产品，一个策略”，零售进入到个性得到充分释放的新消费时代。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在新的零售业中，“人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场”要素在线上与线下双重作用下进行重构以实现最优体验、最低成本和最高收益</a:t>
            </a:r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1371600" y="1343031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“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场”方法论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4"/>
          <p:cNvSpPr/>
          <p:nvPr/>
        </p:nvSpPr>
        <p:spPr>
          <a:xfrm>
            <a:off x="990643" y="4135006"/>
            <a:ext cx="7448157" cy="4894470"/>
          </a:xfrm>
          <a:custGeom>
            <a:avLst/>
            <a:gdLst/>
            <a:ahLst/>
            <a:cxnLst/>
            <a:rect l="l" t="t" r="r" b="b"/>
            <a:pathLst>
              <a:path w="1260874" h="813049">
                <a:moveTo>
                  <a:pt x="82475" y="0"/>
                </a:moveTo>
                <a:lnTo>
                  <a:pt x="1178399" y="0"/>
                </a:lnTo>
                <a:cubicBezTo>
                  <a:pt x="1200273" y="0"/>
                  <a:pt x="1221251" y="8689"/>
                  <a:pt x="1236718" y="24156"/>
                </a:cubicBezTo>
                <a:cubicBezTo>
                  <a:pt x="1252185" y="39623"/>
                  <a:pt x="1260874" y="60601"/>
                  <a:pt x="1260874" y="82475"/>
                </a:cubicBezTo>
                <a:lnTo>
                  <a:pt x="1260874" y="730575"/>
                </a:lnTo>
                <a:cubicBezTo>
                  <a:pt x="1260874" y="776124"/>
                  <a:pt x="1223949" y="813049"/>
                  <a:pt x="1178399" y="813049"/>
                </a:cubicBezTo>
                <a:lnTo>
                  <a:pt x="82475" y="813049"/>
                </a:lnTo>
                <a:cubicBezTo>
                  <a:pt x="60601" y="813049"/>
                  <a:pt x="39623" y="804360"/>
                  <a:pt x="24156" y="788893"/>
                </a:cubicBezTo>
                <a:cubicBezTo>
                  <a:pt x="8689" y="773426"/>
                  <a:pt x="0" y="752448"/>
                  <a:pt x="0" y="730575"/>
                </a:cubicBezTo>
                <a:lnTo>
                  <a:pt x="0" y="82475"/>
                </a:lnTo>
                <a:cubicBezTo>
                  <a:pt x="0" y="60601"/>
                  <a:pt x="8689" y="39623"/>
                  <a:pt x="24156" y="24156"/>
                </a:cubicBezTo>
                <a:cubicBezTo>
                  <a:pt x="39623" y="8689"/>
                  <a:pt x="60601" y="0"/>
                  <a:pt x="82475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2E66FD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558473" y="2333073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1725730" y="1399388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“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场”方法论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1643" y="4749908"/>
            <a:ext cx="7067157" cy="380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在未来，零售业的发展不仅是满足消费，而是实现消费者的克隆。消费者克隆是指对消费者进行全息画像，从一个消费者的数据挖掘，到目标消费群的信息集合。消费者不再是单独的个人，而是各项数据的集合体，数据是新零售的基因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90643" y="2880129"/>
            <a:ext cx="7683134" cy="789419"/>
            <a:chOff x="1354692" y="4728683"/>
            <a:chExt cx="4212630" cy="789419"/>
          </a:xfrm>
        </p:grpSpPr>
        <p:sp>
          <p:nvSpPr>
            <p:cNvPr id="32" name="矩形: 圆角 31"/>
            <p:cNvSpPr/>
            <p:nvPr/>
          </p:nvSpPr>
          <p:spPr>
            <a:xfrm>
              <a:off x="1354692" y="4728683"/>
              <a:ext cx="4083793" cy="789419"/>
            </a:xfrm>
            <a:prstGeom prst="roundRect">
              <a:avLst>
                <a:gd name="adj" fmla="val 50000"/>
              </a:avLst>
            </a:prstGeom>
            <a:solidFill>
              <a:srgbClr val="2E66F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1939590" y="4846032"/>
              <a:ext cx="36277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1.“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人”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消费者克隆</a:t>
              </a: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9601200" y="4135006"/>
            <a:ext cx="9810358" cy="4894470"/>
            <a:chOff x="0" y="-144661"/>
            <a:chExt cx="13628943" cy="4260724"/>
          </a:xfrm>
        </p:grpSpPr>
        <p:grpSp>
          <p:nvGrpSpPr>
            <p:cNvPr id="17" name="Group 7"/>
            <p:cNvGrpSpPr/>
            <p:nvPr/>
          </p:nvGrpSpPr>
          <p:grpSpPr>
            <a:xfrm>
              <a:off x="0" y="-144661"/>
              <a:ext cx="10347279" cy="4260724"/>
              <a:chOff x="0" y="-28575"/>
              <a:chExt cx="2043907" cy="841624"/>
            </a:xfrm>
          </p:grpSpPr>
          <p:sp>
            <p:nvSpPr>
              <p:cNvPr id="34" name="Freeform 8"/>
              <p:cNvSpPr/>
              <p:nvPr/>
            </p:nvSpPr>
            <p:spPr>
              <a:xfrm>
                <a:off x="0" y="0"/>
                <a:ext cx="2043907" cy="813049"/>
              </a:xfrm>
              <a:custGeom>
                <a:avLst/>
                <a:gdLst/>
                <a:ahLst/>
                <a:cxnLst/>
                <a:rect l="l" t="t" r="r" b="b"/>
                <a:pathLst>
                  <a:path w="1260874" h="813049">
                    <a:moveTo>
                      <a:pt x="82475" y="0"/>
                    </a:moveTo>
                    <a:lnTo>
                      <a:pt x="1178399" y="0"/>
                    </a:lnTo>
                    <a:cubicBezTo>
                      <a:pt x="1200273" y="0"/>
                      <a:pt x="1221251" y="8689"/>
                      <a:pt x="1236718" y="24156"/>
                    </a:cubicBezTo>
                    <a:cubicBezTo>
                      <a:pt x="1252185" y="39623"/>
                      <a:pt x="1260874" y="60601"/>
                      <a:pt x="1260874" y="82475"/>
                    </a:cubicBezTo>
                    <a:lnTo>
                      <a:pt x="1260874" y="730575"/>
                    </a:lnTo>
                    <a:cubicBezTo>
                      <a:pt x="1260874" y="776124"/>
                      <a:pt x="1223949" y="813049"/>
                      <a:pt x="1178399" y="813049"/>
                    </a:cubicBezTo>
                    <a:lnTo>
                      <a:pt x="82475" y="813049"/>
                    </a:lnTo>
                    <a:cubicBezTo>
                      <a:pt x="60601" y="813049"/>
                      <a:pt x="39623" y="804360"/>
                      <a:pt x="24156" y="788893"/>
                    </a:cubicBezTo>
                    <a:cubicBezTo>
                      <a:pt x="8689" y="773426"/>
                      <a:pt x="0" y="752448"/>
                      <a:pt x="0" y="730575"/>
                    </a:cubicBezTo>
                    <a:lnTo>
                      <a:pt x="0" y="82475"/>
                    </a:lnTo>
                    <a:cubicBezTo>
                      <a:pt x="0" y="60601"/>
                      <a:pt x="8689" y="39623"/>
                      <a:pt x="24156" y="24156"/>
                    </a:cubicBezTo>
                    <a:cubicBezTo>
                      <a:pt x="39623" y="8689"/>
                      <a:pt x="60601" y="0"/>
                      <a:pt x="82475" y="0"/>
                    </a:cubicBezTo>
                    <a:close/>
                  </a:path>
                </a:pathLst>
              </a:custGeom>
              <a:solidFill>
                <a:srgbClr val="1E5CF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Box 9"/>
              <p:cNvSpPr txBox="1"/>
              <p:nvPr/>
            </p:nvSpPr>
            <p:spPr>
              <a:xfrm>
                <a:off x="0" y="-28575"/>
                <a:ext cx="1260874" cy="8416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8" name="TextBox 10"/>
            <p:cNvSpPr txBox="1"/>
            <p:nvPr/>
          </p:nvSpPr>
          <p:spPr>
            <a:xfrm>
              <a:off x="3824017" y="320680"/>
              <a:ext cx="3421751" cy="750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优势：</a:t>
              </a: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809006" y="1650402"/>
              <a:ext cx="9009411" cy="1446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帮助企业更好地了解消费者需求；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还能调整企业的生产和销售，实现产销一体化；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持续激发新的消费欲望。</a:t>
              </a:r>
            </a:p>
          </p:txBody>
        </p:sp>
        <p:sp>
          <p:nvSpPr>
            <p:cNvPr id="22" name="AutoShape 12"/>
            <p:cNvSpPr/>
            <p:nvPr/>
          </p:nvSpPr>
          <p:spPr>
            <a:xfrm flipV="1">
              <a:off x="809006" y="1280576"/>
              <a:ext cx="8729264" cy="43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Box 15"/>
            <p:cNvSpPr txBox="1"/>
            <p:nvPr/>
          </p:nvSpPr>
          <p:spPr>
            <a:xfrm>
              <a:off x="7245768" y="-144661"/>
              <a:ext cx="6383175" cy="4260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4"/>
          <p:cNvSpPr/>
          <p:nvPr/>
        </p:nvSpPr>
        <p:spPr>
          <a:xfrm>
            <a:off x="990643" y="4135006"/>
            <a:ext cx="7448157" cy="4894470"/>
          </a:xfrm>
          <a:custGeom>
            <a:avLst/>
            <a:gdLst/>
            <a:ahLst/>
            <a:cxnLst/>
            <a:rect l="l" t="t" r="r" b="b"/>
            <a:pathLst>
              <a:path w="1260874" h="813049">
                <a:moveTo>
                  <a:pt x="82475" y="0"/>
                </a:moveTo>
                <a:lnTo>
                  <a:pt x="1178399" y="0"/>
                </a:lnTo>
                <a:cubicBezTo>
                  <a:pt x="1200273" y="0"/>
                  <a:pt x="1221251" y="8689"/>
                  <a:pt x="1236718" y="24156"/>
                </a:cubicBezTo>
                <a:cubicBezTo>
                  <a:pt x="1252185" y="39623"/>
                  <a:pt x="1260874" y="60601"/>
                  <a:pt x="1260874" y="82475"/>
                </a:cubicBezTo>
                <a:lnTo>
                  <a:pt x="1260874" y="730575"/>
                </a:lnTo>
                <a:cubicBezTo>
                  <a:pt x="1260874" y="776124"/>
                  <a:pt x="1223949" y="813049"/>
                  <a:pt x="1178399" y="813049"/>
                </a:cubicBezTo>
                <a:lnTo>
                  <a:pt x="82475" y="813049"/>
                </a:lnTo>
                <a:cubicBezTo>
                  <a:pt x="60601" y="813049"/>
                  <a:pt x="39623" y="804360"/>
                  <a:pt x="24156" y="788893"/>
                </a:cubicBezTo>
                <a:cubicBezTo>
                  <a:pt x="8689" y="773426"/>
                  <a:pt x="0" y="752448"/>
                  <a:pt x="0" y="730575"/>
                </a:cubicBezTo>
                <a:lnTo>
                  <a:pt x="0" y="82475"/>
                </a:lnTo>
                <a:cubicBezTo>
                  <a:pt x="0" y="60601"/>
                  <a:pt x="8689" y="39623"/>
                  <a:pt x="24156" y="24156"/>
                </a:cubicBezTo>
                <a:cubicBezTo>
                  <a:pt x="39623" y="8689"/>
                  <a:pt x="60601" y="0"/>
                  <a:pt x="82475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2E66FD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558473" y="2333073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1725730" y="1399388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“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场”方法论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1643" y="4749908"/>
            <a:ext cx="7067157" cy="3155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消费者的消费理念不再只满足于获得商品的使用价值，而是消费过程中的情感体验。打造以“消费者”为中心的商业逻辑，形成“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＋用户＋商品”的社会化链接，实现产品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90643" y="2880129"/>
            <a:ext cx="7683134" cy="789419"/>
            <a:chOff x="1354692" y="4728683"/>
            <a:chExt cx="4212630" cy="789419"/>
          </a:xfrm>
        </p:grpSpPr>
        <p:sp>
          <p:nvSpPr>
            <p:cNvPr id="32" name="矩形: 圆角 31"/>
            <p:cNvSpPr/>
            <p:nvPr/>
          </p:nvSpPr>
          <p:spPr>
            <a:xfrm>
              <a:off x="1354692" y="4728683"/>
              <a:ext cx="4083793" cy="789419"/>
            </a:xfrm>
            <a:prstGeom prst="roundRect">
              <a:avLst>
                <a:gd name="adj" fmla="val 50000"/>
              </a:avLst>
            </a:prstGeom>
            <a:solidFill>
              <a:srgbClr val="2E66F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1939590" y="4846032"/>
              <a:ext cx="36277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2.“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货”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</a:t>
              </a: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9601200" y="4135006"/>
            <a:ext cx="9810358" cy="4894470"/>
            <a:chOff x="0" y="-144661"/>
            <a:chExt cx="13628943" cy="4260724"/>
          </a:xfrm>
        </p:grpSpPr>
        <p:grpSp>
          <p:nvGrpSpPr>
            <p:cNvPr id="17" name="Group 7"/>
            <p:cNvGrpSpPr/>
            <p:nvPr/>
          </p:nvGrpSpPr>
          <p:grpSpPr>
            <a:xfrm>
              <a:off x="0" y="-144661"/>
              <a:ext cx="10347279" cy="4260724"/>
              <a:chOff x="0" y="-28575"/>
              <a:chExt cx="2043907" cy="841624"/>
            </a:xfrm>
          </p:grpSpPr>
          <p:sp>
            <p:nvSpPr>
              <p:cNvPr id="34" name="Freeform 8"/>
              <p:cNvSpPr/>
              <p:nvPr/>
            </p:nvSpPr>
            <p:spPr>
              <a:xfrm>
                <a:off x="0" y="0"/>
                <a:ext cx="2043907" cy="813049"/>
              </a:xfrm>
              <a:custGeom>
                <a:avLst/>
                <a:gdLst/>
                <a:ahLst/>
                <a:cxnLst/>
                <a:rect l="l" t="t" r="r" b="b"/>
                <a:pathLst>
                  <a:path w="1260874" h="813049">
                    <a:moveTo>
                      <a:pt x="82475" y="0"/>
                    </a:moveTo>
                    <a:lnTo>
                      <a:pt x="1178399" y="0"/>
                    </a:lnTo>
                    <a:cubicBezTo>
                      <a:pt x="1200273" y="0"/>
                      <a:pt x="1221251" y="8689"/>
                      <a:pt x="1236718" y="24156"/>
                    </a:cubicBezTo>
                    <a:cubicBezTo>
                      <a:pt x="1252185" y="39623"/>
                      <a:pt x="1260874" y="60601"/>
                      <a:pt x="1260874" y="82475"/>
                    </a:cubicBezTo>
                    <a:lnTo>
                      <a:pt x="1260874" y="730575"/>
                    </a:lnTo>
                    <a:cubicBezTo>
                      <a:pt x="1260874" y="776124"/>
                      <a:pt x="1223949" y="813049"/>
                      <a:pt x="1178399" y="813049"/>
                    </a:cubicBezTo>
                    <a:lnTo>
                      <a:pt x="82475" y="813049"/>
                    </a:lnTo>
                    <a:cubicBezTo>
                      <a:pt x="60601" y="813049"/>
                      <a:pt x="39623" y="804360"/>
                      <a:pt x="24156" y="788893"/>
                    </a:cubicBezTo>
                    <a:cubicBezTo>
                      <a:pt x="8689" y="773426"/>
                      <a:pt x="0" y="752448"/>
                      <a:pt x="0" y="730575"/>
                    </a:cubicBezTo>
                    <a:lnTo>
                      <a:pt x="0" y="82475"/>
                    </a:lnTo>
                    <a:cubicBezTo>
                      <a:pt x="0" y="60601"/>
                      <a:pt x="8689" y="39623"/>
                      <a:pt x="24156" y="24156"/>
                    </a:cubicBezTo>
                    <a:cubicBezTo>
                      <a:pt x="39623" y="8689"/>
                      <a:pt x="60601" y="0"/>
                      <a:pt x="82475" y="0"/>
                    </a:cubicBezTo>
                    <a:close/>
                  </a:path>
                </a:pathLst>
              </a:custGeom>
              <a:solidFill>
                <a:srgbClr val="1E5CF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Box 9"/>
              <p:cNvSpPr txBox="1"/>
              <p:nvPr/>
            </p:nvSpPr>
            <p:spPr>
              <a:xfrm>
                <a:off x="0" y="-28575"/>
                <a:ext cx="1260874" cy="8416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8" name="TextBox 10"/>
            <p:cNvSpPr txBox="1"/>
            <p:nvPr/>
          </p:nvSpPr>
          <p:spPr>
            <a:xfrm>
              <a:off x="3824017" y="320680"/>
              <a:ext cx="3421751" cy="750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优势：</a:t>
              </a: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809006" y="1650402"/>
              <a:ext cx="9009411" cy="1446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IP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能赋予商品更多的价值内涵，聚集在这个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IP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背后的用户是一群具有共同认知价值的人群；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促进转化率、购买频次、客单价的提升。</a:t>
              </a:r>
            </a:p>
          </p:txBody>
        </p:sp>
        <p:sp>
          <p:nvSpPr>
            <p:cNvPr id="22" name="AutoShape 12"/>
            <p:cNvSpPr/>
            <p:nvPr/>
          </p:nvSpPr>
          <p:spPr>
            <a:xfrm flipV="1">
              <a:off x="809006" y="1280576"/>
              <a:ext cx="8729264" cy="43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Box 15"/>
            <p:cNvSpPr txBox="1"/>
            <p:nvPr/>
          </p:nvSpPr>
          <p:spPr>
            <a:xfrm>
              <a:off x="7245768" y="-144661"/>
              <a:ext cx="6383175" cy="4260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4"/>
          <p:cNvSpPr/>
          <p:nvPr/>
        </p:nvSpPr>
        <p:spPr>
          <a:xfrm>
            <a:off x="990643" y="4135006"/>
            <a:ext cx="7448157" cy="4894470"/>
          </a:xfrm>
          <a:custGeom>
            <a:avLst/>
            <a:gdLst/>
            <a:ahLst/>
            <a:cxnLst/>
            <a:rect l="l" t="t" r="r" b="b"/>
            <a:pathLst>
              <a:path w="1260874" h="813049">
                <a:moveTo>
                  <a:pt x="82475" y="0"/>
                </a:moveTo>
                <a:lnTo>
                  <a:pt x="1178399" y="0"/>
                </a:lnTo>
                <a:cubicBezTo>
                  <a:pt x="1200273" y="0"/>
                  <a:pt x="1221251" y="8689"/>
                  <a:pt x="1236718" y="24156"/>
                </a:cubicBezTo>
                <a:cubicBezTo>
                  <a:pt x="1252185" y="39623"/>
                  <a:pt x="1260874" y="60601"/>
                  <a:pt x="1260874" y="82475"/>
                </a:cubicBezTo>
                <a:lnTo>
                  <a:pt x="1260874" y="730575"/>
                </a:lnTo>
                <a:cubicBezTo>
                  <a:pt x="1260874" y="776124"/>
                  <a:pt x="1223949" y="813049"/>
                  <a:pt x="1178399" y="813049"/>
                </a:cubicBezTo>
                <a:lnTo>
                  <a:pt x="82475" y="813049"/>
                </a:lnTo>
                <a:cubicBezTo>
                  <a:pt x="60601" y="813049"/>
                  <a:pt x="39623" y="804360"/>
                  <a:pt x="24156" y="788893"/>
                </a:cubicBezTo>
                <a:cubicBezTo>
                  <a:pt x="8689" y="773426"/>
                  <a:pt x="0" y="752448"/>
                  <a:pt x="0" y="730575"/>
                </a:cubicBezTo>
                <a:lnTo>
                  <a:pt x="0" y="82475"/>
                </a:lnTo>
                <a:cubicBezTo>
                  <a:pt x="0" y="60601"/>
                  <a:pt x="8689" y="39623"/>
                  <a:pt x="24156" y="24156"/>
                </a:cubicBezTo>
                <a:cubicBezTo>
                  <a:pt x="39623" y="8689"/>
                  <a:pt x="60601" y="0"/>
                  <a:pt x="82475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2E66FD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558473" y="2333073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1725730" y="1399388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“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场”方法论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1643" y="4742814"/>
            <a:ext cx="7067157" cy="1862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消费者的数据通过数据化工具，实时上传到云端，实现线上和线下的融合、虚拟和现实的融合。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90643" y="2880129"/>
            <a:ext cx="7683134" cy="789419"/>
            <a:chOff x="1354692" y="4728683"/>
            <a:chExt cx="4212630" cy="789419"/>
          </a:xfrm>
        </p:grpSpPr>
        <p:sp>
          <p:nvSpPr>
            <p:cNvPr id="32" name="矩形: 圆角 31"/>
            <p:cNvSpPr/>
            <p:nvPr/>
          </p:nvSpPr>
          <p:spPr>
            <a:xfrm>
              <a:off x="1354692" y="4728683"/>
              <a:ext cx="4083793" cy="789419"/>
            </a:xfrm>
            <a:prstGeom prst="roundRect">
              <a:avLst>
                <a:gd name="adj" fmla="val 50000"/>
              </a:avLst>
            </a:prstGeom>
            <a:solidFill>
              <a:srgbClr val="2E66F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1939590" y="4846032"/>
              <a:ext cx="36277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3.“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场”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场景革命</a:t>
              </a: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新零售的内涵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9601200" y="4135006"/>
            <a:ext cx="9810358" cy="4894470"/>
            <a:chOff x="0" y="-144661"/>
            <a:chExt cx="13628943" cy="4260724"/>
          </a:xfrm>
        </p:grpSpPr>
        <p:grpSp>
          <p:nvGrpSpPr>
            <p:cNvPr id="17" name="Group 7"/>
            <p:cNvGrpSpPr/>
            <p:nvPr/>
          </p:nvGrpSpPr>
          <p:grpSpPr>
            <a:xfrm>
              <a:off x="0" y="-144661"/>
              <a:ext cx="10347279" cy="4260724"/>
              <a:chOff x="0" y="-28575"/>
              <a:chExt cx="2043907" cy="841624"/>
            </a:xfrm>
          </p:grpSpPr>
          <p:sp>
            <p:nvSpPr>
              <p:cNvPr id="34" name="Freeform 8"/>
              <p:cNvSpPr/>
              <p:nvPr/>
            </p:nvSpPr>
            <p:spPr>
              <a:xfrm>
                <a:off x="0" y="0"/>
                <a:ext cx="2043907" cy="813049"/>
              </a:xfrm>
              <a:custGeom>
                <a:avLst/>
                <a:gdLst/>
                <a:ahLst/>
                <a:cxnLst/>
                <a:rect l="l" t="t" r="r" b="b"/>
                <a:pathLst>
                  <a:path w="1260874" h="813049">
                    <a:moveTo>
                      <a:pt x="82475" y="0"/>
                    </a:moveTo>
                    <a:lnTo>
                      <a:pt x="1178399" y="0"/>
                    </a:lnTo>
                    <a:cubicBezTo>
                      <a:pt x="1200273" y="0"/>
                      <a:pt x="1221251" y="8689"/>
                      <a:pt x="1236718" y="24156"/>
                    </a:cubicBezTo>
                    <a:cubicBezTo>
                      <a:pt x="1252185" y="39623"/>
                      <a:pt x="1260874" y="60601"/>
                      <a:pt x="1260874" y="82475"/>
                    </a:cubicBezTo>
                    <a:lnTo>
                      <a:pt x="1260874" y="730575"/>
                    </a:lnTo>
                    <a:cubicBezTo>
                      <a:pt x="1260874" y="776124"/>
                      <a:pt x="1223949" y="813049"/>
                      <a:pt x="1178399" y="813049"/>
                    </a:cubicBezTo>
                    <a:lnTo>
                      <a:pt x="82475" y="813049"/>
                    </a:lnTo>
                    <a:cubicBezTo>
                      <a:pt x="60601" y="813049"/>
                      <a:pt x="39623" y="804360"/>
                      <a:pt x="24156" y="788893"/>
                    </a:cubicBezTo>
                    <a:cubicBezTo>
                      <a:pt x="8689" y="773426"/>
                      <a:pt x="0" y="752448"/>
                      <a:pt x="0" y="730575"/>
                    </a:cubicBezTo>
                    <a:lnTo>
                      <a:pt x="0" y="82475"/>
                    </a:lnTo>
                    <a:cubicBezTo>
                      <a:pt x="0" y="60601"/>
                      <a:pt x="8689" y="39623"/>
                      <a:pt x="24156" y="24156"/>
                    </a:cubicBezTo>
                    <a:cubicBezTo>
                      <a:pt x="39623" y="8689"/>
                      <a:pt x="60601" y="0"/>
                      <a:pt x="82475" y="0"/>
                    </a:cubicBezTo>
                    <a:close/>
                  </a:path>
                </a:pathLst>
              </a:custGeom>
              <a:solidFill>
                <a:srgbClr val="1E5CF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Box 9"/>
              <p:cNvSpPr txBox="1"/>
              <p:nvPr/>
            </p:nvSpPr>
            <p:spPr>
              <a:xfrm>
                <a:off x="0" y="-28575"/>
                <a:ext cx="1260874" cy="8416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8" name="TextBox 10"/>
            <p:cNvSpPr txBox="1"/>
            <p:nvPr/>
          </p:nvSpPr>
          <p:spPr>
            <a:xfrm>
              <a:off x="3824017" y="320680"/>
              <a:ext cx="3421751" cy="750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优势：</a:t>
              </a: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809006" y="1529576"/>
              <a:ext cx="9009411" cy="2411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无论在任何地方消费，各种智能设备都能将场景变成绝佳的购物场景；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减少地域、时段、店铺对消费者购买的限制；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减少内容形式、种类和数量对商品销售场景的限制。</a:t>
              </a:r>
            </a:p>
          </p:txBody>
        </p:sp>
        <p:sp>
          <p:nvSpPr>
            <p:cNvPr id="22" name="AutoShape 12"/>
            <p:cNvSpPr/>
            <p:nvPr/>
          </p:nvSpPr>
          <p:spPr>
            <a:xfrm flipV="1">
              <a:off x="809006" y="1280576"/>
              <a:ext cx="8729264" cy="43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Box 15"/>
            <p:cNvSpPr txBox="1"/>
            <p:nvPr/>
          </p:nvSpPr>
          <p:spPr>
            <a:xfrm>
              <a:off x="7245768" y="-144661"/>
              <a:ext cx="6383175" cy="4260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sp>
        <p:nvSpPr>
          <p:cNvPr id="5" name="Freeform 47"/>
          <p:cNvSpPr/>
          <p:nvPr/>
        </p:nvSpPr>
        <p:spPr>
          <a:xfrm>
            <a:off x="842690" y="6743700"/>
            <a:ext cx="2429418" cy="2423780"/>
          </a:xfrm>
          <a:custGeom>
            <a:avLst/>
            <a:gdLst/>
            <a:ahLst/>
            <a:cxnLst/>
            <a:rect l="l" t="t" r="r" b="b"/>
            <a:pathLst>
              <a:path w="6792633" h="6537446">
                <a:moveTo>
                  <a:pt x="0" y="0"/>
                </a:moveTo>
                <a:lnTo>
                  <a:pt x="6792633" y="0"/>
                </a:lnTo>
                <a:lnTo>
                  <a:pt x="6792633" y="6537445"/>
                </a:lnTo>
                <a:lnTo>
                  <a:pt x="0" y="6537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1705" y="0"/>
            <a:ext cx="5446295" cy="10223197"/>
            <a:chOff x="0" y="0"/>
            <a:chExt cx="1434415" cy="26925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415" cy="2692529"/>
            </a:xfrm>
            <a:custGeom>
              <a:avLst/>
              <a:gdLst/>
              <a:ahLst/>
              <a:cxnLst/>
              <a:rect l="l" t="t" r="r" b="b"/>
              <a:pathLst>
                <a:path w="1434415" h="2692529">
                  <a:moveTo>
                    <a:pt x="0" y="0"/>
                  </a:moveTo>
                  <a:lnTo>
                    <a:pt x="1434415" y="0"/>
                  </a:lnTo>
                  <a:lnTo>
                    <a:pt x="1434415" y="2692529"/>
                  </a:lnTo>
                  <a:lnTo>
                    <a:pt x="0" y="269252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415" cy="272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>
            <p:custDataLst>
              <p:tags r:id="rId1"/>
            </p:custDataLst>
          </p:nvPr>
        </p:nvGrpSpPr>
        <p:grpSpPr>
          <a:xfrm>
            <a:off x="1313669" y="2079956"/>
            <a:ext cx="14764530" cy="2928134"/>
            <a:chOff x="0" y="-144661"/>
            <a:chExt cx="18626260" cy="390417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-144661"/>
              <a:ext cx="18626260" cy="3904178"/>
              <a:chOff x="0" y="-28575"/>
              <a:chExt cx="3679261" cy="771196"/>
            </a:xfrm>
          </p:grpSpPr>
          <p:sp>
            <p:nvSpPr>
              <p:cNvPr id="17" name="Freeform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4777" y="53218"/>
                <a:ext cx="3664484" cy="551224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>
              <p:custDataLst>
                <p:tags r:id="rId12"/>
              </p:custDataLst>
            </p:nvPr>
          </p:nvSpPr>
          <p:spPr>
            <a:xfrm>
              <a:off x="666360" y="312603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开店成本居高不下</a:t>
              </a:r>
            </a:p>
          </p:txBody>
        </p:sp>
        <p:sp>
          <p:nvSpPr>
            <p:cNvPr id="20" name="TextBox 20"/>
            <p:cNvSpPr txBox="1"/>
            <p:nvPr>
              <p:custDataLst>
                <p:tags r:id="rId13"/>
              </p:custDataLst>
            </p:nvPr>
          </p:nvSpPr>
          <p:spPr>
            <a:xfrm>
              <a:off x="666360" y="1793208"/>
              <a:ext cx="17628945" cy="651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劳动力成本不断增加，加重劳动力密集型企业的用工成本，很多实体零售企业都存在招工难的问题。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AutoShape 21"/>
            <p:cNvSpPr/>
            <p:nvPr>
              <p:custDataLst>
                <p:tags r:id="rId14"/>
              </p:custDataLst>
            </p:nvPr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25" name="Freeform 25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910474" y="1389337"/>
            <a:ext cx="6132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实体店的零售困境</a:t>
            </a:r>
          </a:p>
        </p:txBody>
      </p:sp>
      <p:grpSp>
        <p:nvGrpSpPr>
          <p:cNvPr id="42" name="Group 15"/>
          <p:cNvGrpSpPr/>
          <p:nvPr>
            <p:custDataLst>
              <p:tags r:id="rId2"/>
            </p:custDataLst>
          </p:nvPr>
        </p:nvGrpSpPr>
        <p:grpSpPr>
          <a:xfrm>
            <a:off x="1240744" y="4410588"/>
            <a:ext cx="14837456" cy="2928134"/>
            <a:chOff x="0" y="-144661"/>
            <a:chExt cx="11928815" cy="3904178"/>
          </a:xfrm>
        </p:grpSpPr>
        <p:grpSp>
          <p:nvGrpSpPr>
            <p:cNvPr id="43" name="Group 16"/>
            <p:cNvGrpSpPr/>
            <p:nvPr/>
          </p:nvGrpSpPr>
          <p:grpSpPr>
            <a:xfrm>
              <a:off x="0" y="-144661"/>
              <a:ext cx="11928815" cy="3904178"/>
              <a:chOff x="0" y="-28575"/>
              <a:chExt cx="2356309" cy="771196"/>
            </a:xfrm>
          </p:grpSpPr>
          <p:sp>
            <p:nvSpPr>
              <p:cNvPr id="47" name="Freeform 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777" y="53218"/>
                <a:ext cx="2341532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44" name="TextBox 19"/>
            <p:cNvSpPr txBox="1"/>
            <p:nvPr>
              <p:custDataLst>
                <p:tags r:id="rId8"/>
              </p:custDataLst>
            </p:nvPr>
          </p:nvSpPr>
          <p:spPr>
            <a:xfrm>
              <a:off x="666360" y="312603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消费习惯的转变</a:t>
              </a:r>
            </a:p>
          </p:txBody>
        </p:sp>
        <p:sp>
          <p:nvSpPr>
            <p:cNvPr id="45" name="TextBox 20"/>
            <p:cNvSpPr txBox="1"/>
            <p:nvPr>
              <p:custDataLst>
                <p:tags r:id="rId9"/>
              </p:custDataLst>
            </p:nvPr>
          </p:nvSpPr>
          <p:spPr>
            <a:xfrm>
              <a:off x="666360" y="1793208"/>
              <a:ext cx="10439407" cy="139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电商的快速发展，大幅压缩了传统零售业的利润空间。“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后” “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00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后”已经成为了购物的主力军。</a:t>
              </a:r>
            </a:p>
          </p:txBody>
        </p:sp>
        <p:sp>
          <p:nvSpPr>
            <p:cNvPr id="46" name="AutoShape 21"/>
            <p:cNvSpPr/>
            <p:nvPr>
              <p:custDataLst>
                <p:tags r:id="rId10"/>
              </p:custDataLst>
            </p:nvPr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15"/>
          <p:cNvGrpSpPr/>
          <p:nvPr>
            <p:custDataLst>
              <p:tags r:id="rId3"/>
            </p:custDataLst>
          </p:nvPr>
        </p:nvGrpSpPr>
        <p:grpSpPr>
          <a:xfrm>
            <a:off x="1240744" y="7117175"/>
            <a:ext cx="14837456" cy="2928134"/>
            <a:chOff x="0" y="-144661"/>
            <a:chExt cx="11928815" cy="3904178"/>
          </a:xfrm>
        </p:grpSpPr>
        <p:grpSp>
          <p:nvGrpSpPr>
            <p:cNvPr id="50" name="Group 16"/>
            <p:cNvGrpSpPr/>
            <p:nvPr/>
          </p:nvGrpSpPr>
          <p:grpSpPr>
            <a:xfrm>
              <a:off x="0" y="-144661"/>
              <a:ext cx="11928815" cy="3904178"/>
              <a:chOff x="0" y="-28575"/>
              <a:chExt cx="2356309" cy="771196"/>
            </a:xfrm>
          </p:grpSpPr>
          <p:sp>
            <p:nvSpPr>
              <p:cNvPr id="54" name="Freeform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14777" y="53218"/>
                <a:ext cx="2341532" cy="649010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51" name="TextBox 19"/>
            <p:cNvSpPr txBox="1"/>
            <p:nvPr>
              <p:custDataLst>
                <p:tags r:id="rId4"/>
              </p:custDataLst>
            </p:nvPr>
          </p:nvSpPr>
          <p:spPr>
            <a:xfrm>
              <a:off x="666360" y="312603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商业模式的落后</a:t>
              </a:r>
            </a:p>
          </p:txBody>
        </p:sp>
        <p:sp>
          <p:nvSpPr>
            <p:cNvPr id="52" name="TextBox 20"/>
            <p:cNvSpPr txBox="1"/>
            <p:nvPr>
              <p:custDataLst>
                <p:tags r:id="rId5"/>
              </p:custDataLst>
            </p:nvPr>
          </p:nvSpPr>
          <p:spPr>
            <a:xfrm>
              <a:off x="666360" y="1793208"/>
              <a:ext cx="10439407" cy="139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相对于传统的零售企业“到店消费”，电商能够提供送货上门服务，而且商品种类比实体店更丰富。</a:t>
              </a:r>
            </a:p>
          </p:txBody>
        </p:sp>
        <p:sp>
          <p:nvSpPr>
            <p:cNvPr id="53" name="AutoShape 21"/>
            <p:cNvSpPr/>
            <p:nvPr>
              <p:custDataLst>
                <p:tags r:id="rId6"/>
              </p:custDataLst>
            </p:nvPr>
          </p:nvSpPr>
          <p:spPr>
            <a:xfrm flipV="1">
              <a:off x="666517" y="1425731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1705" y="0"/>
            <a:ext cx="5446295" cy="10223197"/>
            <a:chOff x="0" y="0"/>
            <a:chExt cx="1434415" cy="26925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415" cy="2692529"/>
            </a:xfrm>
            <a:custGeom>
              <a:avLst/>
              <a:gdLst/>
              <a:ahLst/>
              <a:cxnLst/>
              <a:rect l="l" t="t" r="r" b="b"/>
              <a:pathLst>
                <a:path w="1434415" h="2692529">
                  <a:moveTo>
                    <a:pt x="0" y="0"/>
                  </a:moveTo>
                  <a:lnTo>
                    <a:pt x="1434415" y="0"/>
                  </a:lnTo>
                  <a:lnTo>
                    <a:pt x="1434415" y="2692529"/>
                  </a:lnTo>
                  <a:lnTo>
                    <a:pt x="0" y="269252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415" cy="272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>
            <p:custDataLst>
              <p:tags r:id="rId1"/>
            </p:custDataLst>
          </p:nvPr>
        </p:nvGrpSpPr>
        <p:grpSpPr>
          <a:xfrm>
            <a:off x="1213720" y="2042477"/>
            <a:ext cx="14559680" cy="2928134"/>
            <a:chOff x="0" y="-144661"/>
            <a:chExt cx="11928815" cy="390417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-144661"/>
              <a:ext cx="11928815" cy="3904178"/>
              <a:chOff x="0" y="-28575"/>
              <a:chExt cx="2356309" cy="771196"/>
            </a:xfrm>
          </p:grpSpPr>
          <p:sp>
            <p:nvSpPr>
              <p:cNvPr id="17" name="Freeform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4777" y="53218"/>
                <a:ext cx="2341532" cy="560634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>
              <p:custDataLst>
                <p:tags r:id="rId12"/>
              </p:custDataLst>
            </p:nvPr>
          </p:nvSpPr>
          <p:spPr>
            <a:xfrm>
              <a:off x="666360" y="407936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消费需求的转变</a:t>
              </a:r>
            </a:p>
          </p:txBody>
        </p:sp>
        <p:sp>
          <p:nvSpPr>
            <p:cNvPr id="20" name="TextBox 20"/>
            <p:cNvSpPr txBox="1"/>
            <p:nvPr>
              <p:custDataLst>
                <p:tags r:id="rId13"/>
              </p:custDataLst>
            </p:nvPr>
          </p:nvSpPr>
          <p:spPr>
            <a:xfrm>
              <a:off x="666360" y="1888541"/>
              <a:ext cx="10439407" cy="139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消费者对新产品、新模式有强烈额好奇心，原先电子商务平台的价格优势被削弱。</a:t>
              </a:r>
            </a:p>
          </p:txBody>
        </p:sp>
        <p:sp>
          <p:nvSpPr>
            <p:cNvPr id="21" name="AutoShape 21"/>
            <p:cNvSpPr/>
            <p:nvPr>
              <p:custDataLst>
                <p:tags r:id="rId14"/>
              </p:custDataLst>
            </p:nvPr>
          </p:nvSpPr>
          <p:spPr>
            <a:xfrm flipV="1">
              <a:off x="666517" y="1521064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25" name="Freeform 25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990600" y="1393875"/>
            <a:ext cx="62930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电子商务的发展瓶颈</a:t>
            </a:r>
          </a:p>
        </p:txBody>
      </p:sp>
      <p:grpSp>
        <p:nvGrpSpPr>
          <p:cNvPr id="42" name="Group 15"/>
          <p:cNvGrpSpPr/>
          <p:nvPr>
            <p:custDataLst>
              <p:tags r:id="rId2"/>
            </p:custDataLst>
          </p:nvPr>
        </p:nvGrpSpPr>
        <p:grpSpPr>
          <a:xfrm>
            <a:off x="1192484" y="4551725"/>
            <a:ext cx="14557859" cy="2928134"/>
            <a:chOff x="0" y="-144661"/>
            <a:chExt cx="11928815" cy="3904178"/>
          </a:xfrm>
        </p:grpSpPr>
        <p:grpSp>
          <p:nvGrpSpPr>
            <p:cNvPr id="43" name="Group 16"/>
            <p:cNvGrpSpPr/>
            <p:nvPr/>
          </p:nvGrpSpPr>
          <p:grpSpPr>
            <a:xfrm>
              <a:off x="0" y="-144661"/>
              <a:ext cx="11928815" cy="3904178"/>
              <a:chOff x="0" y="-28575"/>
              <a:chExt cx="2356309" cy="771196"/>
            </a:xfrm>
          </p:grpSpPr>
          <p:sp>
            <p:nvSpPr>
              <p:cNvPr id="47" name="Freeform 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777" y="53218"/>
                <a:ext cx="2341532" cy="593992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44" name="TextBox 19"/>
            <p:cNvSpPr txBox="1"/>
            <p:nvPr>
              <p:custDataLst>
                <p:tags r:id="rId8"/>
              </p:custDataLst>
            </p:nvPr>
          </p:nvSpPr>
          <p:spPr>
            <a:xfrm>
              <a:off x="666360" y="516672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物流模式的制约</a:t>
              </a:r>
            </a:p>
          </p:txBody>
        </p:sp>
        <p:sp>
          <p:nvSpPr>
            <p:cNvPr id="45" name="TextBox 20"/>
            <p:cNvSpPr txBox="1"/>
            <p:nvPr>
              <p:custDataLst>
                <p:tags r:id="rId9"/>
              </p:custDataLst>
            </p:nvPr>
          </p:nvSpPr>
          <p:spPr>
            <a:xfrm>
              <a:off x="666360" y="1997277"/>
              <a:ext cx="10439407" cy="139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整个行业的物流、供应链制度还不完善，配送和第三方物流标准体系还不健全。</a:t>
              </a:r>
            </a:p>
          </p:txBody>
        </p:sp>
        <p:sp>
          <p:nvSpPr>
            <p:cNvPr id="46" name="AutoShape 21"/>
            <p:cNvSpPr/>
            <p:nvPr>
              <p:custDataLst>
                <p:tags r:id="rId10"/>
              </p:custDataLst>
            </p:nvPr>
          </p:nvSpPr>
          <p:spPr>
            <a:xfrm flipV="1">
              <a:off x="666517" y="1629800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15"/>
          <p:cNvGrpSpPr/>
          <p:nvPr>
            <p:custDataLst>
              <p:tags r:id="rId3"/>
            </p:custDataLst>
          </p:nvPr>
        </p:nvGrpSpPr>
        <p:grpSpPr>
          <a:xfrm>
            <a:off x="1213720" y="7177012"/>
            <a:ext cx="14482256" cy="2928134"/>
            <a:chOff x="0" y="-144661"/>
            <a:chExt cx="11928815" cy="3904178"/>
          </a:xfrm>
        </p:grpSpPr>
        <p:grpSp>
          <p:nvGrpSpPr>
            <p:cNvPr id="50" name="Group 16"/>
            <p:cNvGrpSpPr/>
            <p:nvPr/>
          </p:nvGrpSpPr>
          <p:grpSpPr>
            <a:xfrm>
              <a:off x="0" y="-144661"/>
              <a:ext cx="11928815" cy="3904178"/>
              <a:chOff x="0" y="-28575"/>
              <a:chExt cx="2356309" cy="771196"/>
            </a:xfrm>
          </p:grpSpPr>
          <p:sp>
            <p:nvSpPr>
              <p:cNvPr id="54" name="Freeform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14777" y="53218"/>
                <a:ext cx="2341532" cy="613318"/>
              </a:xfrm>
              <a:custGeom>
                <a:avLst/>
                <a:gdLst/>
                <a:ahLst/>
                <a:cxnLst/>
                <a:rect l="l" t="t" r="r" b="b"/>
                <a:pathLst>
                  <a:path w="2341532" h="742621">
                    <a:moveTo>
                      <a:pt x="44411" y="0"/>
                    </a:moveTo>
                    <a:lnTo>
                      <a:pt x="2297121" y="0"/>
                    </a:lnTo>
                    <a:cubicBezTo>
                      <a:pt x="2321649" y="0"/>
                      <a:pt x="2341532" y="19884"/>
                      <a:pt x="2341532" y="44411"/>
                    </a:cubicBezTo>
                    <a:lnTo>
                      <a:pt x="2341532" y="698209"/>
                    </a:lnTo>
                    <a:cubicBezTo>
                      <a:pt x="2341532" y="722737"/>
                      <a:pt x="2321649" y="742621"/>
                      <a:pt x="2297121" y="742621"/>
                    </a:cubicBezTo>
                    <a:lnTo>
                      <a:pt x="44411" y="742621"/>
                    </a:lnTo>
                    <a:cubicBezTo>
                      <a:pt x="19884" y="742621"/>
                      <a:pt x="0" y="722737"/>
                      <a:pt x="0" y="698209"/>
                    </a:cubicBezTo>
                    <a:lnTo>
                      <a:pt x="0" y="44411"/>
                    </a:lnTo>
                    <a:cubicBezTo>
                      <a:pt x="0" y="19884"/>
                      <a:pt x="19884" y="0"/>
                      <a:pt x="4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E5CF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TextBox 18"/>
              <p:cNvSpPr txBox="1"/>
              <p:nvPr/>
            </p:nvSpPr>
            <p:spPr>
              <a:xfrm>
                <a:off x="0" y="-28575"/>
                <a:ext cx="2341532" cy="771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0"/>
                  </a:lnSpc>
                </a:pPr>
                <a:endParaRPr/>
              </a:p>
            </p:txBody>
          </p:sp>
        </p:grpSp>
        <p:sp>
          <p:nvSpPr>
            <p:cNvPr id="51" name="TextBox 19"/>
            <p:cNvSpPr txBox="1"/>
            <p:nvPr>
              <p:custDataLst>
                <p:tags r:id="rId4"/>
              </p:custDataLst>
            </p:nvPr>
          </p:nvSpPr>
          <p:spPr>
            <a:xfrm>
              <a:off x="666360" y="470690"/>
              <a:ext cx="10439407" cy="98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</a:t>
              </a:r>
              <a:r>
                <a:rPr lang="zh-CN" altLang="en-US" sz="3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流量红利的消失</a:t>
              </a:r>
            </a:p>
          </p:txBody>
        </p:sp>
        <p:sp>
          <p:nvSpPr>
            <p:cNvPr id="52" name="TextBox 20"/>
            <p:cNvSpPr txBox="1"/>
            <p:nvPr>
              <p:custDataLst>
                <p:tags r:id="rId5"/>
              </p:custDataLst>
            </p:nvPr>
          </p:nvSpPr>
          <p:spPr>
            <a:xfrm>
              <a:off x="666360" y="1951295"/>
              <a:ext cx="10439407" cy="139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随着网店的发展壮大，获取一个新顾客需要花费比以往更多的广告费用。</a:t>
              </a:r>
            </a:p>
          </p:txBody>
        </p:sp>
        <p:sp>
          <p:nvSpPr>
            <p:cNvPr id="53" name="AutoShape 21"/>
            <p:cNvSpPr/>
            <p:nvPr>
              <p:custDataLst>
                <p:tags r:id="rId6"/>
              </p:custDataLst>
            </p:nvPr>
          </p:nvSpPr>
          <p:spPr>
            <a:xfrm flipV="1">
              <a:off x="666517" y="1583817"/>
              <a:ext cx="4645134" cy="24783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407440" y="4728684"/>
            <a:ext cx="5092250" cy="719616"/>
          </a:xfrm>
          <a:prstGeom prst="roundRect">
            <a:avLst>
              <a:gd name="adj" fmla="val 50000"/>
            </a:avLst>
          </a:prstGeom>
          <a:solidFill>
            <a:srgbClr val="2E66F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643" y="-35131"/>
            <a:ext cx="7837235" cy="11121299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2754692" y="2444048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1383121" y="1769425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2754587" y="1485900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54586" y="2620166"/>
            <a:ext cx="11723414" cy="1596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由于传统零售和传统电商的局限性，新零售应运而生。新零售作为一种新型商业模式，是线上线下互联的零售，是一种“互联网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零售”模式，简单来说，新零售是零售业发展新阶段。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650510" y="4818134"/>
            <a:ext cx="5999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零售行业四个发展阶段</a:t>
            </a:r>
          </a:p>
        </p:txBody>
      </p:sp>
      <p:graphicFrame>
        <p:nvGraphicFramePr>
          <p:cNvPr id="46" name="图示 45"/>
          <p:cNvGraphicFramePr/>
          <p:nvPr/>
        </p:nvGraphicFramePr>
        <p:xfrm>
          <a:off x="1904979" y="6743800"/>
          <a:ext cx="93380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48" name="椭圆 47"/>
          <p:cNvSpPr/>
          <p:nvPr/>
        </p:nvSpPr>
        <p:spPr>
          <a:xfrm>
            <a:off x="1754379" y="7382388"/>
            <a:ext cx="2199186" cy="1279005"/>
          </a:xfrm>
          <a:prstGeom prst="ellipse">
            <a:avLst/>
          </a:prstGeom>
          <a:solidFill>
            <a:srgbClr val="2E66F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连锁经营</a:t>
            </a:r>
          </a:p>
        </p:txBody>
      </p:sp>
      <p:sp>
        <p:nvSpPr>
          <p:cNvPr id="49" name="椭圆 48"/>
          <p:cNvSpPr/>
          <p:nvPr/>
        </p:nvSpPr>
        <p:spPr>
          <a:xfrm>
            <a:off x="4048914" y="6694770"/>
            <a:ext cx="2199186" cy="1281207"/>
          </a:xfrm>
          <a:prstGeom prst="ellipse">
            <a:avLst/>
          </a:prstGeom>
          <a:solidFill>
            <a:srgbClr val="2E66F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</a:p>
        </p:txBody>
      </p:sp>
      <p:sp>
        <p:nvSpPr>
          <p:cNvPr id="50" name="椭圆 49"/>
          <p:cNvSpPr/>
          <p:nvPr/>
        </p:nvSpPr>
        <p:spPr>
          <a:xfrm>
            <a:off x="6499690" y="6091134"/>
            <a:ext cx="2199186" cy="1281207"/>
          </a:xfrm>
          <a:prstGeom prst="ellipse">
            <a:avLst/>
          </a:prstGeom>
          <a:solidFill>
            <a:srgbClr val="2E66F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</a:p>
        </p:txBody>
      </p:sp>
      <p:sp>
        <p:nvSpPr>
          <p:cNvPr id="51" name="椭圆 50"/>
          <p:cNvSpPr/>
          <p:nvPr/>
        </p:nvSpPr>
        <p:spPr>
          <a:xfrm>
            <a:off x="8951801" y="5652303"/>
            <a:ext cx="2199186" cy="1279005"/>
          </a:xfrm>
          <a:prstGeom prst="ellipse">
            <a:avLst/>
          </a:prstGeom>
          <a:solidFill>
            <a:srgbClr val="2E66F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62663" y="2584118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30777" y="3882812"/>
            <a:ext cx="6081781" cy="4307333"/>
            <a:chOff x="0" y="-161925"/>
            <a:chExt cx="8109041" cy="574311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61925"/>
              <a:ext cx="8109041" cy="1044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）连锁经营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36235"/>
              <a:ext cx="8109041" cy="4344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在二十世纪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代末，“连锁经营”是我国零售企业发展的主要模式，以苏宁、国美为代表的大型零售连锁企业，以连锁店的方式拓展自己的业务领地，连锁店通过信息流、资金流、商品流的规模化复制，完成了商业发展的第一次巨变。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353235" y="4800479"/>
            <a:ext cx="3458451" cy="19050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3682757" y="3141769"/>
            <a:ext cx="577822" cy="693673"/>
          </a:xfrm>
          <a:custGeom>
            <a:avLst/>
            <a:gdLst/>
            <a:ahLst/>
            <a:cxnLst/>
            <a:rect l="l" t="t" r="r" b="b"/>
            <a:pathLst>
              <a:path w="577822" h="693673">
                <a:moveTo>
                  <a:pt x="0" y="0"/>
                </a:moveTo>
                <a:lnTo>
                  <a:pt x="577822" y="0"/>
                </a:lnTo>
                <a:lnTo>
                  <a:pt x="577822" y="693672"/>
                </a:lnTo>
                <a:lnTo>
                  <a:pt x="0" y="693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1383121" y="3420618"/>
            <a:ext cx="7878669" cy="4085082"/>
            <a:chOff x="2909546" y="4702970"/>
            <a:chExt cx="4503558" cy="2068070"/>
          </a:xfrm>
        </p:grpSpPr>
        <p:pic>
          <p:nvPicPr>
            <p:cNvPr id="23" name="Picture 2" descr="苏宁易购标志logo图片-诗宸标志设计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546" y="4702970"/>
              <a:ext cx="3102105" cy="206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国美 | 国内商家 | 选择少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748501"/>
              <a:ext cx="1977008" cy="197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9" name="TextBox 25"/>
          <p:cNvSpPr txBox="1"/>
          <p:nvPr/>
        </p:nvSpPr>
        <p:spPr>
          <a:xfrm>
            <a:off x="1680873" y="1271350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在传统交易中，电子商务活动包括了哪些？__凤凰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>
            <a:fillRect/>
          </a:stretch>
        </p:blipFill>
        <p:spPr bwMode="auto">
          <a:xfrm>
            <a:off x="995765" y="2974560"/>
            <a:ext cx="8874831" cy="53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62663" y="2584118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45879" y="3882812"/>
            <a:ext cx="6166680" cy="4307333"/>
            <a:chOff x="-113197" y="-161925"/>
            <a:chExt cx="8222240" cy="5743111"/>
          </a:xfrm>
        </p:grpSpPr>
        <p:sp>
          <p:nvSpPr>
            <p:cNvPr id="14" name="TextBox 14"/>
            <p:cNvSpPr txBox="1"/>
            <p:nvPr/>
          </p:nvSpPr>
          <p:spPr>
            <a:xfrm>
              <a:off x="-113197" y="-161925"/>
              <a:ext cx="8222240" cy="10449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）电子商务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36235"/>
              <a:ext cx="8109041" cy="4344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进入二十一世纪，随着计算机、互联网等的发展和网络购物的出现，新的零售模式“电子商务”进入了人们的视野。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电子商务的出现让很多零售企业看到了网络、信息带来的巨大红利，很多企业开始使用数字化工具从事电子商务。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353235" y="4800479"/>
            <a:ext cx="3458451" cy="19050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3682757" y="3141769"/>
            <a:ext cx="577822" cy="693673"/>
          </a:xfrm>
          <a:custGeom>
            <a:avLst/>
            <a:gdLst/>
            <a:ahLst/>
            <a:cxnLst/>
            <a:rect l="l" t="t" r="r" b="b"/>
            <a:pathLst>
              <a:path w="577822" h="693673">
                <a:moveTo>
                  <a:pt x="0" y="0"/>
                </a:moveTo>
                <a:lnTo>
                  <a:pt x="577822" y="0"/>
                </a:lnTo>
                <a:lnTo>
                  <a:pt x="577822" y="693672"/>
                </a:lnTo>
                <a:lnTo>
                  <a:pt x="0" y="69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30" name="TextBox 25"/>
          <p:cNvSpPr txBox="1"/>
          <p:nvPr/>
        </p:nvSpPr>
        <p:spPr>
          <a:xfrm>
            <a:off x="1680873" y="1271350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19915"/>
            <a:ext cx="8921331" cy="61136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62663" y="2584118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70637" y="3882812"/>
            <a:ext cx="6241922" cy="4861330"/>
            <a:chOff x="-213520" y="-161925"/>
            <a:chExt cx="8322562" cy="6481774"/>
          </a:xfrm>
        </p:grpSpPr>
        <p:sp>
          <p:nvSpPr>
            <p:cNvPr id="14" name="TextBox 14"/>
            <p:cNvSpPr txBox="1"/>
            <p:nvPr/>
          </p:nvSpPr>
          <p:spPr>
            <a:xfrm>
              <a:off x="-213520" y="-161925"/>
              <a:ext cx="8322562" cy="10449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）移动互联网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36235"/>
              <a:ext cx="8109041" cy="508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移动设备和移动互联网的发展使零售业经历了第三次发展浪潮，从电子商务时代过渡到移动互联网时代，移动互联网进入到人们的社交、工作、购物、生活等各个方面。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一些零售企业开始借助移动营销扩展自己的业务渠道，通过手机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、移动店铺、微信小程序等方式给用户提供个性化服务。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353235" y="4800479"/>
            <a:ext cx="3458451" cy="19050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3682757" y="3141769"/>
            <a:ext cx="577822" cy="693673"/>
          </a:xfrm>
          <a:custGeom>
            <a:avLst/>
            <a:gdLst/>
            <a:ahLst/>
            <a:cxnLst/>
            <a:rect l="l" t="t" r="r" b="b"/>
            <a:pathLst>
              <a:path w="577822" h="693673">
                <a:moveTo>
                  <a:pt x="0" y="0"/>
                </a:moveTo>
                <a:lnTo>
                  <a:pt x="577822" y="0"/>
                </a:lnTo>
                <a:lnTo>
                  <a:pt x="577822" y="693672"/>
                </a:lnTo>
                <a:lnTo>
                  <a:pt x="0" y="69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1680873" y="1271350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8859"/>
          <a:stretch>
            <a:fillRect/>
          </a:stretch>
        </p:blipFill>
        <p:spPr>
          <a:xfrm>
            <a:off x="942376" y="2705100"/>
            <a:ext cx="8966928" cy="54881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8006403"/>
            <a:ext cx="18288000" cy="2280597"/>
            <a:chOff x="0" y="0"/>
            <a:chExt cx="4816593" cy="621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21099"/>
            </a:xfrm>
            <a:custGeom>
              <a:avLst/>
              <a:gdLst/>
              <a:ahLst/>
              <a:cxnLst/>
              <a:rect l="l" t="t" r="r" b="b"/>
              <a:pathLst>
                <a:path w="4816592" h="621099">
                  <a:moveTo>
                    <a:pt x="0" y="0"/>
                  </a:moveTo>
                  <a:lnTo>
                    <a:pt x="4816592" y="0"/>
                  </a:lnTo>
                  <a:lnTo>
                    <a:pt x="4816592" y="621099"/>
                  </a:lnTo>
                  <a:lnTo>
                    <a:pt x="0" y="621099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49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5974" y="2584118"/>
            <a:ext cx="9593930" cy="7711040"/>
            <a:chOff x="0" y="0"/>
            <a:chExt cx="7467600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62663" y="2584118"/>
            <a:ext cx="7018010" cy="6674182"/>
            <a:chOff x="0" y="0"/>
            <a:chExt cx="1848365" cy="17578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8365" cy="1757809"/>
            </a:xfrm>
            <a:custGeom>
              <a:avLst/>
              <a:gdLst/>
              <a:ahLst/>
              <a:cxnLst/>
              <a:rect l="l" t="t" r="r" b="b"/>
              <a:pathLst>
                <a:path w="1848365" h="1757809">
                  <a:moveTo>
                    <a:pt x="56261" y="0"/>
                  </a:moveTo>
                  <a:lnTo>
                    <a:pt x="1792104" y="0"/>
                  </a:lnTo>
                  <a:cubicBezTo>
                    <a:pt x="1823176" y="0"/>
                    <a:pt x="1848365" y="25189"/>
                    <a:pt x="1848365" y="56261"/>
                  </a:cubicBezTo>
                  <a:lnTo>
                    <a:pt x="1848365" y="1701548"/>
                  </a:lnTo>
                  <a:cubicBezTo>
                    <a:pt x="1848365" y="1732620"/>
                    <a:pt x="1823176" y="1757809"/>
                    <a:pt x="1792104" y="1757809"/>
                  </a:cubicBezTo>
                  <a:lnTo>
                    <a:pt x="56261" y="1757809"/>
                  </a:lnTo>
                  <a:cubicBezTo>
                    <a:pt x="25189" y="1757809"/>
                    <a:pt x="0" y="1732620"/>
                    <a:pt x="0" y="1701548"/>
                  </a:cubicBezTo>
                  <a:lnTo>
                    <a:pt x="0" y="56261"/>
                  </a:lnTo>
                  <a:cubicBezTo>
                    <a:pt x="0" y="25189"/>
                    <a:pt x="25189" y="0"/>
                    <a:pt x="562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E66FD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48365" cy="1786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30777" y="3882812"/>
            <a:ext cx="6081781" cy="4688864"/>
            <a:chOff x="0" y="-161925"/>
            <a:chExt cx="8109041" cy="625181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61925"/>
              <a:ext cx="7371230" cy="2175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42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）物联网技术驱动下的新零售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483607"/>
              <a:ext cx="8109041" cy="3606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当前，物联网、人工智能等新技术又为零售业开辟了一条崭新途径。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不同的行业结合自身特点，借助物联网，实现线上与线下的深度结合，优化购物体验，实现精准营销。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242441" y="5657850"/>
            <a:ext cx="3458451" cy="19050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>
            <a:off x="13682757" y="3141769"/>
            <a:ext cx="577822" cy="693673"/>
          </a:xfrm>
          <a:custGeom>
            <a:avLst/>
            <a:gdLst/>
            <a:ahLst/>
            <a:cxnLst/>
            <a:rect l="l" t="t" r="r" b="b"/>
            <a:pathLst>
              <a:path w="577822" h="693673">
                <a:moveTo>
                  <a:pt x="0" y="0"/>
                </a:moveTo>
                <a:lnTo>
                  <a:pt x="577822" y="0"/>
                </a:lnTo>
                <a:lnTo>
                  <a:pt x="577822" y="693672"/>
                </a:lnTo>
                <a:lnTo>
                  <a:pt x="0" y="69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0873" y="1271350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8"/>
          <a:stretch>
            <a:fillRect/>
          </a:stretch>
        </p:blipFill>
        <p:spPr bwMode="auto">
          <a:xfrm>
            <a:off x="7260733" y="5901889"/>
            <a:ext cx="5265450" cy="33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10159394"/>
            <a:ext cx="18288000" cy="127606"/>
            <a:chOff x="0" y="0"/>
            <a:chExt cx="4816593" cy="33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608"/>
            </a:xfrm>
            <a:custGeom>
              <a:avLst/>
              <a:gdLst/>
              <a:ahLst/>
              <a:cxnLst/>
              <a:rect l="l" t="t" r="r" b="b"/>
              <a:pathLst>
                <a:path w="4816592" h="33608">
                  <a:moveTo>
                    <a:pt x="0" y="0"/>
                  </a:moveTo>
                  <a:lnTo>
                    <a:pt x="4816592" y="0"/>
                  </a:lnTo>
                  <a:lnTo>
                    <a:pt x="4816592" y="33608"/>
                  </a:lnTo>
                  <a:lnTo>
                    <a:pt x="0" y="33608"/>
                  </a:lnTo>
                  <a:close/>
                </a:path>
              </a:pathLst>
            </a:custGeom>
            <a:solidFill>
              <a:srgbClr val="1E5CFC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6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183" y="683448"/>
            <a:ext cx="6173695" cy="1040272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58473" y="2422455"/>
            <a:ext cx="5855908" cy="11798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>
          <a:xfrm>
            <a:off x="402828" y="1270482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1648906" y="1304621"/>
            <a:ext cx="8244552" cy="7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新零售的诞生历程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65787" y="3733550"/>
            <a:ext cx="14145613" cy="1596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新零售的概念诞生于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云栖大会，会议材料中提到：“纯电商时代很快会结束，未来十年、二十年，只有新零售这一说，线上线下和物流必须结合在一起，才能诞生真正的新零售。”“新零售”一词开始进入人们的视线，并得到人们的关注。</a:t>
            </a:r>
          </a:p>
        </p:txBody>
      </p:sp>
      <p:sp>
        <p:nvSpPr>
          <p:cNvPr id="30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12746" y="2822194"/>
            <a:ext cx="3469360" cy="719616"/>
            <a:chOff x="1407440" y="4728684"/>
            <a:chExt cx="3469360" cy="719616"/>
          </a:xfrm>
        </p:grpSpPr>
        <p:sp>
          <p:nvSpPr>
            <p:cNvPr id="32" name="矩形: 圆角 31"/>
            <p:cNvSpPr/>
            <p:nvPr/>
          </p:nvSpPr>
          <p:spPr>
            <a:xfrm>
              <a:off x="1407440" y="4728684"/>
              <a:ext cx="3469360" cy="719616"/>
            </a:xfrm>
            <a:prstGeom prst="roundRect">
              <a:avLst>
                <a:gd name="adj" fmla="val 50000"/>
              </a:avLst>
            </a:prstGeom>
            <a:solidFill>
              <a:srgbClr val="2E66F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1624479" y="4787325"/>
              <a:ext cx="32523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新零售的诞生</a:t>
              </a: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113558" y="392842"/>
            <a:ext cx="5017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探寻新零售的起源</a:t>
            </a:r>
          </a:p>
        </p:txBody>
      </p:sp>
      <p:pic>
        <p:nvPicPr>
          <p:cNvPr id="7" name="Picture 2" descr="如何评价盒马鲜生目前的发展情况？__财经头条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>
            <a:fillRect/>
          </a:stretch>
        </p:blipFill>
        <p:spPr bwMode="auto">
          <a:xfrm>
            <a:off x="989672" y="6007888"/>
            <a:ext cx="5265450" cy="34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865787" y="5798255"/>
            <a:ext cx="5476234" cy="4401477"/>
            <a:chOff x="0" y="0"/>
            <a:chExt cx="7467600" cy="6002020"/>
          </a:xfrm>
        </p:grpSpPr>
        <p:sp>
          <p:nvSpPr>
            <p:cNvPr id="9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5"/>
          <p:cNvGrpSpPr>
            <a:grpSpLocks noChangeAspect="1"/>
          </p:cNvGrpSpPr>
          <p:nvPr/>
        </p:nvGrpSpPr>
        <p:grpSpPr>
          <a:xfrm>
            <a:off x="7173834" y="5777484"/>
            <a:ext cx="5476234" cy="4401477"/>
            <a:chOff x="0" y="0"/>
            <a:chExt cx="7467600" cy="6002020"/>
          </a:xfrm>
        </p:grpSpPr>
        <p:sp>
          <p:nvSpPr>
            <p:cNvPr id="13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kOWQ0NGJjYzA2MTU5ZjdjMjQxZjY5NTMxNjczYj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0.8316535433071,&quot;left&quot;:549.5423622047244,&quot;top&quot;:78.16834645669292,&quot;width&quot;:704.45763779527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73.9485039370078,&quot;left&quot;:549.5423622047244,&quot;top&quot;:77.67984251968504,&quot;width&quot;:704.457637795275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1737</Words>
  <Application>Microsoft Office PowerPoint</Application>
  <PresentationFormat>自定义</PresentationFormat>
  <Paragraphs>122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Calibri</vt:lpstr>
      <vt:lpstr>微软雅黑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admin</cp:lastModifiedBy>
  <cp:revision>8</cp:revision>
  <dcterms:created xsi:type="dcterms:W3CDTF">2006-08-16T00:00:00Z</dcterms:created>
  <dcterms:modified xsi:type="dcterms:W3CDTF">2024-06-14T07:37:30Z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2052-12.1.0.16309</vt:lpwstr>
  </property>
</Properties>
</file>