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07" r:id="rId3"/>
    <p:sldId id="312" r:id="rId4"/>
    <p:sldId id="313" r:id="rId5"/>
    <p:sldId id="314" r:id="rId6"/>
    <p:sldId id="315" r:id="rId7"/>
    <p:sldId id="316" r:id="rId8"/>
    <p:sldId id="317" r:id="rId9"/>
    <p:sldId id="318" r:id="rId10"/>
    <p:sldId id="319" r:id="rId11"/>
    <p:sldId id="306" r:id="rId12"/>
    <p:sldId id="302" r:id="rId13"/>
    <p:sldId id="320" r:id="rId14"/>
    <p:sldId id="270" r:id="rId15"/>
  </p:sldIdLst>
  <p:sldSz cx="18288000" cy="10287000"/>
  <p:notesSz cx="6858000" cy="9144000"/>
  <p:embeddedFontLst>
    <p:embeddedFont>
      <p:font typeface="微软雅黑" panose="020B0503020204020204" pitchFamily="34" charset="-122"/>
      <p:regular r:id="rId16"/>
      <p:bold r:id="rId17"/>
    </p:embeddedFont>
  </p:embeddedFontLst>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6FD"/>
    <a:srgbClr val="DCF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p:scale>
          <a:sx n="42" d="100"/>
          <a:sy n="42" d="100"/>
        </p:scale>
        <p:origin x="1426" y="787"/>
      </p:cViewPr>
      <p:guideLst>
        <p:guide orient="horz" pos="2155"/>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6/13/2024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871071">
            <a:off x="9507609" y="413683"/>
            <a:ext cx="12714367" cy="12205792"/>
          </a:xfrm>
          <a:custGeom>
            <a:avLst/>
            <a:gdLst/>
            <a:ahLst/>
            <a:cxnLst/>
            <a:rect l="l" t="t" r="r" b="b"/>
            <a:pathLst>
              <a:path w="12714367" h="12205792">
                <a:moveTo>
                  <a:pt x="0" y="0"/>
                </a:moveTo>
                <a:lnTo>
                  <a:pt x="12714367" y="0"/>
                </a:lnTo>
                <a:lnTo>
                  <a:pt x="12714367" y="12205792"/>
                </a:lnTo>
                <a:lnTo>
                  <a:pt x="0" y="122057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3025932" y="6731523"/>
            <a:ext cx="6491481" cy="64914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5" name="TextBox 5"/>
            <p:cNvSpPr txBox="1"/>
            <p:nvPr/>
          </p:nvSpPr>
          <p:spPr>
            <a:xfrm>
              <a:off x="76200" y="47625"/>
              <a:ext cx="660400" cy="688975"/>
            </a:xfrm>
            <a:prstGeom prst="rect">
              <a:avLst/>
            </a:prstGeom>
          </p:spPr>
          <p:txBody>
            <a:bodyPr lIns="66911" tIns="66911" rIns="66911" bIns="66911" rtlCol="0" anchor="ctr"/>
            <a:lstStyle/>
            <a:p>
              <a:pPr algn="ctr">
                <a:lnSpc>
                  <a:spcPts val="2660"/>
                </a:lnSpc>
                <a:spcBef>
                  <a:spcPct val="0"/>
                </a:spcBef>
              </a:pPr>
              <a:endParaRPr/>
            </a:p>
          </p:txBody>
        </p:sp>
      </p:grpSp>
      <p:sp>
        <p:nvSpPr>
          <p:cNvPr id="6" name="Freeform 6"/>
          <p:cNvSpPr/>
          <p:nvPr/>
        </p:nvSpPr>
        <p:spPr>
          <a:xfrm rot="9091583">
            <a:off x="-2032172" y="-2151825"/>
            <a:ext cx="5181372" cy="4974118"/>
          </a:xfrm>
          <a:custGeom>
            <a:avLst/>
            <a:gdLst/>
            <a:ahLst/>
            <a:cxnLst/>
            <a:rect l="l" t="t" r="r" b="b"/>
            <a:pathLst>
              <a:path w="5181372" h="4974118">
                <a:moveTo>
                  <a:pt x="0" y="0"/>
                </a:moveTo>
                <a:lnTo>
                  <a:pt x="5181372" y="0"/>
                </a:lnTo>
                <a:lnTo>
                  <a:pt x="5181372" y="4974118"/>
                </a:lnTo>
                <a:lnTo>
                  <a:pt x="0" y="497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9343356" y="1869014"/>
            <a:ext cx="8999003" cy="7592909"/>
          </a:xfrm>
          <a:custGeom>
            <a:avLst/>
            <a:gdLst/>
            <a:ahLst/>
            <a:cxnLst/>
            <a:rect l="l" t="t" r="r" b="b"/>
            <a:pathLst>
              <a:path w="8999003" h="7592909">
                <a:moveTo>
                  <a:pt x="0" y="0"/>
                </a:moveTo>
                <a:lnTo>
                  <a:pt x="8999003" y="0"/>
                </a:lnTo>
                <a:lnTo>
                  <a:pt x="8999003" y="7592908"/>
                </a:lnTo>
                <a:lnTo>
                  <a:pt x="0" y="7592908"/>
                </a:lnTo>
                <a:lnTo>
                  <a:pt x="0" y="0"/>
                </a:lnTo>
                <a:close/>
              </a:path>
            </a:pathLst>
          </a:custGeom>
          <a:blipFill>
            <a:blip r:embed="rId4"/>
            <a:stretch>
              <a:fillRect/>
            </a:stretch>
          </a:blipFill>
        </p:spPr>
      </p:sp>
      <p:sp>
        <p:nvSpPr>
          <p:cNvPr id="14" name="TextBox 14"/>
          <p:cNvSpPr txBox="1"/>
          <p:nvPr/>
        </p:nvSpPr>
        <p:spPr>
          <a:xfrm>
            <a:off x="1924276" y="4892543"/>
            <a:ext cx="8071346" cy="1477328"/>
          </a:xfrm>
          <a:prstGeom prst="rect">
            <a:avLst/>
          </a:prstGeom>
        </p:spPr>
        <p:txBody>
          <a:bodyPr lIns="0" tIns="0" rIns="0" bIns="0" rtlCol="0" anchor="t">
            <a:spAutoFit/>
          </a:bodyPr>
          <a:lstStyle/>
          <a:p>
            <a:pPr eaLnBrk="1" hangingPunct="1"/>
            <a:r>
              <a:rPr lang="zh-CN" altLang="en-US" sz="9600" dirty="0">
                <a:latin typeface="微软雅黑" panose="020B0503020204020204" pitchFamily="34" charset="-122"/>
                <a:ea typeface="微软雅黑" panose="020B0503020204020204" pitchFamily="34" charset="-122"/>
              </a:rPr>
              <a:t>新零售营销</a:t>
            </a:r>
          </a:p>
        </p:txBody>
      </p:sp>
      <p:sp>
        <p:nvSpPr>
          <p:cNvPr id="16" name="TextBox 16"/>
          <p:cNvSpPr txBox="1"/>
          <p:nvPr/>
        </p:nvSpPr>
        <p:spPr>
          <a:xfrm>
            <a:off x="1924276" y="2641487"/>
            <a:ext cx="8071346" cy="1724544"/>
          </a:xfrm>
          <a:prstGeom prst="rect">
            <a:avLst/>
          </a:prstGeom>
        </p:spPr>
        <p:txBody>
          <a:bodyPr lIns="0" tIns="0" rIns="0" bIns="0" rtlCol="0" anchor="t">
            <a:spAutoFit/>
          </a:bodyPr>
          <a:lstStyle/>
          <a:p>
            <a:pPr algn="l">
              <a:lnSpc>
                <a:spcPts val="14140"/>
              </a:lnSpc>
            </a:pPr>
            <a:r>
              <a:rPr lang="zh-CN" altLang="en-US" sz="10100" b="1" dirty="0">
                <a:solidFill>
                  <a:srgbClr val="2E66FD"/>
                </a:solidFill>
                <a:latin typeface="微软雅黑" panose="020B0503020204020204" pitchFamily="34" charset="-122"/>
                <a:ea typeface="微软雅黑" panose="020B0503020204020204" pitchFamily="34" charset="-122"/>
              </a:rPr>
              <a:t>第</a:t>
            </a:r>
            <a:r>
              <a:rPr lang="en-US" altLang="zh-CN" sz="10100" b="1" dirty="0">
                <a:solidFill>
                  <a:srgbClr val="2E66FD"/>
                </a:solidFill>
                <a:latin typeface="微软雅黑" panose="020B0503020204020204" pitchFamily="34" charset="-122"/>
                <a:ea typeface="微软雅黑" panose="020B0503020204020204" pitchFamily="34" charset="-122"/>
              </a:rPr>
              <a:t>2</a:t>
            </a:r>
            <a:r>
              <a:rPr lang="zh-CN" altLang="en-US" sz="10100" b="1" dirty="0">
                <a:solidFill>
                  <a:srgbClr val="2E66FD"/>
                </a:solidFill>
                <a:latin typeface="微软雅黑" panose="020B0503020204020204" pitchFamily="34" charset="-122"/>
                <a:ea typeface="微软雅黑" panose="020B0503020204020204" pitchFamily="34" charset="-122"/>
              </a:rPr>
              <a:t>章 </a:t>
            </a:r>
            <a:endParaRPr lang="en-US" sz="10100" b="1" dirty="0">
              <a:solidFill>
                <a:srgbClr val="2E66FD"/>
              </a:solidFill>
              <a:latin typeface="微软雅黑" panose="020B0503020204020204" pitchFamily="34" charset="-122"/>
              <a:ea typeface="微软雅黑" panose="020B0503020204020204" pitchFamily="34" charset="-122"/>
            </a:endParaRPr>
          </a:p>
        </p:txBody>
      </p:sp>
      <p:grpSp>
        <p:nvGrpSpPr>
          <p:cNvPr id="19" name="Group 19"/>
          <p:cNvGrpSpPr/>
          <p:nvPr/>
        </p:nvGrpSpPr>
        <p:grpSpPr>
          <a:xfrm>
            <a:off x="-2133600" y="8115300"/>
            <a:ext cx="4772723" cy="4772723"/>
            <a:chOff x="0" y="0"/>
            <a:chExt cx="6363630" cy="6363630"/>
          </a:xfrm>
        </p:grpSpPr>
        <p:grpSp>
          <p:nvGrpSpPr>
            <p:cNvPr id="20" name="Group 20"/>
            <p:cNvGrpSpPr/>
            <p:nvPr/>
          </p:nvGrpSpPr>
          <p:grpSpPr>
            <a:xfrm>
              <a:off x="0" y="0"/>
              <a:ext cx="6363630" cy="636363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sp>
          <p:sp>
            <p:nvSpPr>
              <p:cNvPr id="22" name="TextBox 2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23" name="Group 23"/>
            <p:cNvGrpSpPr/>
            <p:nvPr/>
          </p:nvGrpSpPr>
          <p:grpSpPr>
            <a:xfrm>
              <a:off x="592131" y="592131"/>
              <a:ext cx="5179368" cy="517936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5" name="TextBox 2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0" name="组合 9"/>
          <p:cNvGrpSpPr/>
          <p:nvPr/>
        </p:nvGrpSpPr>
        <p:grpSpPr>
          <a:xfrm>
            <a:off x="2887064" y="6743700"/>
            <a:ext cx="5280980" cy="981075"/>
            <a:chOff x="4547" y="10620"/>
            <a:chExt cx="8316" cy="1545"/>
          </a:xfrm>
        </p:grpSpPr>
        <p:sp>
          <p:nvSpPr>
            <p:cNvPr id="27" name="Rectangle 3"/>
            <p:cNvSpPr>
              <a:spLocks noGrp="1" noChangeArrowheads="1"/>
            </p:cNvSpPr>
            <p:nvPr/>
          </p:nvSpPr>
          <p:spPr>
            <a:xfrm>
              <a:off x="5337" y="10620"/>
              <a:ext cx="7526" cy="1545"/>
            </a:xfrm>
            <a:prstGeom prst="rect">
              <a:avLst/>
            </a:prstGeom>
            <a:noFill/>
            <a:ln>
              <a:noFill/>
            </a:ln>
          </p:spPr>
          <p:txBody>
            <a:bodyPr vert="horz" wrap="square" lIns="91440" tIns="45720" rIns="91440" bIns="45720" numCol="1" anchor="t" anchorCtr="0" compatLnSpc="1"/>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lnSpc>
                  <a:spcPct val="150000"/>
                </a:lnSpc>
              </a:pPr>
              <a:r>
                <a:rPr lang="en-US" altLang="zh-CN" sz="3200" dirty="0">
                  <a:latin typeface="微软雅黑" panose="020B0503020204020204" pitchFamily="34" charset="-122"/>
                  <a:ea typeface="微软雅黑" panose="020B0503020204020204" pitchFamily="34" charset="-122"/>
                  <a:sym typeface="+mn-ea"/>
                </a:rPr>
                <a:t>2.1 </a:t>
              </a:r>
              <a:r>
                <a:rPr lang="zh-CN" altLang="en-US" sz="3200" dirty="0">
                  <a:latin typeface="微软雅黑" panose="020B0503020204020204" pitchFamily="34" charset="-122"/>
                  <a:ea typeface="微软雅黑" panose="020B0503020204020204" pitchFamily="34" charset="-122"/>
                  <a:sym typeface="+mn-ea"/>
                </a:rPr>
                <a:t>新零售营销理论基础</a:t>
              </a:r>
            </a:p>
          </p:txBody>
        </p:sp>
        <p:grpSp>
          <p:nvGrpSpPr>
            <p:cNvPr id="28" name="Group 19"/>
            <p:cNvGrpSpPr/>
            <p:nvPr/>
          </p:nvGrpSpPr>
          <p:grpSpPr>
            <a:xfrm>
              <a:off x="4547" y="11095"/>
              <a:ext cx="671" cy="671"/>
              <a:chOff x="0" y="0"/>
              <a:chExt cx="6363630" cy="6363630"/>
            </a:xfrm>
          </p:grpSpPr>
          <p:grpSp>
            <p:nvGrpSpPr>
              <p:cNvPr id="29" name="Group 20"/>
              <p:cNvGrpSpPr/>
              <p:nvPr/>
            </p:nvGrpSpPr>
            <p:grpSpPr>
              <a:xfrm>
                <a:off x="0" y="0"/>
                <a:ext cx="6363630" cy="6363630"/>
                <a:chOff x="0" y="0"/>
                <a:chExt cx="812800" cy="812800"/>
              </a:xfrm>
            </p:grpSpPr>
            <p:sp>
              <p:nvSpPr>
                <p:cNvPr id="33"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sp>
            <p:sp>
              <p:nvSpPr>
                <p:cNvPr id="34" name="TextBox 2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23"/>
              <p:cNvGrpSpPr/>
              <p:nvPr/>
            </p:nvGrpSpPr>
            <p:grpSpPr>
              <a:xfrm>
                <a:off x="592131" y="592131"/>
                <a:ext cx="5179368" cy="5179368"/>
                <a:chOff x="0" y="0"/>
                <a:chExt cx="812800" cy="812800"/>
              </a:xfrm>
            </p:grpSpPr>
            <p:sp>
              <p:nvSpPr>
                <p:cNvPr id="31"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2" name="TextBox 2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grpSp>
        <p:nvGrpSpPr>
          <p:cNvPr id="9" name="组合 8"/>
          <p:cNvGrpSpPr/>
          <p:nvPr/>
        </p:nvGrpSpPr>
        <p:grpSpPr>
          <a:xfrm>
            <a:off x="2887345" y="7734300"/>
            <a:ext cx="9618980" cy="744220"/>
            <a:chOff x="4547" y="12060"/>
            <a:chExt cx="15148" cy="1172"/>
          </a:xfrm>
        </p:grpSpPr>
        <p:grpSp>
          <p:nvGrpSpPr>
            <p:cNvPr id="35" name="Group 19"/>
            <p:cNvGrpSpPr/>
            <p:nvPr/>
          </p:nvGrpSpPr>
          <p:grpSpPr>
            <a:xfrm>
              <a:off x="4547" y="12493"/>
              <a:ext cx="671" cy="671"/>
              <a:chOff x="0" y="0"/>
              <a:chExt cx="6363630" cy="6363630"/>
            </a:xfrm>
          </p:grpSpPr>
          <p:grpSp>
            <p:nvGrpSpPr>
              <p:cNvPr id="36" name="Group 20"/>
              <p:cNvGrpSpPr/>
              <p:nvPr/>
            </p:nvGrpSpPr>
            <p:grpSpPr>
              <a:xfrm>
                <a:off x="0" y="0"/>
                <a:ext cx="6363630" cy="6363630"/>
                <a:chOff x="0" y="0"/>
                <a:chExt cx="812800" cy="812800"/>
              </a:xfrm>
            </p:grpSpPr>
            <p:sp>
              <p:nvSpPr>
                <p:cNvPr id="40"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sp>
            <p:sp>
              <p:nvSpPr>
                <p:cNvPr id="41" name="TextBox 2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7" name="Group 23"/>
              <p:cNvGrpSpPr/>
              <p:nvPr/>
            </p:nvGrpSpPr>
            <p:grpSpPr>
              <a:xfrm>
                <a:off x="592131" y="592131"/>
                <a:ext cx="5179368" cy="5179368"/>
                <a:chOff x="0" y="0"/>
                <a:chExt cx="812800" cy="812800"/>
              </a:xfrm>
            </p:grpSpPr>
            <p:sp>
              <p:nvSpPr>
                <p:cNvPr id="38"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9" name="TextBox 2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8" name="文本框 7"/>
            <p:cNvSpPr txBox="1"/>
            <p:nvPr/>
          </p:nvSpPr>
          <p:spPr>
            <a:xfrm>
              <a:off x="5295" y="12060"/>
              <a:ext cx="14400" cy="1172"/>
            </a:xfrm>
            <a:prstGeom prst="rect">
              <a:avLst/>
            </a:prstGeom>
            <a:noFill/>
          </p:spPr>
          <p:txBody>
            <a:bodyPr wrap="square" rtlCol="0" anchor="t">
              <a:spAutoFit/>
            </a:bodyPr>
            <a:lstStyle/>
            <a:p>
              <a:pPr algn="l" eaLnBrk="1" hangingPunct="1">
                <a:lnSpc>
                  <a:spcPct val="150000"/>
                </a:lnSpc>
              </a:pPr>
              <a:r>
                <a:rPr lang="en-US" altLang="zh-CN" sz="3200" dirty="0">
                  <a:latin typeface="微软雅黑" panose="020B0503020204020204" pitchFamily="34" charset="-122"/>
                  <a:ea typeface="微软雅黑" panose="020B0503020204020204" pitchFamily="34" charset="-122"/>
                  <a:sym typeface="+mn-ea"/>
                </a:rPr>
                <a:t>2.2 </a:t>
              </a:r>
              <a:r>
                <a:rPr lang="zh-CN" altLang="en-US" sz="3200" dirty="0">
                  <a:latin typeface="微软雅黑" panose="020B0503020204020204" pitchFamily="34" charset="-122"/>
                  <a:ea typeface="微软雅黑" panose="020B0503020204020204" pitchFamily="34" charset="-122"/>
                  <a:sym typeface="+mn-ea"/>
                </a:rPr>
                <a:t>社区团购营销</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DC218BB6-716D-47B8-DF95-14CA2DC90E91}"/>
              </a:ext>
            </a:extLst>
          </p:cNvPr>
          <p:cNvSpPr/>
          <p:nvPr/>
        </p:nvSpPr>
        <p:spPr>
          <a:xfrm>
            <a:off x="1558472" y="2619157"/>
            <a:ext cx="3939765" cy="751586"/>
          </a:xfrm>
          <a:prstGeom prst="roundRect">
            <a:avLst>
              <a:gd name="adj" fmla="val 50000"/>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4FF869FC-03EB-F8ED-BCCD-428747BC92BC}"/>
              </a:ext>
            </a:extLst>
          </p:cNvPr>
          <p:cNvSpPr/>
          <p:nvPr/>
        </p:nvSpPr>
        <p:spPr>
          <a:xfrm>
            <a:off x="9906000" y="-19637"/>
            <a:ext cx="8379305"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23">
            <a:extLst>
              <a:ext uri="{FF2B5EF4-FFF2-40B4-BE49-F238E27FC236}">
                <a16:creationId xmlns:a16="http://schemas.microsoft.com/office/drawing/2014/main" id="{A99EECDD-EB33-4457-1135-3990E501A0ED}"/>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2.1 </a:t>
            </a:r>
            <a:r>
              <a:rPr lang="zh-CN" altLang="en-US" sz="4000" b="1" dirty="0">
                <a:latin typeface="微软雅黑" panose="020B0503020204020204" pitchFamily="34" charset="-122"/>
                <a:ea typeface="微软雅黑" panose="020B0503020204020204" pitchFamily="34" charset="-122"/>
              </a:rPr>
              <a:t>新零售营销理论基础</a:t>
            </a:r>
          </a:p>
        </p:txBody>
      </p:sp>
      <p:sp>
        <p:nvSpPr>
          <p:cNvPr id="24" name="文本框 3">
            <a:extLst>
              <a:ext uri="{FF2B5EF4-FFF2-40B4-BE49-F238E27FC236}">
                <a16:creationId xmlns:a16="http://schemas.microsoft.com/office/drawing/2014/main" id="{F1066711-84E3-D412-078D-27BE895BB86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2.2.1 </a:t>
            </a:r>
            <a:r>
              <a:rPr lang="zh-CN" altLang="en-US" sz="3600" b="1" dirty="0">
                <a:solidFill>
                  <a:srgbClr val="1E5CFC"/>
                </a:solidFill>
                <a:latin typeface="微软雅黑" panose="020B0503020204020204" pitchFamily="34" charset="-122"/>
                <a:ea typeface="微软雅黑" panose="020B0503020204020204" pitchFamily="34" charset="-122"/>
              </a:rPr>
              <a:t>社区团购营销概述</a:t>
            </a:r>
          </a:p>
        </p:txBody>
      </p:sp>
      <p:grpSp>
        <p:nvGrpSpPr>
          <p:cNvPr id="3" name="组合 2">
            <a:extLst>
              <a:ext uri="{FF2B5EF4-FFF2-40B4-BE49-F238E27FC236}">
                <a16:creationId xmlns:a16="http://schemas.microsoft.com/office/drawing/2014/main" id="{4B12DCE4-6525-69B8-8BB4-F57AEE0B541A}"/>
              </a:ext>
            </a:extLst>
          </p:cNvPr>
          <p:cNvGrpSpPr/>
          <p:nvPr/>
        </p:nvGrpSpPr>
        <p:grpSpPr>
          <a:xfrm>
            <a:off x="12918914" y="3867203"/>
            <a:ext cx="5405872" cy="5231961"/>
            <a:chOff x="990643" y="4077909"/>
            <a:chExt cx="7448157" cy="5231961"/>
          </a:xfrm>
        </p:grpSpPr>
        <p:sp>
          <p:nvSpPr>
            <p:cNvPr id="4" name="Freeform 14">
              <a:extLst>
                <a:ext uri="{FF2B5EF4-FFF2-40B4-BE49-F238E27FC236}">
                  <a16:creationId xmlns:a16="http://schemas.microsoft.com/office/drawing/2014/main" id="{505B1E99-9A16-FBE6-03ED-DABD19F2F6F5}"/>
                </a:ext>
              </a:extLst>
            </p:cNvPr>
            <p:cNvSpPr/>
            <p:nvPr/>
          </p:nvSpPr>
          <p:spPr>
            <a:xfrm>
              <a:off x="990643" y="4077909"/>
              <a:ext cx="7448157" cy="5231961"/>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FFFFFF"/>
            </a:solidFill>
            <a:ln w="38100" cap="rnd">
              <a:solidFill>
                <a:srgbClr val="2E66FD"/>
              </a:solidFill>
              <a:prstDash val="solid"/>
              <a:round/>
            </a:ln>
          </p:spPr>
        </p:sp>
        <p:sp>
          <p:nvSpPr>
            <p:cNvPr id="5" name="TextBox 26">
              <a:extLst>
                <a:ext uri="{FF2B5EF4-FFF2-40B4-BE49-F238E27FC236}">
                  <a16:creationId xmlns:a16="http://schemas.microsoft.com/office/drawing/2014/main" id="{17CF0884-F83B-A8AB-D5EB-BB4C61FE2AAB}"/>
                </a:ext>
              </a:extLst>
            </p:cNvPr>
            <p:cNvSpPr txBox="1"/>
            <p:nvPr/>
          </p:nvSpPr>
          <p:spPr>
            <a:xfrm>
              <a:off x="1481882" y="5879508"/>
              <a:ext cx="6705557" cy="1862882"/>
            </a:xfrm>
            <a:prstGeom prst="rect">
              <a:avLst/>
            </a:prstGeom>
          </p:spPr>
          <p:txBody>
            <a:bodyPr wrap="square" lIns="0" tIns="0" rIns="0" bIns="0" rtlCol="0" anchor="t">
              <a:spAutoFit/>
            </a:bodyPr>
            <a:lstStyle/>
            <a:p>
              <a:pPr eaLnBrk="1" hangingPunct="1">
                <a:lnSpc>
                  <a:spcPct val="150000"/>
                </a:lnSpc>
                <a:spcBef>
                  <a:spcPct val="0"/>
                </a:spcBef>
                <a:buFontTx/>
                <a:buNone/>
              </a:pPr>
              <a:r>
                <a:rPr lang="zh-CN" altLang="en-US" sz="2800" dirty="0">
                  <a:latin typeface="微软雅黑" panose="020B0503020204020204" pitchFamily="34" charset="-122"/>
                  <a:ea typeface="微软雅黑" panose="020B0503020204020204" pitchFamily="34" charset="-122"/>
                </a:rPr>
                <a:t>如果团长的服务不好，很容易影响消费者对平台的评价，严重者更有可能流失客户。</a:t>
              </a:r>
            </a:p>
          </p:txBody>
        </p:sp>
        <p:sp>
          <p:nvSpPr>
            <p:cNvPr id="6" name="TextBox 10">
              <a:extLst>
                <a:ext uri="{FF2B5EF4-FFF2-40B4-BE49-F238E27FC236}">
                  <a16:creationId xmlns:a16="http://schemas.microsoft.com/office/drawing/2014/main" id="{2202E234-C082-A322-79BD-74EC88C4E617}"/>
                </a:ext>
              </a:extLst>
            </p:cNvPr>
            <p:cNvSpPr txBox="1"/>
            <p:nvPr/>
          </p:nvSpPr>
          <p:spPr>
            <a:xfrm>
              <a:off x="990644" y="4523316"/>
              <a:ext cx="7196796" cy="772584"/>
            </a:xfrm>
            <a:prstGeom prst="rect">
              <a:avLst/>
            </a:prstGeom>
          </p:spPr>
          <p:txBody>
            <a:bodyPr wrap="square" lIns="0" tIns="0" rIns="0" bIns="0" rtlCol="0" anchor="t">
              <a:spAutoFit/>
            </a:bodyPr>
            <a:lstStyle/>
            <a:p>
              <a:pPr algn="ctr">
                <a:lnSpc>
                  <a:spcPts val="6720"/>
                </a:lnSpc>
              </a:pPr>
              <a:r>
                <a:rPr lang="zh-CN" altLang="en-US" sz="4200" b="1" dirty="0">
                  <a:solidFill>
                    <a:srgbClr val="2E66FD"/>
                  </a:solidFill>
                  <a:latin typeface="微软雅黑" panose="020B0503020204020204" pitchFamily="34" charset="-122"/>
                  <a:ea typeface="微软雅黑" panose="020B0503020204020204" pitchFamily="34" charset="-122"/>
                </a:rPr>
                <a:t>（</a:t>
              </a:r>
              <a:r>
                <a:rPr lang="en-US" altLang="zh-CN" sz="4200" b="1" dirty="0">
                  <a:solidFill>
                    <a:srgbClr val="2E66FD"/>
                  </a:solidFill>
                  <a:latin typeface="微软雅黑" panose="020B0503020204020204" pitchFamily="34" charset="-122"/>
                  <a:ea typeface="微软雅黑" panose="020B0503020204020204" pitchFamily="34" charset="-122"/>
                </a:rPr>
                <a:t>3</a:t>
              </a:r>
              <a:r>
                <a:rPr lang="zh-CN" altLang="en-US" sz="4200" b="1" dirty="0">
                  <a:solidFill>
                    <a:srgbClr val="2E66FD"/>
                  </a:solidFill>
                  <a:latin typeface="微软雅黑" panose="020B0503020204020204" pitchFamily="34" charset="-122"/>
                  <a:ea typeface="微软雅黑" panose="020B0503020204020204" pitchFamily="34" charset="-122"/>
                </a:rPr>
                <a:t>）过于依赖团长</a:t>
              </a:r>
            </a:p>
          </p:txBody>
        </p:sp>
        <p:sp>
          <p:nvSpPr>
            <p:cNvPr id="7" name="AutoShape 12">
              <a:extLst>
                <a:ext uri="{FF2B5EF4-FFF2-40B4-BE49-F238E27FC236}">
                  <a16:creationId xmlns:a16="http://schemas.microsoft.com/office/drawing/2014/main" id="{644226B3-A497-F2D6-767D-2620738AB147}"/>
                </a:ext>
              </a:extLst>
            </p:cNvPr>
            <p:cNvSpPr/>
            <p:nvPr/>
          </p:nvSpPr>
          <p:spPr>
            <a:xfrm flipV="1">
              <a:off x="1574500" y="5578946"/>
              <a:ext cx="6283481" cy="495"/>
            </a:xfrm>
            <a:prstGeom prst="line">
              <a:avLst/>
            </a:prstGeom>
            <a:ln w="50800" cap="flat">
              <a:solidFill>
                <a:srgbClr val="2E66FD"/>
              </a:solidFill>
              <a:prstDash val="sysDot"/>
              <a:headEnd type="none" w="sm" len="sm"/>
              <a:tailEnd type="none" w="sm" len="sm"/>
            </a:ln>
          </p:spPr>
        </p:sp>
      </p:grpSp>
      <p:grpSp>
        <p:nvGrpSpPr>
          <p:cNvPr id="8" name="Group 6">
            <a:extLst>
              <a:ext uri="{FF2B5EF4-FFF2-40B4-BE49-F238E27FC236}">
                <a16:creationId xmlns:a16="http://schemas.microsoft.com/office/drawing/2014/main" id="{7DD57BD7-2D02-CA8B-781D-249F177706ED}"/>
              </a:ext>
            </a:extLst>
          </p:cNvPr>
          <p:cNvGrpSpPr/>
          <p:nvPr/>
        </p:nvGrpSpPr>
        <p:grpSpPr>
          <a:xfrm>
            <a:off x="6786009" y="3701025"/>
            <a:ext cx="7384939" cy="5398140"/>
            <a:chOff x="-6" y="-144661"/>
            <a:chExt cx="13628949" cy="4699178"/>
          </a:xfrm>
        </p:grpSpPr>
        <p:grpSp>
          <p:nvGrpSpPr>
            <p:cNvPr id="9" name="Group 7">
              <a:extLst>
                <a:ext uri="{FF2B5EF4-FFF2-40B4-BE49-F238E27FC236}">
                  <a16:creationId xmlns:a16="http://schemas.microsoft.com/office/drawing/2014/main" id="{5D3F784A-895D-C671-49BF-BB5601030A33}"/>
                </a:ext>
              </a:extLst>
            </p:cNvPr>
            <p:cNvGrpSpPr/>
            <p:nvPr/>
          </p:nvGrpSpPr>
          <p:grpSpPr>
            <a:xfrm>
              <a:off x="0" y="-144661"/>
              <a:ext cx="10347279" cy="4699178"/>
              <a:chOff x="0" y="-28575"/>
              <a:chExt cx="2043907" cy="928232"/>
            </a:xfrm>
          </p:grpSpPr>
          <p:sp>
            <p:nvSpPr>
              <p:cNvPr id="15" name="Freeform 8">
                <a:extLst>
                  <a:ext uri="{FF2B5EF4-FFF2-40B4-BE49-F238E27FC236}">
                    <a16:creationId xmlns:a16="http://schemas.microsoft.com/office/drawing/2014/main" id="{64AAEFF8-C864-F84C-5055-3BA49A96AA69}"/>
                  </a:ext>
                </a:extLst>
              </p:cNvPr>
              <p:cNvSpPr/>
              <p:nvPr/>
            </p:nvSpPr>
            <p:spPr>
              <a:xfrm>
                <a:off x="0" y="0"/>
                <a:ext cx="2043907" cy="899657"/>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1E5CFC"/>
              </a:solidFill>
              <a:ln cap="rnd">
                <a:noFill/>
                <a:prstDash val="solid"/>
                <a:round/>
              </a:ln>
            </p:spPr>
          </p:sp>
          <p:sp>
            <p:nvSpPr>
              <p:cNvPr id="16" name="TextBox 9">
                <a:extLst>
                  <a:ext uri="{FF2B5EF4-FFF2-40B4-BE49-F238E27FC236}">
                    <a16:creationId xmlns:a16="http://schemas.microsoft.com/office/drawing/2014/main" id="{1C9161B7-79BC-15D6-7471-C7579853DA99}"/>
                  </a:ext>
                </a:extLst>
              </p:cNvPr>
              <p:cNvSpPr txBox="1"/>
              <p:nvPr/>
            </p:nvSpPr>
            <p:spPr>
              <a:xfrm>
                <a:off x="0" y="-28575"/>
                <a:ext cx="1260874" cy="841624"/>
              </a:xfrm>
              <a:prstGeom prst="rect">
                <a:avLst/>
              </a:prstGeom>
            </p:spPr>
            <p:txBody>
              <a:bodyPr lIns="50800" tIns="50800" rIns="50800" bIns="50800" rtlCol="0" anchor="ctr"/>
              <a:lstStyle/>
              <a:p>
                <a:pPr algn="ctr">
                  <a:lnSpc>
                    <a:spcPts val="2020"/>
                  </a:lnSpc>
                </a:pPr>
                <a:endParaRPr/>
              </a:p>
            </p:txBody>
          </p:sp>
        </p:grpSp>
        <p:sp>
          <p:nvSpPr>
            <p:cNvPr id="11" name="TextBox 10">
              <a:extLst>
                <a:ext uri="{FF2B5EF4-FFF2-40B4-BE49-F238E27FC236}">
                  <a16:creationId xmlns:a16="http://schemas.microsoft.com/office/drawing/2014/main" id="{AB9FEAED-B327-1F71-2536-9401237D7CDB}"/>
                </a:ext>
              </a:extLst>
            </p:cNvPr>
            <p:cNvSpPr txBox="1"/>
            <p:nvPr/>
          </p:nvSpPr>
          <p:spPr>
            <a:xfrm>
              <a:off x="-6" y="320680"/>
              <a:ext cx="9881070" cy="672548"/>
            </a:xfrm>
            <a:prstGeom prst="rect">
              <a:avLst/>
            </a:prstGeom>
          </p:spPr>
          <p:txBody>
            <a:bodyPr wrap="square" lIns="0" tIns="0" rIns="0" bIns="0" rtlCol="0" anchor="t">
              <a:spAutoFit/>
            </a:bodyPr>
            <a:lstStyle/>
            <a:p>
              <a:pPr algn="ctr">
                <a:lnSpc>
                  <a:spcPts val="6720"/>
                </a:lnSpc>
              </a:pPr>
              <a:r>
                <a:rPr lang="zh-CN" altLang="en-US" sz="4200" b="1" dirty="0">
                  <a:solidFill>
                    <a:srgbClr val="FFFFFF"/>
                  </a:solidFill>
                  <a:latin typeface="微软雅黑" panose="020B0503020204020204" pitchFamily="34" charset="-122"/>
                  <a:ea typeface="微软雅黑" panose="020B0503020204020204" pitchFamily="34" charset="-122"/>
                </a:rPr>
                <a:t>（</a:t>
              </a:r>
              <a:r>
                <a:rPr lang="en-US" altLang="zh-CN" sz="4200" b="1" dirty="0">
                  <a:solidFill>
                    <a:srgbClr val="FFFFFF"/>
                  </a:solidFill>
                  <a:latin typeface="微软雅黑" panose="020B0503020204020204" pitchFamily="34" charset="-122"/>
                  <a:ea typeface="微软雅黑" panose="020B0503020204020204" pitchFamily="34" charset="-122"/>
                </a:rPr>
                <a:t>2</a:t>
              </a:r>
              <a:r>
                <a:rPr lang="zh-CN" altLang="en-US" sz="4200" b="1" dirty="0">
                  <a:solidFill>
                    <a:srgbClr val="FFFFFF"/>
                  </a:solidFill>
                  <a:latin typeface="微软雅黑" panose="020B0503020204020204" pitchFamily="34" charset="-122"/>
                  <a:ea typeface="微软雅黑" panose="020B0503020204020204" pitchFamily="34" charset="-122"/>
                </a:rPr>
                <a:t>）客户信息不完善</a:t>
              </a:r>
            </a:p>
          </p:txBody>
        </p:sp>
        <p:sp>
          <p:nvSpPr>
            <p:cNvPr id="12" name="TextBox 11">
              <a:extLst>
                <a:ext uri="{FF2B5EF4-FFF2-40B4-BE49-F238E27FC236}">
                  <a16:creationId xmlns:a16="http://schemas.microsoft.com/office/drawing/2014/main" id="{A846C548-BE8A-96FC-DB38-26546D95D587}"/>
                </a:ext>
              </a:extLst>
            </p:cNvPr>
            <p:cNvSpPr txBox="1"/>
            <p:nvPr/>
          </p:nvSpPr>
          <p:spPr>
            <a:xfrm>
              <a:off x="809005" y="1568324"/>
              <a:ext cx="8729263" cy="2184315"/>
            </a:xfrm>
            <a:prstGeom prst="rect">
              <a:avLst/>
            </a:prstGeom>
          </p:spPr>
          <p:txBody>
            <a:bodyPr wrap="square" lIns="0" tIns="0" rIns="0" bIns="0" rtlCol="0" anchor="t">
              <a:spAutoFit/>
            </a:bodyPr>
            <a:lstStyle/>
            <a:p>
              <a:pPr algn="just">
                <a:lnSpc>
                  <a:spcPct val="150000"/>
                </a:lnSpc>
              </a:pPr>
              <a:r>
                <a:rPr lang="zh-CN" altLang="en-US" sz="28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商家在开展社区团购活动时，新客户越来越多，往往疏于对新客户的信息进行梳理，容易影响商家的二次销售。</a:t>
              </a:r>
            </a:p>
          </p:txBody>
        </p:sp>
        <p:sp>
          <p:nvSpPr>
            <p:cNvPr id="13" name="AutoShape 12">
              <a:extLst>
                <a:ext uri="{FF2B5EF4-FFF2-40B4-BE49-F238E27FC236}">
                  <a16:creationId xmlns:a16="http://schemas.microsoft.com/office/drawing/2014/main" id="{9FD1F962-E55C-A969-AA48-E31F7A2C0A1F}"/>
                </a:ext>
              </a:extLst>
            </p:cNvPr>
            <p:cNvSpPr/>
            <p:nvPr/>
          </p:nvSpPr>
          <p:spPr>
            <a:xfrm flipV="1">
              <a:off x="809006" y="1280576"/>
              <a:ext cx="8729264" cy="431"/>
            </a:xfrm>
            <a:prstGeom prst="line">
              <a:avLst/>
            </a:prstGeom>
            <a:ln w="50800" cap="flat">
              <a:solidFill>
                <a:srgbClr val="FFFFFF"/>
              </a:solidFill>
              <a:prstDash val="sysDot"/>
              <a:headEnd type="none" w="sm" len="sm"/>
              <a:tailEnd type="none" w="sm" len="sm"/>
            </a:ln>
          </p:spPr>
        </p:sp>
        <p:sp>
          <p:nvSpPr>
            <p:cNvPr id="14" name="TextBox 15">
              <a:extLst>
                <a:ext uri="{FF2B5EF4-FFF2-40B4-BE49-F238E27FC236}">
                  <a16:creationId xmlns:a16="http://schemas.microsoft.com/office/drawing/2014/main" id="{55643C41-BFAC-2C97-B34A-A51D3EDEAEDF}"/>
                </a:ext>
              </a:extLst>
            </p:cNvPr>
            <p:cNvSpPr txBox="1"/>
            <p:nvPr/>
          </p:nvSpPr>
          <p:spPr>
            <a:xfrm>
              <a:off x="7245768" y="-144661"/>
              <a:ext cx="6383175" cy="4260724"/>
            </a:xfrm>
            <a:prstGeom prst="rect">
              <a:avLst/>
            </a:prstGeom>
          </p:spPr>
          <p:txBody>
            <a:bodyPr lIns="50800" tIns="50800" rIns="50800" bIns="50800" rtlCol="0" anchor="ctr"/>
            <a:lstStyle/>
            <a:p>
              <a:pPr algn="ctr">
                <a:lnSpc>
                  <a:spcPts val="2020"/>
                </a:lnSpc>
              </a:pPr>
              <a:endParaRPr/>
            </a:p>
          </p:txBody>
        </p:sp>
      </p:grpSp>
      <p:grpSp>
        <p:nvGrpSpPr>
          <p:cNvPr id="17" name="组合 16">
            <a:extLst>
              <a:ext uri="{FF2B5EF4-FFF2-40B4-BE49-F238E27FC236}">
                <a16:creationId xmlns:a16="http://schemas.microsoft.com/office/drawing/2014/main" id="{4F3796CF-B6F2-E226-582B-EFE58C58ADBC}"/>
              </a:ext>
            </a:extLst>
          </p:cNvPr>
          <p:cNvGrpSpPr/>
          <p:nvPr/>
        </p:nvGrpSpPr>
        <p:grpSpPr>
          <a:xfrm>
            <a:off x="853659" y="3924299"/>
            <a:ext cx="5519486" cy="5174865"/>
            <a:chOff x="633397" y="4135005"/>
            <a:chExt cx="7805403" cy="5174865"/>
          </a:xfrm>
        </p:grpSpPr>
        <p:sp>
          <p:nvSpPr>
            <p:cNvPr id="18" name="Freeform 14">
              <a:extLst>
                <a:ext uri="{FF2B5EF4-FFF2-40B4-BE49-F238E27FC236}">
                  <a16:creationId xmlns:a16="http://schemas.microsoft.com/office/drawing/2014/main" id="{5D27C8BE-D022-6189-42BF-28F24D69AE85}"/>
                </a:ext>
              </a:extLst>
            </p:cNvPr>
            <p:cNvSpPr/>
            <p:nvPr/>
          </p:nvSpPr>
          <p:spPr>
            <a:xfrm>
              <a:off x="990643" y="4135005"/>
              <a:ext cx="7448157" cy="5174865"/>
            </a:xfrm>
            <a:custGeom>
              <a:avLst/>
              <a:gdLst/>
              <a:ahLst/>
              <a:cxnLst/>
              <a:rect l="l" t="t" r="r" b="b"/>
              <a:pathLst>
                <a:path w="1260874" h="813049">
                  <a:moveTo>
                    <a:pt x="82475" y="0"/>
                  </a:moveTo>
                  <a:lnTo>
                    <a:pt x="1178399" y="0"/>
                  </a:lnTo>
                  <a:cubicBezTo>
                    <a:pt x="1200273" y="0"/>
                    <a:pt x="1221251" y="8689"/>
                    <a:pt x="1236718" y="24156"/>
                  </a:cubicBezTo>
                  <a:cubicBezTo>
                    <a:pt x="1252185" y="39623"/>
                    <a:pt x="1260874" y="60601"/>
                    <a:pt x="1260874" y="82475"/>
                  </a:cubicBezTo>
                  <a:lnTo>
                    <a:pt x="1260874" y="730575"/>
                  </a:lnTo>
                  <a:cubicBezTo>
                    <a:pt x="1260874" y="776124"/>
                    <a:pt x="1223949" y="813049"/>
                    <a:pt x="1178399" y="813049"/>
                  </a:cubicBezTo>
                  <a:lnTo>
                    <a:pt x="82475" y="813049"/>
                  </a:lnTo>
                  <a:cubicBezTo>
                    <a:pt x="60601" y="813049"/>
                    <a:pt x="39623" y="804360"/>
                    <a:pt x="24156" y="788893"/>
                  </a:cubicBezTo>
                  <a:cubicBezTo>
                    <a:pt x="8689" y="773426"/>
                    <a:pt x="0" y="752448"/>
                    <a:pt x="0" y="730575"/>
                  </a:cubicBezTo>
                  <a:lnTo>
                    <a:pt x="0" y="82475"/>
                  </a:lnTo>
                  <a:cubicBezTo>
                    <a:pt x="0" y="60601"/>
                    <a:pt x="8689" y="39623"/>
                    <a:pt x="24156" y="24156"/>
                  </a:cubicBezTo>
                  <a:cubicBezTo>
                    <a:pt x="39623" y="8689"/>
                    <a:pt x="60601" y="0"/>
                    <a:pt x="82475" y="0"/>
                  </a:cubicBezTo>
                  <a:close/>
                </a:path>
              </a:pathLst>
            </a:custGeom>
            <a:solidFill>
              <a:srgbClr val="FFFFFF"/>
            </a:solidFill>
            <a:ln w="38100" cap="rnd">
              <a:solidFill>
                <a:srgbClr val="2E66FD"/>
              </a:solidFill>
              <a:prstDash val="solid"/>
              <a:round/>
            </a:ln>
          </p:spPr>
        </p:sp>
        <p:sp>
          <p:nvSpPr>
            <p:cNvPr id="19" name="TextBox 26">
              <a:extLst>
                <a:ext uri="{FF2B5EF4-FFF2-40B4-BE49-F238E27FC236}">
                  <a16:creationId xmlns:a16="http://schemas.microsoft.com/office/drawing/2014/main" id="{61D3734F-5BD1-BFE8-B197-089C1CC1A348}"/>
                </a:ext>
              </a:extLst>
            </p:cNvPr>
            <p:cNvSpPr txBox="1"/>
            <p:nvPr/>
          </p:nvSpPr>
          <p:spPr>
            <a:xfrm>
              <a:off x="1371643" y="5865525"/>
              <a:ext cx="6705556" cy="2509213"/>
            </a:xfrm>
            <a:prstGeom prst="rect">
              <a:avLst/>
            </a:prstGeom>
          </p:spPr>
          <p:txBody>
            <a:bodyPr wrap="square" lIns="0" tIns="0" rIns="0" bIns="0" rtlCol="0" anchor="t">
              <a:spAutoFit/>
            </a:bodyPr>
            <a:lstStyle/>
            <a:p>
              <a:pPr eaLnBrk="1" hangingPunct="1">
                <a:lnSpc>
                  <a:spcPct val="150000"/>
                </a:lnSpc>
                <a:spcBef>
                  <a:spcPct val="0"/>
                </a:spcBef>
                <a:buFontTx/>
                <a:buNone/>
              </a:pPr>
              <a:r>
                <a:rPr lang="zh-CN" altLang="en-US" sz="2800" dirty="0">
                  <a:latin typeface="微软雅黑" panose="020B0503020204020204" pitchFamily="34" charset="-122"/>
                  <a:ea typeface="微软雅黑" panose="020B0503020204020204" pitchFamily="34" charset="-122"/>
                </a:rPr>
                <a:t>由于社区团购的经营模式简单易复制，并无太多技术难度，导致社区团购的进入门槛不高，售卖同类产品的情况多发频发。</a:t>
              </a:r>
            </a:p>
          </p:txBody>
        </p:sp>
        <p:sp>
          <p:nvSpPr>
            <p:cNvPr id="25" name="TextBox 10">
              <a:extLst>
                <a:ext uri="{FF2B5EF4-FFF2-40B4-BE49-F238E27FC236}">
                  <a16:creationId xmlns:a16="http://schemas.microsoft.com/office/drawing/2014/main" id="{24647784-C664-C6DA-B950-1BC92F39D8ED}"/>
                </a:ext>
              </a:extLst>
            </p:cNvPr>
            <p:cNvSpPr txBox="1"/>
            <p:nvPr/>
          </p:nvSpPr>
          <p:spPr>
            <a:xfrm>
              <a:off x="633397" y="4523316"/>
              <a:ext cx="7805402" cy="772584"/>
            </a:xfrm>
            <a:prstGeom prst="rect">
              <a:avLst/>
            </a:prstGeom>
          </p:spPr>
          <p:txBody>
            <a:bodyPr wrap="square" lIns="0" tIns="0" rIns="0" bIns="0" rtlCol="0" anchor="t">
              <a:spAutoFit/>
            </a:bodyPr>
            <a:lstStyle/>
            <a:p>
              <a:pPr algn="ctr">
                <a:lnSpc>
                  <a:spcPts val="6720"/>
                </a:lnSpc>
              </a:pPr>
              <a:r>
                <a:rPr lang="zh-CN" altLang="en-US" sz="4200" b="1" dirty="0">
                  <a:solidFill>
                    <a:srgbClr val="2E66FD"/>
                  </a:solidFill>
                  <a:latin typeface="微软雅黑" panose="020B0503020204020204" pitchFamily="34" charset="-122"/>
                  <a:ea typeface="微软雅黑" panose="020B0503020204020204" pitchFamily="34" charset="-122"/>
                </a:rPr>
                <a:t>（</a:t>
              </a:r>
              <a:r>
                <a:rPr lang="en-US" altLang="zh-CN" sz="4200" b="1" dirty="0">
                  <a:solidFill>
                    <a:srgbClr val="2E66FD"/>
                  </a:solidFill>
                  <a:latin typeface="微软雅黑" panose="020B0503020204020204" pitchFamily="34" charset="-122"/>
                  <a:ea typeface="微软雅黑" panose="020B0503020204020204" pitchFamily="34" charset="-122"/>
                </a:rPr>
                <a:t>1</a:t>
              </a:r>
              <a:r>
                <a:rPr lang="zh-CN" altLang="en-US" sz="4200" b="1" dirty="0">
                  <a:solidFill>
                    <a:srgbClr val="2E66FD"/>
                  </a:solidFill>
                  <a:latin typeface="微软雅黑" panose="020B0503020204020204" pitchFamily="34" charset="-122"/>
                  <a:ea typeface="微软雅黑" panose="020B0503020204020204" pitchFamily="34" charset="-122"/>
                </a:rPr>
                <a:t>）产品同质化严重</a:t>
              </a:r>
            </a:p>
          </p:txBody>
        </p:sp>
        <p:sp>
          <p:nvSpPr>
            <p:cNvPr id="26" name="AutoShape 12">
              <a:extLst>
                <a:ext uri="{FF2B5EF4-FFF2-40B4-BE49-F238E27FC236}">
                  <a16:creationId xmlns:a16="http://schemas.microsoft.com/office/drawing/2014/main" id="{B4E96732-0D91-A1CA-BFC3-0297FE23D1E4}"/>
                </a:ext>
              </a:extLst>
            </p:cNvPr>
            <p:cNvSpPr/>
            <p:nvPr/>
          </p:nvSpPr>
          <p:spPr>
            <a:xfrm flipV="1">
              <a:off x="1574500" y="5578946"/>
              <a:ext cx="6283481" cy="495"/>
            </a:xfrm>
            <a:prstGeom prst="line">
              <a:avLst/>
            </a:prstGeom>
            <a:ln w="50800" cap="flat">
              <a:solidFill>
                <a:srgbClr val="2E66FD"/>
              </a:solidFill>
              <a:prstDash val="sysDot"/>
              <a:headEnd type="none" w="sm" len="sm"/>
              <a:tailEnd type="none" w="sm" len="sm"/>
            </a:ln>
          </p:spPr>
        </p:sp>
      </p:grpSp>
      <p:sp>
        <p:nvSpPr>
          <p:cNvPr id="28" name="文本框 27">
            <a:extLst>
              <a:ext uri="{FF2B5EF4-FFF2-40B4-BE49-F238E27FC236}">
                <a16:creationId xmlns:a16="http://schemas.microsoft.com/office/drawing/2014/main" id="{A0C1A9FE-E438-4F3D-DA12-5AB936BFE043}"/>
              </a:ext>
            </a:extLst>
          </p:cNvPr>
          <p:cNvSpPr txBox="1"/>
          <p:nvPr/>
        </p:nvSpPr>
        <p:spPr>
          <a:xfrm>
            <a:off x="1682582" y="2696779"/>
            <a:ext cx="10908792" cy="584775"/>
          </a:xfrm>
          <a:prstGeom prst="rect">
            <a:avLst/>
          </a:prstGeom>
          <a:noFill/>
        </p:spPr>
        <p:txBody>
          <a:bodyPr wrap="square">
            <a:spAutoFit/>
          </a:bodyPr>
          <a:lstStyle/>
          <a:p>
            <a:r>
              <a:rPr lang="en-US" altLang="zh-CN" sz="3200" b="1" kern="14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3200" b="1" kern="14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社区团购的缺点</a:t>
            </a:r>
            <a:endParaRPr lang="zh-CN" altLang="zh-CN" sz="3200" b="1" kern="14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1416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42" name="组合 41">
            <a:extLst>
              <a:ext uri="{FF2B5EF4-FFF2-40B4-BE49-F238E27FC236}">
                <a16:creationId xmlns:a16="http://schemas.microsoft.com/office/drawing/2014/main" id="{D5F51BBC-6592-736B-8B88-2286C1E4AAFA}"/>
              </a:ext>
            </a:extLst>
          </p:cNvPr>
          <p:cNvGrpSpPr/>
          <p:nvPr/>
        </p:nvGrpSpPr>
        <p:grpSpPr>
          <a:xfrm>
            <a:off x="1558472" y="3001933"/>
            <a:ext cx="15171056" cy="1912065"/>
            <a:chOff x="1558472" y="3001933"/>
            <a:chExt cx="15171056" cy="1912065"/>
          </a:xfrm>
        </p:grpSpPr>
        <p:sp>
          <p:nvSpPr>
            <p:cNvPr id="2" name="矩形: 圆角 1">
              <a:extLst>
                <a:ext uri="{FF2B5EF4-FFF2-40B4-BE49-F238E27FC236}">
                  <a16:creationId xmlns:a16="http://schemas.microsoft.com/office/drawing/2014/main" id="{3A133E2A-271F-A3E4-DC0B-E4547AF2F5C6}"/>
                </a:ext>
              </a:extLst>
            </p:cNvPr>
            <p:cNvSpPr/>
            <p:nvPr/>
          </p:nvSpPr>
          <p:spPr>
            <a:xfrm>
              <a:off x="1558472" y="3002759"/>
              <a:ext cx="15006134" cy="1911239"/>
            </a:xfrm>
            <a:prstGeom prst="roundRect">
              <a:avLst>
                <a:gd name="adj" fmla="val 1106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38" name="TextBox 19">
              <a:extLst>
                <a:ext uri="{FF2B5EF4-FFF2-40B4-BE49-F238E27FC236}">
                  <a16:creationId xmlns:a16="http://schemas.microsoft.com/office/drawing/2014/main" id="{9B2391A4-E8A9-F9DA-0F89-48406B22770B}"/>
                </a:ext>
              </a:extLst>
            </p:cNvPr>
            <p:cNvSpPr txBox="1"/>
            <p:nvPr/>
          </p:nvSpPr>
          <p:spPr>
            <a:xfrm>
              <a:off x="2057400" y="3001933"/>
              <a:ext cx="7411221" cy="729880"/>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）新客优惠券</a:t>
              </a:r>
            </a:p>
          </p:txBody>
        </p:sp>
        <p:sp>
          <p:nvSpPr>
            <p:cNvPr id="39" name="AutoShape 21">
              <a:extLst>
                <a:ext uri="{FF2B5EF4-FFF2-40B4-BE49-F238E27FC236}">
                  <a16:creationId xmlns:a16="http://schemas.microsoft.com/office/drawing/2014/main" id="{42595C7B-A4F3-52B4-88D4-E91BE06E9E30}"/>
                </a:ext>
              </a:extLst>
            </p:cNvPr>
            <p:cNvSpPr/>
            <p:nvPr/>
          </p:nvSpPr>
          <p:spPr>
            <a:xfrm flipV="1">
              <a:off x="2046533" y="3952342"/>
              <a:ext cx="3000501" cy="21160"/>
            </a:xfrm>
            <a:prstGeom prst="line">
              <a:avLst/>
            </a:prstGeom>
            <a:ln w="50800" cap="flat">
              <a:solidFill>
                <a:srgbClr val="2E66FD"/>
              </a:solidFill>
              <a:prstDash val="lgDash"/>
              <a:headEnd type="none" w="sm" len="sm"/>
              <a:tailEnd type="none" w="sm" len="sm"/>
            </a:ln>
          </p:spPr>
        </p:sp>
        <p:sp>
          <p:nvSpPr>
            <p:cNvPr id="41" name="文本框 40">
              <a:extLst>
                <a:ext uri="{FF2B5EF4-FFF2-40B4-BE49-F238E27FC236}">
                  <a16:creationId xmlns:a16="http://schemas.microsoft.com/office/drawing/2014/main" id="{BA2417E3-AD34-9CA8-F4A4-EA139151331F}"/>
                </a:ext>
              </a:extLst>
            </p:cNvPr>
            <p:cNvSpPr txBox="1"/>
            <p:nvPr/>
          </p:nvSpPr>
          <p:spPr>
            <a:xfrm>
              <a:off x="1723394" y="4149611"/>
              <a:ext cx="15006134" cy="581057"/>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为了推广平台，获得新用户，可以设置专门对于新用户的大额优惠券，刺激消费</a:t>
              </a:r>
              <a:r>
                <a:rPr lang="zh-CN"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400" kern="1400" dirty="0">
                <a:effectLst/>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4" name="组合 43">
            <a:extLst>
              <a:ext uri="{FF2B5EF4-FFF2-40B4-BE49-F238E27FC236}">
                <a16:creationId xmlns:a16="http://schemas.microsoft.com/office/drawing/2014/main" id="{6D40F8F5-A6CA-895A-6FFD-838E37F9BE6D}"/>
              </a:ext>
            </a:extLst>
          </p:cNvPr>
          <p:cNvGrpSpPr/>
          <p:nvPr/>
        </p:nvGrpSpPr>
        <p:grpSpPr>
          <a:xfrm>
            <a:off x="1558472" y="5372176"/>
            <a:ext cx="15006134" cy="2141567"/>
            <a:chOff x="1558472" y="3001933"/>
            <a:chExt cx="15006134" cy="2141567"/>
          </a:xfrm>
        </p:grpSpPr>
        <p:sp>
          <p:nvSpPr>
            <p:cNvPr id="45" name="矩形: 圆角 44">
              <a:extLst>
                <a:ext uri="{FF2B5EF4-FFF2-40B4-BE49-F238E27FC236}">
                  <a16:creationId xmlns:a16="http://schemas.microsoft.com/office/drawing/2014/main" id="{F2D2F491-0ADD-B494-46FC-C1049C1B5BF2}"/>
                </a:ext>
              </a:extLst>
            </p:cNvPr>
            <p:cNvSpPr/>
            <p:nvPr/>
          </p:nvSpPr>
          <p:spPr>
            <a:xfrm>
              <a:off x="1558472" y="3002759"/>
              <a:ext cx="15006134" cy="2140741"/>
            </a:xfrm>
            <a:prstGeom prst="roundRect">
              <a:avLst>
                <a:gd name="adj" fmla="val 1106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46" name="TextBox 19">
              <a:extLst>
                <a:ext uri="{FF2B5EF4-FFF2-40B4-BE49-F238E27FC236}">
                  <a16:creationId xmlns:a16="http://schemas.microsoft.com/office/drawing/2014/main" id="{8FE656BD-08A2-9654-7B5D-A3ECA3F66BD7}"/>
                </a:ext>
              </a:extLst>
            </p:cNvPr>
            <p:cNvSpPr txBox="1"/>
            <p:nvPr/>
          </p:nvSpPr>
          <p:spPr>
            <a:xfrm>
              <a:off x="2057400" y="3001933"/>
              <a:ext cx="7411221" cy="729880"/>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）满减活动</a:t>
              </a:r>
            </a:p>
          </p:txBody>
        </p:sp>
        <p:sp>
          <p:nvSpPr>
            <p:cNvPr id="47" name="AutoShape 21">
              <a:extLst>
                <a:ext uri="{FF2B5EF4-FFF2-40B4-BE49-F238E27FC236}">
                  <a16:creationId xmlns:a16="http://schemas.microsoft.com/office/drawing/2014/main" id="{C38E57F2-11EA-3A1E-FEF8-7E7FF9628DD8}"/>
                </a:ext>
              </a:extLst>
            </p:cNvPr>
            <p:cNvSpPr/>
            <p:nvPr/>
          </p:nvSpPr>
          <p:spPr>
            <a:xfrm flipV="1">
              <a:off x="2046533" y="3952342"/>
              <a:ext cx="3000501" cy="21160"/>
            </a:xfrm>
            <a:prstGeom prst="line">
              <a:avLst/>
            </a:prstGeom>
            <a:ln w="50800" cap="flat">
              <a:solidFill>
                <a:srgbClr val="2E66FD"/>
              </a:solidFill>
              <a:prstDash val="lgDash"/>
              <a:headEnd type="none" w="sm" len="sm"/>
              <a:tailEnd type="none" w="sm" len="sm"/>
            </a:ln>
          </p:spPr>
        </p:sp>
        <p:sp>
          <p:nvSpPr>
            <p:cNvPr id="48" name="文本框 47">
              <a:extLst>
                <a:ext uri="{FF2B5EF4-FFF2-40B4-BE49-F238E27FC236}">
                  <a16:creationId xmlns:a16="http://schemas.microsoft.com/office/drawing/2014/main" id="{9613A787-97DE-4CCA-16B3-F0937881B4CA}"/>
                </a:ext>
              </a:extLst>
            </p:cNvPr>
            <p:cNvSpPr txBox="1"/>
            <p:nvPr/>
          </p:nvSpPr>
          <p:spPr>
            <a:xfrm>
              <a:off x="1899314" y="3954153"/>
              <a:ext cx="14278606" cy="1135054"/>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吸引了新客户注册使用后，为了巩固这批新用户，增强用户黏性，在不定期定向推送优惠券的基础上，还可以经常设计满减活动。</a:t>
              </a:r>
            </a:p>
          </p:txBody>
        </p:sp>
      </p:grpSp>
      <p:grpSp>
        <p:nvGrpSpPr>
          <p:cNvPr id="49" name="组合 48">
            <a:extLst>
              <a:ext uri="{FF2B5EF4-FFF2-40B4-BE49-F238E27FC236}">
                <a16:creationId xmlns:a16="http://schemas.microsoft.com/office/drawing/2014/main" id="{A1159E73-E31D-6BDB-6E7B-5951CDA7A984}"/>
              </a:ext>
            </a:extLst>
          </p:cNvPr>
          <p:cNvGrpSpPr/>
          <p:nvPr/>
        </p:nvGrpSpPr>
        <p:grpSpPr>
          <a:xfrm>
            <a:off x="1558472" y="7734300"/>
            <a:ext cx="15006134" cy="2141567"/>
            <a:chOff x="1558472" y="3001933"/>
            <a:chExt cx="15006134" cy="2141567"/>
          </a:xfrm>
        </p:grpSpPr>
        <p:sp>
          <p:nvSpPr>
            <p:cNvPr id="50" name="矩形: 圆角 49">
              <a:extLst>
                <a:ext uri="{FF2B5EF4-FFF2-40B4-BE49-F238E27FC236}">
                  <a16:creationId xmlns:a16="http://schemas.microsoft.com/office/drawing/2014/main" id="{F5B656B4-2FD0-97F3-244E-42E4189112F7}"/>
                </a:ext>
              </a:extLst>
            </p:cNvPr>
            <p:cNvSpPr/>
            <p:nvPr/>
          </p:nvSpPr>
          <p:spPr>
            <a:xfrm>
              <a:off x="1558472" y="3002759"/>
              <a:ext cx="15006134" cy="2140741"/>
            </a:xfrm>
            <a:prstGeom prst="roundRect">
              <a:avLst>
                <a:gd name="adj" fmla="val 1106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1" name="TextBox 19">
              <a:extLst>
                <a:ext uri="{FF2B5EF4-FFF2-40B4-BE49-F238E27FC236}">
                  <a16:creationId xmlns:a16="http://schemas.microsoft.com/office/drawing/2014/main" id="{50788276-F2B5-87E5-16FE-6020AAD4BA3C}"/>
                </a:ext>
              </a:extLst>
            </p:cNvPr>
            <p:cNvSpPr txBox="1"/>
            <p:nvPr/>
          </p:nvSpPr>
          <p:spPr>
            <a:xfrm>
              <a:off x="2057400" y="3001933"/>
              <a:ext cx="7411221" cy="729880"/>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3</a:t>
              </a:r>
              <a:r>
                <a:rPr lang="zh-CN" altLang="en-US" sz="2800" b="1" dirty="0">
                  <a:solidFill>
                    <a:srgbClr val="1E5CFC"/>
                  </a:solidFill>
                  <a:latin typeface="微软雅黑" panose="020B0503020204020204" pitchFamily="34" charset="-122"/>
                  <a:ea typeface="微软雅黑" panose="020B0503020204020204" pitchFamily="34" charset="-122"/>
                </a:rPr>
                <a:t>）奖励机制</a:t>
              </a:r>
            </a:p>
          </p:txBody>
        </p:sp>
        <p:sp>
          <p:nvSpPr>
            <p:cNvPr id="52" name="AutoShape 21">
              <a:extLst>
                <a:ext uri="{FF2B5EF4-FFF2-40B4-BE49-F238E27FC236}">
                  <a16:creationId xmlns:a16="http://schemas.microsoft.com/office/drawing/2014/main" id="{DF75BB0E-7F12-2663-879A-D1A151B22084}"/>
                </a:ext>
              </a:extLst>
            </p:cNvPr>
            <p:cNvSpPr/>
            <p:nvPr/>
          </p:nvSpPr>
          <p:spPr>
            <a:xfrm flipV="1">
              <a:off x="2046533" y="3952342"/>
              <a:ext cx="3000501" cy="21160"/>
            </a:xfrm>
            <a:prstGeom prst="line">
              <a:avLst/>
            </a:prstGeom>
            <a:ln w="50800" cap="flat">
              <a:solidFill>
                <a:srgbClr val="2E66FD"/>
              </a:solidFill>
              <a:prstDash val="lgDash"/>
              <a:headEnd type="none" w="sm" len="sm"/>
              <a:tailEnd type="none" w="sm" len="sm"/>
            </a:ln>
          </p:spPr>
        </p:sp>
        <p:sp>
          <p:nvSpPr>
            <p:cNvPr id="53" name="文本框 52">
              <a:extLst>
                <a:ext uri="{FF2B5EF4-FFF2-40B4-BE49-F238E27FC236}">
                  <a16:creationId xmlns:a16="http://schemas.microsoft.com/office/drawing/2014/main" id="{374D47E9-8ECA-776C-60B3-6C55D8D32E0E}"/>
                </a:ext>
              </a:extLst>
            </p:cNvPr>
            <p:cNvSpPr txBox="1"/>
            <p:nvPr/>
          </p:nvSpPr>
          <p:spPr>
            <a:xfrm>
              <a:off x="1899314" y="3992533"/>
              <a:ext cx="14278606" cy="1135054"/>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可以设置积分系统、会员制度等奖励机制，鼓励用户多次购买和推荐朋友加入，从而增加用户黏性和忠诚度。</a:t>
              </a:r>
            </a:p>
          </p:txBody>
        </p:sp>
      </p:grpSp>
      <p:sp>
        <p:nvSpPr>
          <p:cNvPr id="54" name="矩形: 圆角 53">
            <a:extLst>
              <a:ext uri="{FF2B5EF4-FFF2-40B4-BE49-F238E27FC236}">
                <a16:creationId xmlns:a16="http://schemas.microsoft.com/office/drawing/2014/main" id="{8A23B9A0-5BD1-E919-CDED-C4B1D73DDE92}"/>
              </a:ext>
            </a:extLst>
          </p:cNvPr>
          <p:cNvSpPr/>
          <p:nvPr/>
        </p:nvSpPr>
        <p:spPr>
          <a:xfrm>
            <a:off x="13235619" y="1421241"/>
            <a:ext cx="3506407" cy="7647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2">
            <a:extLst>
              <a:ext uri="{FF2B5EF4-FFF2-40B4-BE49-F238E27FC236}">
                <a16:creationId xmlns:a16="http://schemas.microsoft.com/office/drawing/2014/main" id="{5EAB33D4-8F77-7ABE-ABC3-E1ECE1BB9E5D}"/>
              </a:ext>
            </a:extLst>
          </p:cNvPr>
          <p:cNvSpPr txBox="1">
            <a:spLocks noChangeArrowheads="1"/>
          </p:cNvSpPr>
          <p:nvPr/>
        </p:nvSpPr>
        <p:spPr bwMode="auto">
          <a:xfrm>
            <a:off x="13408102" y="1505745"/>
            <a:ext cx="3333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200" b="1" dirty="0">
                <a:solidFill>
                  <a:srgbClr val="2E66FD"/>
                </a:solidFill>
                <a:latin typeface="微软雅黑" panose="020B0503020204020204" pitchFamily="34" charset="-122"/>
                <a:ea typeface="微软雅黑" panose="020B0503020204020204" pitchFamily="34" charset="-122"/>
              </a:rPr>
              <a:t>1.</a:t>
            </a:r>
            <a:r>
              <a:rPr lang="zh-CN" altLang="en-US" sz="3200" b="1" dirty="0">
                <a:solidFill>
                  <a:srgbClr val="2E66FD"/>
                </a:solidFill>
                <a:latin typeface="微软雅黑" panose="020B0503020204020204" pitchFamily="34" charset="-122"/>
                <a:ea typeface="微软雅黑" panose="020B0503020204020204" pitchFamily="34" charset="-122"/>
              </a:rPr>
              <a:t>培养用户习惯</a:t>
            </a:r>
          </a:p>
        </p:txBody>
      </p:sp>
      <p:sp>
        <p:nvSpPr>
          <p:cNvPr id="3" name="TextBox 23">
            <a:extLst>
              <a:ext uri="{FF2B5EF4-FFF2-40B4-BE49-F238E27FC236}">
                <a16:creationId xmlns:a16="http://schemas.microsoft.com/office/drawing/2014/main" id="{AE853432-3027-FA4C-CEB6-FA97DB35051E}"/>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2.1 </a:t>
            </a:r>
            <a:r>
              <a:rPr lang="zh-CN" altLang="en-US" sz="4000" b="1" dirty="0">
                <a:latin typeface="微软雅黑" panose="020B0503020204020204" pitchFamily="34" charset="-122"/>
                <a:ea typeface="微软雅黑" panose="020B0503020204020204" pitchFamily="34" charset="-122"/>
              </a:rPr>
              <a:t>新零售营销理论基础</a:t>
            </a:r>
          </a:p>
        </p:txBody>
      </p:sp>
      <p:sp>
        <p:nvSpPr>
          <p:cNvPr id="4" name="文本框 3">
            <a:extLst>
              <a:ext uri="{FF2B5EF4-FFF2-40B4-BE49-F238E27FC236}">
                <a16:creationId xmlns:a16="http://schemas.microsoft.com/office/drawing/2014/main" id="{7741532C-B59B-8403-FD20-DF7F360E4954}"/>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2.2.2 </a:t>
            </a:r>
            <a:r>
              <a:rPr lang="zh-CN" altLang="en-US" sz="3600" b="1" dirty="0">
                <a:solidFill>
                  <a:srgbClr val="1E5CFC"/>
                </a:solidFill>
                <a:latin typeface="微软雅黑" panose="020B0503020204020204" pitchFamily="34" charset="-122"/>
                <a:ea typeface="微软雅黑" panose="020B0503020204020204" pitchFamily="34" charset="-122"/>
              </a:rPr>
              <a:t>社区团购营销策略</a:t>
            </a:r>
          </a:p>
        </p:txBody>
      </p:sp>
    </p:spTree>
    <p:extLst>
      <p:ext uri="{BB962C8B-B14F-4D97-AF65-F5344CB8AC3E}">
        <p14:creationId xmlns:p14="http://schemas.microsoft.com/office/powerpoint/2010/main" val="394210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anim calcmode="lin" valueType="num">
                                      <p:cBhvr>
                                        <p:cTn id="14" dur="1000" fill="hold"/>
                                        <p:tgtEl>
                                          <p:spTgt spid="44"/>
                                        </p:tgtEl>
                                        <p:attrNameLst>
                                          <p:attrName>ppt_x</p:attrName>
                                        </p:attrNameLst>
                                      </p:cBhvr>
                                      <p:tavLst>
                                        <p:tav tm="0">
                                          <p:val>
                                            <p:strVal val="#ppt_x"/>
                                          </p:val>
                                        </p:tav>
                                        <p:tav tm="100000">
                                          <p:val>
                                            <p:strVal val="#ppt_x"/>
                                          </p:val>
                                        </p:tav>
                                      </p:tavLst>
                                    </p:anim>
                                    <p:anim calcmode="lin" valueType="num">
                                      <p:cBhvr>
                                        <p:cTn id="15" dur="10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anim calcmode="lin" valueType="num">
                                      <p:cBhvr>
                                        <p:cTn id="20" dur="1000" fill="hold"/>
                                        <p:tgtEl>
                                          <p:spTgt spid="49"/>
                                        </p:tgtEl>
                                        <p:attrNameLst>
                                          <p:attrName>ppt_x</p:attrName>
                                        </p:attrNameLst>
                                      </p:cBhvr>
                                      <p:tavLst>
                                        <p:tav tm="0">
                                          <p:val>
                                            <p:strVal val="#ppt_x"/>
                                          </p:val>
                                        </p:tav>
                                        <p:tav tm="100000">
                                          <p:val>
                                            <p:strVal val="#ppt_x"/>
                                          </p:val>
                                        </p:tav>
                                      </p:tavLst>
                                    </p:anim>
                                    <p:anim calcmode="lin" valueType="num">
                                      <p:cBhvr>
                                        <p:cTn id="2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A4B30B9-C8F7-D386-70E2-F6A322D712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9424" y="3307612"/>
            <a:ext cx="5149091" cy="503237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2A8BA5A-B1B9-6171-4866-81ABE24089BD}"/>
              </a:ext>
            </a:extLst>
          </p:cNvPr>
          <p:cNvGrpSpPr/>
          <p:nvPr/>
        </p:nvGrpSpPr>
        <p:grpSpPr>
          <a:xfrm>
            <a:off x="0" y="8243651"/>
            <a:ext cx="18288000" cy="2125838"/>
            <a:chOff x="0" y="-28575"/>
            <a:chExt cx="4816593" cy="649674"/>
          </a:xfrm>
        </p:grpSpPr>
        <p:sp>
          <p:nvSpPr>
            <p:cNvPr id="18" name="Freeform 3">
              <a:extLst>
                <a:ext uri="{FF2B5EF4-FFF2-40B4-BE49-F238E27FC236}">
                  <a16:creationId xmlns:a16="http://schemas.microsoft.com/office/drawing/2014/main" id="{FCCD6DA5-A957-7632-855B-D87C58C8393E}"/>
                </a:ext>
              </a:extLst>
            </p:cNvPr>
            <p:cNvSpPr/>
            <p:nvPr/>
          </p:nvSpPr>
          <p:spPr>
            <a:xfrm>
              <a:off x="0" y="0"/>
              <a:ext cx="4816592" cy="621099"/>
            </a:xfrm>
            <a:custGeom>
              <a:avLst/>
              <a:gdLst/>
              <a:ahLst/>
              <a:cxnLst/>
              <a:rect l="l" t="t" r="r" b="b"/>
              <a:pathLst>
                <a:path w="4816592" h="621099">
                  <a:moveTo>
                    <a:pt x="0" y="0"/>
                  </a:moveTo>
                  <a:lnTo>
                    <a:pt x="4816592" y="0"/>
                  </a:lnTo>
                  <a:lnTo>
                    <a:pt x="4816592" y="621099"/>
                  </a:lnTo>
                  <a:lnTo>
                    <a:pt x="0" y="621099"/>
                  </a:lnTo>
                  <a:close/>
                </a:path>
              </a:pathLst>
            </a:custGeom>
            <a:solidFill>
              <a:srgbClr val="1E5CFC"/>
            </a:solidFill>
          </p:spPr>
        </p:sp>
        <p:sp>
          <p:nvSpPr>
            <p:cNvPr id="19" name="TextBox 4">
              <a:extLst>
                <a:ext uri="{FF2B5EF4-FFF2-40B4-BE49-F238E27FC236}">
                  <a16:creationId xmlns:a16="http://schemas.microsoft.com/office/drawing/2014/main" id="{66C77527-1E45-9CFE-3E5F-1A77BB7A2BD8}"/>
                </a:ext>
              </a:extLst>
            </p:cNvPr>
            <p:cNvSpPr txBox="1"/>
            <p:nvPr/>
          </p:nvSpPr>
          <p:spPr>
            <a:xfrm>
              <a:off x="0" y="-28575"/>
              <a:ext cx="4816593" cy="649674"/>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20"/>
                </a:lnSpc>
              </a:pPr>
              <a:endParaRPr/>
            </a:p>
          </p:txBody>
        </p:sp>
      </p:grpSp>
      <p:grpSp>
        <p:nvGrpSpPr>
          <p:cNvPr id="4" name="Group 5">
            <a:extLst>
              <a:ext uri="{FF2B5EF4-FFF2-40B4-BE49-F238E27FC236}">
                <a16:creationId xmlns:a16="http://schemas.microsoft.com/office/drawing/2014/main" id="{581371B8-2397-EA08-D03C-F944BB0439A4}"/>
              </a:ext>
            </a:extLst>
          </p:cNvPr>
          <p:cNvGrpSpPr>
            <a:grpSpLocks noChangeAspect="1"/>
          </p:cNvGrpSpPr>
          <p:nvPr/>
        </p:nvGrpSpPr>
        <p:grpSpPr>
          <a:xfrm>
            <a:off x="1826513" y="3003641"/>
            <a:ext cx="5715001" cy="7365848"/>
            <a:chOff x="0" y="0"/>
            <a:chExt cx="7467600" cy="6002020"/>
          </a:xfrm>
        </p:grpSpPr>
        <p:sp>
          <p:nvSpPr>
            <p:cNvPr id="15" name="Freeform 6">
              <a:extLst>
                <a:ext uri="{FF2B5EF4-FFF2-40B4-BE49-F238E27FC236}">
                  <a16:creationId xmlns:a16="http://schemas.microsoft.com/office/drawing/2014/main" id="{4160AD89-4B4B-8AAE-2D29-8E724D31EF45}"/>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16" name="Freeform 7">
              <a:extLst>
                <a:ext uri="{FF2B5EF4-FFF2-40B4-BE49-F238E27FC236}">
                  <a16:creationId xmlns:a16="http://schemas.microsoft.com/office/drawing/2014/main" id="{27C0F709-ACCA-F4B1-7B46-27EF53D46B46}"/>
                </a:ext>
              </a:extLst>
            </p:cNvPr>
            <p:cNvSpPr/>
            <p:nvPr/>
          </p:nvSpPr>
          <p:spPr>
            <a:xfrm>
              <a:off x="0" y="4514850"/>
              <a:ext cx="7467600" cy="559685"/>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17" name="Freeform 8">
              <a:extLst>
                <a:ext uri="{FF2B5EF4-FFF2-40B4-BE49-F238E27FC236}">
                  <a16:creationId xmlns:a16="http://schemas.microsoft.com/office/drawing/2014/main" id="{48C36FD8-E23A-8BDD-83DD-CD6E1239B50B}"/>
                </a:ext>
              </a:extLst>
            </p:cNvPr>
            <p:cNvSpPr/>
            <p:nvPr/>
          </p:nvSpPr>
          <p:spPr>
            <a:xfrm>
              <a:off x="2429510" y="5074535"/>
              <a:ext cx="2606040" cy="927485"/>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grpSp>
      <p:grpSp>
        <p:nvGrpSpPr>
          <p:cNvPr id="5" name="Group 10">
            <a:extLst>
              <a:ext uri="{FF2B5EF4-FFF2-40B4-BE49-F238E27FC236}">
                <a16:creationId xmlns:a16="http://schemas.microsoft.com/office/drawing/2014/main" id="{E9FC143F-34A9-28AB-5250-3AA598BD7B35}"/>
              </a:ext>
            </a:extLst>
          </p:cNvPr>
          <p:cNvGrpSpPr/>
          <p:nvPr/>
        </p:nvGrpSpPr>
        <p:grpSpPr>
          <a:xfrm>
            <a:off x="8382000" y="2881815"/>
            <a:ext cx="8809758" cy="6782678"/>
            <a:chOff x="0" y="-28575"/>
            <a:chExt cx="1848365" cy="1786384"/>
          </a:xfrm>
        </p:grpSpPr>
        <p:sp>
          <p:nvSpPr>
            <p:cNvPr id="13" name="Freeform 11">
              <a:extLst>
                <a:ext uri="{FF2B5EF4-FFF2-40B4-BE49-F238E27FC236}">
                  <a16:creationId xmlns:a16="http://schemas.microsoft.com/office/drawing/2014/main" id="{3F889D25-73BA-23A7-B1A6-7308A0C631F1}"/>
                </a:ext>
              </a:extLst>
            </p:cNvPr>
            <p:cNvSpPr/>
            <p:nvPr/>
          </p:nvSpPr>
          <p:spPr>
            <a:xfrm>
              <a:off x="0" y="8212"/>
              <a:ext cx="1848365" cy="1684241"/>
            </a:xfrm>
            <a:custGeom>
              <a:avLst/>
              <a:gdLst/>
              <a:ahLst/>
              <a:cxnLst/>
              <a:rect l="l" t="t" r="r" b="b"/>
              <a:pathLst>
                <a:path w="1848365" h="1757809">
                  <a:moveTo>
                    <a:pt x="56261" y="0"/>
                  </a:moveTo>
                  <a:lnTo>
                    <a:pt x="1792104" y="0"/>
                  </a:lnTo>
                  <a:cubicBezTo>
                    <a:pt x="1823176" y="0"/>
                    <a:pt x="1848365" y="25189"/>
                    <a:pt x="1848365" y="56261"/>
                  </a:cubicBezTo>
                  <a:lnTo>
                    <a:pt x="1848365" y="1701548"/>
                  </a:lnTo>
                  <a:cubicBezTo>
                    <a:pt x="1848365" y="1732620"/>
                    <a:pt x="1823176" y="1757809"/>
                    <a:pt x="1792104" y="1757809"/>
                  </a:cubicBezTo>
                  <a:lnTo>
                    <a:pt x="56261" y="1757809"/>
                  </a:lnTo>
                  <a:cubicBezTo>
                    <a:pt x="25189" y="1757809"/>
                    <a:pt x="0" y="1732620"/>
                    <a:pt x="0" y="1701548"/>
                  </a:cubicBezTo>
                  <a:lnTo>
                    <a:pt x="0" y="56261"/>
                  </a:lnTo>
                  <a:cubicBezTo>
                    <a:pt x="0" y="25189"/>
                    <a:pt x="25189" y="0"/>
                    <a:pt x="56261" y="0"/>
                  </a:cubicBezTo>
                  <a:close/>
                </a:path>
              </a:pathLst>
            </a:custGeom>
            <a:solidFill>
              <a:srgbClr val="FFFFFF"/>
            </a:solidFill>
            <a:ln w="38100" cap="rnd">
              <a:solidFill>
                <a:srgbClr val="2E66FD"/>
              </a:solidFill>
              <a:prstDash val="solid"/>
              <a:round/>
            </a:ln>
          </p:spPr>
        </p:sp>
        <p:sp>
          <p:nvSpPr>
            <p:cNvPr id="14" name="TextBox 12">
              <a:extLst>
                <a:ext uri="{FF2B5EF4-FFF2-40B4-BE49-F238E27FC236}">
                  <a16:creationId xmlns:a16="http://schemas.microsoft.com/office/drawing/2014/main" id="{5F5165B7-973C-328F-0BEE-08F1C765559C}"/>
                </a:ext>
              </a:extLst>
            </p:cNvPr>
            <p:cNvSpPr txBox="1"/>
            <p:nvPr/>
          </p:nvSpPr>
          <p:spPr>
            <a:xfrm>
              <a:off x="0" y="-28575"/>
              <a:ext cx="1848365" cy="1786384"/>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20"/>
                </a:lnSpc>
              </a:pPr>
              <a:endParaRPr/>
            </a:p>
          </p:txBody>
        </p:sp>
      </p:grpSp>
      <p:grpSp>
        <p:nvGrpSpPr>
          <p:cNvPr id="6" name="Group 13">
            <a:extLst>
              <a:ext uri="{FF2B5EF4-FFF2-40B4-BE49-F238E27FC236}">
                <a16:creationId xmlns:a16="http://schemas.microsoft.com/office/drawing/2014/main" id="{E4FA62BD-849A-C2A4-3277-8B3E7CEB4E58}"/>
              </a:ext>
            </a:extLst>
          </p:cNvPr>
          <p:cNvGrpSpPr/>
          <p:nvPr/>
        </p:nvGrpSpPr>
        <p:grpSpPr>
          <a:xfrm>
            <a:off x="8839200" y="3948619"/>
            <a:ext cx="8017270" cy="3870384"/>
            <a:chOff x="-440382" y="22723"/>
            <a:chExt cx="8300655" cy="5160513"/>
          </a:xfrm>
        </p:grpSpPr>
        <p:sp>
          <p:nvSpPr>
            <p:cNvPr id="11" name="TextBox 14">
              <a:extLst>
                <a:ext uri="{FF2B5EF4-FFF2-40B4-BE49-F238E27FC236}">
                  <a16:creationId xmlns:a16="http://schemas.microsoft.com/office/drawing/2014/main" id="{48BEDF99-9D9F-10DF-168B-50485B9D200E}"/>
                </a:ext>
              </a:extLst>
            </p:cNvPr>
            <p:cNvSpPr txBox="1"/>
            <p:nvPr/>
          </p:nvSpPr>
          <p:spPr>
            <a:xfrm>
              <a:off x="0" y="22723"/>
              <a:ext cx="7371230" cy="103011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720"/>
                </a:lnSpc>
              </a:pPr>
              <a:r>
                <a:rPr lang="en-US" altLang="zh-CN" sz="4000" b="1" dirty="0">
                  <a:solidFill>
                    <a:srgbClr val="1E5CFC"/>
                  </a:solidFill>
                  <a:latin typeface="微软雅黑" panose="020B0503020204020204" pitchFamily="34" charset="-122"/>
                  <a:ea typeface="微软雅黑" panose="020B0503020204020204" pitchFamily="34" charset="-122"/>
                </a:rPr>
                <a:t>2.</a:t>
              </a:r>
              <a:r>
                <a:rPr lang="zh-CN" altLang="en-US" sz="4000" b="1" dirty="0">
                  <a:solidFill>
                    <a:srgbClr val="1E5CFC"/>
                  </a:solidFill>
                  <a:latin typeface="微软雅黑" panose="020B0503020204020204" pitchFamily="34" charset="-122"/>
                  <a:ea typeface="微软雅黑" panose="020B0503020204020204" pitchFamily="34" charset="-122"/>
                </a:rPr>
                <a:t>用户裂变</a:t>
              </a:r>
            </a:p>
          </p:txBody>
        </p:sp>
        <p:sp>
          <p:nvSpPr>
            <p:cNvPr id="12" name="TextBox 15">
              <a:extLst>
                <a:ext uri="{FF2B5EF4-FFF2-40B4-BE49-F238E27FC236}">
                  <a16:creationId xmlns:a16="http://schemas.microsoft.com/office/drawing/2014/main" id="{340DE940-6EEB-71C3-70FB-79594EBD0F64}"/>
                </a:ext>
              </a:extLst>
            </p:cNvPr>
            <p:cNvSpPr txBox="1"/>
            <p:nvPr/>
          </p:nvSpPr>
          <p:spPr>
            <a:xfrm>
              <a:off x="-440382" y="1837618"/>
              <a:ext cx="8300655" cy="334561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2800" dirty="0">
                  <a:solidFill>
                    <a:srgbClr val="000000"/>
                  </a:solidFill>
                  <a:latin typeface="微软雅黑" panose="020B0503020204020204" pitchFamily="34" charset="-122"/>
                  <a:ea typeface="微软雅黑" panose="020B0503020204020204" pitchFamily="34" charset="-122"/>
                </a:rPr>
                <a:t>（</a:t>
              </a:r>
              <a:r>
                <a:rPr lang="en-US" altLang="zh-CN" sz="2800" dirty="0">
                  <a:solidFill>
                    <a:srgbClr val="000000"/>
                  </a:solidFill>
                  <a:latin typeface="微软雅黑" panose="020B0503020204020204" pitchFamily="34" charset="-122"/>
                  <a:ea typeface="微软雅黑" panose="020B0503020204020204" pitchFamily="34" charset="-122"/>
                </a:rPr>
                <a:t>1</a:t>
              </a:r>
              <a:r>
                <a:rPr lang="zh-CN" altLang="en-US" sz="2800" dirty="0">
                  <a:solidFill>
                    <a:srgbClr val="000000"/>
                  </a:solidFill>
                  <a:latin typeface="微软雅黑" panose="020B0503020204020204" pitchFamily="34" charset="-122"/>
                  <a:ea typeface="微软雅黑" panose="020B0503020204020204" pitchFamily="34" charset="-122"/>
                </a:rPr>
                <a:t>）图文直播和视频介绍，直观突出商品的卖点和亮点，吸引用户的兴趣。</a:t>
              </a:r>
            </a:p>
            <a:p>
              <a:pPr algn="just">
                <a:lnSpc>
                  <a:spcPct val="150000"/>
                </a:lnSpc>
              </a:pPr>
              <a:r>
                <a:rPr lang="zh-CN" altLang="en-US" sz="2800" dirty="0">
                  <a:solidFill>
                    <a:srgbClr val="000000"/>
                  </a:solidFill>
                  <a:latin typeface="微软雅黑" panose="020B0503020204020204" pitchFamily="34" charset="-122"/>
                  <a:ea typeface="微软雅黑" panose="020B0503020204020204" pitchFamily="34" charset="-122"/>
                </a:rPr>
                <a:t>（</a:t>
              </a:r>
              <a:r>
                <a:rPr lang="en-US" altLang="zh-CN" sz="2800" dirty="0">
                  <a:solidFill>
                    <a:srgbClr val="000000"/>
                  </a:solidFill>
                  <a:latin typeface="微软雅黑" panose="020B0503020204020204" pitchFamily="34" charset="-122"/>
                  <a:ea typeface="微软雅黑" panose="020B0503020204020204" pitchFamily="34" charset="-122"/>
                </a:rPr>
                <a:t>2</a:t>
              </a:r>
              <a:r>
                <a:rPr lang="zh-CN" altLang="en-US" sz="2800" dirty="0">
                  <a:solidFill>
                    <a:srgbClr val="000000"/>
                  </a:solidFill>
                  <a:latin typeface="微软雅黑" panose="020B0503020204020204" pitchFamily="34" charset="-122"/>
                  <a:ea typeface="微软雅黑" panose="020B0503020204020204" pitchFamily="34" charset="-122"/>
                </a:rPr>
                <a:t>）提供限时秒杀、折扣等玩法，以灵活多样的促销优惠，刺激用户的消费欲望。</a:t>
              </a:r>
            </a:p>
          </p:txBody>
        </p:sp>
      </p:grpSp>
      <p:sp>
        <p:nvSpPr>
          <p:cNvPr id="7" name="AutoShape 16">
            <a:extLst>
              <a:ext uri="{FF2B5EF4-FFF2-40B4-BE49-F238E27FC236}">
                <a16:creationId xmlns:a16="http://schemas.microsoft.com/office/drawing/2014/main" id="{E1EEFC55-E822-A370-0D18-4DD75240CC26}"/>
              </a:ext>
            </a:extLst>
          </p:cNvPr>
          <p:cNvSpPr/>
          <p:nvPr/>
        </p:nvSpPr>
        <p:spPr>
          <a:xfrm>
            <a:off x="11316394" y="5143500"/>
            <a:ext cx="3981979" cy="0"/>
          </a:xfrm>
          <a:prstGeom prst="line">
            <a:avLst/>
          </a:prstGeom>
          <a:ln w="38100" cap="flat">
            <a:solidFill>
              <a:srgbClr val="2E66FD"/>
            </a:solidFill>
            <a:prstDash val="lgDash"/>
            <a:headEnd type="none" w="sm" len="sm"/>
            <a:tailEnd type="none" w="sm" len="sm"/>
          </a:ln>
        </p:spPr>
        <p:txBody>
          <a:bodyPr/>
          <a:lstStyle/>
          <a:p>
            <a:endParaRPr lang="zh-CN" altLang="en-US" dirty="0"/>
          </a:p>
        </p:txBody>
      </p:sp>
      <p:sp>
        <p:nvSpPr>
          <p:cNvPr id="8" name="Freeform 17">
            <a:extLst>
              <a:ext uri="{FF2B5EF4-FFF2-40B4-BE49-F238E27FC236}">
                <a16:creationId xmlns:a16="http://schemas.microsoft.com/office/drawing/2014/main" id="{22887890-36C0-8200-EB8C-FD4DCDCACC17}"/>
              </a:ext>
            </a:extLst>
          </p:cNvPr>
          <p:cNvSpPr/>
          <p:nvPr/>
        </p:nvSpPr>
        <p:spPr>
          <a:xfrm>
            <a:off x="12535424" y="3208195"/>
            <a:ext cx="577822" cy="693673"/>
          </a:xfrm>
          <a:custGeom>
            <a:avLst/>
            <a:gdLst/>
            <a:ahLst/>
            <a:cxnLst/>
            <a:rect l="l" t="t" r="r" b="b"/>
            <a:pathLst>
              <a:path w="577822" h="693673">
                <a:moveTo>
                  <a:pt x="0" y="0"/>
                </a:moveTo>
                <a:lnTo>
                  <a:pt x="577822" y="0"/>
                </a:lnTo>
                <a:lnTo>
                  <a:pt x="577822" y="693672"/>
                </a:lnTo>
                <a:lnTo>
                  <a:pt x="0" y="693672"/>
                </a:lnTo>
                <a:lnTo>
                  <a:pt x="0" y="0"/>
                </a:lnTo>
                <a:close/>
              </a:path>
            </a:pathLst>
          </a:custGeom>
          <a:blipFill>
            <a:blip r:embed="rId3"/>
            <a:stretch>
              <a:fillRect/>
            </a:stretch>
          </a:blipFill>
        </p:spPr>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3"/>
            <a:stretch>
              <a:fillRect/>
            </a:stretch>
          </a:blipFill>
        </p:spPr>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23">
            <a:extLst>
              <a:ext uri="{FF2B5EF4-FFF2-40B4-BE49-F238E27FC236}">
                <a16:creationId xmlns:a16="http://schemas.microsoft.com/office/drawing/2014/main" id="{667177D3-FCB0-D78D-931D-9D7BA85F7590}"/>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2.1 </a:t>
            </a:r>
            <a:r>
              <a:rPr lang="zh-CN" altLang="en-US" sz="4000" b="1" dirty="0">
                <a:latin typeface="微软雅黑" panose="020B0503020204020204" pitchFamily="34" charset="-122"/>
                <a:ea typeface="微软雅黑" panose="020B0503020204020204" pitchFamily="34" charset="-122"/>
              </a:rPr>
              <a:t>新零售营销理论基础</a:t>
            </a:r>
          </a:p>
        </p:txBody>
      </p:sp>
      <p:sp>
        <p:nvSpPr>
          <p:cNvPr id="25" name="文本框 24">
            <a:extLst>
              <a:ext uri="{FF2B5EF4-FFF2-40B4-BE49-F238E27FC236}">
                <a16:creationId xmlns:a16="http://schemas.microsoft.com/office/drawing/2014/main" id="{AD334B48-CEB9-0912-7E73-D4C21FF132F4}"/>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2.2.2 </a:t>
            </a:r>
            <a:r>
              <a:rPr lang="zh-CN" altLang="en-US" sz="3600" b="1" dirty="0">
                <a:solidFill>
                  <a:srgbClr val="1E5CFC"/>
                </a:solidFill>
                <a:latin typeface="微软雅黑" panose="020B0503020204020204" pitchFamily="34" charset="-122"/>
                <a:ea typeface="微软雅黑" panose="020B0503020204020204" pitchFamily="34" charset="-122"/>
              </a:rPr>
              <a:t>社区团购营销策略</a:t>
            </a:r>
          </a:p>
        </p:txBody>
      </p:sp>
    </p:spTree>
    <p:extLst>
      <p:ext uri="{BB962C8B-B14F-4D97-AF65-F5344CB8AC3E}">
        <p14:creationId xmlns:p14="http://schemas.microsoft.com/office/powerpoint/2010/main" val="45843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rocessed with VSCO with c8 preset">
            <a:extLst>
              <a:ext uri="{FF2B5EF4-FFF2-40B4-BE49-F238E27FC236}">
                <a16:creationId xmlns:a16="http://schemas.microsoft.com/office/drawing/2014/main" id="{0F95FA4F-2BC4-F464-7026-3B17750CB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349" y="3368108"/>
            <a:ext cx="6899633" cy="51747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2A8BA5A-B1B9-6171-4866-81ABE24089BD}"/>
              </a:ext>
            </a:extLst>
          </p:cNvPr>
          <p:cNvGrpSpPr/>
          <p:nvPr/>
        </p:nvGrpSpPr>
        <p:grpSpPr>
          <a:xfrm>
            <a:off x="0" y="8243651"/>
            <a:ext cx="18288000" cy="2125838"/>
            <a:chOff x="0" y="-28575"/>
            <a:chExt cx="4816593" cy="649674"/>
          </a:xfrm>
        </p:grpSpPr>
        <p:sp>
          <p:nvSpPr>
            <p:cNvPr id="18" name="Freeform 3">
              <a:extLst>
                <a:ext uri="{FF2B5EF4-FFF2-40B4-BE49-F238E27FC236}">
                  <a16:creationId xmlns:a16="http://schemas.microsoft.com/office/drawing/2014/main" id="{FCCD6DA5-A957-7632-855B-D87C58C8393E}"/>
                </a:ext>
              </a:extLst>
            </p:cNvPr>
            <p:cNvSpPr/>
            <p:nvPr/>
          </p:nvSpPr>
          <p:spPr>
            <a:xfrm>
              <a:off x="0" y="0"/>
              <a:ext cx="4816592" cy="621099"/>
            </a:xfrm>
            <a:custGeom>
              <a:avLst/>
              <a:gdLst/>
              <a:ahLst/>
              <a:cxnLst/>
              <a:rect l="l" t="t" r="r" b="b"/>
              <a:pathLst>
                <a:path w="4816592" h="621099">
                  <a:moveTo>
                    <a:pt x="0" y="0"/>
                  </a:moveTo>
                  <a:lnTo>
                    <a:pt x="4816592" y="0"/>
                  </a:lnTo>
                  <a:lnTo>
                    <a:pt x="4816592" y="621099"/>
                  </a:lnTo>
                  <a:lnTo>
                    <a:pt x="0" y="621099"/>
                  </a:lnTo>
                  <a:close/>
                </a:path>
              </a:pathLst>
            </a:custGeom>
            <a:solidFill>
              <a:srgbClr val="1E5CFC"/>
            </a:solidFill>
          </p:spPr>
        </p:sp>
        <p:sp>
          <p:nvSpPr>
            <p:cNvPr id="19" name="TextBox 4">
              <a:extLst>
                <a:ext uri="{FF2B5EF4-FFF2-40B4-BE49-F238E27FC236}">
                  <a16:creationId xmlns:a16="http://schemas.microsoft.com/office/drawing/2014/main" id="{66C77527-1E45-9CFE-3E5F-1A77BB7A2BD8}"/>
                </a:ext>
              </a:extLst>
            </p:cNvPr>
            <p:cNvSpPr txBox="1"/>
            <p:nvPr/>
          </p:nvSpPr>
          <p:spPr>
            <a:xfrm>
              <a:off x="0" y="-28575"/>
              <a:ext cx="4816593" cy="649674"/>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20"/>
                </a:lnSpc>
              </a:pPr>
              <a:endParaRPr/>
            </a:p>
          </p:txBody>
        </p:sp>
      </p:grpSp>
      <p:grpSp>
        <p:nvGrpSpPr>
          <p:cNvPr id="4" name="Group 5">
            <a:extLst>
              <a:ext uri="{FF2B5EF4-FFF2-40B4-BE49-F238E27FC236}">
                <a16:creationId xmlns:a16="http://schemas.microsoft.com/office/drawing/2014/main" id="{581371B8-2397-EA08-D03C-F944BB0439A4}"/>
              </a:ext>
            </a:extLst>
          </p:cNvPr>
          <p:cNvGrpSpPr>
            <a:grpSpLocks noChangeAspect="1"/>
          </p:cNvGrpSpPr>
          <p:nvPr/>
        </p:nvGrpSpPr>
        <p:grpSpPr>
          <a:xfrm>
            <a:off x="762000" y="3003641"/>
            <a:ext cx="7269565" cy="7365848"/>
            <a:chOff x="0" y="0"/>
            <a:chExt cx="7467600" cy="6002020"/>
          </a:xfrm>
        </p:grpSpPr>
        <p:sp>
          <p:nvSpPr>
            <p:cNvPr id="15" name="Freeform 6">
              <a:extLst>
                <a:ext uri="{FF2B5EF4-FFF2-40B4-BE49-F238E27FC236}">
                  <a16:creationId xmlns:a16="http://schemas.microsoft.com/office/drawing/2014/main" id="{4160AD89-4B4B-8AAE-2D29-8E724D31EF45}"/>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16" name="Freeform 7">
              <a:extLst>
                <a:ext uri="{FF2B5EF4-FFF2-40B4-BE49-F238E27FC236}">
                  <a16:creationId xmlns:a16="http://schemas.microsoft.com/office/drawing/2014/main" id="{27C0F709-ACCA-F4B1-7B46-27EF53D46B46}"/>
                </a:ext>
              </a:extLst>
            </p:cNvPr>
            <p:cNvSpPr/>
            <p:nvPr/>
          </p:nvSpPr>
          <p:spPr>
            <a:xfrm>
              <a:off x="0" y="4514850"/>
              <a:ext cx="7467600" cy="559685"/>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17" name="Freeform 8">
              <a:extLst>
                <a:ext uri="{FF2B5EF4-FFF2-40B4-BE49-F238E27FC236}">
                  <a16:creationId xmlns:a16="http://schemas.microsoft.com/office/drawing/2014/main" id="{48C36FD8-E23A-8BDD-83DD-CD6E1239B50B}"/>
                </a:ext>
              </a:extLst>
            </p:cNvPr>
            <p:cNvSpPr/>
            <p:nvPr/>
          </p:nvSpPr>
          <p:spPr>
            <a:xfrm>
              <a:off x="2429510" y="5074535"/>
              <a:ext cx="2606040" cy="927485"/>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grpSp>
      <p:grpSp>
        <p:nvGrpSpPr>
          <p:cNvPr id="5" name="Group 10">
            <a:extLst>
              <a:ext uri="{FF2B5EF4-FFF2-40B4-BE49-F238E27FC236}">
                <a16:creationId xmlns:a16="http://schemas.microsoft.com/office/drawing/2014/main" id="{E9FC143F-34A9-28AB-5250-3AA598BD7B35}"/>
              </a:ext>
            </a:extLst>
          </p:cNvPr>
          <p:cNvGrpSpPr/>
          <p:nvPr/>
        </p:nvGrpSpPr>
        <p:grpSpPr>
          <a:xfrm>
            <a:off x="8382000" y="2881815"/>
            <a:ext cx="8809758" cy="7138483"/>
            <a:chOff x="0" y="-28575"/>
            <a:chExt cx="1848365" cy="1880094"/>
          </a:xfrm>
        </p:grpSpPr>
        <p:sp>
          <p:nvSpPr>
            <p:cNvPr id="13" name="Freeform 11">
              <a:extLst>
                <a:ext uri="{FF2B5EF4-FFF2-40B4-BE49-F238E27FC236}">
                  <a16:creationId xmlns:a16="http://schemas.microsoft.com/office/drawing/2014/main" id="{3F889D25-73BA-23A7-B1A6-7308A0C631F1}"/>
                </a:ext>
              </a:extLst>
            </p:cNvPr>
            <p:cNvSpPr/>
            <p:nvPr/>
          </p:nvSpPr>
          <p:spPr>
            <a:xfrm>
              <a:off x="0" y="8212"/>
              <a:ext cx="1848365" cy="1843307"/>
            </a:xfrm>
            <a:custGeom>
              <a:avLst/>
              <a:gdLst/>
              <a:ahLst/>
              <a:cxnLst/>
              <a:rect l="l" t="t" r="r" b="b"/>
              <a:pathLst>
                <a:path w="1848365" h="1757809">
                  <a:moveTo>
                    <a:pt x="56261" y="0"/>
                  </a:moveTo>
                  <a:lnTo>
                    <a:pt x="1792104" y="0"/>
                  </a:lnTo>
                  <a:cubicBezTo>
                    <a:pt x="1823176" y="0"/>
                    <a:pt x="1848365" y="25189"/>
                    <a:pt x="1848365" y="56261"/>
                  </a:cubicBezTo>
                  <a:lnTo>
                    <a:pt x="1848365" y="1701548"/>
                  </a:lnTo>
                  <a:cubicBezTo>
                    <a:pt x="1848365" y="1732620"/>
                    <a:pt x="1823176" y="1757809"/>
                    <a:pt x="1792104" y="1757809"/>
                  </a:cubicBezTo>
                  <a:lnTo>
                    <a:pt x="56261" y="1757809"/>
                  </a:lnTo>
                  <a:cubicBezTo>
                    <a:pt x="25189" y="1757809"/>
                    <a:pt x="0" y="1732620"/>
                    <a:pt x="0" y="1701548"/>
                  </a:cubicBezTo>
                  <a:lnTo>
                    <a:pt x="0" y="56261"/>
                  </a:lnTo>
                  <a:cubicBezTo>
                    <a:pt x="0" y="25189"/>
                    <a:pt x="25189" y="0"/>
                    <a:pt x="56261" y="0"/>
                  </a:cubicBezTo>
                  <a:close/>
                </a:path>
              </a:pathLst>
            </a:custGeom>
            <a:solidFill>
              <a:srgbClr val="FFFFFF"/>
            </a:solidFill>
            <a:ln w="38100" cap="rnd">
              <a:solidFill>
                <a:srgbClr val="2E66FD"/>
              </a:solidFill>
              <a:prstDash val="solid"/>
              <a:round/>
            </a:ln>
          </p:spPr>
        </p:sp>
        <p:sp>
          <p:nvSpPr>
            <p:cNvPr id="14" name="TextBox 12">
              <a:extLst>
                <a:ext uri="{FF2B5EF4-FFF2-40B4-BE49-F238E27FC236}">
                  <a16:creationId xmlns:a16="http://schemas.microsoft.com/office/drawing/2014/main" id="{5F5165B7-973C-328F-0BEE-08F1C765559C}"/>
                </a:ext>
              </a:extLst>
            </p:cNvPr>
            <p:cNvSpPr txBox="1"/>
            <p:nvPr/>
          </p:nvSpPr>
          <p:spPr>
            <a:xfrm>
              <a:off x="0" y="-28575"/>
              <a:ext cx="1848365" cy="1786384"/>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20"/>
                </a:lnSpc>
              </a:pPr>
              <a:endParaRPr/>
            </a:p>
          </p:txBody>
        </p:sp>
      </p:grpSp>
      <p:grpSp>
        <p:nvGrpSpPr>
          <p:cNvPr id="6" name="Group 13">
            <a:extLst>
              <a:ext uri="{FF2B5EF4-FFF2-40B4-BE49-F238E27FC236}">
                <a16:creationId xmlns:a16="http://schemas.microsoft.com/office/drawing/2014/main" id="{E4FA62BD-849A-C2A4-3277-8B3E7CEB4E58}"/>
              </a:ext>
            </a:extLst>
          </p:cNvPr>
          <p:cNvGrpSpPr/>
          <p:nvPr/>
        </p:nvGrpSpPr>
        <p:grpSpPr>
          <a:xfrm>
            <a:off x="8839200" y="3948619"/>
            <a:ext cx="8017270" cy="5809376"/>
            <a:chOff x="-440382" y="22723"/>
            <a:chExt cx="8300655" cy="7745836"/>
          </a:xfrm>
        </p:grpSpPr>
        <p:sp>
          <p:nvSpPr>
            <p:cNvPr id="11" name="TextBox 14">
              <a:extLst>
                <a:ext uri="{FF2B5EF4-FFF2-40B4-BE49-F238E27FC236}">
                  <a16:creationId xmlns:a16="http://schemas.microsoft.com/office/drawing/2014/main" id="{48BEDF99-9D9F-10DF-168B-50485B9D200E}"/>
                </a:ext>
              </a:extLst>
            </p:cNvPr>
            <p:cNvSpPr txBox="1"/>
            <p:nvPr/>
          </p:nvSpPr>
          <p:spPr>
            <a:xfrm>
              <a:off x="0" y="22723"/>
              <a:ext cx="7371230" cy="103011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720"/>
                </a:lnSpc>
              </a:pPr>
              <a:r>
                <a:rPr lang="en-US" altLang="zh-CN" sz="4000" b="1" dirty="0">
                  <a:solidFill>
                    <a:srgbClr val="1E5CFC"/>
                  </a:solidFill>
                  <a:latin typeface="微软雅黑" panose="020B0503020204020204" pitchFamily="34" charset="-122"/>
                  <a:ea typeface="微软雅黑" panose="020B0503020204020204" pitchFamily="34" charset="-122"/>
                </a:rPr>
                <a:t>3.</a:t>
              </a:r>
              <a:r>
                <a:rPr lang="zh-CN" altLang="en-US" sz="4000" b="1" dirty="0">
                  <a:solidFill>
                    <a:srgbClr val="1E5CFC"/>
                  </a:solidFill>
                  <a:latin typeface="微软雅黑" panose="020B0503020204020204" pitchFamily="34" charset="-122"/>
                  <a:ea typeface="微软雅黑" panose="020B0503020204020204" pitchFamily="34" charset="-122"/>
                </a:rPr>
                <a:t>活动引流</a:t>
              </a:r>
            </a:p>
          </p:txBody>
        </p:sp>
        <p:sp>
          <p:nvSpPr>
            <p:cNvPr id="12" name="TextBox 15">
              <a:extLst>
                <a:ext uri="{FF2B5EF4-FFF2-40B4-BE49-F238E27FC236}">
                  <a16:creationId xmlns:a16="http://schemas.microsoft.com/office/drawing/2014/main" id="{340DE940-6EEB-71C3-70FB-79594EBD0F64}"/>
                </a:ext>
              </a:extLst>
            </p:cNvPr>
            <p:cNvSpPr txBox="1"/>
            <p:nvPr/>
          </p:nvSpPr>
          <p:spPr>
            <a:xfrm>
              <a:off x="-440382" y="1837618"/>
              <a:ext cx="8300655" cy="593094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2800" b="1" dirty="0">
                  <a:solidFill>
                    <a:srgbClr val="000000"/>
                  </a:solidFill>
                  <a:latin typeface="微软雅黑" panose="020B0503020204020204" pitchFamily="34" charset="-122"/>
                  <a:ea typeface="微软雅黑" panose="020B0503020204020204" pitchFamily="34" charset="-122"/>
                </a:rPr>
                <a:t>（</a:t>
              </a:r>
              <a:r>
                <a:rPr lang="en-US" altLang="zh-CN" sz="2800" b="1" dirty="0">
                  <a:solidFill>
                    <a:srgbClr val="000000"/>
                  </a:solidFill>
                  <a:latin typeface="微软雅黑" panose="020B0503020204020204" pitchFamily="34" charset="-122"/>
                  <a:ea typeface="微软雅黑" panose="020B0503020204020204" pitchFamily="34" charset="-122"/>
                </a:rPr>
                <a:t>1</a:t>
              </a:r>
              <a:r>
                <a:rPr lang="zh-CN" altLang="en-US" sz="2800" b="1" dirty="0">
                  <a:solidFill>
                    <a:srgbClr val="000000"/>
                  </a:solidFill>
                  <a:latin typeface="微软雅黑" panose="020B0503020204020204" pitchFamily="34" charset="-122"/>
                  <a:ea typeface="微软雅黑" panose="020B0503020204020204" pitchFamily="34" charset="-122"/>
                </a:rPr>
                <a:t>）利用社交媒体引流</a:t>
              </a:r>
            </a:p>
            <a:p>
              <a:pPr algn="just">
                <a:lnSpc>
                  <a:spcPct val="150000"/>
                </a:lnSpc>
              </a:pPr>
              <a:r>
                <a:rPr lang="zh-CN" altLang="en-US" sz="2800" dirty="0">
                  <a:solidFill>
                    <a:srgbClr val="000000"/>
                  </a:solidFill>
                  <a:latin typeface="微软雅黑" panose="020B0503020204020204" pitchFamily="34" charset="-122"/>
                  <a:ea typeface="微软雅黑" panose="020B0503020204020204" pitchFamily="34" charset="-122"/>
                </a:rPr>
                <a:t>可以通过微信、微博、抖音、小红书等平台，发布优惠信息、团购商品、用户评价等内容，吸引潜在用户的关注和加入。</a:t>
              </a:r>
            </a:p>
            <a:p>
              <a:pPr algn="just">
                <a:lnSpc>
                  <a:spcPct val="150000"/>
                </a:lnSpc>
              </a:pPr>
              <a:r>
                <a:rPr lang="zh-CN" altLang="en-US" sz="2800" b="1" dirty="0">
                  <a:solidFill>
                    <a:srgbClr val="000000"/>
                  </a:solidFill>
                  <a:latin typeface="微软雅黑" panose="020B0503020204020204" pitchFamily="34" charset="-122"/>
                  <a:ea typeface="微软雅黑" panose="020B0503020204020204" pitchFamily="34" charset="-122"/>
                </a:rPr>
                <a:t>（</a:t>
              </a:r>
              <a:r>
                <a:rPr lang="en-US" altLang="zh-CN" sz="2800" b="1" dirty="0">
                  <a:solidFill>
                    <a:srgbClr val="000000"/>
                  </a:solidFill>
                  <a:latin typeface="微软雅黑" panose="020B0503020204020204" pitchFamily="34" charset="-122"/>
                  <a:ea typeface="微软雅黑" panose="020B0503020204020204" pitchFamily="34" charset="-122"/>
                </a:rPr>
                <a:t>2</a:t>
              </a:r>
              <a:r>
                <a:rPr lang="zh-CN" altLang="en-US" sz="2800" b="1" dirty="0">
                  <a:solidFill>
                    <a:srgbClr val="000000"/>
                  </a:solidFill>
                  <a:latin typeface="微软雅黑" panose="020B0503020204020204" pitchFamily="34" charset="-122"/>
                  <a:ea typeface="微软雅黑" panose="020B0503020204020204" pitchFamily="34" charset="-122"/>
                </a:rPr>
                <a:t>）线下活动引流</a:t>
              </a:r>
            </a:p>
            <a:p>
              <a:pPr algn="just">
                <a:lnSpc>
                  <a:spcPct val="150000"/>
                </a:lnSpc>
              </a:pPr>
              <a:r>
                <a:rPr lang="zh-CN" altLang="en-US" sz="2800" dirty="0">
                  <a:solidFill>
                    <a:srgbClr val="000000"/>
                  </a:solidFill>
                  <a:latin typeface="微软雅黑" panose="020B0503020204020204" pitchFamily="34" charset="-122"/>
                  <a:ea typeface="微软雅黑" panose="020B0503020204020204" pitchFamily="34" charset="-122"/>
                </a:rPr>
                <a:t>可以通过组织线下活动，如社区见面会、商品展示会、亲子活动等方式，与潜在用户进行互动和沟通</a:t>
              </a:r>
            </a:p>
          </p:txBody>
        </p:sp>
      </p:grpSp>
      <p:sp>
        <p:nvSpPr>
          <p:cNvPr id="7" name="AutoShape 16">
            <a:extLst>
              <a:ext uri="{FF2B5EF4-FFF2-40B4-BE49-F238E27FC236}">
                <a16:creationId xmlns:a16="http://schemas.microsoft.com/office/drawing/2014/main" id="{E1EEFC55-E822-A370-0D18-4DD75240CC26}"/>
              </a:ext>
            </a:extLst>
          </p:cNvPr>
          <p:cNvSpPr/>
          <p:nvPr/>
        </p:nvSpPr>
        <p:spPr>
          <a:xfrm>
            <a:off x="11316394" y="5143500"/>
            <a:ext cx="3981979" cy="0"/>
          </a:xfrm>
          <a:prstGeom prst="line">
            <a:avLst/>
          </a:prstGeom>
          <a:ln w="38100" cap="flat">
            <a:solidFill>
              <a:srgbClr val="2E66FD"/>
            </a:solidFill>
            <a:prstDash val="lgDash"/>
            <a:headEnd type="none" w="sm" len="sm"/>
            <a:tailEnd type="none" w="sm" len="sm"/>
          </a:ln>
        </p:spPr>
        <p:txBody>
          <a:bodyPr/>
          <a:lstStyle/>
          <a:p>
            <a:endParaRPr lang="zh-CN" altLang="en-US" dirty="0"/>
          </a:p>
        </p:txBody>
      </p:sp>
      <p:sp>
        <p:nvSpPr>
          <p:cNvPr id="8" name="Freeform 17">
            <a:extLst>
              <a:ext uri="{FF2B5EF4-FFF2-40B4-BE49-F238E27FC236}">
                <a16:creationId xmlns:a16="http://schemas.microsoft.com/office/drawing/2014/main" id="{22887890-36C0-8200-EB8C-FD4DCDCACC17}"/>
              </a:ext>
            </a:extLst>
          </p:cNvPr>
          <p:cNvSpPr/>
          <p:nvPr/>
        </p:nvSpPr>
        <p:spPr>
          <a:xfrm>
            <a:off x="12535424" y="3208195"/>
            <a:ext cx="577822" cy="693673"/>
          </a:xfrm>
          <a:custGeom>
            <a:avLst/>
            <a:gdLst/>
            <a:ahLst/>
            <a:cxnLst/>
            <a:rect l="l" t="t" r="r" b="b"/>
            <a:pathLst>
              <a:path w="577822" h="693673">
                <a:moveTo>
                  <a:pt x="0" y="0"/>
                </a:moveTo>
                <a:lnTo>
                  <a:pt x="577822" y="0"/>
                </a:lnTo>
                <a:lnTo>
                  <a:pt x="577822" y="693672"/>
                </a:lnTo>
                <a:lnTo>
                  <a:pt x="0" y="693672"/>
                </a:lnTo>
                <a:lnTo>
                  <a:pt x="0" y="0"/>
                </a:lnTo>
                <a:close/>
              </a:path>
            </a:pathLst>
          </a:custGeom>
          <a:blipFill>
            <a:blip r:embed="rId3"/>
            <a:stretch>
              <a:fillRect/>
            </a:stretch>
          </a:blipFill>
        </p:spPr>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3"/>
            <a:stretch>
              <a:fillRect/>
            </a:stretch>
          </a:blipFill>
        </p:spPr>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23">
            <a:extLst>
              <a:ext uri="{FF2B5EF4-FFF2-40B4-BE49-F238E27FC236}">
                <a16:creationId xmlns:a16="http://schemas.microsoft.com/office/drawing/2014/main" id="{667177D3-FCB0-D78D-931D-9D7BA85F7590}"/>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2.1 </a:t>
            </a:r>
            <a:r>
              <a:rPr lang="zh-CN" altLang="en-US" sz="4000" b="1" dirty="0">
                <a:latin typeface="微软雅黑" panose="020B0503020204020204" pitchFamily="34" charset="-122"/>
                <a:ea typeface="微软雅黑" panose="020B0503020204020204" pitchFamily="34" charset="-122"/>
              </a:rPr>
              <a:t>新零售营销理论基础</a:t>
            </a:r>
          </a:p>
        </p:txBody>
      </p:sp>
      <p:sp>
        <p:nvSpPr>
          <p:cNvPr id="25" name="文本框 24">
            <a:extLst>
              <a:ext uri="{FF2B5EF4-FFF2-40B4-BE49-F238E27FC236}">
                <a16:creationId xmlns:a16="http://schemas.microsoft.com/office/drawing/2014/main" id="{AD334B48-CEB9-0912-7E73-D4C21FF132F4}"/>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2.2.2 </a:t>
            </a:r>
            <a:r>
              <a:rPr lang="zh-CN" altLang="en-US" sz="3600" b="1" dirty="0">
                <a:solidFill>
                  <a:srgbClr val="1E5CFC"/>
                </a:solidFill>
                <a:latin typeface="微软雅黑" panose="020B0503020204020204" pitchFamily="34" charset="-122"/>
                <a:ea typeface="微软雅黑" panose="020B0503020204020204" pitchFamily="34" charset="-122"/>
              </a:rPr>
              <a:t>社区团购营销策略</a:t>
            </a:r>
          </a:p>
        </p:txBody>
      </p:sp>
    </p:spTree>
    <p:extLst>
      <p:ext uri="{BB962C8B-B14F-4D97-AF65-F5344CB8AC3E}">
        <p14:creationId xmlns:p14="http://schemas.microsoft.com/office/powerpoint/2010/main" val="162107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871071">
            <a:off x="9507609" y="413683"/>
            <a:ext cx="12714367" cy="12205792"/>
          </a:xfrm>
          <a:custGeom>
            <a:avLst/>
            <a:gdLst/>
            <a:ahLst/>
            <a:cxnLst/>
            <a:rect l="l" t="t" r="r" b="b"/>
            <a:pathLst>
              <a:path w="12714367" h="12205792">
                <a:moveTo>
                  <a:pt x="0" y="0"/>
                </a:moveTo>
                <a:lnTo>
                  <a:pt x="12714367" y="0"/>
                </a:lnTo>
                <a:lnTo>
                  <a:pt x="12714367" y="12205792"/>
                </a:lnTo>
                <a:lnTo>
                  <a:pt x="0" y="122057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3025932" y="6731523"/>
            <a:ext cx="6491481" cy="64914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5" name="TextBox 5"/>
            <p:cNvSpPr txBox="1"/>
            <p:nvPr/>
          </p:nvSpPr>
          <p:spPr>
            <a:xfrm>
              <a:off x="76200" y="47625"/>
              <a:ext cx="660400" cy="688975"/>
            </a:xfrm>
            <a:prstGeom prst="rect">
              <a:avLst/>
            </a:prstGeom>
          </p:spPr>
          <p:txBody>
            <a:bodyPr lIns="66911" tIns="66911" rIns="66911" bIns="66911" rtlCol="0" anchor="ctr"/>
            <a:lstStyle/>
            <a:p>
              <a:pPr algn="ctr">
                <a:lnSpc>
                  <a:spcPts val="2660"/>
                </a:lnSpc>
                <a:spcBef>
                  <a:spcPct val="0"/>
                </a:spcBef>
              </a:pPr>
              <a:endParaRPr/>
            </a:p>
          </p:txBody>
        </p:sp>
      </p:grpSp>
      <p:sp>
        <p:nvSpPr>
          <p:cNvPr id="6" name="Freeform 6"/>
          <p:cNvSpPr/>
          <p:nvPr/>
        </p:nvSpPr>
        <p:spPr>
          <a:xfrm rot="9091583">
            <a:off x="-2590686" y="-2487059"/>
            <a:ext cx="5181372" cy="4974118"/>
          </a:xfrm>
          <a:custGeom>
            <a:avLst/>
            <a:gdLst/>
            <a:ahLst/>
            <a:cxnLst/>
            <a:rect l="l" t="t" r="r" b="b"/>
            <a:pathLst>
              <a:path w="5181372" h="4974118">
                <a:moveTo>
                  <a:pt x="0" y="0"/>
                </a:moveTo>
                <a:lnTo>
                  <a:pt x="5181372" y="0"/>
                </a:lnTo>
                <a:lnTo>
                  <a:pt x="5181372" y="4974118"/>
                </a:lnTo>
                <a:lnTo>
                  <a:pt x="0" y="497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9343356" y="1869014"/>
            <a:ext cx="8999003" cy="7592909"/>
          </a:xfrm>
          <a:custGeom>
            <a:avLst/>
            <a:gdLst/>
            <a:ahLst/>
            <a:cxnLst/>
            <a:rect l="l" t="t" r="r" b="b"/>
            <a:pathLst>
              <a:path w="8999003" h="7592909">
                <a:moveTo>
                  <a:pt x="0" y="0"/>
                </a:moveTo>
                <a:lnTo>
                  <a:pt x="8999003" y="0"/>
                </a:lnTo>
                <a:lnTo>
                  <a:pt x="8999003" y="7592908"/>
                </a:lnTo>
                <a:lnTo>
                  <a:pt x="0" y="7592908"/>
                </a:lnTo>
                <a:lnTo>
                  <a:pt x="0" y="0"/>
                </a:lnTo>
                <a:close/>
              </a:path>
            </a:pathLst>
          </a:custGeom>
          <a:blipFill>
            <a:blip r:embed="rId4"/>
            <a:stretch>
              <a:fillRect/>
            </a:stretch>
          </a:blipFill>
        </p:spPr>
      </p:sp>
      <p:grpSp>
        <p:nvGrpSpPr>
          <p:cNvPr id="9" name="Group 9"/>
          <p:cNvGrpSpPr/>
          <p:nvPr/>
        </p:nvGrpSpPr>
        <p:grpSpPr>
          <a:xfrm>
            <a:off x="-3005362" y="8605887"/>
            <a:ext cx="4772723" cy="4772723"/>
            <a:chOff x="0" y="0"/>
            <a:chExt cx="6363630" cy="6363630"/>
          </a:xfrm>
        </p:grpSpPr>
        <p:grpSp>
          <p:nvGrpSpPr>
            <p:cNvPr id="10" name="Group 10"/>
            <p:cNvGrpSpPr/>
            <p:nvPr/>
          </p:nvGrpSpPr>
          <p:grpSpPr>
            <a:xfrm>
              <a:off x="0" y="0"/>
              <a:ext cx="6363630" cy="636363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3" name="Group 13"/>
            <p:cNvGrpSpPr/>
            <p:nvPr/>
          </p:nvGrpSpPr>
          <p:grpSpPr>
            <a:xfrm>
              <a:off x="592131" y="592131"/>
              <a:ext cx="5179368" cy="51793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16" name="TextBox 16"/>
          <p:cNvSpPr txBox="1"/>
          <p:nvPr/>
        </p:nvSpPr>
        <p:spPr>
          <a:xfrm>
            <a:off x="1028700" y="4606845"/>
            <a:ext cx="8071346" cy="1724533"/>
          </a:xfrm>
          <a:prstGeom prst="rect">
            <a:avLst/>
          </a:prstGeom>
        </p:spPr>
        <p:txBody>
          <a:bodyPr lIns="0" tIns="0" rIns="0" bIns="0" rtlCol="0" anchor="t">
            <a:spAutoFit/>
          </a:bodyPr>
          <a:lstStyle/>
          <a:p>
            <a:pPr algn="l">
              <a:lnSpc>
                <a:spcPts val="14140"/>
              </a:lnSpc>
            </a:pPr>
            <a:r>
              <a:rPr lang="en-US" sz="10100" b="1" dirty="0">
                <a:solidFill>
                  <a:srgbClr val="000000"/>
                </a:solidFill>
                <a:latin typeface="微软雅黑" panose="020B0503020204020204" pitchFamily="34" charset="-122"/>
                <a:ea typeface="微软雅黑" panose="020B0503020204020204" pitchFamily="34" charset="-122"/>
              </a:rPr>
              <a:t>感谢您的观看</a:t>
            </a:r>
          </a:p>
        </p:txBody>
      </p:sp>
      <p:sp>
        <p:nvSpPr>
          <p:cNvPr id="18" name="TextBox 18"/>
          <p:cNvSpPr txBox="1"/>
          <p:nvPr/>
        </p:nvSpPr>
        <p:spPr>
          <a:xfrm>
            <a:off x="1028700" y="2846036"/>
            <a:ext cx="8071346" cy="1664302"/>
          </a:xfrm>
          <a:prstGeom prst="rect">
            <a:avLst/>
          </a:prstGeom>
        </p:spPr>
        <p:txBody>
          <a:bodyPr lIns="0" tIns="0" rIns="0" bIns="0" rtlCol="0" anchor="t">
            <a:spAutoFit/>
          </a:bodyPr>
          <a:lstStyle/>
          <a:p>
            <a:pPr algn="l">
              <a:lnSpc>
                <a:spcPts val="14140"/>
              </a:lnSpc>
            </a:pPr>
            <a:r>
              <a:rPr lang="en-US" sz="10100" b="1" dirty="0">
                <a:solidFill>
                  <a:srgbClr val="1E5CFC"/>
                </a:solidFill>
                <a:latin typeface="微软雅黑" panose="020B0503020204020204" pitchFamily="34" charset="-122"/>
                <a:ea typeface="微软雅黑" panose="020B0503020204020204" pitchFamily="34" charset="-122"/>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a:extLst>
              <a:ext uri="{FF2B5EF4-FFF2-40B4-BE49-F238E27FC236}">
                <a16:creationId xmlns:a16="http://schemas.microsoft.com/office/drawing/2014/main" id="{415896B3-B3B8-B09A-3807-CBAEC8F5AC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59" t="17170" r="26985" b="20567"/>
          <a:stretch/>
        </p:blipFill>
        <p:spPr bwMode="auto">
          <a:xfrm>
            <a:off x="11126177" y="2872667"/>
            <a:ext cx="5702190" cy="3570671"/>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3"/>
            <a:stretch>
              <a:fillRect/>
            </a:stretch>
          </a:blipFill>
        </p:spPr>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TextBox 23">
            <a:extLst>
              <a:ext uri="{FF2B5EF4-FFF2-40B4-BE49-F238E27FC236}">
                <a16:creationId xmlns:a16="http://schemas.microsoft.com/office/drawing/2014/main" id="{A99EECDD-EB33-4457-1135-3990E501A0ED}"/>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2.1 </a:t>
            </a:r>
            <a:r>
              <a:rPr lang="zh-CN" altLang="en-US" sz="4000" b="1" dirty="0">
                <a:latin typeface="微软雅黑" panose="020B0503020204020204" pitchFamily="34" charset="-122"/>
                <a:ea typeface="微软雅黑" panose="020B0503020204020204" pitchFamily="34" charset="-122"/>
              </a:rPr>
              <a:t>新零售营销理论基础</a:t>
            </a:r>
          </a:p>
        </p:txBody>
      </p:sp>
      <p:sp>
        <p:nvSpPr>
          <p:cNvPr id="24" name="文本框 3">
            <a:extLst>
              <a:ext uri="{FF2B5EF4-FFF2-40B4-BE49-F238E27FC236}">
                <a16:creationId xmlns:a16="http://schemas.microsoft.com/office/drawing/2014/main" id="{F1066711-84E3-D412-078D-27BE895BB86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2.1.1 </a:t>
            </a:r>
            <a:r>
              <a:rPr lang="zh-CN" altLang="en-US" sz="3600" b="1" dirty="0">
                <a:solidFill>
                  <a:srgbClr val="1E5CFC"/>
                </a:solidFill>
                <a:latin typeface="微软雅黑" panose="020B0503020204020204" pitchFamily="34" charset="-122"/>
                <a:ea typeface="微软雅黑" panose="020B0503020204020204" pitchFamily="34" charset="-122"/>
              </a:rPr>
              <a:t>新零售营销特点</a:t>
            </a:r>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42" name="组合 41">
            <a:extLst>
              <a:ext uri="{FF2B5EF4-FFF2-40B4-BE49-F238E27FC236}">
                <a16:creationId xmlns:a16="http://schemas.microsoft.com/office/drawing/2014/main" id="{D5F51BBC-6592-736B-8B88-2286C1E4AAFA}"/>
              </a:ext>
            </a:extLst>
          </p:cNvPr>
          <p:cNvGrpSpPr/>
          <p:nvPr/>
        </p:nvGrpSpPr>
        <p:grpSpPr>
          <a:xfrm>
            <a:off x="1577711" y="2707312"/>
            <a:ext cx="15171056" cy="2141567"/>
            <a:chOff x="1558472" y="3001933"/>
            <a:chExt cx="15171056" cy="2141567"/>
          </a:xfrm>
        </p:grpSpPr>
        <p:sp>
          <p:nvSpPr>
            <p:cNvPr id="2" name="矩形: 圆角 1">
              <a:extLst>
                <a:ext uri="{FF2B5EF4-FFF2-40B4-BE49-F238E27FC236}">
                  <a16:creationId xmlns:a16="http://schemas.microsoft.com/office/drawing/2014/main" id="{3A133E2A-271F-A3E4-DC0B-E4547AF2F5C6}"/>
                </a:ext>
              </a:extLst>
            </p:cNvPr>
            <p:cNvSpPr/>
            <p:nvPr/>
          </p:nvSpPr>
          <p:spPr>
            <a:xfrm>
              <a:off x="1558472" y="3002759"/>
              <a:ext cx="8652328" cy="2140741"/>
            </a:xfrm>
            <a:prstGeom prst="roundRect">
              <a:avLst>
                <a:gd name="adj" fmla="val 1106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38" name="TextBox 19">
              <a:extLst>
                <a:ext uri="{FF2B5EF4-FFF2-40B4-BE49-F238E27FC236}">
                  <a16:creationId xmlns:a16="http://schemas.microsoft.com/office/drawing/2014/main" id="{9B2391A4-E8A9-F9DA-0F89-48406B22770B}"/>
                </a:ext>
              </a:extLst>
            </p:cNvPr>
            <p:cNvSpPr txBox="1"/>
            <p:nvPr/>
          </p:nvSpPr>
          <p:spPr>
            <a:xfrm>
              <a:off x="2057400" y="3001933"/>
              <a:ext cx="7411221" cy="72988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渠道一体化</a:t>
              </a:r>
            </a:p>
          </p:txBody>
        </p:sp>
        <p:sp>
          <p:nvSpPr>
            <p:cNvPr id="39" name="AutoShape 21">
              <a:extLst>
                <a:ext uri="{FF2B5EF4-FFF2-40B4-BE49-F238E27FC236}">
                  <a16:creationId xmlns:a16="http://schemas.microsoft.com/office/drawing/2014/main" id="{42595C7B-A4F3-52B4-88D4-E91BE06E9E30}"/>
                </a:ext>
              </a:extLst>
            </p:cNvPr>
            <p:cNvSpPr/>
            <p:nvPr/>
          </p:nvSpPr>
          <p:spPr>
            <a:xfrm flipV="1">
              <a:off x="2046533" y="3952342"/>
              <a:ext cx="3000501" cy="21160"/>
            </a:xfrm>
            <a:prstGeom prst="line">
              <a:avLst/>
            </a:prstGeom>
            <a:ln w="50800" cap="flat">
              <a:solidFill>
                <a:srgbClr val="2E66FD"/>
              </a:solidFill>
              <a:prstDash val="lgDash"/>
              <a:headEnd type="none" w="sm" len="sm"/>
              <a:tailEnd type="none" w="sm" len="sm"/>
            </a:ln>
          </p:spPr>
        </p:sp>
        <p:sp>
          <p:nvSpPr>
            <p:cNvPr id="41" name="文本框 40">
              <a:extLst>
                <a:ext uri="{FF2B5EF4-FFF2-40B4-BE49-F238E27FC236}">
                  <a16:creationId xmlns:a16="http://schemas.microsoft.com/office/drawing/2014/main" id="{BA2417E3-AD34-9CA8-F4A4-EA139151331F}"/>
                </a:ext>
              </a:extLst>
            </p:cNvPr>
            <p:cNvSpPr txBox="1"/>
            <p:nvPr/>
          </p:nvSpPr>
          <p:spPr>
            <a:xfrm>
              <a:off x="1723394" y="4149611"/>
              <a:ext cx="15006134" cy="581057"/>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新零售可做到渠道一体化，即将多个渠道融合成“全渠道”</a:t>
              </a:r>
            </a:p>
          </p:txBody>
        </p:sp>
      </p:grpSp>
      <p:grpSp>
        <p:nvGrpSpPr>
          <p:cNvPr id="44" name="组合 43">
            <a:extLst>
              <a:ext uri="{FF2B5EF4-FFF2-40B4-BE49-F238E27FC236}">
                <a16:creationId xmlns:a16="http://schemas.microsoft.com/office/drawing/2014/main" id="{6D40F8F5-A6CA-895A-6FFD-838E37F9BE6D}"/>
              </a:ext>
            </a:extLst>
          </p:cNvPr>
          <p:cNvGrpSpPr/>
          <p:nvPr/>
        </p:nvGrpSpPr>
        <p:grpSpPr>
          <a:xfrm>
            <a:off x="1558472" y="5196467"/>
            <a:ext cx="8652328" cy="2141567"/>
            <a:chOff x="1558472" y="3001933"/>
            <a:chExt cx="8652328" cy="2141567"/>
          </a:xfrm>
        </p:grpSpPr>
        <p:sp>
          <p:nvSpPr>
            <p:cNvPr id="45" name="矩形: 圆角 44">
              <a:extLst>
                <a:ext uri="{FF2B5EF4-FFF2-40B4-BE49-F238E27FC236}">
                  <a16:creationId xmlns:a16="http://schemas.microsoft.com/office/drawing/2014/main" id="{F2D2F491-0ADD-B494-46FC-C1049C1B5BF2}"/>
                </a:ext>
              </a:extLst>
            </p:cNvPr>
            <p:cNvSpPr/>
            <p:nvPr/>
          </p:nvSpPr>
          <p:spPr>
            <a:xfrm>
              <a:off x="1558472" y="3002759"/>
              <a:ext cx="8652328" cy="2140741"/>
            </a:xfrm>
            <a:prstGeom prst="roundRect">
              <a:avLst>
                <a:gd name="adj" fmla="val 1106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46" name="TextBox 19">
              <a:extLst>
                <a:ext uri="{FF2B5EF4-FFF2-40B4-BE49-F238E27FC236}">
                  <a16:creationId xmlns:a16="http://schemas.microsoft.com/office/drawing/2014/main" id="{8FE656BD-08A2-9654-7B5D-A3ECA3F66BD7}"/>
                </a:ext>
              </a:extLst>
            </p:cNvPr>
            <p:cNvSpPr txBox="1"/>
            <p:nvPr/>
          </p:nvSpPr>
          <p:spPr>
            <a:xfrm>
              <a:off x="2057400" y="3001933"/>
              <a:ext cx="7411221" cy="72988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数字化经营</a:t>
              </a:r>
            </a:p>
          </p:txBody>
        </p:sp>
        <p:sp>
          <p:nvSpPr>
            <p:cNvPr id="47" name="AutoShape 21">
              <a:extLst>
                <a:ext uri="{FF2B5EF4-FFF2-40B4-BE49-F238E27FC236}">
                  <a16:creationId xmlns:a16="http://schemas.microsoft.com/office/drawing/2014/main" id="{C38E57F2-11EA-3A1E-FEF8-7E7FF9628DD8}"/>
                </a:ext>
              </a:extLst>
            </p:cNvPr>
            <p:cNvSpPr/>
            <p:nvPr/>
          </p:nvSpPr>
          <p:spPr>
            <a:xfrm flipV="1">
              <a:off x="2046533" y="3952342"/>
              <a:ext cx="3000501" cy="21160"/>
            </a:xfrm>
            <a:prstGeom prst="line">
              <a:avLst/>
            </a:prstGeom>
            <a:ln w="50800" cap="flat">
              <a:solidFill>
                <a:srgbClr val="2E66FD"/>
              </a:solidFill>
              <a:prstDash val="lgDash"/>
              <a:headEnd type="none" w="sm" len="sm"/>
              <a:tailEnd type="none" w="sm" len="sm"/>
            </a:ln>
          </p:spPr>
        </p:sp>
        <p:sp>
          <p:nvSpPr>
            <p:cNvPr id="48" name="文本框 47">
              <a:extLst>
                <a:ext uri="{FF2B5EF4-FFF2-40B4-BE49-F238E27FC236}">
                  <a16:creationId xmlns:a16="http://schemas.microsoft.com/office/drawing/2014/main" id="{9613A787-97DE-4CCA-16B3-F0937881B4CA}"/>
                </a:ext>
              </a:extLst>
            </p:cNvPr>
            <p:cNvSpPr txBox="1"/>
            <p:nvPr/>
          </p:nvSpPr>
          <p:spPr>
            <a:xfrm>
              <a:off x="1899314" y="3954153"/>
              <a:ext cx="7244686" cy="1135054"/>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零售行业的数字化包括顾客数字化、商品数字化、营销数字化、交易数字化、管理数字化等多个方面。</a:t>
              </a:r>
            </a:p>
          </p:txBody>
        </p:sp>
      </p:grpSp>
      <p:grpSp>
        <p:nvGrpSpPr>
          <p:cNvPr id="49" name="组合 48">
            <a:extLst>
              <a:ext uri="{FF2B5EF4-FFF2-40B4-BE49-F238E27FC236}">
                <a16:creationId xmlns:a16="http://schemas.microsoft.com/office/drawing/2014/main" id="{A1159E73-E31D-6BDB-6E7B-5951CDA7A984}"/>
              </a:ext>
            </a:extLst>
          </p:cNvPr>
          <p:cNvGrpSpPr/>
          <p:nvPr/>
        </p:nvGrpSpPr>
        <p:grpSpPr>
          <a:xfrm>
            <a:off x="1558472" y="7734300"/>
            <a:ext cx="15006134" cy="2141567"/>
            <a:chOff x="1558472" y="3001933"/>
            <a:chExt cx="15006134" cy="2141567"/>
          </a:xfrm>
        </p:grpSpPr>
        <p:sp>
          <p:nvSpPr>
            <p:cNvPr id="50" name="矩形: 圆角 49">
              <a:extLst>
                <a:ext uri="{FF2B5EF4-FFF2-40B4-BE49-F238E27FC236}">
                  <a16:creationId xmlns:a16="http://schemas.microsoft.com/office/drawing/2014/main" id="{F5B656B4-2FD0-97F3-244E-42E4189112F7}"/>
                </a:ext>
              </a:extLst>
            </p:cNvPr>
            <p:cNvSpPr/>
            <p:nvPr/>
          </p:nvSpPr>
          <p:spPr>
            <a:xfrm>
              <a:off x="1558472" y="3002759"/>
              <a:ext cx="15006134" cy="2140741"/>
            </a:xfrm>
            <a:prstGeom prst="roundRect">
              <a:avLst>
                <a:gd name="adj" fmla="val 1106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1" name="TextBox 19">
              <a:extLst>
                <a:ext uri="{FF2B5EF4-FFF2-40B4-BE49-F238E27FC236}">
                  <a16:creationId xmlns:a16="http://schemas.microsoft.com/office/drawing/2014/main" id="{50788276-F2B5-87E5-16FE-6020AAD4BA3C}"/>
                </a:ext>
              </a:extLst>
            </p:cNvPr>
            <p:cNvSpPr txBox="1"/>
            <p:nvPr/>
          </p:nvSpPr>
          <p:spPr>
            <a:xfrm>
              <a:off x="2057400" y="3001933"/>
              <a:ext cx="7411221" cy="72988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3.</a:t>
              </a:r>
              <a:r>
                <a:rPr lang="zh-CN" altLang="en-US" sz="2800" b="1" dirty="0">
                  <a:solidFill>
                    <a:srgbClr val="1E5CFC"/>
                  </a:solidFill>
                  <a:latin typeface="微软雅黑" panose="020B0503020204020204" pitchFamily="34" charset="-122"/>
                  <a:ea typeface="微软雅黑" panose="020B0503020204020204" pitchFamily="34" charset="-122"/>
                </a:rPr>
                <a:t>打造智能门店</a:t>
              </a:r>
            </a:p>
          </p:txBody>
        </p:sp>
        <p:sp>
          <p:nvSpPr>
            <p:cNvPr id="52" name="AutoShape 21">
              <a:extLst>
                <a:ext uri="{FF2B5EF4-FFF2-40B4-BE49-F238E27FC236}">
                  <a16:creationId xmlns:a16="http://schemas.microsoft.com/office/drawing/2014/main" id="{DF75BB0E-7F12-2663-879A-D1A151B22084}"/>
                </a:ext>
              </a:extLst>
            </p:cNvPr>
            <p:cNvSpPr/>
            <p:nvPr/>
          </p:nvSpPr>
          <p:spPr>
            <a:xfrm flipV="1">
              <a:off x="2046533" y="3952342"/>
              <a:ext cx="3000501" cy="21160"/>
            </a:xfrm>
            <a:prstGeom prst="line">
              <a:avLst/>
            </a:prstGeom>
            <a:ln w="50800" cap="flat">
              <a:solidFill>
                <a:srgbClr val="2E66FD"/>
              </a:solidFill>
              <a:prstDash val="lgDash"/>
              <a:headEnd type="none" w="sm" len="sm"/>
              <a:tailEnd type="none" w="sm" len="sm"/>
            </a:ln>
          </p:spPr>
        </p:sp>
        <p:sp>
          <p:nvSpPr>
            <p:cNvPr id="53" name="文本框 52">
              <a:extLst>
                <a:ext uri="{FF2B5EF4-FFF2-40B4-BE49-F238E27FC236}">
                  <a16:creationId xmlns:a16="http://schemas.microsoft.com/office/drawing/2014/main" id="{374D47E9-8ECA-776C-60B3-6C55D8D32E0E}"/>
                </a:ext>
              </a:extLst>
            </p:cNvPr>
            <p:cNvSpPr txBox="1"/>
            <p:nvPr/>
          </p:nvSpPr>
          <p:spPr>
            <a:xfrm>
              <a:off x="1899314" y="3992533"/>
              <a:ext cx="14278606" cy="1135054"/>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商家可以通过使用大数据、人工智能等先进技术手段并结合心理学相关知识，对商品的生产、流通与销售过程全面进行升级改造，进而重塑业态结构与生态圈。</a:t>
              </a:r>
            </a:p>
          </p:txBody>
        </p:sp>
      </p:grpSp>
      <p:grpSp>
        <p:nvGrpSpPr>
          <p:cNvPr id="3" name="Group 5">
            <a:extLst>
              <a:ext uri="{FF2B5EF4-FFF2-40B4-BE49-F238E27FC236}">
                <a16:creationId xmlns:a16="http://schemas.microsoft.com/office/drawing/2014/main" id="{A2FDD2D9-7145-7E59-C617-C44805FBB2C3}"/>
              </a:ext>
            </a:extLst>
          </p:cNvPr>
          <p:cNvGrpSpPr>
            <a:grpSpLocks noChangeAspect="1"/>
          </p:cNvGrpSpPr>
          <p:nvPr/>
        </p:nvGrpSpPr>
        <p:grpSpPr>
          <a:xfrm>
            <a:off x="11048023" y="2693178"/>
            <a:ext cx="5847963" cy="5041122"/>
            <a:chOff x="0" y="0"/>
            <a:chExt cx="7467600" cy="6002020"/>
          </a:xfrm>
        </p:grpSpPr>
        <p:sp>
          <p:nvSpPr>
            <p:cNvPr id="4" name="Freeform 6">
              <a:extLst>
                <a:ext uri="{FF2B5EF4-FFF2-40B4-BE49-F238E27FC236}">
                  <a16:creationId xmlns:a16="http://schemas.microsoft.com/office/drawing/2014/main" id="{2AA2D314-303E-25B8-D89E-5064EA1108C4}"/>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5" name="Freeform 7">
              <a:extLst>
                <a:ext uri="{FF2B5EF4-FFF2-40B4-BE49-F238E27FC236}">
                  <a16:creationId xmlns:a16="http://schemas.microsoft.com/office/drawing/2014/main" id="{B87DE82A-2DE9-760F-2E29-64E251D53F87}"/>
                </a:ext>
              </a:extLst>
            </p:cNvPr>
            <p:cNvSpPr/>
            <p:nvPr/>
          </p:nvSpPr>
          <p:spPr>
            <a:xfrm>
              <a:off x="0" y="4514850"/>
              <a:ext cx="7467600" cy="559685"/>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6" name="Freeform 8">
              <a:extLst>
                <a:ext uri="{FF2B5EF4-FFF2-40B4-BE49-F238E27FC236}">
                  <a16:creationId xmlns:a16="http://schemas.microsoft.com/office/drawing/2014/main" id="{E370B95E-D3D1-66CB-BBD4-3B8B235D1A21}"/>
                </a:ext>
              </a:extLst>
            </p:cNvPr>
            <p:cNvSpPr/>
            <p:nvPr/>
          </p:nvSpPr>
          <p:spPr>
            <a:xfrm>
              <a:off x="2429510" y="5074535"/>
              <a:ext cx="2606040" cy="927485"/>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grpSp>
    </p:spTree>
    <p:extLst>
      <p:ext uri="{BB962C8B-B14F-4D97-AF65-F5344CB8AC3E}">
        <p14:creationId xmlns:p14="http://schemas.microsoft.com/office/powerpoint/2010/main" val="52203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anim calcmode="lin" valueType="num">
                                      <p:cBhvr>
                                        <p:cTn id="14" dur="1000" fill="hold"/>
                                        <p:tgtEl>
                                          <p:spTgt spid="44"/>
                                        </p:tgtEl>
                                        <p:attrNameLst>
                                          <p:attrName>ppt_x</p:attrName>
                                        </p:attrNameLst>
                                      </p:cBhvr>
                                      <p:tavLst>
                                        <p:tav tm="0">
                                          <p:val>
                                            <p:strVal val="#ppt_x"/>
                                          </p:val>
                                        </p:tav>
                                        <p:tav tm="100000">
                                          <p:val>
                                            <p:strVal val="#ppt_x"/>
                                          </p:val>
                                        </p:tav>
                                      </p:tavLst>
                                    </p:anim>
                                    <p:anim calcmode="lin" valueType="num">
                                      <p:cBhvr>
                                        <p:cTn id="15" dur="10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anim calcmode="lin" valueType="num">
                                      <p:cBhvr>
                                        <p:cTn id="20" dur="1000" fill="hold"/>
                                        <p:tgtEl>
                                          <p:spTgt spid="49"/>
                                        </p:tgtEl>
                                        <p:attrNameLst>
                                          <p:attrName>ppt_x</p:attrName>
                                        </p:attrNameLst>
                                      </p:cBhvr>
                                      <p:tavLst>
                                        <p:tav tm="0">
                                          <p:val>
                                            <p:strVal val="#ppt_x"/>
                                          </p:val>
                                        </p:tav>
                                        <p:tav tm="100000">
                                          <p:val>
                                            <p:strVal val="#ppt_x"/>
                                          </p:val>
                                        </p:tav>
                                      </p:tavLst>
                                    </p:anim>
                                    <p:anim calcmode="lin" valueType="num">
                                      <p:cBhvr>
                                        <p:cTn id="21" dur="1000" fill="hold"/>
                                        <p:tgtEl>
                                          <p:spTgt spid="4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6"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pic>
        <p:nvPicPr>
          <p:cNvPr id="8" name="Picture 2">
            <a:extLst>
              <a:ext uri="{FF2B5EF4-FFF2-40B4-BE49-F238E27FC236}">
                <a16:creationId xmlns:a16="http://schemas.microsoft.com/office/drawing/2014/main" id="{13901CDA-60FD-8C0C-F4C2-7DFD7CB53E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92" r="7134"/>
          <a:stretch/>
        </p:blipFill>
        <p:spPr bwMode="auto">
          <a:xfrm>
            <a:off x="10249202" y="3543300"/>
            <a:ext cx="7061121" cy="4788165"/>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3"/>
            <a:stretch>
              <a:fillRect/>
            </a:stretch>
          </a:blipFill>
        </p:spPr>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TextBox 23">
            <a:extLst>
              <a:ext uri="{FF2B5EF4-FFF2-40B4-BE49-F238E27FC236}">
                <a16:creationId xmlns:a16="http://schemas.microsoft.com/office/drawing/2014/main" id="{A99EECDD-EB33-4457-1135-3990E501A0ED}"/>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2.1 </a:t>
            </a:r>
            <a:r>
              <a:rPr lang="zh-CN" altLang="en-US" sz="4000" b="1" dirty="0">
                <a:latin typeface="微软雅黑" panose="020B0503020204020204" pitchFamily="34" charset="-122"/>
                <a:ea typeface="微软雅黑" panose="020B0503020204020204" pitchFamily="34" charset="-122"/>
              </a:rPr>
              <a:t>新零售营销理论基础</a:t>
            </a:r>
          </a:p>
        </p:txBody>
      </p:sp>
      <p:sp>
        <p:nvSpPr>
          <p:cNvPr id="24" name="文本框 3">
            <a:extLst>
              <a:ext uri="{FF2B5EF4-FFF2-40B4-BE49-F238E27FC236}">
                <a16:creationId xmlns:a16="http://schemas.microsoft.com/office/drawing/2014/main" id="{F1066711-84E3-D412-078D-27BE895BB86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2.1.1 </a:t>
            </a:r>
            <a:r>
              <a:rPr lang="zh-CN" altLang="en-US" sz="3600" b="1" dirty="0">
                <a:solidFill>
                  <a:srgbClr val="1E5CFC"/>
                </a:solidFill>
                <a:latin typeface="微软雅黑" panose="020B0503020204020204" pitchFamily="34" charset="-122"/>
                <a:ea typeface="微软雅黑" panose="020B0503020204020204" pitchFamily="34" charset="-122"/>
              </a:rPr>
              <a:t>新零售营销特点</a:t>
            </a:r>
          </a:p>
        </p:txBody>
      </p:sp>
      <p:grpSp>
        <p:nvGrpSpPr>
          <p:cNvPr id="42" name="组合 41">
            <a:extLst>
              <a:ext uri="{FF2B5EF4-FFF2-40B4-BE49-F238E27FC236}">
                <a16:creationId xmlns:a16="http://schemas.microsoft.com/office/drawing/2014/main" id="{D5F51BBC-6592-736B-8B88-2286C1E4AAFA}"/>
              </a:ext>
            </a:extLst>
          </p:cNvPr>
          <p:cNvGrpSpPr/>
          <p:nvPr/>
        </p:nvGrpSpPr>
        <p:grpSpPr>
          <a:xfrm>
            <a:off x="843117" y="3162300"/>
            <a:ext cx="8652328" cy="2739207"/>
            <a:chOff x="1558472" y="3001933"/>
            <a:chExt cx="8652328" cy="2739207"/>
          </a:xfrm>
        </p:grpSpPr>
        <p:sp>
          <p:nvSpPr>
            <p:cNvPr id="2" name="矩形: 圆角 1">
              <a:extLst>
                <a:ext uri="{FF2B5EF4-FFF2-40B4-BE49-F238E27FC236}">
                  <a16:creationId xmlns:a16="http://schemas.microsoft.com/office/drawing/2014/main" id="{3A133E2A-271F-A3E4-DC0B-E4547AF2F5C6}"/>
                </a:ext>
              </a:extLst>
            </p:cNvPr>
            <p:cNvSpPr/>
            <p:nvPr/>
          </p:nvSpPr>
          <p:spPr>
            <a:xfrm>
              <a:off x="1558472" y="3002759"/>
              <a:ext cx="8652328" cy="2738381"/>
            </a:xfrm>
            <a:prstGeom prst="roundRect">
              <a:avLst>
                <a:gd name="adj" fmla="val 1106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38" name="TextBox 19">
              <a:extLst>
                <a:ext uri="{FF2B5EF4-FFF2-40B4-BE49-F238E27FC236}">
                  <a16:creationId xmlns:a16="http://schemas.microsoft.com/office/drawing/2014/main" id="{9B2391A4-E8A9-F9DA-0F89-48406B22770B}"/>
                </a:ext>
              </a:extLst>
            </p:cNvPr>
            <p:cNvSpPr txBox="1"/>
            <p:nvPr/>
          </p:nvSpPr>
          <p:spPr>
            <a:xfrm>
              <a:off x="2057400" y="3001933"/>
              <a:ext cx="7411221" cy="72988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4.</a:t>
              </a:r>
              <a:r>
                <a:rPr lang="zh-CN" altLang="en-US" sz="2800" b="1" dirty="0">
                  <a:solidFill>
                    <a:srgbClr val="1E5CFC"/>
                  </a:solidFill>
                  <a:latin typeface="微软雅黑" panose="020B0503020204020204" pitchFamily="34" charset="-122"/>
                  <a:ea typeface="微软雅黑" panose="020B0503020204020204" pitchFamily="34" charset="-122"/>
                </a:rPr>
                <a:t>高效率购物</a:t>
              </a:r>
            </a:p>
          </p:txBody>
        </p:sp>
        <p:sp>
          <p:nvSpPr>
            <p:cNvPr id="39" name="AutoShape 21">
              <a:extLst>
                <a:ext uri="{FF2B5EF4-FFF2-40B4-BE49-F238E27FC236}">
                  <a16:creationId xmlns:a16="http://schemas.microsoft.com/office/drawing/2014/main" id="{42595C7B-A4F3-52B4-88D4-E91BE06E9E30}"/>
                </a:ext>
              </a:extLst>
            </p:cNvPr>
            <p:cNvSpPr/>
            <p:nvPr/>
          </p:nvSpPr>
          <p:spPr>
            <a:xfrm flipV="1">
              <a:off x="2046533" y="3971178"/>
              <a:ext cx="3000501" cy="2324"/>
            </a:xfrm>
            <a:prstGeom prst="line">
              <a:avLst/>
            </a:prstGeom>
            <a:ln w="50800" cap="flat">
              <a:solidFill>
                <a:srgbClr val="2E66FD"/>
              </a:solidFill>
              <a:prstDash val="lgDash"/>
              <a:headEnd type="none" w="sm" len="sm"/>
              <a:tailEnd type="none" w="sm" len="sm"/>
            </a:ln>
          </p:spPr>
        </p:sp>
        <p:sp>
          <p:nvSpPr>
            <p:cNvPr id="41" name="文本框 40">
              <a:extLst>
                <a:ext uri="{FF2B5EF4-FFF2-40B4-BE49-F238E27FC236}">
                  <a16:creationId xmlns:a16="http://schemas.microsoft.com/office/drawing/2014/main" id="{BA2417E3-AD34-9CA8-F4A4-EA139151331F}"/>
                </a:ext>
              </a:extLst>
            </p:cNvPr>
            <p:cNvSpPr txBox="1"/>
            <p:nvPr/>
          </p:nvSpPr>
          <p:spPr>
            <a:xfrm>
              <a:off x="1723394" y="4246869"/>
              <a:ext cx="8135961" cy="1135054"/>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顾客可通过线上店铺购物，节省顾客前往店铺的时间，选择起来也比线下容易得多。</a:t>
              </a:r>
            </a:p>
          </p:txBody>
        </p:sp>
      </p:grpSp>
      <p:grpSp>
        <p:nvGrpSpPr>
          <p:cNvPr id="44" name="组合 43">
            <a:extLst>
              <a:ext uri="{FF2B5EF4-FFF2-40B4-BE49-F238E27FC236}">
                <a16:creationId xmlns:a16="http://schemas.microsoft.com/office/drawing/2014/main" id="{6D40F8F5-A6CA-895A-6FFD-838E37F9BE6D}"/>
              </a:ext>
            </a:extLst>
          </p:cNvPr>
          <p:cNvGrpSpPr/>
          <p:nvPr/>
        </p:nvGrpSpPr>
        <p:grpSpPr>
          <a:xfrm>
            <a:off x="863720" y="6438900"/>
            <a:ext cx="8652328" cy="3053044"/>
            <a:chOff x="1558472" y="3002759"/>
            <a:chExt cx="8652328" cy="2140741"/>
          </a:xfrm>
        </p:grpSpPr>
        <p:sp>
          <p:nvSpPr>
            <p:cNvPr id="45" name="矩形: 圆角 44">
              <a:extLst>
                <a:ext uri="{FF2B5EF4-FFF2-40B4-BE49-F238E27FC236}">
                  <a16:creationId xmlns:a16="http://schemas.microsoft.com/office/drawing/2014/main" id="{F2D2F491-0ADD-B494-46FC-C1049C1B5BF2}"/>
                </a:ext>
              </a:extLst>
            </p:cNvPr>
            <p:cNvSpPr/>
            <p:nvPr/>
          </p:nvSpPr>
          <p:spPr>
            <a:xfrm>
              <a:off x="1558472" y="3002759"/>
              <a:ext cx="8652328" cy="2140741"/>
            </a:xfrm>
            <a:prstGeom prst="roundRect">
              <a:avLst>
                <a:gd name="adj" fmla="val 1106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46" name="TextBox 19">
              <a:extLst>
                <a:ext uri="{FF2B5EF4-FFF2-40B4-BE49-F238E27FC236}">
                  <a16:creationId xmlns:a16="http://schemas.microsoft.com/office/drawing/2014/main" id="{8FE656BD-08A2-9654-7B5D-A3ECA3F66BD7}"/>
                </a:ext>
              </a:extLst>
            </p:cNvPr>
            <p:cNvSpPr txBox="1"/>
            <p:nvPr/>
          </p:nvSpPr>
          <p:spPr>
            <a:xfrm>
              <a:off x="2054227" y="3073562"/>
              <a:ext cx="7411221" cy="51177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5.</a:t>
              </a:r>
              <a:r>
                <a:rPr lang="zh-CN" altLang="en-US" sz="2800" b="1" dirty="0">
                  <a:solidFill>
                    <a:srgbClr val="1E5CFC"/>
                  </a:solidFill>
                  <a:latin typeface="微软雅黑" panose="020B0503020204020204" pitchFamily="34" charset="-122"/>
                  <a:ea typeface="微软雅黑" panose="020B0503020204020204" pitchFamily="34" charset="-122"/>
                </a:rPr>
                <a:t>物流智能化</a:t>
              </a:r>
            </a:p>
          </p:txBody>
        </p:sp>
        <p:sp>
          <p:nvSpPr>
            <p:cNvPr id="47" name="AutoShape 21">
              <a:extLst>
                <a:ext uri="{FF2B5EF4-FFF2-40B4-BE49-F238E27FC236}">
                  <a16:creationId xmlns:a16="http://schemas.microsoft.com/office/drawing/2014/main" id="{C38E57F2-11EA-3A1E-FEF8-7E7FF9628DD8}"/>
                </a:ext>
              </a:extLst>
            </p:cNvPr>
            <p:cNvSpPr/>
            <p:nvPr/>
          </p:nvSpPr>
          <p:spPr>
            <a:xfrm>
              <a:off x="2016752" y="3721922"/>
              <a:ext cx="3030282" cy="9891"/>
            </a:xfrm>
            <a:prstGeom prst="line">
              <a:avLst/>
            </a:prstGeom>
            <a:ln w="50800" cap="flat">
              <a:solidFill>
                <a:srgbClr val="2E66FD"/>
              </a:solidFill>
              <a:prstDash val="lgDash"/>
              <a:headEnd type="none" w="sm" len="sm"/>
              <a:tailEnd type="none" w="sm" len="sm"/>
            </a:ln>
          </p:spPr>
        </p:sp>
        <p:sp>
          <p:nvSpPr>
            <p:cNvPr id="48" name="文本框 47">
              <a:extLst>
                <a:ext uri="{FF2B5EF4-FFF2-40B4-BE49-F238E27FC236}">
                  <a16:creationId xmlns:a16="http://schemas.microsoft.com/office/drawing/2014/main" id="{9613A787-97DE-4CCA-16B3-F0937881B4CA}"/>
                </a:ext>
              </a:extLst>
            </p:cNvPr>
            <p:cNvSpPr txBox="1"/>
            <p:nvPr/>
          </p:nvSpPr>
          <p:spPr>
            <a:xfrm>
              <a:off x="1931890" y="3958942"/>
              <a:ext cx="7906861" cy="795880"/>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新零售可以满足顾客全天候、全渠道、全时段都能买到商品，并能实现到店自提、同城配送、快递配送等</a:t>
              </a:r>
            </a:p>
          </p:txBody>
        </p:sp>
      </p:grpSp>
      <p:grpSp>
        <p:nvGrpSpPr>
          <p:cNvPr id="3" name="Group 5">
            <a:extLst>
              <a:ext uri="{FF2B5EF4-FFF2-40B4-BE49-F238E27FC236}">
                <a16:creationId xmlns:a16="http://schemas.microsoft.com/office/drawing/2014/main" id="{A2FDD2D9-7145-7E59-C617-C44805FBB2C3}"/>
              </a:ext>
            </a:extLst>
          </p:cNvPr>
          <p:cNvGrpSpPr>
            <a:grpSpLocks noChangeAspect="1"/>
          </p:cNvGrpSpPr>
          <p:nvPr/>
        </p:nvGrpSpPr>
        <p:grpSpPr>
          <a:xfrm>
            <a:off x="10058400" y="3162301"/>
            <a:ext cx="7494436" cy="7162800"/>
            <a:chOff x="0" y="0"/>
            <a:chExt cx="7467600" cy="6002020"/>
          </a:xfrm>
        </p:grpSpPr>
        <p:sp>
          <p:nvSpPr>
            <p:cNvPr id="4" name="Freeform 6">
              <a:extLst>
                <a:ext uri="{FF2B5EF4-FFF2-40B4-BE49-F238E27FC236}">
                  <a16:creationId xmlns:a16="http://schemas.microsoft.com/office/drawing/2014/main" id="{2AA2D314-303E-25B8-D89E-5064EA1108C4}"/>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5" name="Freeform 7">
              <a:extLst>
                <a:ext uri="{FF2B5EF4-FFF2-40B4-BE49-F238E27FC236}">
                  <a16:creationId xmlns:a16="http://schemas.microsoft.com/office/drawing/2014/main" id="{B87DE82A-2DE9-760F-2E29-64E251D53F87}"/>
                </a:ext>
              </a:extLst>
            </p:cNvPr>
            <p:cNvSpPr/>
            <p:nvPr/>
          </p:nvSpPr>
          <p:spPr>
            <a:xfrm>
              <a:off x="0" y="4514850"/>
              <a:ext cx="7467600" cy="559685"/>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6" name="Freeform 8">
              <a:extLst>
                <a:ext uri="{FF2B5EF4-FFF2-40B4-BE49-F238E27FC236}">
                  <a16:creationId xmlns:a16="http://schemas.microsoft.com/office/drawing/2014/main" id="{E370B95E-D3D1-66CB-BBD4-3B8B235D1A21}"/>
                </a:ext>
              </a:extLst>
            </p:cNvPr>
            <p:cNvSpPr/>
            <p:nvPr/>
          </p:nvSpPr>
          <p:spPr>
            <a:xfrm>
              <a:off x="2429510" y="5074535"/>
              <a:ext cx="2606040" cy="927485"/>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grpSp>
    </p:spTree>
    <p:extLst>
      <p:ext uri="{BB962C8B-B14F-4D97-AF65-F5344CB8AC3E}">
        <p14:creationId xmlns:p14="http://schemas.microsoft.com/office/powerpoint/2010/main" val="396795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anim calcmode="lin" valueType="num">
                                      <p:cBhvr>
                                        <p:cTn id="14" dur="1000" fill="hold"/>
                                        <p:tgtEl>
                                          <p:spTgt spid="44"/>
                                        </p:tgtEl>
                                        <p:attrNameLst>
                                          <p:attrName>ppt_x</p:attrName>
                                        </p:attrNameLst>
                                      </p:cBhvr>
                                      <p:tavLst>
                                        <p:tav tm="0">
                                          <p:val>
                                            <p:strVal val="#ppt_x"/>
                                          </p:val>
                                        </p:tav>
                                        <p:tav tm="100000">
                                          <p:val>
                                            <p:strVal val="#ppt_x"/>
                                          </p:val>
                                        </p:tav>
                                      </p:tavLst>
                                    </p:anim>
                                    <p:anim calcmode="lin" valueType="num">
                                      <p:cBhvr>
                                        <p:cTn id="15" dur="10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11" name="矩形 10">
            <a:extLst>
              <a:ext uri="{FF2B5EF4-FFF2-40B4-BE49-F238E27FC236}">
                <a16:creationId xmlns:a16="http://schemas.microsoft.com/office/drawing/2014/main" id="{DDBE4BF8-6C39-539F-89C4-EF81792FDA6D}"/>
              </a:ext>
            </a:extLst>
          </p:cNvPr>
          <p:cNvSpPr/>
          <p:nvPr/>
        </p:nvSpPr>
        <p:spPr>
          <a:xfrm>
            <a:off x="10243172" y="3408537"/>
            <a:ext cx="7036789" cy="5067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23">
            <a:extLst>
              <a:ext uri="{FF2B5EF4-FFF2-40B4-BE49-F238E27FC236}">
                <a16:creationId xmlns:a16="http://schemas.microsoft.com/office/drawing/2014/main" id="{A99EECDD-EB33-4457-1135-3990E501A0ED}"/>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2.1 </a:t>
            </a:r>
            <a:r>
              <a:rPr lang="zh-CN" altLang="en-US" sz="4000" b="1" dirty="0">
                <a:latin typeface="微软雅黑" panose="020B0503020204020204" pitchFamily="34" charset="-122"/>
                <a:ea typeface="微软雅黑" panose="020B0503020204020204" pitchFamily="34" charset="-122"/>
              </a:rPr>
              <a:t>新零售营销理论基础</a:t>
            </a:r>
          </a:p>
        </p:txBody>
      </p:sp>
      <p:sp>
        <p:nvSpPr>
          <p:cNvPr id="24" name="文本框 3">
            <a:extLst>
              <a:ext uri="{FF2B5EF4-FFF2-40B4-BE49-F238E27FC236}">
                <a16:creationId xmlns:a16="http://schemas.microsoft.com/office/drawing/2014/main" id="{F1066711-84E3-D412-078D-27BE895BB86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2.1.2 </a:t>
            </a:r>
            <a:r>
              <a:rPr lang="zh-CN" altLang="en-US" sz="3600" b="1" dirty="0">
                <a:solidFill>
                  <a:srgbClr val="1E5CFC"/>
                </a:solidFill>
                <a:latin typeface="微软雅黑" panose="020B0503020204020204" pitchFamily="34" charset="-122"/>
                <a:ea typeface="微软雅黑" panose="020B0503020204020204" pitchFamily="34" charset="-122"/>
              </a:rPr>
              <a:t>新零售营销模式 </a:t>
            </a:r>
          </a:p>
        </p:txBody>
      </p:sp>
      <p:grpSp>
        <p:nvGrpSpPr>
          <p:cNvPr id="42" name="组合 41">
            <a:extLst>
              <a:ext uri="{FF2B5EF4-FFF2-40B4-BE49-F238E27FC236}">
                <a16:creationId xmlns:a16="http://schemas.microsoft.com/office/drawing/2014/main" id="{D5F51BBC-6592-736B-8B88-2286C1E4AAFA}"/>
              </a:ext>
            </a:extLst>
          </p:cNvPr>
          <p:cNvGrpSpPr/>
          <p:nvPr/>
        </p:nvGrpSpPr>
        <p:grpSpPr>
          <a:xfrm>
            <a:off x="843117" y="3162300"/>
            <a:ext cx="8652328" cy="5943600"/>
            <a:chOff x="1558472" y="3001933"/>
            <a:chExt cx="8652328" cy="5943600"/>
          </a:xfrm>
        </p:grpSpPr>
        <p:sp>
          <p:nvSpPr>
            <p:cNvPr id="2" name="矩形: 圆角 1">
              <a:extLst>
                <a:ext uri="{FF2B5EF4-FFF2-40B4-BE49-F238E27FC236}">
                  <a16:creationId xmlns:a16="http://schemas.microsoft.com/office/drawing/2014/main" id="{3A133E2A-271F-A3E4-DC0B-E4547AF2F5C6}"/>
                </a:ext>
              </a:extLst>
            </p:cNvPr>
            <p:cNvSpPr/>
            <p:nvPr/>
          </p:nvSpPr>
          <p:spPr>
            <a:xfrm>
              <a:off x="1558472" y="3002759"/>
              <a:ext cx="8652328" cy="5942774"/>
            </a:xfrm>
            <a:prstGeom prst="roundRect">
              <a:avLst>
                <a:gd name="adj" fmla="val 1106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38" name="TextBox 19">
              <a:extLst>
                <a:ext uri="{FF2B5EF4-FFF2-40B4-BE49-F238E27FC236}">
                  <a16:creationId xmlns:a16="http://schemas.microsoft.com/office/drawing/2014/main" id="{9B2391A4-E8A9-F9DA-0F89-48406B22770B}"/>
                </a:ext>
              </a:extLst>
            </p:cNvPr>
            <p:cNvSpPr txBox="1"/>
            <p:nvPr/>
          </p:nvSpPr>
          <p:spPr>
            <a:xfrm>
              <a:off x="2057400" y="3001933"/>
              <a:ext cx="7411221" cy="72988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1.O2O</a:t>
              </a:r>
              <a:r>
                <a:rPr lang="zh-CN" altLang="en-US" sz="2800" b="1" dirty="0">
                  <a:solidFill>
                    <a:srgbClr val="1E5CFC"/>
                  </a:solidFill>
                  <a:latin typeface="微软雅黑" panose="020B0503020204020204" pitchFamily="34" charset="-122"/>
                  <a:ea typeface="微软雅黑" panose="020B0503020204020204" pitchFamily="34" charset="-122"/>
                </a:rPr>
                <a:t>模式</a:t>
              </a:r>
            </a:p>
          </p:txBody>
        </p:sp>
        <p:sp>
          <p:nvSpPr>
            <p:cNvPr id="39" name="AutoShape 21">
              <a:extLst>
                <a:ext uri="{FF2B5EF4-FFF2-40B4-BE49-F238E27FC236}">
                  <a16:creationId xmlns:a16="http://schemas.microsoft.com/office/drawing/2014/main" id="{42595C7B-A4F3-52B4-88D4-E91BE06E9E30}"/>
                </a:ext>
              </a:extLst>
            </p:cNvPr>
            <p:cNvSpPr/>
            <p:nvPr/>
          </p:nvSpPr>
          <p:spPr>
            <a:xfrm flipV="1">
              <a:off x="2046533" y="3971178"/>
              <a:ext cx="3000501" cy="2324"/>
            </a:xfrm>
            <a:prstGeom prst="line">
              <a:avLst/>
            </a:prstGeom>
            <a:ln w="50800" cap="flat">
              <a:solidFill>
                <a:srgbClr val="2E66FD"/>
              </a:solidFill>
              <a:prstDash val="lgDash"/>
              <a:headEnd type="none" w="sm" len="sm"/>
              <a:tailEnd type="none" w="sm" len="sm"/>
            </a:ln>
          </p:spPr>
        </p:sp>
        <p:sp>
          <p:nvSpPr>
            <p:cNvPr id="41" name="文本框 40">
              <a:extLst>
                <a:ext uri="{FF2B5EF4-FFF2-40B4-BE49-F238E27FC236}">
                  <a16:creationId xmlns:a16="http://schemas.microsoft.com/office/drawing/2014/main" id="{BA2417E3-AD34-9CA8-F4A4-EA139151331F}"/>
                </a:ext>
              </a:extLst>
            </p:cNvPr>
            <p:cNvSpPr txBox="1"/>
            <p:nvPr/>
          </p:nvSpPr>
          <p:spPr>
            <a:xfrm>
              <a:off x="1723394" y="4246869"/>
              <a:ext cx="8135961" cy="4089709"/>
            </a:xfrm>
            <a:prstGeom prst="rect">
              <a:avLst/>
            </a:prstGeom>
            <a:noFill/>
          </p:spPr>
          <p:txBody>
            <a:bodyPr wrap="square">
              <a:spAutoFit/>
            </a:bodyPr>
            <a:lstStyle/>
            <a:p>
              <a:pPr indent="266700" algn="just">
                <a:lnSpc>
                  <a:spcPct val="150000"/>
                </a:lnSpc>
              </a:pP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O2O</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是英文“</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Online to Offline”</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的简称，可以直译为离线商务，</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O2O</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模式是指通过在线上营销、线上购买或预订（预约）来带动线下店铺的经营和消费。</a:t>
              </a:r>
            </a:p>
            <a:p>
              <a:pPr indent="266700" algn="just">
                <a:lnSpc>
                  <a:spcPct val="150000"/>
                </a:lnSpc>
              </a:pPr>
              <a:r>
                <a:rPr lang="zh-CN" altLang="en-US" sz="32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特点：</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）线上进行交易。</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）线下享受服务。</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）营销效果可监测。</a:t>
              </a:r>
            </a:p>
          </p:txBody>
        </p:sp>
      </p:grpSp>
      <p:pic>
        <p:nvPicPr>
          <p:cNvPr id="9" name="Picture 4">
            <a:extLst>
              <a:ext uri="{FF2B5EF4-FFF2-40B4-BE49-F238E27FC236}">
                <a16:creationId xmlns:a16="http://schemas.microsoft.com/office/drawing/2014/main" id="{9438EB2D-A7C6-DEDF-93C8-53CE83BAD0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056" r="22111"/>
          <a:stretch>
            <a:fillRect/>
          </a:stretch>
        </p:blipFill>
        <p:spPr bwMode="auto">
          <a:xfrm>
            <a:off x="11196062" y="3471842"/>
            <a:ext cx="5216561" cy="474492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5">
            <a:extLst>
              <a:ext uri="{FF2B5EF4-FFF2-40B4-BE49-F238E27FC236}">
                <a16:creationId xmlns:a16="http://schemas.microsoft.com/office/drawing/2014/main" id="{A2FDD2D9-7145-7E59-C617-C44805FBB2C3}"/>
              </a:ext>
            </a:extLst>
          </p:cNvPr>
          <p:cNvGrpSpPr>
            <a:grpSpLocks noChangeAspect="1"/>
          </p:cNvGrpSpPr>
          <p:nvPr/>
        </p:nvGrpSpPr>
        <p:grpSpPr>
          <a:xfrm>
            <a:off x="10058400" y="3162301"/>
            <a:ext cx="7494436" cy="7162800"/>
            <a:chOff x="0" y="0"/>
            <a:chExt cx="7467600" cy="6002020"/>
          </a:xfrm>
        </p:grpSpPr>
        <p:sp>
          <p:nvSpPr>
            <p:cNvPr id="4" name="Freeform 6">
              <a:extLst>
                <a:ext uri="{FF2B5EF4-FFF2-40B4-BE49-F238E27FC236}">
                  <a16:creationId xmlns:a16="http://schemas.microsoft.com/office/drawing/2014/main" id="{2AA2D314-303E-25B8-D89E-5064EA1108C4}"/>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5" name="Freeform 7">
              <a:extLst>
                <a:ext uri="{FF2B5EF4-FFF2-40B4-BE49-F238E27FC236}">
                  <a16:creationId xmlns:a16="http://schemas.microsoft.com/office/drawing/2014/main" id="{B87DE82A-2DE9-760F-2E29-64E251D53F87}"/>
                </a:ext>
              </a:extLst>
            </p:cNvPr>
            <p:cNvSpPr/>
            <p:nvPr/>
          </p:nvSpPr>
          <p:spPr>
            <a:xfrm>
              <a:off x="0" y="4514850"/>
              <a:ext cx="7467600" cy="559685"/>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6" name="Freeform 8">
              <a:extLst>
                <a:ext uri="{FF2B5EF4-FFF2-40B4-BE49-F238E27FC236}">
                  <a16:creationId xmlns:a16="http://schemas.microsoft.com/office/drawing/2014/main" id="{E370B95E-D3D1-66CB-BBD4-3B8B235D1A21}"/>
                </a:ext>
              </a:extLst>
            </p:cNvPr>
            <p:cNvSpPr/>
            <p:nvPr/>
          </p:nvSpPr>
          <p:spPr>
            <a:xfrm>
              <a:off x="2429510" y="5074535"/>
              <a:ext cx="2606040" cy="927485"/>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grpSp>
    </p:spTree>
    <p:extLst>
      <p:ext uri="{BB962C8B-B14F-4D97-AF65-F5344CB8AC3E}">
        <p14:creationId xmlns:p14="http://schemas.microsoft.com/office/powerpoint/2010/main" val="342424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23">
            <a:extLst>
              <a:ext uri="{FF2B5EF4-FFF2-40B4-BE49-F238E27FC236}">
                <a16:creationId xmlns:a16="http://schemas.microsoft.com/office/drawing/2014/main" id="{A99EECDD-EB33-4457-1135-3990E501A0ED}"/>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2.1 </a:t>
            </a:r>
            <a:r>
              <a:rPr lang="zh-CN" altLang="en-US" sz="4000" b="1" dirty="0">
                <a:latin typeface="微软雅黑" panose="020B0503020204020204" pitchFamily="34" charset="-122"/>
                <a:ea typeface="微软雅黑" panose="020B0503020204020204" pitchFamily="34" charset="-122"/>
              </a:rPr>
              <a:t>新零售营销理论基础</a:t>
            </a:r>
          </a:p>
        </p:txBody>
      </p:sp>
      <p:sp>
        <p:nvSpPr>
          <p:cNvPr id="24" name="文本框 3">
            <a:extLst>
              <a:ext uri="{FF2B5EF4-FFF2-40B4-BE49-F238E27FC236}">
                <a16:creationId xmlns:a16="http://schemas.microsoft.com/office/drawing/2014/main" id="{F1066711-84E3-D412-078D-27BE895BB86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2.1.2 </a:t>
            </a:r>
            <a:r>
              <a:rPr lang="zh-CN" altLang="en-US" sz="3600" b="1" dirty="0">
                <a:solidFill>
                  <a:srgbClr val="1E5CFC"/>
                </a:solidFill>
                <a:latin typeface="微软雅黑" panose="020B0503020204020204" pitchFamily="34" charset="-122"/>
                <a:ea typeface="微软雅黑" panose="020B0503020204020204" pitchFamily="34" charset="-122"/>
              </a:rPr>
              <a:t>新零售营销模式 </a:t>
            </a:r>
          </a:p>
        </p:txBody>
      </p:sp>
      <p:grpSp>
        <p:nvGrpSpPr>
          <p:cNvPr id="42" name="组合 41">
            <a:extLst>
              <a:ext uri="{FF2B5EF4-FFF2-40B4-BE49-F238E27FC236}">
                <a16:creationId xmlns:a16="http://schemas.microsoft.com/office/drawing/2014/main" id="{D5F51BBC-6592-736B-8B88-2286C1E4AAFA}"/>
              </a:ext>
            </a:extLst>
          </p:cNvPr>
          <p:cNvGrpSpPr/>
          <p:nvPr/>
        </p:nvGrpSpPr>
        <p:grpSpPr>
          <a:xfrm>
            <a:off x="843117" y="3162300"/>
            <a:ext cx="8652328" cy="6324600"/>
            <a:chOff x="1558472" y="3001933"/>
            <a:chExt cx="8652328" cy="6324600"/>
          </a:xfrm>
        </p:grpSpPr>
        <p:sp>
          <p:nvSpPr>
            <p:cNvPr id="2" name="矩形: 圆角 1">
              <a:extLst>
                <a:ext uri="{FF2B5EF4-FFF2-40B4-BE49-F238E27FC236}">
                  <a16:creationId xmlns:a16="http://schemas.microsoft.com/office/drawing/2014/main" id="{3A133E2A-271F-A3E4-DC0B-E4547AF2F5C6}"/>
                </a:ext>
              </a:extLst>
            </p:cNvPr>
            <p:cNvSpPr/>
            <p:nvPr/>
          </p:nvSpPr>
          <p:spPr>
            <a:xfrm>
              <a:off x="1558472" y="3002759"/>
              <a:ext cx="8652328" cy="6323774"/>
            </a:xfrm>
            <a:prstGeom prst="roundRect">
              <a:avLst>
                <a:gd name="adj" fmla="val 757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38" name="TextBox 19">
              <a:extLst>
                <a:ext uri="{FF2B5EF4-FFF2-40B4-BE49-F238E27FC236}">
                  <a16:creationId xmlns:a16="http://schemas.microsoft.com/office/drawing/2014/main" id="{9B2391A4-E8A9-F9DA-0F89-48406B22770B}"/>
                </a:ext>
              </a:extLst>
            </p:cNvPr>
            <p:cNvSpPr txBox="1"/>
            <p:nvPr/>
          </p:nvSpPr>
          <p:spPr>
            <a:xfrm>
              <a:off x="2057400" y="3001933"/>
              <a:ext cx="7411221" cy="72988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 </a:t>
              </a:r>
              <a:r>
                <a:rPr lang="zh-CN" altLang="en-US" sz="2800" b="1" dirty="0">
                  <a:solidFill>
                    <a:srgbClr val="1E5CFC"/>
                  </a:solidFill>
                  <a:latin typeface="微软雅黑" panose="020B0503020204020204" pitchFamily="34" charset="-122"/>
                  <a:ea typeface="微软雅黑" panose="020B0503020204020204" pitchFamily="34" charset="-122"/>
                </a:rPr>
                <a:t>社交电商</a:t>
              </a:r>
            </a:p>
          </p:txBody>
        </p:sp>
        <p:sp>
          <p:nvSpPr>
            <p:cNvPr id="39" name="AutoShape 21">
              <a:extLst>
                <a:ext uri="{FF2B5EF4-FFF2-40B4-BE49-F238E27FC236}">
                  <a16:creationId xmlns:a16="http://schemas.microsoft.com/office/drawing/2014/main" id="{42595C7B-A4F3-52B4-88D4-E91BE06E9E30}"/>
                </a:ext>
              </a:extLst>
            </p:cNvPr>
            <p:cNvSpPr/>
            <p:nvPr/>
          </p:nvSpPr>
          <p:spPr>
            <a:xfrm flipV="1">
              <a:off x="2046533" y="3971178"/>
              <a:ext cx="3000501" cy="2324"/>
            </a:xfrm>
            <a:prstGeom prst="line">
              <a:avLst/>
            </a:prstGeom>
            <a:ln w="50800" cap="flat">
              <a:solidFill>
                <a:srgbClr val="2E66FD"/>
              </a:solidFill>
              <a:prstDash val="lgDash"/>
              <a:headEnd type="none" w="sm" len="sm"/>
              <a:tailEnd type="none" w="sm" len="sm"/>
            </a:ln>
          </p:spPr>
        </p:sp>
        <p:sp>
          <p:nvSpPr>
            <p:cNvPr id="41" name="文本框 40">
              <a:extLst>
                <a:ext uri="{FF2B5EF4-FFF2-40B4-BE49-F238E27FC236}">
                  <a16:creationId xmlns:a16="http://schemas.microsoft.com/office/drawing/2014/main" id="{BA2417E3-AD34-9CA8-F4A4-EA139151331F}"/>
                </a:ext>
              </a:extLst>
            </p:cNvPr>
            <p:cNvSpPr txBox="1"/>
            <p:nvPr/>
          </p:nvSpPr>
          <p:spPr>
            <a:xfrm>
              <a:off x="1723394" y="4079526"/>
              <a:ext cx="8135961" cy="5105372"/>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社交电商就是“社交</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电商”，只要是包含了社交元素的电子商务都可以统称为社交电商。</a:t>
              </a:r>
            </a:p>
            <a:p>
              <a:pPr indent="266700" algn="just">
                <a:lnSpc>
                  <a:spcPct val="150000"/>
                </a:lnSpc>
              </a:pPr>
              <a:r>
                <a:rPr lang="zh-CN" altLang="en-US"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类型：</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）拼购型</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拼购型主要影响分享传播，通过利益激励、鼓励个人分享商品链接来推广商品，典型代表是拼多多</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）内容分享型</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内容分享型是采用内容分享、引流导购，主要影响购买决策，典型代表如礼物说。</a:t>
              </a:r>
            </a:p>
          </p:txBody>
        </p:sp>
      </p:grpSp>
      <p:pic>
        <p:nvPicPr>
          <p:cNvPr id="7" name="Picture 2">
            <a:extLst>
              <a:ext uri="{FF2B5EF4-FFF2-40B4-BE49-F238E27FC236}">
                <a16:creationId xmlns:a16="http://schemas.microsoft.com/office/drawing/2014/main" id="{79EEC41F-0173-6F90-5EBA-D8ECD7A6041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308"/>
          <a:stretch/>
        </p:blipFill>
        <p:spPr bwMode="auto">
          <a:xfrm>
            <a:off x="10097640" y="3486583"/>
            <a:ext cx="7182321" cy="478560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5">
            <a:extLst>
              <a:ext uri="{FF2B5EF4-FFF2-40B4-BE49-F238E27FC236}">
                <a16:creationId xmlns:a16="http://schemas.microsoft.com/office/drawing/2014/main" id="{A2FDD2D9-7145-7E59-C617-C44805FBB2C3}"/>
              </a:ext>
            </a:extLst>
          </p:cNvPr>
          <p:cNvGrpSpPr>
            <a:grpSpLocks noChangeAspect="1"/>
          </p:cNvGrpSpPr>
          <p:nvPr/>
        </p:nvGrpSpPr>
        <p:grpSpPr>
          <a:xfrm>
            <a:off x="10058400" y="3162301"/>
            <a:ext cx="7494436" cy="7162800"/>
            <a:chOff x="0" y="0"/>
            <a:chExt cx="7467600" cy="6002020"/>
          </a:xfrm>
        </p:grpSpPr>
        <p:sp>
          <p:nvSpPr>
            <p:cNvPr id="4" name="Freeform 6">
              <a:extLst>
                <a:ext uri="{FF2B5EF4-FFF2-40B4-BE49-F238E27FC236}">
                  <a16:creationId xmlns:a16="http://schemas.microsoft.com/office/drawing/2014/main" id="{2AA2D314-303E-25B8-D89E-5064EA1108C4}"/>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5" name="Freeform 7">
              <a:extLst>
                <a:ext uri="{FF2B5EF4-FFF2-40B4-BE49-F238E27FC236}">
                  <a16:creationId xmlns:a16="http://schemas.microsoft.com/office/drawing/2014/main" id="{B87DE82A-2DE9-760F-2E29-64E251D53F87}"/>
                </a:ext>
              </a:extLst>
            </p:cNvPr>
            <p:cNvSpPr/>
            <p:nvPr/>
          </p:nvSpPr>
          <p:spPr>
            <a:xfrm>
              <a:off x="0" y="4514850"/>
              <a:ext cx="7467600" cy="559685"/>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6" name="Freeform 8">
              <a:extLst>
                <a:ext uri="{FF2B5EF4-FFF2-40B4-BE49-F238E27FC236}">
                  <a16:creationId xmlns:a16="http://schemas.microsoft.com/office/drawing/2014/main" id="{E370B95E-D3D1-66CB-BBD4-3B8B235D1A21}"/>
                </a:ext>
              </a:extLst>
            </p:cNvPr>
            <p:cNvSpPr/>
            <p:nvPr/>
          </p:nvSpPr>
          <p:spPr>
            <a:xfrm>
              <a:off x="2429510" y="5074535"/>
              <a:ext cx="2606040" cy="927485"/>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grpSp>
    </p:spTree>
    <p:extLst>
      <p:ext uri="{BB962C8B-B14F-4D97-AF65-F5344CB8AC3E}">
        <p14:creationId xmlns:p14="http://schemas.microsoft.com/office/powerpoint/2010/main" val="423519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23">
            <a:extLst>
              <a:ext uri="{FF2B5EF4-FFF2-40B4-BE49-F238E27FC236}">
                <a16:creationId xmlns:a16="http://schemas.microsoft.com/office/drawing/2014/main" id="{A99EECDD-EB33-4457-1135-3990E501A0ED}"/>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2.1 </a:t>
            </a:r>
            <a:r>
              <a:rPr lang="zh-CN" altLang="en-US" sz="4000" b="1" dirty="0">
                <a:latin typeface="微软雅黑" panose="020B0503020204020204" pitchFamily="34" charset="-122"/>
                <a:ea typeface="微软雅黑" panose="020B0503020204020204" pitchFamily="34" charset="-122"/>
              </a:rPr>
              <a:t>新零售营销理论基础</a:t>
            </a:r>
          </a:p>
        </p:txBody>
      </p:sp>
      <p:sp>
        <p:nvSpPr>
          <p:cNvPr id="24" name="文本框 3">
            <a:extLst>
              <a:ext uri="{FF2B5EF4-FFF2-40B4-BE49-F238E27FC236}">
                <a16:creationId xmlns:a16="http://schemas.microsoft.com/office/drawing/2014/main" id="{F1066711-84E3-D412-078D-27BE895BB86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2.1.2 </a:t>
            </a:r>
            <a:r>
              <a:rPr lang="zh-CN" altLang="en-US" sz="3600" b="1" dirty="0">
                <a:solidFill>
                  <a:srgbClr val="1E5CFC"/>
                </a:solidFill>
                <a:latin typeface="微软雅黑" panose="020B0503020204020204" pitchFamily="34" charset="-122"/>
                <a:ea typeface="微软雅黑" panose="020B0503020204020204" pitchFamily="34" charset="-122"/>
              </a:rPr>
              <a:t>新零售营销模式 </a:t>
            </a:r>
          </a:p>
        </p:txBody>
      </p:sp>
      <p:grpSp>
        <p:nvGrpSpPr>
          <p:cNvPr id="42" name="组合 41">
            <a:extLst>
              <a:ext uri="{FF2B5EF4-FFF2-40B4-BE49-F238E27FC236}">
                <a16:creationId xmlns:a16="http://schemas.microsoft.com/office/drawing/2014/main" id="{D5F51BBC-6592-736B-8B88-2286C1E4AAFA}"/>
              </a:ext>
            </a:extLst>
          </p:cNvPr>
          <p:cNvGrpSpPr/>
          <p:nvPr/>
        </p:nvGrpSpPr>
        <p:grpSpPr>
          <a:xfrm>
            <a:off x="843117" y="3162300"/>
            <a:ext cx="7910149" cy="6324600"/>
            <a:chOff x="1558472" y="3001933"/>
            <a:chExt cx="7910149" cy="6324600"/>
          </a:xfrm>
        </p:grpSpPr>
        <p:sp>
          <p:nvSpPr>
            <p:cNvPr id="2" name="矩形: 圆角 1">
              <a:extLst>
                <a:ext uri="{FF2B5EF4-FFF2-40B4-BE49-F238E27FC236}">
                  <a16:creationId xmlns:a16="http://schemas.microsoft.com/office/drawing/2014/main" id="{3A133E2A-271F-A3E4-DC0B-E4547AF2F5C6}"/>
                </a:ext>
              </a:extLst>
            </p:cNvPr>
            <p:cNvSpPr/>
            <p:nvPr/>
          </p:nvSpPr>
          <p:spPr>
            <a:xfrm>
              <a:off x="1558472" y="3002759"/>
              <a:ext cx="7691282" cy="6323774"/>
            </a:xfrm>
            <a:prstGeom prst="roundRect">
              <a:avLst>
                <a:gd name="adj" fmla="val 757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38" name="TextBox 19">
              <a:extLst>
                <a:ext uri="{FF2B5EF4-FFF2-40B4-BE49-F238E27FC236}">
                  <a16:creationId xmlns:a16="http://schemas.microsoft.com/office/drawing/2014/main" id="{9B2391A4-E8A9-F9DA-0F89-48406B22770B}"/>
                </a:ext>
              </a:extLst>
            </p:cNvPr>
            <p:cNvSpPr txBox="1"/>
            <p:nvPr/>
          </p:nvSpPr>
          <p:spPr>
            <a:xfrm>
              <a:off x="2057400" y="3001933"/>
              <a:ext cx="7411221" cy="72988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3. BC</a:t>
              </a:r>
              <a:r>
                <a:rPr lang="zh-CN" altLang="en-US" sz="2800" b="1" dirty="0">
                  <a:solidFill>
                    <a:srgbClr val="1E5CFC"/>
                  </a:solidFill>
                  <a:latin typeface="微软雅黑" panose="020B0503020204020204" pitchFamily="34" charset="-122"/>
                  <a:ea typeface="微软雅黑" panose="020B0503020204020204" pitchFamily="34" charset="-122"/>
                </a:rPr>
                <a:t>一体化</a:t>
              </a:r>
            </a:p>
          </p:txBody>
        </p:sp>
        <p:sp>
          <p:nvSpPr>
            <p:cNvPr id="39" name="AutoShape 21">
              <a:extLst>
                <a:ext uri="{FF2B5EF4-FFF2-40B4-BE49-F238E27FC236}">
                  <a16:creationId xmlns:a16="http://schemas.microsoft.com/office/drawing/2014/main" id="{42595C7B-A4F3-52B4-88D4-E91BE06E9E30}"/>
                </a:ext>
              </a:extLst>
            </p:cNvPr>
            <p:cNvSpPr/>
            <p:nvPr/>
          </p:nvSpPr>
          <p:spPr>
            <a:xfrm flipV="1">
              <a:off x="2046533" y="3971178"/>
              <a:ext cx="3000501" cy="2324"/>
            </a:xfrm>
            <a:prstGeom prst="line">
              <a:avLst/>
            </a:prstGeom>
            <a:ln w="50800" cap="flat">
              <a:solidFill>
                <a:srgbClr val="2E66FD"/>
              </a:solidFill>
              <a:prstDash val="lgDash"/>
              <a:headEnd type="none" w="sm" len="sm"/>
              <a:tailEnd type="none" w="sm" len="sm"/>
            </a:ln>
          </p:spPr>
        </p:sp>
        <p:sp>
          <p:nvSpPr>
            <p:cNvPr id="41" name="文本框 40">
              <a:extLst>
                <a:ext uri="{FF2B5EF4-FFF2-40B4-BE49-F238E27FC236}">
                  <a16:creationId xmlns:a16="http://schemas.microsoft.com/office/drawing/2014/main" id="{BA2417E3-AD34-9CA8-F4A4-EA139151331F}"/>
                </a:ext>
              </a:extLst>
            </p:cNvPr>
            <p:cNvSpPr txBox="1"/>
            <p:nvPr/>
          </p:nvSpPr>
          <p:spPr>
            <a:xfrm>
              <a:off x="1723394" y="4079526"/>
              <a:ext cx="6992961" cy="4551374"/>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BC</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一体化”是一种商业模式，主要涉及零售店（终端）与用户的一体化运营。</a:t>
              </a:r>
            </a:p>
            <a:p>
              <a:pPr indent="266700" algn="just">
                <a:lnSpc>
                  <a:spcPct val="150000"/>
                </a:lnSpc>
              </a:pPr>
              <a:r>
                <a:rPr lang="zh-CN" altLang="en-US"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新零售分销：</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指将个体的营销转化为全民分销。新零售中的微信营销就是典型的分销营销，它是利用了微信用户多这一特点，传播销售某个商家产品，这样一方面节省了商家寻找营销人员的时间和精力，另一方面也为部分居家人群提供了工作和收入的机会。</a:t>
              </a:r>
            </a:p>
          </p:txBody>
        </p:sp>
      </p:grpSp>
      <p:sp>
        <p:nvSpPr>
          <p:cNvPr id="9" name="矩形 8">
            <a:extLst>
              <a:ext uri="{FF2B5EF4-FFF2-40B4-BE49-F238E27FC236}">
                <a16:creationId xmlns:a16="http://schemas.microsoft.com/office/drawing/2014/main" id="{15F8C9EC-A34D-6A19-F73E-B362A8713F4A}"/>
              </a:ext>
            </a:extLst>
          </p:cNvPr>
          <p:cNvSpPr/>
          <p:nvPr/>
        </p:nvSpPr>
        <p:spPr>
          <a:xfrm>
            <a:off x="9500993" y="3434620"/>
            <a:ext cx="8329807" cy="50414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示&#10;&#10;中度可信度描述已自动生成">
            <a:extLst>
              <a:ext uri="{FF2B5EF4-FFF2-40B4-BE49-F238E27FC236}">
                <a16:creationId xmlns:a16="http://schemas.microsoft.com/office/drawing/2014/main" id="{56DA1480-297E-5F4B-DA03-25A61EAB91A4}"/>
              </a:ext>
            </a:extLst>
          </p:cNvPr>
          <p:cNvPicPr>
            <a:picLocks noChangeAspect="1"/>
          </p:cNvPicPr>
          <p:nvPr/>
        </p:nvPicPr>
        <p:blipFill rotWithShape="1">
          <a:blip r:embed="rId5"/>
          <a:srcRect l="995" r="2951"/>
          <a:stretch/>
        </p:blipFill>
        <p:spPr>
          <a:xfrm>
            <a:off x="9560374" y="3695700"/>
            <a:ext cx="8269122" cy="4307776"/>
          </a:xfrm>
          <a:prstGeom prst="rect">
            <a:avLst/>
          </a:prstGeom>
        </p:spPr>
      </p:pic>
      <p:grpSp>
        <p:nvGrpSpPr>
          <p:cNvPr id="3" name="Group 5">
            <a:extLst>
              <a:ext uri="{FF2B5EF4-FFF2-40B4-BE49-F238E27FC236}">
                <a16:creationId xmlns:a16="http://schemas.microsoft.com/office/drawing/2014/main" id="{A2FDD2D9-7145-7E59-C617-C44805FBB2C3}"/>
              </a:ext>
            </a:extLst>
          </p:cNvPr>
          <p:cNvGrpSpPr>
            <a:grpSpLocks noChangeAspect="1"/>
          </p:cNvGrpSpPr>
          <p:nvPr/>
        </p:nvGrpSpPr>
        <p:grpSpPr>
          <a:xfrm>
            <a:off x="9131168" y="3162301"/>
            <a:ext cx="9004432" cy="7162800"/>
            <a:chOff x="0" y="0"/>
            <a:chExt cx="7467600" cy="6002020"/>
          </a:xfrm>
        </p:grpSpPr>
        <p:sp>
          <p:nvSpPr>
            <p:cNvPr id="4" name="Freeform 6">
              <a:extLst>
                <a:ext uri="{FF2B5EF4-FFF2-40B4-BE49-F238E27FC236}">
                  <a16:creationId xmlns:a16="http://schemas.microsoft.com/office/drawing/2014/main" id="{2AA2D314-303E-25B8-D89E-5064EA1108C4}"/>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5" name="Freeform 7">
              <a:extLst>
                <a:ext uri="{FF2B5EF4-FFF2-40B4-BE49-F238E27FC236}">
                  <a16:creationId xmlns:a16="http://schemas.microsoft.com/office/drawing/2014/main" id="{B87DE82A-2DE9-760F-2E29-64E251D53F87}"/>
                </a:ext>
              </a:extLst>
            </p:cNvPr>
            <p:cNvSpPr/>
            <p:nvPr/>
          </p:nvSpPr>
          <p:spPr>
            <a:xfrm>
              <a:off x="0" y="4514850"/>
              <a:ext cx="7467600" cy="559685"/>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6" name="Freeform 8">
              <a:extLst>
                <a:ext uri="{FF2B5EF4-FFF2-40B4-BE49-F238E27FC236}">
                  <a16:creationId xmlns:a16="http://schemas.microsoft.com/office/drawing/2014/main" id="{E370B95E-D3D1-66CB-BBD4-3B8B235D1A21}"/>
                </a:ext>
              </a:extLst>
            </p:cNvPr>
            <p:cNvSpPr/>
            <p:nvPr/>
          </p:nvSpPr>
          <p:spPr>
            <a:xfrm>
              <a:off x="2429510" y="5074535"/>
              <a:ext cx="2606040" cy="927485"/>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grpSp>
    </p:spTree>
    <p:extLst>
      <p:ext uri="{BB962C8B-B14F-4D97-AF65-F5344CB8AC3E}">
        <p14:creationId xmlns:p14="http://schemas.microsoft.com/office/powerpoint/2010/main" val="402272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23">
            <a:extLst>
              <a:ext uri="{FF2B5EF4-FFF2-40B4-BE49-F238E27FC236}">
                <a16:creationId xmlns:a16="http://schemas.microsoft.com/office/drawing/2014/main" id="{A99EECDD-EB33-4457-1135-3990E501A0ED}"/>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2.1 </a:t>
            </a:r>
            <a:r>
              <a:rPr lang="zh-CN" altLang="en-US" sz="4000" b="1" dirty="0">
                <a:latin typeface="微软雅黑" panose="020B0503020204020204" pitchFamily="34" charset="-122"/>
                <a:ea typeface="微软雅黑" panose="020B0503020204020204" pitchFamily="34" charset="-122"/>
              </a:rPr>
              <a:t>新零售营销理论基础</a:t>
            </a:r>
          </a:p>
        </p:txBody>
      </p:sp>
      <p:sp>
        <p:nvSpPr>
          <p:cNvPr id="24" name="文本框 3">
            <a:extLst>
              <a:ext uri="{FF2B5EF4-FFF2-40B4-BE49-F238E27FC236}">
                <a16:creationId xmlns:a16="http://schemas.microsoft.com/office/drawing/2014/main" id="{F1066711-84E3-D412-078D-27BE895BB86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2.1.2 </a:t>
            </a:r>
            <a:r>
              <a:rPr lang="zh-CN" altLang="en-US" sz="3600" b="1" dirty="0">
                <a:solidFill>
                  <a:srgbClr val="1E5CFC"/>
                </a:solidFill>
                <a:latin typeface="微软雅黑" panose="020B0503020204020204" pitchFamily="34" charset="-122"/>
                <a:ea typeface="微软雅黑" panose="020B0503020204020204" pitchFamily="34" charset="-122"/>
              </a:rPr>
              <a:t>新零售营销模式 </a:t>
            </a:r>
          </a:p>
        </p:txBody>
      </p:sp>
      <p:grpSp>
        <p:nvGrpSpPr>
          <p:cNvPr id="42" name="组合 41">
            <a:extLst>
              <a:ext uri="{FF2B5EF4-FFF2-40B4-BE49-F238E27FC236}">
                <a16:creationId xmlns:a16="http://schemas.microsoft.com/office/drawing/2014/main" id="{D5F51BBC-6592-736B-8B88-2286C1E4AAFA}"/>
              </a:ext>
            </a:extLst>
          </p:cNvPr>
          <p:cNvGrpSpPr/>
          <p:nvPr/>
        </p:nvGrpSpPr>
        <p:grpSpPr>
          <a:xfrm>
            <a:off x="843117" y="3162300"/>
            <a:ext cx="7910149" cy="6324600"/>
            <a:chOff x="1558472" y="3001933"/>
            <a:chExt cx="7910149" cy="6324600"/>
          </a:xfrm>
        </p:grpSpPr>
        <p:sp>
          <p:nvSpPr>
            <p:cNvPr id="2" name="矩形: 圆角 1">
              <a:extLst>
                <a:ext uri="{FF2B5EF4-FFF2-40B4-BE49-F238E27FC236}">
                  <a16:creationId xmlns:a16="http://schemas.microsoft.com/office/drawing/2014/main" id="{3A133E2A-271F-A3E4-DC0B-E4547AF2F5C6}"/>
                </a:ext>
              </a:extLst>
            </p:cNvPr>
            <p:cNvSpPr/>
            <p:nvPr/>
          </p:nvSpPr>
          <p:spPr>
            <a:xfrm>
              <a:off x="1558472" y="3002759"/>
              <a:ext cx="7691282" cy="6323774"/>
            </a:xfrm>
            <a:prstGeom prst="roundRect">
              <a:avLst>
                <a:gd name="adj" fmla="val 757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38" name="TextBox 19">
              <a:extLst>
                <a:ext uri="{FF2B5EF4-FFF2-40B4-BE49-F238E27FC236}">
                  <a16:creationId xmlns:a16="http://schemas.microsoft.com/office/drawing/2014/main" id="{9B2391A4-E8A9-F9DA-0F89-48406B22770B}"/>
                </a:ext>
              </a:extLst>
            </p:cNvPr>
            <p:cNvSpPr txBox="1"/>
            <p:nvPr/>
          </p:nvSpPr>
          <p:spPr>
            <a:xfrm>
              <a:off x="2057400" y="3001933"/>
              <a:ext cx="7411221" cy="72988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4. </a:t>
              </a:r>
              <a:r>
                <a:rPr lang="zh-CN" altLang="en-US" sz="2800" b="1" dirty="0">
                  <a:solidFill>
                    <a:srgbClr val="1E5CFC"/>
                  </a:solidFill>
                  <a:latin typeface="微软雅黑" panose="020B0503020204020204" pitchFamily="34" charset="-122"/>
                  <a:ea typeface="微软雅黑" panose="020B0503020204020204" pitchFamily="34" charset="-122"/>
                </a:rPr>
                <a:t>全渠道营销</a:t>
              </a:r>
            </a:p>
          </p:txBody>
        </p:sp>
        <p:sp>
          <p:nvSpPr>
            <p:cNvPr id="39" name="AutoShape 21">
              <a:extLst>
                <a:ext uri="{FF2B5EF4-FFF2-40B4-BE49-F238E27FC236}">
                  <a16:creationId xmlns:a16="http://schemas.microsoft.com/office/drawing/2014/main" id="{42595C7B-A4F3-52B4-88D4-E91BE06E9E30}"/>
                </a:ext>
              </a:extLst>
            </p:cNvPr>
            <p:cNvSpPr/>
            <p:nvPr/>
          </p:nvSpPr>
          <p:spPr>
            <a:xfrm flipV="1">
              <a:off x="2046533" y="3971178"/>
              <a:ext cx="3000501" cy="2324"/>
            </a:xfrm>
            <a:prstGeom prst="line">
              <a:avLst/>
            </a:prstGeom>
            <a:ln w="50800" cap="flat">
              <a:solidFill>
                <a:srgbClr val="2E66FD"/>
              </a:solidFill>
              <a:prstDash val="lgDash"/>
              <a:headEnd type="none" w="sm" len="sm"/>
              <a:tailEnd type="none" w="sm" len="sm"/>
            </a:ln>
          </p:spPr>
        </p:sp>
        <p:sp>
          <p:nvSpPr>
            <p:cNvPr id="41" name="文本框 40">
              <a:extLst>
                <a:ext uri="{FF2B5EF4-FFF2-40B4-BE49-F238E27FC236}">
                  <a16:creationId xmlns:a16="http://schemas.microsoft.com/office/drawing/2014/main" id="{BA2417E3-AD34-9CA8-F4A4-EA139151331F}"/>
                </a:ext>
              </a:extLst>
            </p:cNvPr>
            <p:cNvSpPr txBox="1"/>
            <p:nvPr/>
          </p:nvSpPr>
          <p:spPr>
            <a:xfrm>
              <a:off x="1847506" y="4264870"/>
              <a:ext cx="6992961" cy="4459041"/>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一种旨在通过整合各种沟通渠道来改善用户体验的营销模式。这种模式的核心理念是伴随新兴的网络技术和手机等多种媒介的出现而兴起的，可以覆盖尽可能多的潜在市场和消费者群体。</a:t>
              </a:r>
            </a:p>
            <a:p>
              <a:pPr indent="266700" algn="just">
                <a:lnSpc>
                  <a:spcPct val="150000"/>
                </a:lnSpc>
              </a:pPr>
              <a:endPar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渠道营销不仅限于单一的营销渠道，而是将线上线下多个平台和形式结合起来，形成一个完整的营销生态系统。</a:t>
              </a:r>
            </a:p>
          </p:txBody>
        </p:sp>
      </p:grpSp>
      <p:sp>
        <p:nvSpPr>
          <p:cNvPr id="9" name="矩形 8">
            <a:extLst>
              <a:ext uri="{FF2B5EF4-FFF2-40B4-BE49-F238E27FC236}">
                <a16:creationId xmlns:a16="http://schemas.microsoft.com/office/drawing/2014/main" id="{15F8C9EC-A34D-6A19-F73E-B362A8713F4A}"/>
              </a:ext>
            </a:extLst>
          </p:cNvPr>
          <p:cNvSpPr/>
          <p:nvPr/>
        </p:nvSpPr>
        <p:spPr>
          <a:xfrm>
            <a:off x="9500993" y="3434620"/>
            <a:ext cx="8329807" cy="50414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a:extLst>
              <a:ext uri="{FF2B5EF4-FFF2-40B4-BE49-F238E27FC236}">
                <a16:creationId xmlns:a16="http://schemas.microsoft.com/office/drawing/2014/main" id="{CB3484ED-AF5F-DD67-9F37-319B903227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352" r="18981"/>
          <a:stretch>
            <a:fillRect/>
          </a:stretch>
        </p:blipFill>
        <p:spPr bwMode="auto">
          <a:xfrm>
            <a:off x="10843495" y="3562752"/>
            <a:ext cx="5129213" cy="46825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5">
            <a:extLst>
              <a:ext uri="{FF2B5EF4-FFF2-40B4-BE49-F238E27FC236}">
                <a16:creationId xmlns:a16="http://schemas.microsoft.com/office/drawing/2014/main" id="{A2FDD2D9-7145-7E59-C617-C44805FBB2C3}"/>
              </a:ext>
            </a:extLst>
          </p:cNvPr>
          <p:cNvGrpSpPr>
            <a:grpSpLocks noChangeAspect="1"/>
          </p:cNvGrpSpPr>
          <p:nvPr/>
        </p:nvGrpSpPr>
        <p:grpSpPr>
          <a:xfrm>
            <a:off x="9131168" y="3162301"/>
            <a:ext cx="9004432" cy="7162800"/>
            <a:chOff x="0" y="0"/>
            <a:chExt cx="7467600" cy="6002020"/>
          </a:xfrm>
        </p:grpSpPr>
        <p:sp>
          <p:nvSpPr>
            <p:cNvPr id="4" name="Freeform 6">
              <a:extLst>
                <a:ext uri="{FF2B5EF4-FFF2-40B4-BE49-F238E27FC236}">
                  <a16:creationId xmlns:a16="http://schemas.microsoft.com/office/drawing/2014/main" id="{2AA2D314-303E-25B8-D89E-5064EA1108C4}"/>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5" name="Freeform 7">
              <a:extLst>
                <a:ext uri="{FF2B5EF4-FFF2-40B4-BE49-F238E27FC236}">
                  <a16:creationId xmlns:a16="http://schemas.microsoft.com/office/drawing/2014/main" id="{B87DE82A-2DE9-760F-2E29-64E251D53F87}"/>
                </a:ext>
              </a:extLst>
            </p:cNvPr>
            <p:cNvSpPr/>
            <p:nvPr/>
          </p:nvSpPr>
          <p:spPr>
            <a:xfrm>
              <a:off x="0" y="4514850"/>
              <a:ext cx="7467600" cy="559685"/>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6" name="Freeform 8">
              <a:extLst>
                <a:ext uri="{FF2B5EF4-FFF2-40B4-BE49-F238E27FC236}">
                  <a16:creationId xmlns:a16="http://schemas.microsoft.com/office/drawing/2014/main" id="{E370B95E-D3D1-66CB-BBD4-3B8B235D1A21}"/>
                </a:ext>
              </a:extLst>
            </p:cNvPr>
            <p:cNvSpPr/>
            <p:nvPr/>
          </p:nvSpPr>
          <p:spPr>
            <a:xfrm>
              <a:off x="2429510" y="5074535"/>
              <a:ext cx="2606040" cy="927485"/>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grpSp>
    </p:spTree>
    <p:extLst>
      <p:ext uri="{BB962C8B-B14F-4D97-AF65-F5344CB8AC3E}">
        <p14:creationId xmlns:p14="http://schemas.microsoft.com/office/powerpoint/2010/main" val="174020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9144000" y="0"/>
            <a:ext cx="91440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23">
            <a:extLst>
              <a:ext uri="{FF2B5EF4-FFF2-40B4-BE49-F238E27FC236}">
                <a16:creationId xmlns:a16="http://schemas.microsoft.com/office/drawing/2014/main" id="{A99EECDD-EB33-4457-1135-3990E501A0ED}"/>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2.1 </a:t>
            </a:r>
            <a:r>
              <a:rPr lang="zh-CN" altLang="en-US" sz="4000" b="1" dirty="0">
                <a:latin typeface="微软雅黑" panose="020B0503020204020204" pitchFamily="34" charset="-122"/>
                <a:ea typeface="微软雅黑" panose="020B0503020204020204" pitchFamily="34" charset="-122"/>
              </a:rPr>
              <a:t>新零售营销理论基础</a:t>
            </a:r>
          </a:p>
        </p:txBody>
      </p:sp>
      <p:sp>
        <p:nvSpPr>
          <p:cNvPr id="24" name="文本框 3">
            <a:extLst>
              <a:ext uri="{FF2B5EF4-FFF2-40B4-BE49-F238E27FC236}">
                <a16:creationId xmlns:a16="http://schemas.microsoft.com/office/drawing/2014/main" id="{F1066711-84E3-D412-078D-27BE895BB86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2.2.1 </a:t>
            </a:r>
            <a:r>
              <a:rPr lang="zh-CN" altLang="en-US" sz="3600" b="1" dirty="0">
                <a:solidFill>
                  <a:srgbClr val="1E5CFC"/>
                </a:solidFill>
                <a:latin typeface="微软雅黑" panose="020B0503020204020204" pitchFamily="34" charset="-122"/>
                <a:ea typeface="微软雅黑" panose="020B0503020204020204" pitchFamily="34" charset="-122"/>
              </a:rPr>
              <a:t>社区团购营销概述</a:t>
            </a:r>
          </a:p>
        </p:txBody>
      </p:sp>
      <p:grpSp>
        <p:nvGrpSpPr>
          <p:cNvPr id="42" name="组合 41">
            <a:extLst>
              <a:ext uri="{FF2B5EF4-FFF2-40B4-BE49-F238E27FC236}">
                <a16:creationId xmlns:a16="http://schemas.microsoft.com/office/drawing/2014/main" id="{D5F51BBC-6592-736B-8B88-2286C1E4AAFA}"/>
              </a:ext>
            </a:extLst>
          </p:cNvPr>
          <p:cNvGrpSpPr/>
          <p:nvPr/>
        </p:nvGrpSpPr>
        <p:grpSpPr>
          <a:xfrm>
            <a:off x="832968" y="3709703"/>
            <a:ext cx="11029818" cy="4419600"/>
            <a:chOff x="1558472" y="3001933"/>
            <a:chExt cx="7910149" cy="4419600"/>
          </a:xfrm>
        </p:grpSpPr>
        <p:sp>
          <p:nvSpPr>
            <p:cNvPr id="2" name="矩形: 圆角 1">
              <a:extLst>
                <a:ext uri="{FF2B5EF4-FFF2-40B4-BE49-F238E27FC236}">
                  <a16:creationId xmlns:a16="http://schemas.microsoft.com/office/drawing/2014/main" id="{3A133E2A-271F-A3E4-DC0B-E4547AF2F5C6}"/>
                </a:ext>
              </a:extLst>
            </p:cNvPr>
            <p:cNvSpPr/>
            <p:nvPr/>
          </p:nvSpPr>
          <p:spPr>
            <a:xfrm>
              <a:off x="1558472" y="3002759"/>
              <a:ext cx="7691282" cy="4418774"/>
            </a:xfrm>
            <a:prstGeom prst="roundRect">
              <a:avLst>
                <a:gd name="adj" fmla="val 757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38" name="TextBox 19">
              <a:extLst>
                <a:ext uri="{FF2B5EF4-FFF2-40B4-BE49-F238E27FC236}">
                  <a16:creationId xmlns:a16="http://schemas.microsoft.com/office/drawing/2014/main" id="{9B2391A4-E8A9-F9DA-0F89-48406B22770B}"/>
                </a:ext>
              </a:extLst>
            </p:cNvPr>
            <p:cNvSpPr txBox="1"/>
            <p:nvPr/>
          </p:nvSpPr>
          <p:spPr>
            <a:xfrm>
              <a:off x="2057400" y="3001933"/>
              <a:ext cx="7411221" cy="72988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社区团购的概念</a:t>
              </a:r>
            </a:p>
          </p:txBody>
        </p:sp>
        <p:sp>
          <p:nvSpPr>
            <p:cNvPr id="39" name="AutoShape 21">
              <a:extLst>
                <a:ext uri="{FF2B5EF4-FFF2-40B4-BE49-F238E27FC236}">
                  <a16:creationId xmlns:a16="http://schemas.microsoft.com/office/drawing/2014/main" id="{42595C7B-A4F3-52B4-88D4-E91BE06E9E30}"/>
                </a:ext>
              </a:extLst>
            </p:cNvPr>
            <p:cNvSpPr/>
            <p:nvPr/>
          </p:nvSpPr>
          <p:spPr>
            <a:xfrm flipV="1">
              <a:off x="2046533" y="3971178"/>
              <a:ext cx="3000501" cy="2324"/>
            </a:xfrm>
            <a:prstGeom prst="line">
              <a:avLst/>
            </a:prstGeom>
            <a:ln w="50800" cap="flat">
              <a:solidFill>
                <a:srgbClr val="2E66FD"/>
              </a:solidFill>
              <a:prstDash val="lgDash"/>
              <a:headEnd type="none" w="sm" len="sm"/>
              <a:tailEnd type="none" w="sm" len="sm"/>
            </a:ln>
          </p:spPr>
        </p:sp>
        <p:sp>
          <p:nvSpPr>
            <p:cNvPr id="41" name="文本框 40">
              <a:extLst>
                <a:ext uri="{FF2B5EF4-FFF2-40B4-BE49-F238E27FC236}">
                  <a16:creationId xmlns:a16="http://schemas.microsoft.com/office/drawing/2014/main" id="{BA2417E3-AD34-9CA8-F4A4-EA139151331F}"/>
                </a:ext>
              </a:extLst>
            </p:cNvPr>
            <p:cNvSpPr txBox="1"/>
            <p:nvPr/>
          </p:nvSpPr>
          <p:spPr>
            <a:xfrm>
              <a:off x="1847506" y="4264870"/>
              <a:ext cx="6992961" cy="2243050"/>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社区团购指的是在小区或社区内部进行的集体购买商品或服务行为。这种模式的产生主要依赖于互联网技术的发展，并通过在线平台将居住在同一个社区或社会的消费者联合起来，实现共同采购。</a:t>
              </a:r>
            </a:p>
          </p:txBody>
        </p:sp>
      </p:grpSp>
      <p:pic>
        <p:nvPicPr>
          <p:cNvPr id="8" name="图片 7" descr="图2-3">
            <a:extLst>
              <a:ext uri="{FF2B5EF4-FFF2-40B4-BE49-F238E27FC236}">
                <a16:creationId xmlns:a16="http://schemas.microsoft.com/office/drawing/2014/main" id="{C1967045-9EBA-DEB6-8F8B-75F122DCC0AA}"/>
              </a:ext>
            </a:extLst>
          </p:cNvPr>
          <p:cNvPicPr>
            <a:picLocks noChangeAspect="1"/>
          </p:cNvPicPr>
          <p:nvPr/>
        </p:nvPicPr>
        <p:blipFill rotWithShape="1">
          <a:blip r:embed="rId5"/>
          <a:srcRect t="8992" b="5663"/>
          <a:stretch/>
        </p:blipFill>
        <p:spPr>
          <a:xfrm>
            <a:off x="12039599" y="3709703"/>
            <a:ext cx="5165627" cy="4481797"/>
          </a:xfrm>
          <a:prstGeom prst="rect">
            <a:avLst/>
          </a:prstGeom>
        </p:spPr>
      </p:pic>
      <p:grpSp>
        <p:nvGrpSpPr>
          <p:cNvPr id="11" name="Group 5">
            <a:extLst>
              <a:ext uri="{FF2B5EF4-FFF2-40B4-BE49-F238E27FC236}">
                <a16:creationId xmlns:a16="http://schemas.microsoft.com/office/drawing/2014/main" id="{D888ACAE-51A1-BC89-7ACD-D8D948147370}"/>
              </a:ext>
            </a:extLst>
          </p:cNvPr>
          <p:cNvGrpSpPr>
            <a:grpSpLocks noChangeAspect="1"/>
          </p:cNvGrpSpPr>
          <p:nvPr/>
        </p:nvGrpSpPr>
        <p:grpSpPr>
          <a:xfrm>
            <a:off x="11862786" y="3314700"/>
            <a:ext cx="5592246" cy="7010401"/>
            <a:chOff x="0" y="0"/>
            <a:chExt cx="6660279" cy="6002020"/>
          </a:xfrm>
        </p:grpSpPr>
        <p:sp>
          <p:nvSpPr>
            <p:cNvPr id="12" name="Freeform 6">
              <a:extLst>
                <a:ext uri="{FF2B5EF4-FFF2-40B4-BE49-F238E27FC236}">
                  <a16:creationId xmlns:a16="http://schemas.microsoft.com/office/drawing/2014/main" id="{22453F5E-8BB7-54A4-3341-BE37ADFE4C10}"/>
                </a:ext>
              </a:extLst>
            </p:cNvPr>
            <p:cNvSpPr/>
            <p:nvPr/>
          </p:nvSpPr>
          <p:spPr>
            <a:xfrm>
              <a:off x="0" y="0"/>
              <a:ext cx="6660279"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13" name="Freeform 7">
              <a:extLst>
                <a:ext uri="{FF2B5EF4-FFF2-40B4-BE49-F238E27FC236}">
                  <a16:creationId xmlns:a16="http://schemas.microsoft.com/office/drawing/2014/main" id="{F9AF4DF9-69DF-0075-A8F9-1F7A77695B5D}"/>
                </a:ext>
              </a:extLst>
            </p:cNvPr>
            <p:cNvSpPr/>
            <p:nvPr/>
          </p:nvSpPr>
          <p:spPr>
            <a:xfrm>
              <a:off x="0" y="4514850"/>
              <a:ext cx="6660279" cy="559685"/>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14" name="Freeform 8">
              <a:extLst>
                <a:ext uri="{FF2B5EF4-FFF2-40B4-BE49-F238E27FC236}">
                  <a16:creationId xmlns:a16="http://schemas.microsoft.com/office/drawing/2014/main" id="{FF3C0521-DA15-4D92-5455-A006F9DF5358}"/>
                </a:ext>
              </a:extLst>
            </p:cNvPr>
            <p:cNvSpPr/>
            <p:nvPr/>
          </p:nvSpPr>
          <p:spPr>
            <a:xfrm>
              <a:off x="1934890" y="5074535"/>
              <a:ext cx="2606040" cy="927485"/>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grpSp>
    </p:spTree>
    <p:extLst>
      <p:ext uri="{BB962C8B-B14F-4D97-AF65-F5344CB8AC3E}">
        <p14:creationId xmlns:p14="http://schemas.microsoft.com/office/powerpoint/2010/main" val="190766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9144000" y="0"/>
            <a:ext cx="91440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23">
            <a:extLst>
              <a:ext uri="{FF2B5EF4-FFF2-40B4-BE49-F238E27FC236}">
                <a16:creationId xmlns:a16="http://schemas.microsoft.com/office/drawing/2014/main" id="{A99EECDD-EB33-4457-1135-3990E501A0ED}"/>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2.1 </a:t>
            </a:r>
            <a:r>
              <a:rPr lang="zh-CN" altLang="en-US" sz="4000" b="1" dirty="0">
                <a:latin typeface="微软雅黑" panose="020B0503020204020204" pitchFamily="34" charset="-122"/>
                <a:ea typeface="微软雅黑" panose="020B0503020204020204" pitchFamily="34" charset="-122"/>
              </a:rPr>
              <a:t>新零售营销理论基础</a:t>
            </a:r>
          </a:p>
        </p:txBody>
      </p:sp>
      <p:sp>
        <p:nvSpPr>
          <p:cNvPr id="24" name="文本框 3">
            <a:extLst>
              <a:ext uri="{FF2B5EF4-FFF2-40B4-BE49-F238E27FC236}">
                <a16:creationId xmlns:a16="http://schemas.microsoft.com/office/drawing/2014/main" id="{F1066711-84E3-D412-078D-27BE895BB86E}"/>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2.2.1 </a:t>
            </a:r>
            <a:r>
              <a:rPr lang="zh-CN" altLang="en-US" sz="3600" b="1" dirty="0">
                <a:solidFill>
                  <a:srgbClr val="1E5CFC"/>
                </a:solidFill>
                <a:latin typeface="微软雅黑" panose="020B0503020204020204" pitchFamily="34" charset="-122"/>
                <a:ea typeface="微软雅黑" panose="020B0503020204020204" pitchFamily="34" charset="-122"/>
              </a:rPr>
              <a:t>社区团购营销概述</a:t>
            </a:r>
          </a:p>
        </p:txBody>
      </p:sp>
      <p:grpSp>
        <p:nvGrpSpPr>
          <p:cNvPr id="42" name="组合 41">
            <a:extLst>
              <a:ext uri="{FF2B5EF4-FFF2-40B4-BE49-F238E27FC236}">
                <a16:creationId xmlns:a16="http://schemas.microsoft.com/office/drawing/2014/main" id="{D5F51BBC-6592-736B-8B88-2286C1E4AAFA}"/>
              </a:ext>
            </a:extLst>
          </p:cNvPr>
          <p:cNvGrpSpPr/>
          <p:nvPr/>
        </p:nvGrpSpPr>
        <p:grpSpPr>
          <a:xfrm>
            <a:off x="1483284" y="2919915"/>
            <a:ext cx="15321432" cy="6530755"/>
            <a:chOff x="1558472" y="3002758"/>
            <a:chExt cx="10987925" cy="5814188"/>
          </a:xfrm>
        </p:grpSpPr>
        <p:sp>
          <p:nvSpPr>
            <p:cNvPr id="2" name="矩形: 圆角 1">
              <a:extLst>
                <a:ext uri="{FF2B5EF4-FFF2-40B4-BE49-F238E27FC236}">
                  <a16:creationId xmlns:a16="http://schemas.microsoft.com/office/drawing/2014/main" id="{3A133E2A-271F-A3E4-DC0B-E4547AF2F5C6}"/>
                </a:ext>
              </a:extLst>
            </p:cNvPr>
            <p:cNvSpPr/>
            <p:nvPr/>
          </p:nvSpPr>
          <p:spPr>
            <a:xfrm>
              <a:off x="1558472" y="3002758"/>
              <a:ext cx="10987925" cy="5814188"/>
            </a:xfrm>
            <a:prstGeom prst="roundRect">
              <a:avLst>
                <a:gd name="adj" fmla="val 7573"/>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41" name="文本框 40">
              <a:extLst>
                <a:ext uri="{FF2B5EF4-FFF2-40B4-BE49-F238E27FC236}">
                  <a16:creationId xmlns:a16="http://schemas.microsoft.com/office/drawing/2014/main" id="{BA2417E3-AD34-9CA8-F4A4-EA139151331F}"/>
                </a:ext>
              </a:extLst>
            </p:cNvPr>
            <p:cNvSpPr txBox="1"/>
            <p:nvPr/>
          </p:nvSpPr>
          <p:spPr>
            <a:xfrm>
              <a:off x="1784961" y="3347916"/>
              <a:ext cx="10534948" cy="5038413"/>
            </a:xfrm>
            <a:prstGeom prst="rect">
              <a:avLst/>
            </a:prstGeom>
            <a:noFill/>
          </p:spPr>
          <p:txBody>
            <a:bodyPr wrap="square">
              <a:spAutoFit/>
            </a:bodyPr>
            <a:lstStyle/>
            <a:p>
              <a:pPr indent="266700" algn="just">
                <a:lnSpc>
                  <a:spcPct val="150000"/>
                </a:lnSpc>
              </a:pPr>
              <a:r>
                <a:rPr lang="en-US" altLang="zh-CN"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b="1" kern="1400" dirty="0">
                  <a:solidFill>
                    <a:srgbClr val="2E66FD"/>
                  </a:solidFill>
                  <a:effectLst/>
                  <a:latin typeface="微软雅黑" panose="020B0503020204020204" pitchFamily="34" charset="-122"/>
                  <a:ea typeface="微软雅黑" panose="020B0503020204020204" pitchFamily="34" charset="-122"/>
                  <a:cs typeface="Times New Roman" panose="02020603050405020304" pitchFamily="18" charset="0"/>
                </a:rPr>
                <a:t>社区团购的优点</a:t>
              </a:r>
            </a:p>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）运营成本低</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免去了很多中间环节的费用，消费者直接从社交电商那里购买商品，价格更优惠</a:t>
              </a:r>
            </a:p>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）获客成本低</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社区团购的流量方面，获客成本是非常低的，都是由零成本的团长带动与裂变。</a:t>
              </a:r>
            </a:p>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）运营模式易复制</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运营模式十分简单易复制，可以被其他商家学习模仿。商家只要寻找到专业的团长、专业的运营人员就能运营好社区。</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）相比传统实体店与电商，更加倾向于分享好物，成员之间对于产品质量并无太多的担心，因此产品的裂变的速度非常快速裂变速度快</a:t>
              </a:r>
            </a:p>
          </p:txBody>
        </p:sp>
      </p:grpSp>
    </p:spTree>
    <p:extLst>
      <p:ext uri="{BB962C8B-B14F-4D97-AF65-F5344CB8AC3E}">
        <p14:creationId xmlns:p14="http://schemas.microsoft.com/office/powerpoint/2010/main" val="362748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dkOWQ0NGJjYzA2MTU5ZjdjMjQxZjY5NTMxNjczYjA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1235</Words>
  <Application>Microsoft Office PowerPoint</Application>
  <PresentationFormat>自定义</PresentationFormat>
  <Paragraphs>93</Paragraphs>
  <Slides>14</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14</vt:i4>
      </vt:variant>
    </vt:vector>
  </HeadingPairs>
  <TitlesOfParts>
    <vt:vector size="18" baseType="lpstr">
      <vt:lpstr>微软雅黑</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燕文静</dc:creator>
  <cp:lastModifiedBy>静 文</cp:lastModifiedBy>
  <cp:revision>13</cp:revision>
  <dcterms:created xsi:type="dcterms:W3CDTF">2006-08-16T00:00:00Z</dcterms:created>
  <dcterms:modified xsi:type="dcterms:W3CDTF">2024-06-13T11:54:56Z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DCF4243C69A94B24A0321ACB11AB7AB2_12</vt:lpwstr>
  </property>
  <property fmtid="{D5CDD505-2E9C-101B-9397-08002B2CF9AE}" pid="3" name="KSOProductBuildVer">
    <vt:lpwstr>2052-12.1.0.16309</vt:lpwstr>
  </property>
</Properties>
</file>