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0" r:id="rId6"/>
    <p:sldId id="261" r:id="rId7"/>
    <p:sldId id="264" r:id="rId8"/>
    <p:sldId id="263" r:id="rId9"/>
    <p:sldId id="266" r:id="rId10"/>
    <p:sldId id="285" r:id="rId11"/>
    <p:sldId id="286" r:id="rId12"/>
    <p:sldId id="287" r:id="rId13"/>
    <p:sldId id="268" r:id="rId14"/>
    <p:sldId id="288" r:id="rId15"/>
    <p:sldId id="289" r:id="rId16"/>
    <p:sldId id="290" r:id="rId17"/>
    <p:sldId id="291" r:id="rId18"/>
    <p:sldId id="292" r:id="rId19"/>
    <p:sldId id="293" r:id="rId20"/>
    <p:sldId id="280" r:id="rId21"/>
    <p:sldId id="269" r:id="rId22"/>
    <p:sldId id="294" r:id="rId23"/>
    <p:sldId id="283" r:id="rId24"/>
    <p:sldId id="295" r:id="rId25"/>
    <p:sldId id="296" r:id="rId26"/>
    <p:sldId id="297" r:id="rId27"/>
    <p:sldId id="298" r:id="rId28"/>
    <p:sldId id="276" r:id="rId29"/>
    <p:sldId id="277" r:id="rId3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9" autoAdjust="0"/>
    <p:restoredTop sz="94622" autoAdjust="0"/>
  </p:normalViewPr>
  <p:slideViewPr>
    <p:cSldViewPr snapToGrid="0">
      <p:cViewPr varScale="1">
        <p:scale>
          <a:sx n="71" d="100"/>
          <a:sy n="71" d="100"/>
        </p:scale>
        <p:origin x="-540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4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5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/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0" name="Freeform 18"/>
          <p:cNvSpPr/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1" name="Freeform 22"/>
          <p:cNvSpPr/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2" name="Freeform 26"/>
          <p:cNvSpPr/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 useBgFill="1">
        <p:nvSpPr>
          <p:cNvPr id="13" name="Freeform 10"/>
          <p:cNvSpPr/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6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7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8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9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4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22" name="矩形 21"/>
          <p:cNvSpPr/>
          <p:nvPr userDrawn="1"/>
        </p:nvSpPr>
        <p:spPr>
          <a:xfrm>
            <a:off x="0" y="6438126"/>
            <a:ext cx="12192000" cy="419874"/>
          </a:xfrm>
          <a:prstGeom prst="rect">
            <a:avLst/>
          </a:prstGeom>
          <a:solidFill>
            <a:srgbClr val="942F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pic>
        <p:nvPicPr>
          <p:cNvPr id="23" name="图片 22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0311" y="6561376"/>
            <a:ext cx="2639996" cy="252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58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98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22.png"/><Relationship Id="rId1" Type="http://schemas.openxmlformats.org/officeDocument/2006/relationships/image" Target="../media/image2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3.png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image" Target="../media/image24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7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zh-CN" sz="5400" dirty="0">
                <a:effectLst/>
              </a:rPr>
              <a:t>案例四 不规则表格的制作</a:t>
            </a:r>
            <a:endParaRPr lang="zh-CN" altLang="zh-CN" sz="54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9970" y="1516712"/>
            <a:ext cx="5830960" cy="4669546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sz="2400" b="1" dirty="0"/>
              <a:t>3 </a:t>
            </a:r>
            <a:r>
              <a:rPr lang="zh-CN" altLang="zh-CN" sz="2400" b="1" dirty="0"/>
              <a:t>输入文本并设置文本</a:t>
            </a:r>
            <a:r>
              <a:rPr lang="zh-CN" altLang="zh-CN" sz="2400" b="1" dirty="0" smtClean="0"/>
              <a:t>格式</a:t>
            </a:r>
            <a:endParaRPr lang="en-US" altLang="zh-CN" sz="2400" b="1" dirty="0" smtClean="0"/>
          </a:p>
          <a:p>
            <a:pPr lvl="1"/>
            <a:r>
              <a:rPr lang="zh-CN" altLang="zh-CN" sz="2000" dirty="0"/>
              <a:t>表格功能【</a:t>
            </a:r>
            <a:r>
              <a:rPr lang="en-US" altLang="zh-CN" sz="2000" dirty="0"/>
              <a:t>2</a:t>
            </a:r>
            <a:r>
              <a:rPr lang="zh-CN" altLang="zh-CN" sz="2000" dirty="0"/>
              <a:t>区】形状如“日”字型，在上单元格中输入“申请人及所在单位填写”在下单元格输入“住房公积金中心审批”</a:t>
            </a:r>
            <a:r>
              <a:rPr lang="zh-CN" altLang="zh-CN" sz="2000" dirty="0" smtClean="0"/>
              <a:t>。</a:t>
            </a:r>
            <a:endParaRPr lang="en-US" altLang="zh-CN" sz="2000" dirty="0" smtClean="0"/>
          </a:p>
          <a:p>
            <a:r>
              <a:rPr lang="en-US" altLang="zh-CN" sz="2400" b="1" dirty="0"/>
              <a:t>4 </a:t>
            </a:r>
            <a:r>
              <a:rPr lang="zh-CN" altLang="zh-CN" sz="2400" b="1" dirty="0"/>
              <a:t>设置表格【</a:t>
            </a:r>
            <a:r>
              <a:rPr lang="en-US" altLang="zh-CN" sz="2400" b="1" dirty="0"/>
              <a:t>2</a:t>
            </a:r>
            <a:r>
              <a:rPr lang="zh-CN" altLang="zh-CN" sz="2400" b="1" dirty="0"/>
              <a:t>区】文字</a:t>
            </a:r>
            <a:r>
              <a:rPr lang="en-US" altLang="zh-CN" sz="2400" b="1" dirty="0"/>
              <a:t>“</a:t>
            </a:r>
            <a:r>
              <a:rPr lang="zh-CN" altLang="zh-CN" sz="2400" b="1" dirty="0"/>
              <a:t>竖排</a:t>
            </a:r>
            <a:r>
              <a:rPr lang="en-US" altLang="zh-CN" sz="2400" b="1" dirty="0"/>
              <a:t>”</a:t>
            </a:r>
            <a:r>
              <a:rPr lang="zh-CN" altLang="zh-CN" sz="2400" b="1" dirty="0"/>
              <a:t>的</a:t>
            </a:r>
            <a:r>
              <a:rPr lang="zh-CN" altLang="zh-CN" sz="2400" b="1" dirty="0" smtClean="0"/>
              <a:t>方法</a:t>
            </a:r>
            <a:endParaRPr lang="en-US" altLang="zh-CN" sz="2400" b="1" dirty="0" smtClean="0"/>
          </a:p>
          <a:p>
            <a:r>
              <a:rPr lang="zh-CN" altLang="zh-CN" sz="2400" dirty="0" smtClean="0"/>
              <a:t>如</a:t>
            </a:r>
            <a:r>
              <a:rPr lang="zh-CN" altLang="en-US" sz="2400" dirty="0" smtClean="0"/>
              <a:t>右图</a:t>
            </a:r>
            <a:r>
              <a:rPr lang="zh-CN" altLang="zh-CN" sz="2400" dirty="0" smtClean="0"/>
              <a:t>所</a:t>
            </a:r>
            <a:r>
              <a:rPr lang="zh-CN" altLang="zh-CN" sz="2400" dirty="0"/>
              <a:t>示。</a:t>
            </a:r>
            <a:endParaRPr lang="zh-CN" altLang="zh-CN" sz="2400" dirty="0"/>
          </a:p>
          <a:p>
            <a:pPr lvl="1"/>
            <a:r>
              <a:rPr lang="zh-CN" altLang="zh-CN" sz="2000" b="1" dirty="0"/>
              <a:t>方法一：</a:t>
            </a:r>
            <a:r>
              <a:rPr lang="zh-CN" altLang="zh-CN" sz="2000" dirty="0"/>
              <a:t>向左拖动表格第二条竖线，使表格【</a:t>
            </a:r>
            <a:r>
              <a:rPr lang="en-US" altLang="zh-CN" sz="2000" dirty="0"/>
              <a:t>2</a:t>
            </a:r>
            <a:r>
              <a:rPr lang="zh-CN" altLang="zh-CN" sz="2000" dirty="0"/>
              <a:t>区】的列宽只能容纳一个字，使文字被迫压缩成“竖排”文字，这种方法容易变形；</a:t>
            </a:r>
            <a:endParaRPr lang="zh-CN" altLang="zh-CN" sz="2000" dirty="0"/>
          </a:p>
          <a:p>
            <a:pPr lvl="1"/>
            <a:r>
              <a:rPr lang="zh-CN" altLang="zh-CN" sz="2000" b="1" dirty="0"/>
              <a:t>方法二：</a:t>
            </a:r>
            <a:r>
              <a:rPr lang="zh-CN" altLang="zh-CN" sz="2000" dirty="0"/>
              <a:t>在每个字的后面插入一个回车符，使每个字占一行；</a:t>
            </a:r>
            <a:endParaRPr lang="zh-CN" altLang="zh-CN" sz="2000" dirty="0"/>
          </a:p>
          <a:p>
            <a:pPr lvl="1"/>
            <a:r>
              <a:rPr lang="zh-CN" altLang="zh-CN" sz="2000" b="1" dirty="0"/>
              <a:t>方法三：</a:t>
            </a:r>
            <a:r>
              <a:rPr lang="zh-CN" altLang="zh-CN" sz="2000" dirty="0"/>
              <a:t>选定要设置格式的单元格，单击【表格工具】选项卡</a:t>
            </a:r>
            <a:r>
              <a:rPr lang="en-US" altLang="zh-CN" sz="2000" dirty="0"/>
              <a:t>/</a:t>
            </a:r>
            <a:r>
              <a:rPr lang="zh-CN" altLang="zh-CN" sz="2000" dirty="0"/>
              <a:t>【布局】子选项卡</a:t>
            </a:r>
            <a:r>
              <a:rPr lang="en-US" altLang="zh-CN" sz="2000" dirty="0"/>
              <a:t>/</a:t>
            </a:r>
            <a:r>
              <a:rPr lang="zh-CN" altLang="zh-CN" sz="2000" dirty="0"/>
              <a:t>【对齐方式】分组</a:t>
            </a:r>
            <a:r>
              <a:rPr lang="en-US" altLang="zh-CN" sz="2000" dirty="0"/>
              <a:t>/</a:t>
            </a:r>
            <a:r>
              <a:rPr lang="zh-CN" altLang="zh-CN" sz="2000" dirty="0"/>
              <a:t>【文字方向】命令，设置单元格的文字方法为竖排形式。</a:t>
            </a:r>
            <a:endParaRPr lang="zh-CN" altLang="zh-CN" sz="2000" dirty="0"/>
          </a:p>
          <a:p>
            <a:endParaRPr lang="zh-CN" altLang="zh-CN" sz="2400" b="1" dirty="0"/>
          </a:p>
          <a:p>
            <a:endParaRPr lang="en-US" altLang="zh-CN" sz="2400" dirty="0" smtClean="0"/>
          </a:p>
          <a:p>
            <a:pPr lvl="1"/>
            <a:endParaRPr lang="en-US" altLang="zh-CN" sz="2000" dirty="0" smtClean="0"/>
          </a:p>
          <a:p>
            <a:pPr lvl="1"/>
            <a:endParaRPr lang="zh-CN" altLang="zh-CN" sz="2000" dirty="0"/>
          </a:p>
          <a:p>
            <a:pPr lvl="1"/>
            <a:endParaRPr lang="zh-CN" altLang="zh-CN" b="1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25222"/>
            <a:ext cx="10972800" cy="870297"/>
          </a:xfrm>
        </p:spPr>
        <p:txBody>
          <a:bodyPr>
            <a:normAutofit/>
          </a:bodyPr>
          <a:lstStyle/>
          <a:p>
            <a:r>
              <a:rPr lang="en-US" altLang="zh-CN" sz="4000" b="1" dirty="0"/>
              <a:t>4.4.4 </a:t>
            </a:r>
            <a:r>
              <a:rPr lang="zh-CN" altLang="zh-CN" sz="4000" b="1" dirty="0"/>
              <a:t>表格功能区【</a:t>
            </a:r>
            <a:r>
              <a:rPr lang="en-US" altLang="zh-CN" sz="4000" b="1" dirty="0"/>
              <a:t>2</a:t>
            </a:r>
            <a:r>
              <a:rPr lang="zh-CN" altLang="zh-CN" sz="4000" b="1" dirty="0"/>
              <a:t>区】的操作</a:t>
            </a:r>
            <a:endParaRPr lang="zh-CN" altLang="zh-CN" sz="4000" b="1" dirty="0"/>
          </a:p>
        </p:txBody>
      </p:sp>
      <p:grpSp>
        <p:nvGrpSpPr>
          <p:cNvPr id="14" name="画布 287"/>
          <p:cNvGrpSpPr/>
          <p:nvPr/>
        </p:nvGrpSpPr>
        <p:grpSpPr>
          <a:xfrm>
            <a:off x="6601020" y="2409836"/>
            <a:ext cx="4820920" cy="3066415"/>
            <a:chOff x="0" y="0"/>
            <a:chExt cx="4820920" cy="3066415"/>
          </a:xfrm>
        </p:grpSpPr>
        <p:sp>
          <p:nvSpPr>
            <p:cNvPr id="15" name="矩形 14"/>
            <p:cNvSpPr/>
            <p:nvPr/>
          </p:nvSpPr>
          <p:spPr>
            <a:xfrm>
              <a:off x="0" y="0"/>
              <a:ext cx="4820920" cy="3066415"/>
            </a:xfrm>
            <a:prstGeom prst="rect">
              <a:avLst/>
            </a:prstGeom>
          </p:spPr>
        </p:sp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0" y="5"/>
              <a:ext cx="4500000" cy="2559579"/>
            </a:xfrm>
            <a:prstGeom prst="rect">
              <a:avLst/>
            </a:prstGeom>
          </p:spPr>
        </p:pic>
        <p:sp>
          <p:nvSpPr>
            <p:cNvPr id="17" name="文本框 1448"/>
            <p:cNvSpPr txBox="1"/>
            <p:nvPr/>
          </p:nvSpPr>
          <p:spPr>
            <a:xfrm>
              <a:off x="1094400" y="2618400"/>
              <a:ext cx="2726395" cy="37084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600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单元格</a:t>
              </a: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文字“竖排”方法</a:t>
              </a:r>
              <a:endParaRPr lang="zh-CN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5464" y="1938034"/>
            <a:ext cx="4242954" cy="2557746"/>
          </a:xfrm>
        </p:spPr>
        <p:txBody>
          <a:bodyPr>
            <a:normAutofit/>
          </a:bodyPr>
          <a:lstStyle/>
          <a:p>
            <a:r>
              <a:rPr lang="en-US" altLang="zh-CN" sz="2400" b="1" dirty="0"/>
              <a:t>5 </a:t>
            </a:r>
            <a:r>
              <a:rPr lang="zh-CN" altLang="zh-CN" sz="2400" b="1" dirty="0"/>
              <a:t>设置单元格对齐方式为</a:t>
            </a:r>
            <a:r>
              <a:rPr lang="en-US" altLang="zh-CN" sz="2400" b="1" dirty="0"/>
              <a:t>“</a:t>
            </a:r>
            <a:r>
              <a:rPr lang="zh-CN" altLang="zh-CN" sz="2400" b="1" dirty="0"/>
              <a:t>水平居中</a:t>
            </a:r>
            <a:r>
              <a:rPr lang="en-US" altLang="zh-CN" sz="2400" b="1" dirty="0"/>
              <a:t>”</a:t>
            </a:r>
            <a:endParaRPr lang="zh-CN" altLang="zh-CN" sz="2400" b="1" dirty="0"/>
          </a:p>
          <a:p>
            <a:pPr lvl="1"/>
            <a:r>
              <a:rPr lang="zh-CN" altLang="zh-CN" sz="2000" dirty="0"/>
              <a:t>对于表格功能【</a:t>
            </a:r>
            <a:r>
              <a:rPr lang="en-US" altLang="zh-CN" sz="2000" dirty="0"/>
              <a:t>2</a:t>
            </a:r>
            <a:r>
              <a:rPr lang="zh-CN" altLang="zh-CN" sz="2000" dirty="0"/>
              <a:t>区】来说，两个单元格形状“狭长”，设置单元格的对齐方式为【水平居中】，更加</a:t>
            </a:r>
            <a:r>
              <a:rPr lang="zh-CN" altLang="zh-CN" sz="2000" dirty="0" smtClean="0"/>
              <a:t>美观。</a:t>
            </a:r>
            <a:endParaRPr lang="zh-CN" altLang="zh-CN" sz="2000" dirty="0"/>
          </a:p>
          <a:p>
            <a:endParaRPr lang="zh-CN" altLang="zh-CN" sz="2400" b="1" dirty="0"/>
          </a:p>
          <a:p>
            <a:endParaRPr lang="en-US" altLang="zh-CN" sz="2400" dirty="0" smtClean="0"/>
          </a:p>
          <a:p>
            <a:pPr lvl="1"/>
            <a:endParaRPr lang="en-US" altLang="zh-CN" sz="2000" dirty="0" smtClean="0"/>
          </a:p>
          <a:p>
            <a:pPr lvl="1"/>
            <a:endParaRPr lang="zh-CN" altLang="zh-CN" sz="2000" dirty="0"/>
          </a:p>
          <a:p>
            <a:pPr lvl="1"/>
            <a:endParaRPr lang="zh-CN" altLang="zh-CN" b="1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25222"/>
            <a:ext cx="10972800" cy="870297"/>
          </a:xfrm>
        </p:spPr>
        <p:txBody>
          <a:bodyPr>
            <a:normAutofit/>
          </a:bodyPr>
          <a:lstStyle/>
          <a:p>
            <a:r>
              <a:rPr lang="en-US" altLang="zh-CN" sz="4000" b="1" dirty="0"/>
              <a:t>4.4.4 </a:t>
            </a:r>
            <a:r>
              <a:rPr lang="zh-CN" altLang="zh-CN" sz="4000" b="1" dirty="0"/>
              <a:t>表格功能区【</a:t>
            </a:r>
            <a:r>
              <a:rPr lang="en-US" altLang="zh-CN" sz="4000" b="1" dirty="0"/>
              <a:t>2</a:t>
            </a:r>
            <a:r>
              <a:rPr lang="zh-CN" altLang="zh-CN" sz="4000" b="1" dirty="0"/>
              <a:t>区】的操作</a:t>
            </a:r>
            <a:endParaRPr lang="zh-CN" altLang="zh-CN" sz="4000" b="1" dirty="0"/>
          </a:p>
        </p:txBody>
      </p:sp>
      <p:grpSp>
        <p:nvGrpSpPr>
          <p:cNvPr id="8" name="画布 712"/>
          <p:cNvGrpSpPr/>
          <p:nvPr/>
        </p:nvGrpSpPr>
        <p:grpSpPr>
          <a:xfrm>
            <a:off x="5186249" y="1909041"/>
            <a:ext cx="5073245" cy="4209935"/>
            <a:chOff x="0" y="0"/>
            <a:chExt cx="3343910" cy="3058443"/>
          </a:xfrm>
        </p:grpSpPr>
        <p:sp>
          <p:nvSpPr>
            <p:cNvPr id="9" name="矩形 8"/>
            <p:cNvSpPr/>
            <p:nvPr/>
          </p:nvSpPr>
          <p:spPr>
            <a:xfrm>
              <a:off x="0" y="0"/>
              <a:ext cx="3343910" cy="3058160"/>
            </a:xfrm>
            <a:prstGeom prst="rect">
              <a:avLst/>
            </a:prstGeom>
            <a:ln>
              <a:noFill/>
            </a:ln>
          </p:spPr>
        </p:sp>
        <p:grpSp>
          <p:nvGrpSpPr>
            <p:cNvPr id="10" name="组合 9"/>
            <p:cNvGrpSpPr>
              <a:grpSpLocks noChangeAspect="1"/>
            </p:cNvGrpSpPr>
            <p:nvPr/>
          </p:nvGrpSpPr>
          <p:grpSpPr>
            <a:xfrm>
              <a:off x="606608" y="35999"/>
              <a:ext cx="2304000" cy="2541032"/>
              <a:chOff x="601322" y="98859"/>
              <a:chExt cx="2196000" cy="2421920"/>
            </a:xfrm>
          </p:grpSpPr>
          <p:pic>
            <p:nvPicPr>
              <p:cNvPr id="12" name="图片 11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601322" y="98859"/>
                <a:ext cx="2196000" cy="2421920"/>
              </a:xfrm>
              <a:prstGeom prst="rect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</p:pic>
          <p:sp>
            <p:nvSpPr>
              <p:cNvPr id="13" name="文本框 1448"/>
              <p:cNvSpPr txBox="1"/>
              <p:nvPr/>
            </p:nvSpPr>
            <p:spPr>
              <a:xfrm>
                <a:off x="1285114" y="1794616"/>
                <a:ext cx="667253" cy="256606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①选定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文本框 1448"/>
              <p:cNvSpPr txBox="1"/>
              <p:nvPr/>
            </p:nvSpPr>
            <p:spPr>
              <a:xfrm>
                <a:off x="1062668" y="412793"/>
                <a:ext cx="700322" cy="256606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②单击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1845149" y="507476"/>
                <a:ext cx="281292" cy="14371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20" name="椭圆 19"/>
              <p:cNvSpPr/>
              <p:nvPr/>
            </p:nvSpPr>
            <p:spPr>
              <a:xfrm>
                <a:off x="962335" y="1242680"/>
                <a:ext cx="248524" cy="121219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11" name="文本框 1448"/>
            <p:cNvSpPr txBox="1"/>
            <p:nvPr/>
          </p:nvSpPr>
          <p:spPr>
            <a:xfrm>
              <a:off x="941532" y="2687603"/>
              <a:ext cx="1845945" cy="37084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对齐</a:t>
              </a:r>
              <a:r>
                <a:rPr lang="zh-CN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方式设置</a:t>
              </a:r>
              <a:endParaRPr lang="zh-CN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3719" y="1986748"/>
            <a:ext cx="10972800" cy="1645791"/>
          </a:xfrm>
        </p:spPr>
        <p:txBody>
          <a:bodyPr>
            <a:noAutofit/>
          </a:bodyPr>
          <a:lstStyle/>
          <a:p>
            <a:r>
              <a:rPr lang="zh-CN" altLang="zh-CN" sz="2000" dirty="0"/>
              <a:t>【</a:t>
            </a:r>
            <a:r>
              <a:rPr lang="en-US" altLang="zh-CN" sz="2000" dirty="0"/>
              <a:t>3</a:t>
            </a:r>
            <a:r>
              <a:rPr lang="zh-CN" altLang="zh-CN" sz="2000" dirty="0"/>
              <a:t>区】的操作具有示范性，只要这一区制作好了，其他区就好办了。制作时要按照从上到下，从左到右的顺序操作，并在单元格上输入文字，拖动线条调整单元格的宽度。</a:t>
            </a:r>
            <a:endParaRPr lang="zh-CN" altLang="zh-CN" sz="2000" dirty="0"/>
          </a:p>
          <a:p>
            <a:r>
              <a:rPr lang="zh-CN" altLang="zh-CN" sz="2000" dirty="0"/>
              <a:t>下面我们介绍使用【表格工具】</a:t>
            </a:r>
            <a:r>
              <a:rPr lang="en-US" altLang="zh-CN" sz="2000" dirty="0"/>
              <a:t>/</a:t>
            </a:r>
            <a:r>
              <a:rPr lang="zh-CN" altLang="zh-CN" sz="2000" dirty="0"/>
              <a:t>【布局】子选项卡【合并】分组中的【合并单元格】命令和【拆分单元格】命令组合来操作。</a:t>
            </a:r>
            <a:endParaRPr lang="zh-CN" altLang="zh-CN" sz="200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4.4.5 </a:t>
            </a:r>
            <a:r>
              <a:rPr lang="zh-CN" altLang="zh-CN" b="1" dirty="0"/>
              <a:t>表格功能区【</a:t>
            </a:r>
            <a:r>
              <a:rPr lang="en-US" altLang="zh-CN" b="1" dirty="0"/>
              <a:t>3</a:t>
            </a:r>
            <a:r>
              <a:rPr lang="zh-CN" altLang="zh-CN" b="1" dirty="0"/>
              <a:t>区】的操作</a:t>
            </a:r>
            <a:endParaRPr lang="zh-CN" altLang="zh-CN" b="1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11720" y="3740116"/>
            <a:ext cx="8034871" cy="192924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4060" y="1986749"/>
            <a:ext cx="3972538" cy="2247900"/>
          </a:xfrm>
        </p:spPr>
        <p:txBody>
          <a:bodyPr>
            <a:noAutofit/>
          </a:bodyPr>
          <a:lstStyle/>
          <a:p>
            <a:r>
              <a:rPr lang="en-US" altLang="zh-CN" b="1" dirty="0"/>
              <a:t>1 </a:t>
            </a:r>
            <a:r>
              <a:rPr lang="zh-CN" altLang="zh-CN" b="1" dirty="0"/>
              <a:t>绘制表格功能区【</a:t>
            </a:r>
            <a:r>
              <a:rPr lang="en-US" altLang="zh-CN" b="1" dirty="0"/>
              <a:t>3</a:t>
            </a:r>
            <a:r>
              <a:rPr lang="zh-CN" altLang="zh-CN" b="1" dirty="0"/>
              <a:t>区】第一列</a:t>
            </a:r>
            <a:endParaRPr lang="zh-CN" altLang="zh-CN" b="1" dirty="0"/>
          </a:p>
          <a:p>
            <a:pPr lvl="1"/>
            <a:r>
              <a:rPr lang="zh-CN" altLang="zh-CN" sz="2000" dirty="0"/>
              <a:t>功能区【</a:t>
            </a:r>
            <a:r>
              <a:rPr lang="en-US" altLang="zh-CN" sz="2000" dirty="0"/>
              <a:t>3</a:t>
            </a:r>
            <a:r>
              <a:rPr lang="zh-CN" altLang="zh-CN" sz="2000" dirty="0"/>
              <a:t>区】的第一列比较整齐，可以用【绘制表格】工具绘制出来，输入文字后，调整列宽，使各单元格文字占</a:t>
            </a:r>
            <a:r>
              <a:rPr lang="zh-CN" altLang="zh-CN" sz="2000" dirty="0" smtClean="0"/>
              <a:t>一行。</a:t>
            </a:r>
            <a:endParaRPr lang="zh-CN" altLang="zh-CN" sz="2000" dirty="0"/>
          </a:p>
          <a:p>
            <a:endParaRPr lang="zh-CN" altLang="zh-CN" sz="200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4.4.5 </a:t>
            </a:r>
            <a:r>
              <a:rPr lang="zh-CN" altLang="zh-CN" b="1" dirty="0"/>
              <a:t>表格功能区【</a:t>
            </a:r>
            <a:r>
              <a:rPr lang="en-US" altLang="zh-CN" b="1" dirty="0"/>
              <a:t>3</a:t>
            </a:r>
            <a:r>
              <a:rPr lang="zh-CN" altLang="zh-CN" b="1" dirty="0"/>
              <a:t>区】的操作</a:t>
            </a:r>
            <a:endParaRPr lang="zh-CN" altLang="zh-CN" b="1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294600" y="2175007"/>
            <a:ext cx="4657725" cy="2247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5776" y="1950612"/>
            <a:ext cx="3972538" cy="2354695"/>
          </a:xfrm>
        </p:spPr>
        <p:txBody>
          <a:bodyPr>
            <a:noAutofit/>
          </a:bodyPr>
          <a:lstStyle/>
          <a:p>
            <a:r>
              <a:rPr lang="en-US" altLang="zh-CN" sz="2800" b="1" dirty="0"/>
              <a:t>2 </a:t>
            </a:r>
            <a:r>
              <a:rPr lang="zh-CN" altLang="zh-CN" sz="2800" b="1" dirty="0"/>
              <a:t>绘制功能区【</a:t>
            </a:r>
            <a:r>
              <a:rPr lang="en-US" altLang="zh-CN" sz="2800" b="1" dirty="0"/>
              <a:t>3</a:t>
            </a:r>
            <a:r>
              <a:rPr lang="zh-CN" altLang="zh-CN" sz="2800" b="1" dirty="0"/>
              <a:t>区】第一、第二行</a:t>
            </a:r>
            <a:endParaRPr lang="zh-CN" altLang="zh-CN" sz="2800" b="1" dirty="0"/>
          </a:p>
          <a:p>
            <a:pPr marL="457200" lvl="1" indent="0">
              <a:buNone/>
            </a:pPr>
            <a:r>
              <a:rPr lang="zh-CN" altLang="zh-CN" sz="2400" dirty="0"/>
              <a:t>（</a:t>
            </a:r>
            <a:r>
              <a:rPr lang="en-US" altLang="zh-CN" sz="2400" dirty="0"/>
              <a:t>1</a:t>
            </a:r>
            <a:r>
              <a:rPr lang="zh-CN" altLang="zh-CN" sz="2400" dirty="0"/>
              <a:t>）将功能区【</a:t>
            </a:r>
            <a:r>
              <a:rPr lang="en-US" altLang="zh-CN" sz="2400" dirty="0"/>
              <a:t>3</a:t>
            </a:r>
            <a:r>
              <a:rPr lang="zh-CN" altLang="zh-CN" sz="2400" dirty="0"/>
              <a:t>区】第一、第二行右侧的单元格拆分为</a:t>
            </a:r>
            <a:r>
              <a:rPr lang="en-US" altLang="zh-CN" sz="2400" dirty="0"/>
              <a:t>2</a:t>
            </a:r>
            <a:r>
              <a:rPr lang="zh-CN" altLang="zh-CN" sz="2400" dirty="0"/>
              <a:t>行、</a:t>
            </a:r>
            <a:r>
              <a:rPr lang="en-US" altLang="zh-CN" sz="2400" dirty="0"/>
              <a:t>5</a:t>
            </a:r>
            <a:r>
              <a:rPr lang="zh-CN" altLang="zh-CN" sz="2400" dirty="0" smtClean="0"/>
              <a:t>列</a:t>
            </a:r>
            <a:endParaRPr lang="en-US" altLang="zh-CN" sz="2400" dirty="0" smtClean="0"/>
          </a:p>
          <a:p>
            <a:endParaRPr lang="zh-CN" altLang="zh-CN" sz="6000" dirty="0"/>
          </a:p>
          <a:p>
            <a:endParaRPr lang="zh-CN" altLang="zh-CN" sz="280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7507" y="244483"/>
            <a:ext cx="10972800" cy="870297"/>
          </a:xfrm>
        </p:spPr>
        <p:txBody>
          <a:bodyPr>
            <a:normAutofit/>
          </a:bodyPr>
          <a:lstStyle/>
          <a:p>
            <a:r>
              <a:rPr lang="en-US" altLang="zh-CN" sz="4000" b="1" dirty="0"/>
              <a:t>4.4.5 </a:t>
            </a:r>
            <a:r>
              <a:rPr lang="zh-CN" altLang="zh-CN" sz="4000" b="1" dirty="0"/>
              <a:t>表格功能区【</a:t>
            </a:r>
            <a:r>
              <a:rPr lang="en-US" altLang="zh-CN" sz="4000" b="1" dirty="0"/>
              <a:t>3</a:t>
            </a:r>
            <a:r>
              <a:rPr lang="zh-CN" altLang="zh-CN" sz="4000" b="1" dirty="0"/>
              <a:t>区】的操作</a:t>
            </a:r>
            <a:endParaRPr lang="zh-CN" altLang="zh-CN" sz="4000" b="1" dirty="0"/>
          </a:p>
        </p:txBody>
      </p:sp>
      <p:grpSp>
        <p:nvGrpSpPr>
          <p:cNvPr id="5" name="画布 776"/>
          <p:cNvGrpSpPr/>
          <p:nvPr/>
        </p:nvGrpSpPr>
        <p:grpSpPr>
          <a:xfrm>
            <a:off x="4895768" y="2048686"/>
            <a:ext cx="5861338" cy="2944655"/>
            <a:chOff x="0" y="0"/>
            <a:chExt cx="4629150" cy="2429137"/>
          </a:xfrm>
        </p:grpSpPr>
        <p:sp>
          <p:nvSpPr>
            <p:cNvPr id="6" name="矩形 5"/>
            <p:cNvSpPr/>
            <p:nvPr/>
          </p:nvSpPr>
          <p:spPr>
            <a:xfrm>
              <a:off x="0" y="0"/>
              <a:ext cx="4629150" cy="2428875"/>
            </a:xfrm>
            <a:prstGeom prst="rect">
              <a:avLst/>
            </a:prstGeom>
            <a:ln>
              <a:noFill/>
            </a:ln>
          </p:spPr>
        </p:sp>
        <p:sp>
          <p:nvSpPr>
            <p:cNvPr id="7" name="文本框 1448"/>
            <p:cNvSpPr txBox="1"/>
            <p:nvPr/>
          </p:nvSpPr>
          <p:spPr>
            <a:xfrm>
              <a:off x="1448627" y="2133670"/>
              <a:ext cx="1845310" cy="295467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400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拆分</a:t>
              </a: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单元格操作</a:t>
              </a:r>
              <a:endParaRPr lang="zh-CN" sz="1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8" name="组合 7"/>
            <p:cNvGrpSpPr/>
            <p:nvPr/>
          </p:nvGrpSpPr>
          <p:grpSpPr>
            <a:xfrm>
              <a:off x="163524" y="52002"/>
              <a:ext cx="4309490" cy="2023302"/>
              <a:chOff x="336519" y="114063"/>
              <a:chExt cx="4309490" cy="2023302"/>
            </a:xfrm>
          </p:grpSpPr>
          <p:pic>
            <p:nvPicPr>
              <p:cNvPr id="9" name="图片 8"/>
              <p:cNvPicPr>
                <a:picLocks noChangeAspect="1"/>
              </p:cNvPicPr>
              <p:nvPr/>
            </p:nvPicPr>
            <p:blipFill rotWithShape="1">
              <a:blip r:embed="rId1"/>
              <a:srcRect b="21748"/>
              <a:stretch>
                <a:fillRect/>
              </a:stretch>
            </p:blipFill>
            <p:spPr>
              <a:xfrm>
                <a:off x="336519" y="114063"/>
                <a:ext cx="2088000" cy="1981719"/>
              </a:xfrm>
              <a:prstGeom prst="rect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</p:pic>
          <p:pic>
            <p:nvPicPr>
              <p:cNvPr id="10" name="图片 9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36519" y="542025"/>
                <a:ext cx="1039719" cy="1006690"/>
              </a:xfrm>
              <a:prstGeom prst="rect">
                <a:avLst/>
              </a:prstGeom>
            </p:spPr>
          </p:pic>
          <p:pic>
            <p:nvPicPr>
              <p:cNvPr id="11" name="图片 10"/>
              <p:cNvPicPr>
                <a:picLocks noChangeAspect="1"/>
              </p:cNvPicPr>
              <p:nvPr/>
            </p:nvPicPr>
            <p:blipFill rotWithShape="1">
              <a:blip r:embed="rId3"/>
              <a:srcRect t="-1" b="19921"/>
              <a:stretch>
                <a:fillRect/>
              </a:stretch>
            </p:blipFill>
            <p:spPr>
              <a:xfrm>
                <a:off x="2702009" y="114064"/>
                <a:ext cx="1944000" cy="2023301"/>
              </a:xfrm>
              <a:prstGeom prst="rect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</p:pic>
          <p:sp>
            <p:nvSpPr>
              <p:cNvPr id="12" name="右箭头 11"/>
              <p:cNvSpPr/>
              <p:nvPr/>
            </p:nvSpPr>
            <p:spPr>
              <a:xfrm>
                <a:off x="2504303" y="1079157"/>
                <a:ext cx="148281" cy="65903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3" name="文本框 1448"/>
              <p:cNvSpPr txBox="1"/>
              <p:nvPr/>
            </p:nvSpPr>
            <p:spPr>
              <a:xfrm>
                <a:off x="1621622" y="1356312"/>
                <a:ext cx="666750" cy="25654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①选定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椭圆 13"/>
              <p:cNvSpPr/>
              <p:nvPr/>
            </p:nvSpPr>
            <p:spPr>
              <a:xfrm>
                <a:off x="1283767" y="1654499"/>
                <a:ext cx="1070508" cy="24844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5" name="文本框 1448"/>
              <p:cNvSpPr txBox="1"/>
              <p:nvPr/>
            </p:nvSpPr>
            <p:spPr>
              <a:xfrm>
                <a:off x="1934660" y="447124"/>
                <a:ext cx="666750" cy="25654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②单击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椭圆 15"/>
              <p:cNvSpPr/>
              <p:nvPr/>
            </p:nvSpPr>
            <p:spPr>
              <a:xfrm>
                <a:off x="1556952" y="541984"/>
                <a:ext cx="434858" cy="60303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" name="椭圆 16"/>
              <p:cNvSpPr/>
              <p:nvPr/>
            </p:nvSpPr>
            <p:spPr>
              <a:xfrm>
                <a:off x="609600" y="653952"/>
                <a:ext cx="311292" cy="49111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5435" y="1961811"/>
            <a:ext cx="4127068" cy="3334497"/>
          </a:xfrm>
        </p:spPr>
        <p:txBody>
          <a:bodyPr>
            <a:noAutofit/>
          </a:bodyPr>
          <a:lstStyle/>
          <a:p>
            <a:r>
              <a:rPr lang="zh-CN" altLang="zh-CN" sz="2800" b="1" dirty="0"/>
              <a:t>（</a:t>
            </a:r>
            <a:r>
              <a:rPr lang="en-US" altLang="zh-CN" sz="2800" b="1" dirty="0"/>
              <a:t>2</a:t>
            </a:r>
            <a:r>
              <a:rPr lang="zh-CN" altLang="zh-CN" sz="2800" b="1" dirty="0"/>
              <a:t>）合并单元格</a:t>
            </a:r>
            <a:endParaRPr lang="zh-CN" altLang="zh-CN" sz="2800" b="1" dirty="0"/>
          </a:p>
          <a:p>
            <a:pPr marL="457200" lvl="1" indent="0">
              <a:buNone/>
            </a:pPr>
            <a:r>
              <a:rPr lang="en-US" altLang="zh-CN" sz="2400" dirty="0"/>
              <a:t>1</a:t>
            </a:r>
            <a:r>
              <a:rPr lang="zh-CN" altLang="zh-CN" sz="2400" dirty="0"/>
              <a:t>）选定第一行“身份证号码”右侧的三个单元格；</a:t>
            </a:r>
            <a:endParaRPr lang="zh-CN" altLang="zh-CN" sz="2400" dirty="0"/>
          </a:p>
          <a:p>
            <a:pPr marL="457200" lvl="1" indent="0">
              <a:buNone/>
            </a:pPr>
            <a:r>
              <a:rPr lang="en-US" altLang="zh-CN" sz="2400" dirty="0"/>
              <a:t>2</a:t>
            </a:r>
            <a:r>
              <a:rPr lang="zh-CN" altLang="zh-CN" sz="2400" dirty="0"/>
              <a:t>）切换到【表格工具】</a:t>
            </a:r>
            <a:r>
              <a:rPr lang="en-US" altLang="zh-CN" sz="2400" dirty="0"/>
              <a:t>/</a:t>
            </a:r>
            <a:r>
              <a:rPr lang="zh-CN" altLang="zh-CN" sz="2400" dirty="0"/>
              <a:t>【布局】选项卡，在【合并】分组中单击【合并单元格】命令。</a:t>
            </a:r>
            <a:endParaRPr lang="zh-CN" altLang="zh-CN" sz="2400" dirty="0"/>
          </a:p>
          <a:p>
            <a:endParaRPr lang="zh-CN" altLang="zh-CN" sz="6000" dirty="0"/>
          </a:p>
          <a:p>
            <a:endParaRPr lang="zh-CN" altLang="zh-CN" sz="280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7507" y="244483"/>
            <a:ext cx="10972800" cy="870297"/>
          </a:xfrm>
        </p:spPr>
        <p:txBody>
          <a:bodyPr>
            <a:normAutofit/>
          </a:bodyPr>
          <a:lstStyle/>
          <a:p>
            <a:r>
              <a:rPr lang="en-US" altLang="zh-CN" sz="4000" b="1" dirty="0"/>
              <a:t>4.4.5 </a:t>
            </a:r>
            <a:r>
              <a:rPr lang="zh-CN" altLang="zh-CN" sz="4000" b="1" dirty="0"/>
              <a:t>表格功能区【</a:t>
            </a:r>
            <a:r>
              <a:rPr lang="en-US" altLang="zh-CN" sz="4000" b="1" dirty="0"/>
              <a:t>3</a:t>
            </a:r>
            <a:r>
              <a:rPr lang="zh-CN" altLang="zh-CN" sz="4000" b="1" dirty="0"/>
              <a:t>区】的操作</a:t>
            </a:r>
            <a:endParaRPr lang="zh-CN" altLang="zh-CN" sz="4000" b="1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949170" y="2472426"/>
            <a:ext cx="5867156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7857" y="1840788"/>
            <a:ext cx="5297534" cy="2824516"/>
          </a:xfrm>
        </p:spPr>
        <p:txBody>
          <a:bodyPr>
            <a:noAutofit/>
          </a:bodyPr>
          <a:lstStyle/>
          <a:p>
            <a:r>
              <a:rPr lang="en-US" altLang="zh-CN" sz="2400" b="1" dirty="0"/>
              <a:t>3 </a:t>
            </a:r>
            <a:r>
              <a:rPr lang="zh-CN" altLang="zh-CN" sz="2400" b="1" dirty="0"/>
              <a:t>绘制表格功能区【</a:t>
            </a:r>
            <a:r>
              <a:rPr lang="en-US" altLang="zh-CN" sz="2400" b="1" dirty="0"/>
              <a:t>3</a:t>
            </a:r>
            <a:r>
              <a:rPr lang="zh-CN" altLang="zh-CN" sz="2400" b="1" dirty="0"/>
              <a:t>区】第四、第五行</a:t>
            </a:r>
            <a:endParaRPr lang="zh-CN" altLang="zh-CN" sz="2400" b="1" dirty="0"/>
          </a:p>
          <a:p>
            <a:pPr marL="457200" lvl="1" indent="0">
              <a:buNone/>
            </a:pPr>
            <a:r>
              <a:rPr lang="zh-CN" altLang="zh-CN" sz="2400" b="1" dirty="0"/>
              <a:t>（</a:t>
            </a:r>
            <a:r>
              <a:rPr lang="en-US" altLang="zh-CN" sz="2400" b="1" dirty="0"/>
              <a:t>1</a:t>
            </a:r>
            <a:r>
              <a:rPr lang="zh-CN" altLang="zh-CN" sz="2400" b="1" dirty="0"/>
              <a:t>）拆分单元格</a:t>
            </a:r>
            <a:endParaRPr lang="zh-CN" altLang="zh-CN" sz="2400" b="1" dirty="0"/>
          </a:p>
          <a:p>
            <a:pPr lvl="1"/>
            <a:r>
              <a:rPr lang="zh-CN" altLang="zh-CN" sz="2400" dirty="0"/>
              <a:t>将第四、第五行右侧的单元格的单元格拆分为</a:t>
            </a:r>
            <a:r>
              <a:rPr lang="en-US" altLang="zh-CN" sz="2400" dirty="0"/>
              <a:t>2</a:t>
            </a:r>
            <a:r>
              <a:rPr lang="zh-CN" altLang="zh-CN" sz="2400" dirty="0"/>
              <a:t>行，</a:t>
            </a:r>
            <a:r>
              <a:rPr lang="en-US" altLang="zh-CN" sz="2400" dirty="0"/>
              <a:t>3</a:t>
            </a:r>
            <a:r>
              <a:rPr lang="zh-CN" altLang="zh-CN" sz="2400" dirty="0"/>
              <a:t>列，输入文字后效果如图</a:t>
            </a:r>
            <a:r>
              <a:rPr lang="en-US" altLang="zh-CN" sz="2400" dirty="0"/>
              <a:t>4-11</a:t>
            </a:r>
            <a:r>
              <a:rPr lang="zh-CN" altLang="zh-CN" sz="2400" dirty="0"/>
              <a:t>所示。</a:t>
            </a:r>
            <a:endParaRPr lang="zh-CN" altLang="zh-CN" sz="2400" dirty="0"/>
          </a:p>
          <a:p>
            <a:endParaRPr lang="zh-CN" altLang="zh-CN" sz="180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7507" y="244483"/>
            <a:ext cx="10972800" cy="870297"/>
          </a:xfrm>
        </p:spPr>
        <p:txBody>
          <a:bodyPr>
            <a:normAutofit/>
          </a:bodyPr>
          <a:lstStyle/>
          <a:p>
            <a:r>
              <a:rPr lang="en-US" altLang="zh-CN" sz="4000" b="1" dirty="0"/>
              <a:t>4.4.5 </a:t>
            </a:r>
            <a:r>
              <a:rPr lang="zh-CN" altLang="zh-CN" sz="4000" b="1" dirty="0"/>
              <a:t>表格功能区【</a:t>
            </a:r>
            <a:r>
              <a:rPr lang="en-US" altLang="zh-CN" sz="4000" b="1" dirty="0"/>
              <a:t>3</a:t>
            </a:r>
            <a:r>
              <a:rPr lang="zh-CN" altLang="zh-CN" sz="4000" b="1" dirty="0"/>
              <a:t>区】的操作</a:t>
            </a:r>
            <a:endParaRPr lang="zh-CN" altLang="zh-CN" sz="4000" b="1" dirty="0"/>
          </a:p>
        </p:txBody>
      </p:sp>
      <p:grpSp>
        <p:nvGrpSpPr>
          <p:cNvPr id="5" name="画布 2804"/>
          <p:cNvGrpSpPr/>
          <p:nvPr/>
        </p:nvGrpSpPr>
        <p:grpSpPr>
          <a:xfrm>
            <a:off x="5725391" y="2042886"/>
            <a:ext cx="5517573" cy="2596350"/>
            <a:chOff x="0" y="0"/>
            <a:chExt cx="4610735" cy="1702341"/>
          </a:xfrm>
        </p:grpSpPr>
        <p:sp>
          <p:nvSpPr>
            <p:cNvPr id="6" name="矩形 5"/>
            <p:cNvSpPr/>
            <p:nvPr/>
          </p:nvSpPr>
          <p:spPr>
            <a:xfrm>
              <a:off x="0" y="0"/>
              <a:ext cx="4610735" cy="1701800"/>
            </a:xfrm>
            <a:prstGeom prst="rect">
              <a:avLst/>
            </a:prstGeom>
          </p:spPr>
        </p:sp>
        <p:pic>
          <p:nvPicPr>
            <p:cNvPr id="7" name="图片 6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200472" y="98580"/>
              <a:ext cx="4031615" cy="1213485"/>
            </a:xfrm>
            <a:prstGeom prst="rect">
              <a:avLst/>
            </a:prstGeom>
          </p:spPr>
        </p:pic>
        <p:sp>
          <p:nvSpPr>
            <p:cNvPr id="8" name="文本框 1448"/>
            <p:cNvSpPr txBox="1"/>
            <p:nvPr/>
          </p:nvSpPr>
          <p:spPr>
            <a:xfrm>
              <a:off x="812170" y="1407066"/>
              <a:ext cx="3088620" cy="295275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4-11 </a:t>
              </a: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功能区</a:t>
              </a:r>
              <a:r>
                <a:rPr lang="en-US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3</a:t>
              </a: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区第</a:t>
              </a:r>
              <a:r>
                <a:rPr lang="en-US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3</a:t>
              </a: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第</a:t>
              </a:r>
              <a:r>
                <a:rPr lang="en-US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4</a:t>
              </a: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行输入文字后效果</a:t>
              </a:r>
              <a:endParaRPr lang="zh-CN" sz="1050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5082" y="1114779"/>
            <a:ext cx="5859718" cy="52548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zh-CN" sz="1800" b="1" dirty="0"/>
              <a:t>（</a:t>
            </a:r>
            <a:r>
              <a:rPr lang="en-US" altLang="zh-CN" sz="1800" b="1" dirty="0"/>
              <a:t>2</a:t>
            </a:r>
            <a:r>
              <a:rPr lang="zh-CN" altLang="zh-CN" sz="1800" b="1" dirty="0"/>
              <a:t>）将文字为</a:t>
            </a:r>
            <a:r>
              <a:rPr lang="en-US" altLang="zh-CN" sz="1800" b="1" dirty="0"/>
              <a:t>“</a:t>
            </a:r>
            <a:r>
              <a:rPr lang="zh-CN" altLang="zh-CN" sz="1800" b="1" dirty="0"/>
              <a:t>配偶身份证号码”的单元格向左</a:t>
            </a:r>
            <a:r>
              <a:rPr lang="zh-CN" altLang="zh-CN" sz="1800" b="1" dirty="0" smtClean="0"/>
              <a:t>移动</a:t>
            </a:r>
            <a:endParaRPr lang="en-US" altLang="zh-CN" sz="1800" b="1" dirty="0" smtClean="0"/>
          </a:p>
          <a:p>
            <a:r>
              <a:rPr lang="zh-CN" altLang="en-US" sz="1800" dirty="0" smtClean="0"/>
              <a:t>文字为“配偶身份证号码”单元格右侧的单元格宽度太窄，不能容纳</a:t>
            </a:r>
            <a:r>
              <a:rPr lang="en-US" altLang="zh-CN" sz="1800" dirty="0" smtClean="0"/>
              <a:t>18</a:t>
            </a:r>
            <a:r>
              <a:rPr lang="zh-CN" altLang="en-US" sz="1800" dirty="0" smtClean="0"/>
              <a:t>个小单元格，故，要将其适当向左移动</a:t>
            </a:r>
            <a:endParaRPr lang="en-US" altLang="zh-CN" sz="1800" dirty="0" smtClean="0"/>
          </a:p>
          <a:p>
            <a:r>
              <a:rPr lang="zh-CN" altLang="en-US" sz="1800" b="1" dirty="0"/>
              <a:t>操作方法如下：</a:t>
            </a:r>
            <a:endParaRPr lang="zh-CN" altLang="en-US" sz="1800" b="1" dirty="0"/>
          </a:p>
          <a:p>
            <a:r>
              <a:rPr lang="en-US" altLang="zh-CN" sz="1800" dirty="0"/>
              <a:t>1</a:t>
            </a:r>
            <a:r>
              <a:rPr lang="zh-CN" altLang="en-US" sz="1800" dirty="0"/>
              <a:t>）选定第五行“配偶姓名”右侧的三个单元格，这个步骤的目的是将“配偶身份证号码”单元格的左右框线选中，</a:t>
            </a:r>
            <a:r>
              <a:rPr lang="zh-CN" altLang="en-US" sz="1800" u="wavyHeavy" dirty="0"/>
              <a:t>这是关键的一步</a:t>
            </a:r>
            <a:r>
              <a:rPr lang="zh-CN" altLang="en-US" sz="1800" dirty="0"/>
              <a:t>；</a:t>
            </a:r>
            <a:endParaRPr lang="zh-CN" altLang="en-US" sz="1800" dirty="0"/>
          </a:p>
          <a:p>
            <a:r>
              <a:rPr lang="en-US" altLang="zh-CN" sz="1800" dirty="0"/>
              <a:t>2</a:t>
            </a:r>
            <a:r>
              <a:rPr lang="zh-CN" altLang="en-US" sz="1800" dirty="0"/>
              <a:t>）将光标移到到“配偶身份证号码”单元格的左框线，当光标形状变为 时，向左拖动鼠标。这时你发现，单元格的框线与上面的框线分离出来；</a:t>
            </a:r>
            <a:endParaRPr lang="zh-CN" altLang="en-US" sz="1800" dirty="0"/>
          </a:p>
          <a:p>
            <a:r>
              <a:rPr lang="en-US" altLang="zh-CN" sz="1800" dirty="0"/>
              <a:t>3</a:t>
            </a:r>
            <a:r>
              <a:rPr lang="zh-CN" altLang="en-US" sz="1800" dirty="0"/>
              <a:t>）同理，将光标移到到“配偶身份证号码”单元格的右框线，当光标形状变为 时，向左拖动鼠标；</a:t>
            </a:r>
            <a:endParaRPr lang="zh-CN" altLang="en-US" sz="1800" dirty="0"/>
          </a:p>
          <a:p>
            <a:r>
              <a:rPr lang="en-US" altLang="zh-CN" sz="1800" dirty="0"/>
              <a:t>4</a:t>
            </a:r>
            <a:r>
              <a:rPr lang="zh-CN" altLang="en-US" sz="1800" dirty="0"/>
              <a:t>）这样就把文字为“配偶身份证号码”单元格往左移了，但是不影响上面一行的线条位置</a:t>
            </a:r>
            <a:r>
              <a:rPr lang="zh-CN" altLang="en-US" sz="1800" dirty="0" smtClean="0"/>
              <a:t>。</a:t>
            </a:r>
            <a:endParaRPr lang="zh-CN" altLang="en-US" sz="1800" dirty="0"/>
          </a:p>
          <a:p>
            <a:endParaRPr lang="zh-CN" altLang="zh-CN" sz="2400" b="1" dirty="0"/>
          </a:p>
          <a:p>
            <a:endParaRPr lang="zh-CN" altLang="zh-CN" sz="180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7507" y="244483"/>
            <a:ext cx="10972800" cy="870297"/>
          </a:xfrm>
        </p:spPr>
        <p:txBody>
          <a:bodyPr>
            <a:normAutofit/>
          </a:bodyPr>
          <a:lstStyle/>
          <a:p>
            <a:r>
              <a:rPr lang="en-US" altLang="zh-CN" sz="4000" b="1" dirty="0"/>
              <a:t>4.4.5 </a:t>
            </a:r>
            <a:r>
              <a:rPr lang="zh-CN" altLang="zh-CN" sz="4000" b="1" dirty="0"/>
              <a:t>表格功能区【</a:t>
            </a:r>
            <a:r>
              <a:rPr lang="en-US" altLang="zh-CN" sz="4000" b="1" dirty="0"/>
              <a:t>3</a:t>
            </a:r>
            <a:r>
              <a:rPr lang="zh-CN" altLang="zh-CN" sz="4000" b="1" dirty="0"/>
              <a:t>区】的操作</a:t>
            </a:r>
            <a:endParaRPr lang="zh-CN" altLang="zh-CN" sz="4000" b="1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994800" y="1684314"/>
            <a:ext cx="5818797" cy="4300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1976" y="1867815"/>
            <a:ext cx="4935682" cy="4102679"/>
          </a:xfrm>
        </p:spPr>
        <p:txBody>
          <a:bodyPr>
            <a:noAutofit/>
          </a:bodyPr>
          <a:lstStyle/>
          <a:p>
            <a:r>
              <a:rPr lang="zh-CN" altLang="zh-CN" sz="2000" b="1" dirty="0"/>
              <a:t>（</a:t>
            </a:r>
            <a:r>
              <a:rPr lang="en-US" altLang="zh-CN" sz="2000" b="1" dirty="0"/>
              <a:t>3</a:t>
            </a:r>
            <a:r>
              <a:rPr lang="zh-CN" altLang="zh-CN" sz="2000" b="1" dirty="0"/>
              <a:t>）将第五行右侧单元格拆分为</a:t>
            </a:r>
            <a:r>
              <a:rPr lang="en-US" altLang="zh-CN" sz="2000" b="1" dirty="0"/>
              <a:t>18</a:t>
            </a:r>
            <a:r>
              <a:rPr lang="zh-CN" altLang="zh-CN" sz="2000" b="1" dirty="0"/>
              <a:t>列，</a:t>
            </a:r>
            <a:r>
              <a:rPr lang="en-US" altLang="zh-CN" sz="2000" b="1" dirty="0"/>
              <a:t>1</a:t>
            </a:r>
            <a:r>
              <a:rPr lang="zh-CN" altLang="zh-CN" sz="2000" b="1" dirty="0"/>
              <a:t>行</a:t>
            </a:r>
            <a:endParaRPr lang="zh-CN" altLang="zh-CN" sz="2000" b="1" dirty="0"/>
          </a:p>
          <a:p>
            <a:r>
              <a:rPr lang="zh-CN" altLang="zh-CN" sz="2000" dirty="0"/>
              <a:t>经过上一步操作，我们已经为“配偶身份证号码”右侧的单元格腾出足够的空间，可以拆分为</a:t>
            </a:r>
            <a:r>
              <a:rPr lang="en-US" altLang="zh-CN" sz="2000" dirty="0"/>
              <a:t>18</a:t>
            </a:r>
            <a:r>
              <a:rPr lang="zh-CN" altLang="zh-CN" sz="2000" dirty="0"/>
              <a:t>列，</a:t>
            </a:r>
            <a:r>
              <a:rPr lang="en-US" altLang="zh-CN" sz="2000" dirty="0"/>
              <a:t>1</a:t>
            </a:r>
            <a:r>
              <a:rPr lang="zh-CN" altLang="zh-CN" sz="2000" dirty="0"/>
              <a:t>行的单元格了。</a:t>
            </a:r>
            <a:endParaRPr lang="zh-CN" altLang="zh-CN" sz="2000" dirty="0"/>
          </a:p>
          <a:p>
            <a:r>
              <a:rPr lang="en-US" altLang="zh-CN" sz="2000" dirty="0"/>
              <a:t>1</a:t>
            </a:r>
            <a:r>
              <a:rPr lang="zh-CN" altLang="zh-CN" sz="2000" dirty="0"/>
              <a:t>）将插入点定位在第五行右侧的单元格；</a:t>
            </a:r>
            <a:endParaRPr lang="zh-CN" altLang="zh-CN" sz="2000" dirty="0"/>
          </a:p>
          <a:p>
            <a:r>
              <a:rPr lang="en-US" altLang="zh-CN" sz="2000" dirty="0"/>
              <a:t>2</a:t>
            </a:r>
            <a:r>
              <a:rPr lang="zh-CN" altLang="zh-CN" sz="2000" dirty="0"/>
              <a:t>）单击【合并】分组</a:t>
            </a:r>
            <a:r>
              <a:rPr lang="en-US" altLang="zh-CN" sz="2000" dirty="0"/>
              <a:t>/</a:t>
            </a:r>
            <a:r>
              <a:rPr lang="zh-CN" altLang="zh-CN" sz="2000" dirty="0"/>
              <a:t>【拆分单元格】命令；</a:t>
            </a:r>
            <a:endParaRPr lang="zh-CN" altLang="zh-CN" sz="2000" dirty="0"/>
          </a:p>
          <a:p>
            <a:r>
              <a:rPr lang="en-US" altLang="zh-CN" sz="2000" dirty="0"/>
              <a:t>3</a:t>
            </a:r>
            <a:r>
              <a:rPr lang="zh-CN" altLang="zh-CN" sz="2000" dirty="0"/>
              <a:t>）在【拆分单元格】中输入列数为</a:t>
            </a:r>
            <a:r>
              <a:rPr lang="en-US" altLang="zh-CN" sz="2000" dirty="0"/>
              <a:t>18</a:t>
            </a:r>
            <a:r>
              <a:rPr lang="zh-CN" altLang="zh-CN" sz="2000" dirty="0"/>
              <a:t>，行数为</a:t>
            </a:r>
            <a:r>
              <a:rPr lang="en-US" altLang="zh-CN" sz="2000" dirty="0"/>
              <a:t>1</a:t>
            </a:r>
            <a:r>
              <a:rPr lang="zh-CN" altLang="zh-CN" sz="2000" dirty="0"/>
              <a:t>，单击【确定】。</a:t>
            </a:r>
            <a:endParaRPr lang="zh-CN" altLang="zh-CN" sz="2000" dirty="0"/>
          </a:p>
          <a:p>
            <a:r>
              <a:rPr lang="zh-CN" altLang="zh-CN" sz="2000" dirty="0"/>
              <a:t>表格功能区【</a:t>
            </a:r>
            <a:r>
              <a:rPr lang="en-US" altLang="zh-CN" sz="2000" dirty="0"/>
              <a:t>3</a:t>
            </a:r>
            <a:r>
              <a:rPr lang="zh-CN" altLang="zh-CN" sz="2000" dirty="0"/>
              <a:t>区】的操作到此完成了。</a:t>
            </a:r>
            <a:endParaRPr lang="zh-CN" altLang="zh-CN" sz="2000" dirty="0"/>
          </a:p>
          <a:p>
            <a:endParaRPr lang="zh-CN" altLang="zh-CN" sz="160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7507" y="244483"/>
            <a:ext cx="10972800" cy="870297"/>
          </a:xfrm>
        </p:spPr>
        <p:txBody>
          <a:bodyPr>
            <a:normAutofit/>
          </a:bodyPr>
          <a:lstStyle/>
          <a:p>
            <a:r>
              <a:rPr lang="en-US" altLang="zh-CN" sz="4000" b="1" dirty="0"/>
              <a:t>4.4.5 </a:t>
            </a:r>
            <a:r>
              <a:rPr lang="zh-CN" altLang="zh-CN" sz="4000" b="1" dirty="0"/>
              <a:t>表格功能区【</a:t>
            </a:r>
            <a:r>
              <a:rPr lang="en-US" altLang="zh-CN" sz="4000" b="1" dirty="0"/>
              <a:t>3</a:t>
            </a:r>
            <a:r>
              <a:rPr lang="zh-CN" altLang="zh-CN" sz="4000" b="1" dirty="0"/>
              <a:t>区】的操作</a:t>
            </a:r>
            <a:endParaRPr lang="zh-CN" altLang="zh-CN" sz="4000" b="1" dirty="0"/>
          </a:p>
        </p:txBody>
      </p:sp>
      <p:grpSp>
        <p:nvGrpSpPr>
          <p:cNvPr id="7" name="组合 6"/>
          <p:cNvGrpSpPr/>
          <p:nvPr/>
        </p:nvGrpSpPr>
        <p:grpSpPr>
          <a:xfrm>
            <a:off x="5335478" y="2490246"/>
            <a:ext cx="6487212" cy="1244745"/>
            <a:chOff x="5241348" y="2215428"/>
            <a:chExt cx="6487212" cy="1244745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241348" y="2215428"/>
              <a:ext cx="6487211" cy="1244745"/>
            </a:xfrm>
            <a:prstGeom prst="rect">
              <a:avLst/>
            </a:prstGeom>
          </p:spPr>
        </p:pic>
        <p:sp>
          <p:nvSpPr>
            <p:cNvPr id="6" name="椭圆 5"/>
            <p:cNvSpPr/>
            <p:nvPr/>
          </p:nvSpPr>
          <p:spPr>
            <a:xfrm>
              <a:off x="7959436" y="2919846"/>
              <a:ext cx="3769124" cy="38554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1295" y="1827093"/>
            <a:ext cx="10747412" cy="4183742"/>
          </a:xfrm>
        </p:spPr>
        <p:txBody>
          <a:bodyPr>
            <a:normAutofit/>
          </a:bodyPr>
          <a:lstStyle/>
          <a:p>
            <a:r>
              <a:rPr lang="zh-CN" altLang="zh-CN" sz="2800" dirty="0"/>
              <a:t>功能区【</a:t>
            </a:r>
            <a:r>
              <a:rPr lang="en-US" altLang="zh-CN" sz="2800" dirty="0"/>
              <a:t>4</a:t>
            </a:r>
            <a:r>
              <a:rPr lang="zh-CN" altLang="zh-CN" sz="2800" dirty="0"/>
              <a:t>区】</a:t>
            </a:r>
            <a:r>
              <a:rPr lang="zh-CN" altLang="zh-CN" dirty="0"/>
              <a:t>分为左右两个单元格，结构较为简单。【</a:t>
            </a:r>
            <a:r>
              <a:rPr lang="en-US" altLang="zh-CN" dirty="0"/>
              <a:t>4</a:t>
            </a:r>
            <a:r>
              <a:rPr lang="zh-CN" altLang="zh-CN" dirty="0"/>
              <a:t>区】中有两种特殊符号，一种是</a:t>
            </a:r>
            <a:r>
              <a:rPr lang="en-US" altLang="zh-CN" dirty="0"/>
              <a:t>“</a:t>
            </a:r>
            <a:r>
              <a:rPr lang="en-US" altLang="zh-CN" dirty="0">
                <a:sym typeface="Wingdings 2" panose="05020102010507070707" pitchFamily="18" charset="2"/>
              </a:rPr>
              <a:t></a:t>
            </a:r>
            <a:r>
              <a:rPr lang="en-US" altLang="zh-CN" dirty="0"/>
              <a:t>”</a:t>
            </a:r>
            <a:r>
              <a:rPr lang="zh-CN" altLang="zh-CN" dirty="0"/>
              <a:t>另一种是</a:t>
            </a:r>
            <a:r>
              <a:rPr lang="en-US" altLang="zh-CN" dirty="0"/>
              <a:t>“</a:t>
            </a:r>
            <a:r>
              <a:rPr lang="en-US" altLang="zh-CN" dirty="0">
                <a:sym typeface="Wingdings" panose="05000000000000000000" pitchFamily="2" charset="2"/>
              </a:rPr>
              <a:t></a:t>
            </a:r>
            <a:r>
              <a:rPr lang="en-US" altLang="zh-CN" dirty="0"/>
              <a:t>”</a:t>
            </a:r>
            <a:r>
              <a:rPr lang="zh-CN" altLang="zh-CN" dirty="0"/>
              <a:t>，可以用我们前面提到的插入特殊符号的方法插入。</a:t>
            </a:r>
            <a:endParaRPr lang="zh-CN" altLang="zh-CN" dirty="0"/>
          </a:p>
          <a:p>
            <a:r>
              <a:rPr lang="zh-CN" altLang="zh-CN" dirty="0"/>
              <a:t>特殊符号“</a:t>
            </a:r>
            <a:r>
              <a:rPr lang="en-US" altLang="zh-CN" dirty="0">
                <a:sym typeface="Wingdings" panose="05000000000000000000" pitchFamily="2" charset="2"/>
              </a:rPr>
              <a:t></a:t>
            </a:r>
            <a:r>
              <a:rPr lang="zh-CN" altLang="zh-CN" dirty="0"/>
              <a:t>”出现比较多，输入一个“</a:t>
            </a:r>
            <a:r>
              <a:rPr lang="en-US" altLang="zh-CN" dirty="0">
                <a:sym typeface="Wingdings" panose="05000000000000000000" pitchFamily="2" charset="2"/>
              </a:rPr>
              <a:t></a:t>
            </a:r>
            <a:r>
              <a:rPr lang="zh-CN" altLang="zh-CN" dirty="0"/>
              <a:t>”之后，利用“复制粘贴”的方法，“粘贴”到每项文本的前面。文本项的分隔符可以使用若干个空格。</a:t>
            </a:r>
            <a:endParaRPr lang="zh-CN" altLang="zh-CN" dirty="0"/>
          </a:p>
          <a:p>
            <a:pPr marL="0" indent="0">
              <a:buNone/>
            </a:pPr>
            <a:endParaRPr lang="zh-CN" altLang="zh-CN" b="1" dirty="0"/>
          </a:p>
          <a:p>
            <a:pPr lvl="1"/>
            <a:endParaRPr lang="zh-CN" altLang="zh-CN" dirty="0"/>
          </a:p>
          <a:p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7507" y="341555"/>
            <a:ext cx="10972800" cy="870297"/>
          </a:xfrm>
        </p:spPr>
        <p:txBody>
          <a:bodyPr/>
          <a:lstStyle/>
          <a:p>
            <a:r>
              <a:rPr lang="en-US" altLang="zh-CN" b="1" dirty="0"/>
              <a:t>4.4.6 </a:t>
            </a:r>
            <a:r>
              <a:rPr lang="zh-CN" altLang="zh-CN" b="1" dirty="0"/>
              <a:t>表格功能区【</a:t>
            </a:r>
            <a:r>
              <a:rPr lang="en-US" altLang="zh-CN" b="1" dirty="0"/>
              <a:t>4</a:t>
            </a:r>
            <a:r>
              <a:rPr lang="zh-CN" altLang="zh-CN" b="1" dirty="0"/>
              <a:t>区】的操作</a:t>
            </a:r>
            <a:endParaRPr lang="zh-CN" altLang="zh-CN" b="1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35714" y="4177145"/>
            <a:ext cx="9252199" cy="14131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55180" y="1720725"/>
            <a:ext cx="9877777" cy="3026087"/>
          </a:xfrm>
        </p:spPr>
        <p:txBody>
          <a:bodyPr/>
          <a:lstStyle/>
          <a:p>
            <a:r>
              <a:rPr lang="zh-CN" altLang="zh-CN" b="1" dirty="0"/>
              <a:t>知识目标</a:t>
            </a:r>
            <a:endParaRPr lang="zh-CN" altLang="zh-CN" b="1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）掌握制作不规则表格的方法；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）掌握单元格的合并与拆分操作方法；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3</a:t>
            </a:r>
            <a:r>
              <a:rPr lang="zh-CN" altLang="zh-CN" dirty="0"/>
              <a:t>）掌握拖动表格框线的操作技巧。</a:t>
            </a:r>
            <a:endParaRPr lang="zh-CN" altLang="zh-CN" dirty="0"/>
          </a:p>
          <a:p>
            <a:r>
              <a:rPr lang="zh-CN" altLang="zh-CN" b="1" dirty="0"/>
              <a:t>能力目标</a:t>
            </a:r>
            <a:endParaRPr lang="zh-CN" altLang="zh-CN" b="1" dirty="0"/>
          </a:p>
          <a:p>
            <a:pPr lvl="1"/>
            <a:r>
              <a:rPr lang="zh-CN" altLang="zh-CN" dirty="0" smtClean="0"/>
              <a:t>能</a:t>
            </a:r>
            <a:r>
              <a:rPr lang="zh-CN" altLang="zh-CN" dirty="0"/>
              <a:t>根据实际应用设计出美观实用的表格。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4.1 </a:t>
            </a:r>
            <a:r>
              <a:rPr lang="zh-CN" altLang="en-US" b="1" dirty="0" smtClean="0"/>
              <a:t>教学目标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4.5.7 </a:t>
            </a:r>
            <a:r>
              <a:rPr lang="zh-CN" altLang="zh-CN" b="1" dirty="0"/>
              <a:t>表格功能区【</a:t>
            </a:r>
            <a:r>
              <a:rPr lang="en-US" altLang="zh-CN" b="1" dirty="0"/>
              <a:t>5</a:t>
            </a:r>
            <a:r>
              <a:rPr lang="zh-CN" altLang="zh-CN" b="1" dirty="0"/>
              <a:t>区】的操作</a:t>
            </a:r>
            <a:endParaRPr lang="zh-CN" altLang="zh-CN" b="1" dirty="0"/>
          </a:p>
        </p:txBody>
      </p:sp>
      <p:sp>
        <p:nvSpPr>
          <p:cNvPr id="2" name="内容占位符 1"/>
          <p:cNvSpPr>
            <a:spLocks noGrp="1"/>
          </p:cNvSpPr>
          <p:nvPr>
            <p:ph sz="quarter" idx="13"/>
          </p:nvPr>
        </p:nvSpPr>
        <p:spPr>
          <a:xfrm>
            <a:off x="609599" y="1600201"/>
            <a:ext cx="10415155" cy="1142999"/>
          </a:xfrm>
        </p:spPr>
        <p:txBody>
          <a:bodyPr/>
          <a:lstStyle/>
          <a:p>
            <a:r>
              <a:rPr lang="zh-CN" altLang="zh-CN" dirty="0"/>
              <a:t>我们首先将【</a:t>
            </a:r>
            <a:r>
              <a:rPr lang="en-US" altLang="zh-CN" dirty="0"/>
              <a:t>5</a:t>
            </a:r>
            <a:r>
              <a:rPr lang="zh-CN" altLang="zh-CN" dirty="0"/>
              <a:t>区】拆分为</a:t>
            </a:r>
            <a:r>
              <a:rPr lang="en-US" altLang="zh-CN" dirty="0"/>
              <a:t>2</a:t>
            </a:r>
            <a:r>
              <a:rPr lang="zh-CN" altLang="zh-CN" dirty="0"/>
              <a:t>行</a:t>
            </a:r>
            <a:r>
              <a:rPr lang="en-US" altLang="zh-CN" dirty="0"/>
              <a:t>9</a:t>
            </a:r>
            <a:r>
              <a:rPr lang="zh-CN" altLang="zh-CN" dirty="0"/>
              <a:t>列单元格，然后通过合并单元格和拖动框线改变它的结构。</a:t>
            </a:r>
            <a:endParaRPr lang="zh-CN" altLang="zh-CN" dirty="0"/>
          </a:p>
          <a:p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17618" y="2925763"/>
            <a:ext cx="6629400" cy="1238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4.5.7 </a:t>
            </a:r>
            <a:r>
              <a:rPr lang="zh-CN" altLang="zh-CN" b="1" dirty="0"/>
              <a:t>表格功能区【</a:t>
            </a:r>
            <a:r>
              <a:rPr lang="en-US" altLang="zh-CN" b="1" dirty="0"/>
              <a:t>5</a:t>
            </a:r>
            <a:r>
              <a:rPr lang="zh-CN" altLang="zh-CN" b="1" dirty="0"/>
              <a:t>区】的操作</a:t>
            </a:r>
            <a:endParaRPr lang="zh-CN" altLang="zh-CN" b="1" dirty="0"/>
          </a:p>
        </p:txBody>
      </p:sp>
      <p:sp>
        <p:nvSpPr>
          <p:cNvPr id="2" name="内容占位符 1"/>
          <p:cNvSpPr>
            <a:spLocks noGrp="1"/>
          </p:cNvSpPr>
          <p:nvPr>
            <p:ph sz="quarter" idx="13"/>
          </p:nvPr>
        </p:nvSpPr>
        <p:spPr>
          <a:xfrm>
            <a:off x="458625" y="2240107"/>
            <a:ext cx="5084619" cy="1592305"/>
          </a:xfrm>
        </p:spPr>
        <p:txBody>
          <a:bodyPr>
            <a:normAutofit/>
          </a:bodyPr>
          <a:lstStyle/>
          <a:p>
            <a:r>
              <a:rPr lang="en-US" altLang="zh-CN" dirty="0"/>
              <a:t>2 </a:t>
            </a:r>
            <a:r>
              <a:rPr lang="zh-CN" altLang="en-US" dirty="0" smtClean="0"/>
              <a:t>首先</a:t>
            </a:r>
            <a:r>
              <a:rPr lang="zh-CN" altLang="zh-CN" dirty="0" smtClean="0"/>
              <a:t>将</a:t>
            </a:r>
            <a:r>
              <a:rPr lang="zh-CN" altLang="zh-CN" dirty="0"/>
              <a:t>【</a:t>
            </a:r>
            <a:r>
              <a:rPr lang="en-US" altLang="zh-CN" dirty="0"/>
              <a:t>5</a:t>
            </a:r>
            <a:r>
              <a:rPr lang="zh-CN" altLang="zh-CN" dirty="0"/>
              <a:t>区】拆分为</a:t>
            </a:r>
            <a:r>
              <a:rPr lang="en-US" altLang="zh-CN" dirty="0"/>
              <a:t>2</a:t>
            </a:r>
            <a:r>
              <a:rPr lang="zh-CN" altLang="zh-CN" dirty="0"/>
              <a:t>行</a:t>
            </a:r>
            <a:r>
              <a:rPr lang="en-US" altLang="zh-CN" dirty="0"/>
              <a:t>9</a:t>
            </a:r>
            <a:r>
              <a:rPr lang="zh-CN" altLang="zh-CN" dirty="0"/>
              <a:t>列</a:t>
            </a:r>
            <a:r>
              <a:rPr lang="zh-CN" altLang="zh-CN" dirty="0" smtClean="0"/>
              <a:t>区域</a:t>
            </a:r>
            <a:r>
              <a:rPr lang="zh-CN" altLang="en-US" dirty="0" smtClean="0"/>
              <a:t>，然后</a:t>
            </a:r>
            <a:r>
              <a:rPr lang="zh-CN" altLang="zh-CN" dirty="0" smtClean="0"/>
              <a:t>将</a:t>
            </a:r>
            <a:r>
              <a:rPr lang="zh-CN" altLang="zh-CN" dirty="0"/>
              <a:t>【</a:t>
            </a:r>
            <a:r>
              <a:rPr lang="en-US" altLang="zh-CN" dirty="0"/>
              <a:t>5</a:t>
            </a:r>
            <a:r>
              <a:rPr lang="zh-CN" altLang="zh-CN" dirty="0"/>
              <a:t>区】第</a:t>
            </a:r>
            <a:r>
              <a:rPr lang="en-US" altLang="zh-CN" dirty="0"/>
              <a:t>1</a:t>
            </a:r>
            <a:r>
              <a:rPr lang="zh-CN" altLang="zh-CN" dirty="0"/>
              <a:t>、</a:t>
            </a:r>
            <a:r>
              <a:rPr lang="en-US" altLang="zh-CN" dirty="0"/>
              <a:t>4</a:t>
            </a:r>
            <a:r>
              <a:rPr lang="zh-CN" altLang="zh-CN" dirty="0"/>
              <a:t>、</a:t>
            </a:r>
            <a:r>
              <a:rPr lang="en-US" altLang="zh-CN" dirty="0"/>
              <a:t>7</a:t>
            </a:r>
            <a:r>
              <a:rPr lang="zh-CN" altLang="zh-CN" dirty="0"/>
              <a:t>列的两单元格合并</a:t>
            </a:r>
            <a:endParaRPr lang="zh-CN" altLang="zh-CN" dirty="0"/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207920" y="2156742"/>
            <a:ext cx="5095010" cy="152535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7920" y="4031240"/>
            <a:ext cx="5182898" cy="156656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591085" y="149501"/>
            <a:ext cx="10972800" cy="924478"/>
          </a:xfrm>
        </p:spPr>
        <p:txBody>
          <a:bodyPr>
            <a:normAutofit/>
          </a:bodyPr>
          <a:lstStyle/>
          <a:p>
            <a:r>
              <a:rPr lang="en-US" altLang="zh-CN" b="1" dirty="0"/>
              <a:t>4.4.7 </a:t>
            </a:r>
            <a:r>
              <a:rPr lang="zh-CN" altLang="zh-CN" b="1" dirty="0"/>
              <a:t>功能区【</a:t>
            </a:r>
            <a:r>
              <a:rPr lang="en-US" altLang="zh-CN" b="1" dirty="0"/>
              <a:t>6</a:t>
            </a:r>
            <a:r>
              <a:rPr lang="zh-CN" altLang="zh-CN" b="1" dirty="0"/>
              <a:t>区】和【</a:t>
            </a:r>
            <a:r>
              <a:rPr lang="en-US" altLang="zh-CN" b="1" dirty="0"/>
              <a:t>7</a:t>
            </a:r>
            <a:r>
              <a:rPr lang="zh-CN" altLang="zh-CN" b="1" dirty="0"/>
              <a:t>区】的操作</a:t>
            </a:r>
            <a:endParaRPr lang="zh-CN" altLang="zh-CN" b="1" dirty="0"/>
          </a:p>
        </p:txBody>
      </p:sp>
      <p:sp>
        <p:nvSpPr>
          <p:cNvPr id="2" name="内容占位符 1"/>
          <p:cNvSpPr>
            <a:spLocks noGrp="1"/>
          </p:cNvSpPr>
          <p:nvPr>
            <p:ph sz="quarter" idx="13"/>
          </p:nvPr>
        </p:nvSpPr>
        <p:spPr>
          <a:xfrm>
            <a:off x="717176" y="1922930"/>
            <a:ext cx="9012382" cy="1882587"/>
          </a:xfrm>
        </p:spPr>
        <p:txBody>
          <a:bodyPr/>
          <a:lstStyle/>
          <a:p>
            <a:r>
              <a:rPr lang="zh-CN" altLang="zh-CN" dirty="0"/>
              <a:t>功能区【</a:t>
            </a:r>
            <a:r>
              <a:rPr lang="en-US" altLang="zh-CN" dirty="0"/>
              <a:t>6</a:t>
            </a:r>
            <a:r>
              <a:rPr lang="zh-CN" altLang="zh-CN" dirty="0"/>
              <a:t>区】的操作方法与功能区【</a:t>
            </a:r>
            <a:r>
              <a:rPr lang="en-US" altLang="zh-CN" dirty="0"/>
              <a:t>4</a:t>
            </a:r>
            <a:r>
              <a:rPr lang="zh-CN" altLang="zh-CN" dirty="0"/>
              <a:t>区】十分接近，故这里不再讲解。</a:t>
            </a:r>
            <a:endParaRPr lang="zh-CN" altLang="zh-CN" dirty="0"/>
          </a:p>
          <a:p>
            <a:r>
              <a:rPr lang="zh-CN" altLang="zh-CN" dirty="0"/>
              <a:t>功能区【</a:t>
            </a:r>
            <a:r>
              <a:rPr lang="en-US" altLang="zh-CN" dirty="0"/>
              <a:t>7</a:t>
            </a:r>
            <a:r>
              <a:rPr lang="zh-CN" altLang="zh-CN" dirty="0"/>
              <a:t>区】的操作方法也很简单这里也不讲解了。</a:t>
            </a:r>
            <a:endParaRPr lang="zh-CN" altLang="zh-CN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601295" y="1946407"/>
            <a:ext cx="10882493" cy="2549801"/>
          </a:xfrm>
        </p:spPr>
        <p:txBody>
          <a:bodyPr>
            <a:normAutofit/>
          </a:bodyPr>
          <a:lstStyle/>
          <a:p>
            <a:pPr algn="just"/>
            <a:r>
              <a:rPr lang="zh-CN" altLang="zh-CN" sz="2800" dirty="0"/>
              <a:t>表格功能区【</a:t>
            </a:r>
            <a:r>
              <a:rPr lang="en-US" altLang="zh-CN" sz="2800" dirty="0"/>
              <a:t>8</a:t>
            </a:r>
            <a:r>
              <a:rPr lang="zh-CN" altLang="zh-CN" sz="2800" dirty="0"/>
              <a:t>区】是表格的标注部分，这里把功能区【</a:t>
            </a:r>
            <a:r>
              <a:rPr lang="en-US" altLang="zh-CN" sz="2800" dirty="0"/>
              <a:t>8</a:t>
            </a:r>
            <a:r>
              <a:rPr lang="zh-CN" altLang="zh-CN" sz="2800" dirty="0"/>
              <a:t>区】当做表格的一部分来处理，最初我们插入的表格是</a:t>
            </a:r>
            <a:r>
              <a:rPr lang="en-US" altLang="zh-CN" sz="2800" dirty="0"/>
              <a:t>12</a:t>
            </a:r>
            <a:r>
              <a:rPr lang="zh-CN" altLang="zh-CN" sz="2800" dirty="0"/>
              <a:t>行，</a:t>
            </a:r>
            <a:r>
              <a:rPr lang="en-US" altLang="zh-CN" sz="2800" dirty="0"/>
              <a:t>1</a:t>
            </a:r>
            <a:r>
              <a:rPr lang="zh-CN" altLang="zh-CN" sz="2800" dirty="0"/>
              <a:t>列，照此操作下来，第【</a:t>
            </a:r>
            <a:r>
              <a:rPr lang="en-US" altLang="zh-CN" sz="2800" dirty="0"/>
              <a:t>8</a:t>
            </a:r>
            <a:r>
              <a:rPr lang="zh-CN" altLang="zh-CN" sz="2800" dirty="0"/>
              <a:t>区】刚好是最后一行。如果你在操作中，发现表格的行数已经用完，你可以在表格的末尾插入一行进行操作。</a:t>
            </a:r>
            <a:endParaRPr lang="zh-CN" altLang="zh-CN" sz="2800" dirty="0"/>
          </a:p>
          <a:p>
            <a:pPr algn="just"/>
            <a:endParaRPr lang="zh-CN" altLang="en-US" sz="4000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4.4.8 </a:t>
            </a:r>
            <a:r>
              <a:rPr lang="zh-CN" altLang="zh-CN" b="1" dirty="0"/>
              <a:t>表格功能区【</a:t>
            </a:r>
            <a:r>
              <a:rPr lang="en-US" altLang="zh-CN" b="1" dirty="0"/>
              <a:t>8</a:t>
            </a:r>
            <a:r>
              <a:rPr lang="zh-CN" altLang="zh-CN" b="1" dirty="0"/>
              <a:t>区】的</a:t>
            </a:r>
            <a:r>
              <a:rPr lang="zh-CN" altLang="zh-CN" b="1" dirty="0" smtClean="0"/>
              <a:t>操作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47507" y="1731255"/>
            <a:ext cx="10972800" cy="1455698"/>
          </a:xfrm>
        </p:spPr>
        <p:txBody>
          <a:bodyPr/>
          <a:lstStyle/>
          <a:p>
            <a:r>
              <a:rPr lang="en-US" altLang="zh-CN" b="1" dirty="0"/>
              <a:t>1 </a:t>
            </a:r>
            <a:r>
              <a:rPr lang="zh-CN" altLang="zh-CN" b="1" dirty="0"/>
              <a:t>合并单元格并输入文字</a:t>
            </a:r>
            <a:endParaRPr lang="zh-CN" altLang="zh-CN" b="1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）选定功能区【</a:t>
            </a:r>
            <a:r>
              <a:rPr lang="en-US" altLang="zh-CN" dirty="0"/>
              <a:t>8</a:t>
            </a:r>
            <a:r>
              <a:rPr lang="zh-CN" altLang="zh-CN" dirty="0"/>
              <a:t>区】所在的行，将它合并为一个单元格；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）输入文字，并对文字进行格式设置。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4.4.8 </a:t>
            </a:r>
            <a:r>
              <a:rPr lang="zh-CN" altLang="zh-CN" b="1" dirty="0"/>
              <a:t>表格功能区【</a:t>
            </a:r>
            <a:r>
              <a:rPr lang="en-US" altLang="zh-CN" b="1" dirty="0"/>
              <a:t>8</a:t>
            </a:r>
            <a:r>
              <a:rPr lang="zh-CN" altLang="zh-CN" b="1" dirty="0"/>
              <a:t>区】的</a:t>
            </a:r>
            <a:r>
              <a:rPr lang="zh-CN" altLang="zh-CN" b="1" dirty="0" smtClean="0"/>
              <a:t>操作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71292" y="3671886"/>
            <a:ext cx="6618111" cy="2167804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47506" y="1731254"/>
            <a:ext cx="4959675" cy="4472119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b="1" dirty="0" smtClean="0"/>
              <a:t>2 </a:t>
            </a:r>
            <a:r>
              <a:rPr lang="zh-CN" altLang="zh-CN" b="1" dirty="0" smtClean="0"/>
              <a:t>设置</a:t>
            </a:r>
            <a:r>
              <a:rPr lang="zh-CN" altLang="zh-CN" b="1" dirty="0"/>
              <a:t>【</a:t>
            </a:r>
            <a:r>
              <a:rPr lang="en-US" altLang="zh-CN" b="1" dirty="0"/>
              <a:t>8</a:t>
            </a:r>
            <a:r>
              <a:rPr lang="zh-CN" altLang="zh-CN" b="1" dirty="0"/>
              <a:t>区】边框为虚框</a:t>
            </a:r>
            <a:r>
              <a:rPr lang="zh-CN" altLang="zh-CN" b="1" dirty="0" smtClean="0"/>
              <a:t>线</a:t>
            </a:r>
            <a:endParaRPr lang="en-US" altLang="zh-CN" b="1" dirty="0" smtClean="0"/>
          </a:p>
          <a:p>
            <a:pPr marL="457200" lvl="1" indent="0">
              <a:buNone/>
            </a:pPr>
            <a:r>
              <a:rPr lang="zh-CN" altLang="en-US" b="1" dirty="0"/>
              <a:t>（</a:t>
            </a:r>
            <a:r>
              <a:rPr lang="en-US" altLang="zh-CN" b="1" dirty="0"/>
              <a:t>1</a:t>
            </a:r>
            <a:r>
              <a:rPr lang="zh-CN" altLang="en-US" b="1" dirty="0"/>
              <a:t>）设置笔样式</a:t>
            </a:r>
            <a:endParaRPr lang="zh-CN" altLang="en-US" b="1" dirty="0"/>
          </a:p>
          <a:p>
            <a:pPr marL="457200" lvl="1" indent="0">
              <a:buNone/>
            </a:pPr>
            <a:r>
              <a:rPr lang="en-US" altLang="zh-CN" dirty="0" smtClean="0"/>
              <a:t>       1</a:t>
            </a:r>
            <a:r>
              <a:rPr lang="zh-CN" altLang="en-US" dirty="0"/>
              <a:t>）切换到</a:t>
            </a:r>
            <a:r>
              <a:rPr lang="en-US" altLang="zh-CN" dirty="0"/>
              <a:t>【</a:t>
            </a:r>
            <a:r>
              <a:rPr lang="zh-CN" altLang="en-US" dirty="0"/>
              <a:t>表格工具</a:t>
            </a:r>
            <a:r>
              <a:rPr lang="en-US" altLang="zh-CN" dirty="0"/>
              <a:t>】/【</a:t>
            </a:r>
            <a:r>
              <a:rPr lang="zh-CN" altLang="en-US" dirty="0"/>
              <a:t>设计</a:t>
            </a:r>
            <a:r>
              <a:rPr lang="en-US" altLang="zh-CN" dirty="0"/>
              <a:t>】</a:t>
            </a:r>
            <a:r>
              <a:rPr lang="zh-CN" altLang="en-US" dirty="0"/>
              <a:t>选项卡；</a:t>
            </a:r>
            <a:endParaRPr lang="zh-CN" altLang="en-US" dirty="0"/>
          </a:p>
          <a:p>
            <a:pPr marL="457200" lvl="1" indent="0">
              <a:buNone/>
            </a:pPr>
            <a:r>
              <a:rPr lang="en-US" altLang="zh-CN" dirty="0" smtClean="0"/>
              <a:t>      2</a:t>
            </a:r>
            <a:r>
              <a:rPr lang="zh-CN" altLang="en-US" dirty="0"/>
              <a:t>）在</a:t>
            </a:r>
            <a:r>
              <a:rPr lang="en-US" altLang="zh-CN" dirty="0"/>
              <a:t>【</a:t>
            </a:r>
            <a:r>
              <a:rPr lang="zh-CN" altLang="en-US" dirty="0"/>
              <a:t>边框</a:t>
            </a:r>
            <a:r>
              <a:rPr lang="en-US" altLang="zh-CN" dirty="0"/>
              <a:t>】</a:t>
            </a:r>
            <a:r>
              <a:rPr lang="zh-CN" altLang="en-US" dirty="0"/>
              <a:t>分组中，单击</a:t>
            </a:r>
            <a:r>
              <a:rPr lang="en-US" altLang="zh-CN" dirty="0"/>
              <a:t>【</a:t>
            </a:r>
            <a:r>
              <a:rPr lang="zh-CN" altLang="en-US" dirty="0"/>
              <a:t>笔样式</a:t>
            </a:r>
            <a:r>
              <a:rPr lang="en-US" altLang="zh-CN" dirty="0"/>
              <a:t>】</a:t>
            </a:r>
            <a:r>
              <a:rPr lang="zh-CN" altLang="en-US" dirty="0"/>
              <a:t>命令右侧的三角按钮，弹出</a:t>
            </a:r>
            <a:r>
              <a:rPr lang="en-US" altLang="zh-CN" dirty="0"/>
              <a:t>【</a:t>
            </a:r>
            <a:r>
              <a:rPr lang="zh-CN" altLang="en-US" dirty="0"/>
              <a:t>笔样式</a:t>
            </a:r>
            <a:r>
              <a:rPr lang="en-US" altLang="zh-CN" dirty="0"/>
              <a:t>】</a:t>
            </a:r>
            <a:r>
              <a:rPr lang="zh-CN" altLang="en-US" dirty="0"/>
              <a:t>菜单，在菜单中选择“无边框”</a:t>
            </a:r>
            <a:r>
              <a:rPr lang="zh-CN" altLang="en-US" dirty="0" smtClean="0"/>
              <a:t>样式</a:t>
            </a:r>
            <a:r>
              <a:rPr lang="zh-CN" altLang="en-US" dirty="0"/>
              <a:t>；</a:t>
            </a:r>
            <a:endParaRPr lang="en-US" altLang="zh-CN" dirty="0" smtClean="0"/>
          </a:p>
          <a:p>
            <a:pPr marL="457200" lvl="1" indent="0">
              <a:buNone/>
            </a:pPr>
            <a:r>
              <a:rPr lang="en-US" altLang="zh-CN" dirty="0" smtClean="0"/>
              <a:t>     3</a:t>
            </a:r>
            <a:r>
              <a:rPr lang="zh-CN" altLang="en-US" dirty="0" smtClean="0"/>
              <a:t>）这时光标的形状变为    样子，表示边框刷功能起作用。</a:t>
            </a:r>
            <a:endParaRPr lang="zh-CN" altLang="en-US" dirty="0" smtClean="0"/>
          </a:p>
          <a:p>
            <a:pPr marL="457200" lvl="1" indent="0">
              <a:buNone/>
            </a:pPr>
            <a:r>
              <a:rPr lang="zh-CN" altLang="en-US" b="1" dirty="0" smtClean="0"/>
              <a:t>（</a:t>
            </a:r>
            <a:r>
              <a:rPr lang="en-US" altLang="zh-CN" b="1" dirty="0"/>
              <a:t>2</a:t>
            </a:r>
            <a:r>
              <a:rPr lang="zh-CN" altLang="en-US" b="1" dirty="0"/>
              <a:t>） 将功能区</a:t>
            </a:r>
            <a:r>
              <a:rPr lang="en-US" altLang="zh-CN" b="1" dirty="0"/>
              <a:t>【8</a:t>
            </a:r>
            <a:r>
              <a:rPr lang="zh-CN" altLang="en-US" b="1" dirty="0"/>
              <a:t>区</a:t>
            </a:r>
            <a:r>
              <a:rPr lang="en-US" altLang="zh-CN" b="1" dirty="0"/>
              <a:t>】</a:t>
            </a:r>
            <a:r>
              <a:rPr lang="zh-CN" altLang="en-US" b="1" dirty="0"/>
              <a:t>的左、右和下边框设置为虚框线</a:t>
            </a:r>
            <a:endParaRPr lang="zh-CN" altLang="en-US" b="1" dirty="0"/>
          </a:p>
          <a:p>
            <a:pPr marL="457200" lvl="1" indent="0">
              <a:buNone/>
            </a:pPr>
            <a:r>
              <a:rPr lang="zh-CN" altLang="en-US" dirty="0"/>
              <a:t>光标的形状</a:t>
            </a:r>
            <a:r>
              <a:rPr lang="zh-CN" altLang="en-US" dirty="0" smtClean="0"/>
              <a:t>变为    </a:t>
            </a:r>
            <a:r>
              <a:rPr lang="zh-CN" altLang="en-US" dirty="0"/>
              <a:t>样子，分别单击</a:t>
            </a:r>
            <a:r>
              <a:rPr lang="en-US" altLang="zh-CN" dirty="0"/>
              <a:t>【8</a:t>
            </a:r>
            <a:r>
              <a:rPr lang="zh-CN" altLang="en-US" dirty="0"/>
              <a:t>区</a:t>
            </a:r>
            <a:r>
              <a:rPr lang="en-US" altLang="zh-CN" dirty="0"/>
              <a:t>】</a:t>
            </a:r>
            <a:r>
              <a:rPr lang="zh-CN" altLang="en-US" dirty="0"/>
              <a:t>的左、右和下边框，这样就将</a:t>
            </a:r>
            <a:r>
              <a:rPr lang="en-US" altLang="zh-CN" dirty="0"/>
              <a:t>【8</a:t>
            </a:r>
            <a:r>
              <a:rPr lang="zh-CN" altLang="en-US" dirty="0"/>
              <a:t>区</a:t>
            </a:r>
            <a:r>
              <a:rPr lang="en-US" altLang="zh-CN" dirty="0"/>
              <a:t>】</a:t>
            </a:r>
            <a:r>
              <a:rPr lang="zh-CN" altLang="en-US" dirty="0"/>
              <a:t>的左、右和下边框设置为“虚框线”</a:t>
            </a:r>
            <a:r>
              <a:rPr lang="zh-CN" altLang="en-US" dirty="0" smtClean="0"/>
              <a:t>了</a:t>
            </a:r>
            <a:r>
              <a:rPr lang="zh-CN" altLang="en-US" dirty="0"/>
              <a:t>。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4.4.8 </a:t>
            </a:r>
            <a:r>
              <a:rPr lang="zh-CN" altLang="zh-CN" b="1" dirty="0"/>
              <a:t>表格功能区【</a:t>
            </a:r>
            <a:r>
              <a:rPr lang="en-US" altLang="zh-CN" b="1" dirty="0"/>
              <a:t>8</a:t>
            </a:r>
            <a:r>
              <a:rPr lang="zh-CN" altLang="zh-CN" b="1" dirty="0"/>
              <a:t>区】的</a:t>
            </a:r>
            <a:r>
              <a:rPr lang="zh-CN" altLang="zh-CN" b="1" dirty="0" smtClean="0"/>
              <a:t>操作</a:t>
            </a:r>
            <a:endParaRPr lang="zh-CN" altLang="en-US" dirty="0"/>
          </a:p>
        </p:txBody>
      </p:sp>
      <p:pic>
        <p:nvPicPr>
          <p:cNvPr id="10" name="图片 9"/>
          <p:cNvPicPr/>
          <p:nvPr/>
        </p:nvPicPr>
        <p:blipFill>
          <a:blip r:embed="rId1"/>
          <a:stretch>
            <a:fillRect/>
          </a:stretch>
        </p:blipFill>
        <p:spPr>
          <a:xfrm>
            <a:off x="4027344" y="3967313"/>
            <a:ext cx="209550" cy="190500"/>
          </a:xfrm>
          <a:prstGeom prst="rect">
            <a:avLst/>
          </a:prstGeom>
        </p:spPr>
      </p:pic>
      <p:pic>
        <p:nvPicPr>
          <p:cNvPr id="11" name="图片 10"/>
          <p:cNvPicPr/>
          <p:nvPr/>
        </p:nvPicPr>
        <p:blipFill>
          <a:blip r:embed="rId1"/>
          <a:stretch>
            <a:fillRect/>
          </a:stretch>
        </p:blipFill>
        <p:spPr>
          <a:xfrm>
            <a:off x="2922568" y="5069032"/>
            <a:ext cx="209550" cy="190500"/>
          </a:xfrm>
          <a:prstGeom prst="rect">
            <a:avLst/>
          </a:prstGeom>
        </p:spPr>
      </p:pic>
      <p:grpSp>
        <p:nvGrpSpPr>
          <p:cNvPr id="16" name="画布 1363"/>
          <p:cNvGrpSpPr/>
          <p:nvPr/>
        </p:nvGrpSpPr>
        <p:grpSpPr>
          <a:xfrm>
            <a:off x="5849186" y="1959854"/>
            <a:ext cx="5435341" cy="1731676"/>
            <a:chOff x="0" y="0"/>
            <a:chExt cx="4483735" cy="1731676"/>
          </a:xfrm>
        </p:grpSpPr>
        <p:sp>
          <p:nvSpPr>
            <p:cNvPr id="17" name="矩形 16"/>
            <p:cNvSpPr/>
            <p:nvPr/>
          </p:nvSpPr>
          <p:spPr>
            <a:xfrm>
              <a:off x="0" y="0"/>
              <a:ext cx="4483735" cy="1731010"/>
            </a:xfrm>
            <a:prstGeom prst="rect">
              <a:avLst/>
            </a:prstGeom>
            <a:ln>
              <a:noFill/>
            </a:ln>
          </p:spPr>
        </p:sp>
        <p:sp>
          <p:nvSpPr>
            <p:cNvPr id="18" name="文本框 1343"/>
            <p:cNvSpPr txBox="1"/>
            <p:nvPr/>
          </p:nvSpPr>
          <p:spPr>
            <a:xfrm>
              <a:off x="1143507" y="1328501"/>
              <a:ext cx="2114942" cy="403175"/>
            </a:xfrm>
            <a:prstGeom prst="rect">
              <a:avLst/>
            </a:prstGeom>
            <a:solidFill>
              <a:sysClr val="window" lastClr="FFFFFF"/>
            </a:solidFill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4-23 </a:t>
              </a: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设置笔样式操作</a:t>
              </a:r>
              <a:endParaRPr lang="zh-CN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175306" y="37148"/>
              <a:ext cx="3888000" cy="1150531"/>
              <a:chOff x="340676" y="111918"/>
              <a:chExt cx="3888000" cy="1150531"/>
            </a:xfrm>
          </p:grpSpPr>
          <p:pic>
            <p:nvPicPr>
              <p:cNvPr id="20" name="图片 19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40676" y="111918"/>
                <a:ext cx="3888000" cy="1150531"/>
              </a:xfrm>
              <a:prstGeom prst="rect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</p:pic>
          <p:sp>
            <p:nvSpPr>
              <p:cNvPr id="21" name="文本框 1343"/>
              <p:cNvSpPr txBox="1"/>
              <p:nvPr/>
            </p:nvSpPr>
            <p:spPr>
              <a:xfrm>
                <a:off x="2671912" y="145058"/>
                <a:ext cx="1102420" cy="330200"/>
              </a:xfrm>
              <a:prstGeom prst="rect">
                <a:avLst/>
              </a:prstGeom>
              <a:solidFill>
                <a:sysClr val="window" lastClr="FFFFFF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①设置笔样式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" name="椭圆 21"/>
              <p:cNvSpPr/>
              <p:nvPr/>
            </p:nvSpPr>
            <p:spPr>
              <a:xfrm>
                <a:off x="2261668" y="463074"/>
                <a:ext cx="1118680" cy="25287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</p:grp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9186" y="4460298"/>
            <a:ext cx="5644892" cy="1743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62758" y="2675467"/>
            <a:ext cx="3852996" cy="713192"/>
          </a:xfrm>
        </p:spPr>
        <p:txBody>
          <a:bodyPr>
            <a:normAutofit/>
          </a:bodyPr>
          <a:lstStyle/>
          <a:p>
            <a:r>
              <a:rPr lang="zh-CN" altLang="zh-CN" b="1" dirty="0"/>
              <a:t>实训</a:t>
            </a:r>
            <a:r>
              <a:rPr lang="en-US" altLang="zh-CN" b="1" dirty="0"/>
              <a:t>1 </a:t>
            </a:r>
            <a:r>
              <a:rPr lang="zh-CN" altLang="zh-CN" b="1" dirty="0"/>
              <a:t>修改错误的表格</a:t>
            </a:r>
            <a:endParaRPr lang="zh-CN" altLang="zh-CN" b="1" dirty="0"/>
          </a:p>
          <a:p>
            <a:endParaRPr lang="zh-CN" altLang="zh-CN" dirty="0"/>
          </a:p>
          <a:p>
            <a:endParaRPr lang="zh-CN" altLang="zh-CN" b="1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4.5 </a:t>
            </a:r>
            <a:r>
              <a:rPr lang="zh-CN" altLang="zh-CN" b="1" dirty="0"/>
              <a:t>实训操作</a:t>
            </a:r>
            <a:endParaRPr lang="zh-CN" altLang="zh-CN" b="1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603155" y="1705332"/>
            <a:ext cx="4515858" cy="4307032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07263" y="1761066"/>
            <a:ext cx="10455502" cy="4384240"/>
          </a:xfrm>
        </p:spPr>
        <p:txBody>
          <a:bodyPr>
            <a:normAutofit fontScale="92500"/>
          </a:bodyPr>
          <a:lstStyle/>
          <a:p>
            <a:r>
              <a:rPr lang="zh-CN" altLang="zh-CN" b="1" dirty="0"/>
              <a:t>实训</a:t>
            </a:r>
            <a:r>
              <a:rPr lang="en-US" altLang="zh-CN" b="1" dirty="0"/>
              <a:t>1 </a:t>
            </a:r>
            <a:r>
              <a:rPr lang="zh-CN" altLang="zh-CN" b="1" dirty="0"/>
              <a:t>修改错误的表格</a:t>
            </a:r>
            <a:endParaRPr lang="zh-CN" altLang="zh-CN" b="1" dirty="0"/>
          </a:p>
          <a:p>
            <a:r>
              <a:rPr lang="zh-CN" altLang="en-US" b="1" dirty="0" smtClean="0"/>
              <a:t>操作要求：</a:t>
            </a:r>
            <a:endParaRPr lang="en-US" altLang="zh-CN" b="1" dirty="0" smtClean="0"/>
          </a:p>
          <a:p>
            <a:r>
              <a:rPr lang="zh-CN" altLang="zh-CN" dirty="0"/>
              <a:t>本实训列举了读者在学习和操作案例四时出现的四处错误，并提出修改方法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r>
              <a:rPr lang="zh-CN" altLang="zh-CN" dirty="0"/>
              <a:t>实训</a:t>
            </a:r>
            <a:r>
              <a:rPr lang="en-US" altLang="zh-CN" dirty="0"/>
              <a:t>1</a:t>
            </a:r>
            <a:r>
              <a:rPr lang="zh-CN" altLang="zh-CN" dirty="0"/>
              <a:t>的四处错误的位置如图</a:t>
            </a:r>
            <a:r>
              <a:rPr lang="en-US" altLang="zh-CN" dirty="0"/>
              <a:t>4-26</a:t>
            </a:r>
            <a:r>
              <a:rPr lang="zh-CN" altLang="zh-CN" dirty="0"/>
              <a:t>所示，分别说明如下：</a:t>
            </a:r>
            <a:endParaRPr lang="zh-CN" altLang="zh-CN" dirty="0"/>
          </a:p>
          <a:p>
            <a:r>
              <a:rPr lang="zh-CN" altLang="zh-CN" dirty="0"/>
              <a:t>错误</a:t>
            </a:r>
            <a:r>
              <a:rPr lang="en-US" altLang="zh-CN" dirty="0"/>
              <a:t>1</a:t>
            </a:r>
            <a:r>
              <a:rPr lang="zh-CN" altLang="zh-CN" dirty="0"/>
              <a:t>：图中标记的位置（表格的第</a:t>
            </a:r>
            <a:r>
              <a:rPr lang="en-US" altLang="zh-CN" dirty="0"/>
              <a:t>2</a:t>
            </a:r>
            <a:r>
              <a:rPr lang="zh-CN" altLang="zh-CN" dirty="0"/>
              <a:t>行）所在的行行高太大，应缩小行高；</a:t>
            </a:r>
            <a:endParaRPr lang="zh-CN" altLang="zh-CN" dirty="0"/>
          </a:p>
          <a:p>
            <a:r>
              <a:rPr lang="zh-CN" altLang="zh-CN" dirty="0"/>
              <a:t>错误</a:t>
            </a:r>
            <a:r>
              <a:rPr lang="en-US" altLang="zh-CN" dirty="0"/>
              <a:t>2</a:t>
            </a:r>
            <a:r>
              <a:rPr lang="zh-CN" altLang="zh-CN" dirty="0"/>
              <a:t>：在“银行账号”与“公积金代码”所在的行之间漏了一行，如何插入一行；</a:t>
            </a:r>
            <a:endParaRPr lang="zh-CN" altLang="zh-CN" dirty="0"/>
          </a:p>
          <a:p>
            <a:r>
              <a:rPr lang="zh-CN" altLang="zh-CN" dirty="0"/>
              <a:t>错误</a:t>
            </a:r>
            <a:r>
              <a:rPr lang="en-US" altLang="zh-CN" dirty="0"/>
              <a:t>3</a:t>
            </a:r>
            <a:r>
              <a:rPr lang="zh-CN" altLang="zh-CN" dirty="0"/>
              <a:t>：图中标志的这条竖线与邻近的竖线断开了，该如何将它们接成一条线；</a:t>
            </a:r>
            <a:endParaRPr lang="zh-CN" altLang="zh-CN" dirty="0"/>
          </a:p>
          <a:p>
            <a:r>
              <a:rPr lang="zh-CN" altLang="zh-CN" dirty="0"/>
              <a:t>错误</a:t>
            </a:r>
            <a:r>
              <a:rPr lang="en-US" altLang="zh-CN" dirty="0"/>
              <a:t>4</a:t>
            </a:r>
            <a:r>
              <a:rPr lang="zh-CN" altLang="zh-CN" dirty="0"/>
              <a:t>：图中标志处的单元格空间太小，不能容纳</a:t>
            </a:r>
            <a:r>
              <a:rPr lang="en-US" altLang="zh-CN" dirty="0"/>
              <a:t>18</a:t>
            </a:r>
            <a:r>
              <a:rPr lang="zh-CN" altLang="zh-CN" dirty="0"/>
              <a:t>个小单元格，如何将“配偶身份证号码”单元格往左移动，使得填写身份证号码处的空间足够大，要求不影响其他行的结构。</a:t>
            </a:r>
            <a:endParaRPr lang="zh-CN" altLang="zh-CN" dirty="0"/>
          </a:p>
          <a:p>
            <a:endParaRPr lang="zh-CN" altLang="zh-CN" dirty="0"/>
          </a:p>
          <a:p>
            <a:endParaRPr lang="zh-CN" altLang="zh-CN" b="1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4.5 </a:t>
            </a:r>
            <a:r>
              <a:rPr lang="zh-CN" altLang="zh-CN" b="1" dirty="0"/>
              <a:t>实训操作</a:t>
            </a:r>
            <a:endParaRPr lang="zh-CN" altLang="zh-CN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4401" y="1919512"/>
            <a:ext cx="4014102" cy="2892701"/>
          </a:xfrm>
        </p:spPr>
        <p:txBody>
          <a:bodyPr>
            <a:normAutofit/>
          </a:bodyPr>
          <a:lstStyle/>
          <a:p>
            <a:r>
              <a:rPr lang="zh-CN" altLang="zh-CN" b="1" dirty="0"/>
              <a:t>操作要求：</a:t>
            </a:r>
            <a:endParaRPr lang="zh-CN" altLang="zh-CN" b="1" dirty="0"/>
          </a:p>
          <a:p>
            <a:pPr marL="457200" lvl="1" indent="0">
              <a:buNone/>
            </a:pPr>
            <a:r>
              <a:rPr lang="zh-CN" altLang="zh-CN" sz="2400" dirty="0"/>
              <a:t>（</a:t>
            </a:r>
            <a:r>
              <a:rPr lang="en-US" altLang="zh-CN" sz="2400" dirty="0"/>
              <a:t>1</a:t>
            </a:r>
            <a:r>
              <a:rPr lang="zh-CN" altLang="zh-CN" sz="2400" dirty="0"/>
              <a:t>）新建一个</a:t>
            </a:r>
            <a:r>
              <a:rPr lang="en-US" altLang="zh-CN" sz="2400" dirty="0"/>
              <a:t>Word</a:t>
            </a:r>
            <a:r>
              <a:rPr lang="zh-CN" altLang="zh-CN" sz="2400" dirty="0"/>
              <a:t>文档，并将文档保存为“我的作品</a:t>
            </a:r>
            <a:r>
              <a:rPr lang="en-US" altLang="zh-CN" sz="2400" dirty="0"/>
              <a:t>/</a:t>
            </a:r>
            <a:r>
              <a:rPr lang="zh-CN" altLang="zh-CN" sz="2400" dirty="0"/>
              <a:t>案例四</a:t>
            </a:r>
            <a:r>
              <a:rPr lang="en-US" altLang="zh-CN" sz="2400" dirty="0"/>
              <a:t>/</a:t>
            </a:r>
            <a:r>
              <a:rPr lang="zh-CN" altLang="zh-CN" sz="2400" dirty="0"/>
              <a:t>实训</a:t>
            </a:r>
            <a:r>
              <a:rPr lang="en-US" altLang="zh-CN" sz="2400" dirty="0"/>
              <a:t>2/</a:t>
            </a:r>
            <a:r>
              <a:rPr lang="zh-CN" altLang="zh-CN" sz="2400" dirty="0"/>
              <a:t>个人简历”；</a:t>
            </a:r>
            <a:endParaRPr lang="zh-CN" altLang="zh-CN" sz="2400" dirty="0"/>
          </a:p>
          <a:p>
            <a:pPr marL="457200" lvl="1" indent="0">
              <a:buNone/>
            </a:pPr>
            <a:r>
              <a:rPr lang="zh-CN" altLang="zh-CN" sz="2400" dirty="0"/>
              <a:t>（</a:t>
            </a:r>
            <a:r>
              <a:rPr lang="en-US" altLang="zh-CN" sz="2400" dirty="0"/>
              <a:t>2</a:t>
            </a:r>
            <a:r>
              <a:rPr lang="zh-CN" altLang="zh-CN" sz="2400" dirty="0"/>
              <a:t>）参考图</a:t>
            </a:r>
            <a:r>
              <a:rPr lang="en-US" altLang="zh-CN" sz="2400" dirty="0"/>
              <a:t>4-29</a:t>
            </a:r>
            <a:r>
              <a:rPr lang="zh-CN" altLang="zh-CN" sz="2400" dirty="0"/>
              <a:t>制作。</a:t>
            </a:r>
            <a:endParaRPr lang="zh-CN" altLang="zh-CN" sz="2400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b="1" dirty="0"/>
              <a:t>实训</a:t>
            </a:r>
            <a:r>
              <a:rPr lang="en-US" altLang="zh-CN" b="1" dirty="0"/>
              <a:t>2 </a:t>
            </a:r>
            <a:r>
              <a:rPr lang="zh-CN" altLang="zh-CN" b="1" dirty="0"/>
              <a:t>制作一份个人简历</a:t>
            </a:r>
            <a:endParaRPr lang="zh-CN" altLang="zh-CN" b="1" dirty="0"/>
          </a:p>
        </p:txBody>
      </p:sp>
      <p:grpSp>
        <p:nvGrpSpPr>
          <p:cNvPr id="8" name="画布 842"/>
          <p:cNvGrpSpPr/>
          <p:nvPr/>
        </p:nvGrpSpPr>
        <p:grpSpPr>
          <a:xfrm>
            <a:off x="4895947" y="1838830"/>
            <a:ext cx="5340321" cy="4305864"/>
            <a:chOff x="0" y="0"/>
            <a:chExt cx="3587115" cy="3136900"/>
          </a:xfrm>
        </p:grpSpPr>
        <p:sp>
          <p:nvSpPr>
            <p:cNvPr id="13" name="矩形 12"/>
            <p:cNvSpPr/>
            <p:nvPr/>
          </p:nvSpPr>
          <p:spPr>
            <a:xfrm>
              <a:off x="0" y="0"/>
              <a:ext cx="3587115" cy="3136900"/>
            </a:xfrm>
            <a:prstGeom prst="rect">
              <a:avLst/>
            </a:prstGeom>
          </p:spPr>
        </p:sp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83578" y="0"/>
              <a:ext cx="2628900" cy="2698807"/>
            </a:xfrm>
            <a:prstGeom prst="rect">
              <a:avLst/>
            </a:prstGeom>
          </p:spPr>
        </p:pic>
        <p:sp>
          <p:nvSpPr>
            <p:cNvPr id="15" name="文本框 1448"/>
            <p:cNvSpPr txBox="1"/>
            <p:nvPr/>
          </p:nvSpPr>
          <p:spPr>
            <a:xfrm>
              <a:off x="739807" y="2730481"/>
              <a:ext cx="2536825" cy="371475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6830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20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宋体" panose="02010600030101010101" pitchFamily="2" charset="-122"/>
                </a:rPr>
                <a:t>图</a:t>
              </a:r>
              <a:r>
                <a:rPr lang="en-US" sz="20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宋体" panose="02010600030101010101" pitchFamily="2" charset="-122"/>
                </a:rPr>
                <a:t>4-29 </a:t>
              </a:r>
              <a:r>
                <a:rPr lang="zh-CN" sz="20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宋体" panose="02010600030101010101" pitchFamily="2" charset="-122"/>
                </a:rPr>
                <a:t>实训</a:t>
              </a:r>
              <a:r>
                <a:rPr lang="en-US" sz="20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宋体" panose="02010600030101010101" pitchFamily="2" charset="-122"/>
                </a:rPr>
                <a:t>2</a:t>
              </a:r>
              <a:r>
                <a:rPr lang="zh-CN" sz="20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宋体" panose="02010600030101010101" pitchFamily="2" charset="-122"/>
                </a:rPr>
                <a:t>效果图</a:t>
              </a:r>
              <a:endParaRPr lang="zh-CN" sz="20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74498" y="1774514"/>
            <a:ext cx="9877777" cy="3066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）新建一个</a:t>
            </a:r>
            <a:r>
              <a:rPr lang="en-US" altLang="zh-CN" dirty="0"/>
              <a:t>Word</a:t>
            </a:r>
            <a:r>
              <a:rPr lang="zh-CN" altLang="zh-CN" dirty="0"/>
              <a:t>文档，并将文件保存到“我的作品</a:t>
            </a:r>
            <a:r>
              <a:rPr lang="en-US" altLang="zh-CN" dirty="0"/>
              <a:t>/</a:t>
            </a:r>
            <a:r>
              <a:rPr lang="zh-CN" altLang="zh-CN" dirty="0"/>
              <a:t>案例四”文件夹中，文件名为“住房公积金提取申请表</a:t>
            </a:r>
            <a:r>
              <a:rPr lang="en-US" altLang="zh-CN" dirty="0"/>
              <a:t>.</a:t>
            </a:r>
            <a:r>
              <a:rPr lang="en-US" altLang="zh-CN" dirty="0" err="1"/>
              <a:t>docx</a:t>
            </a:r>
            <a:r>
              <a:rPr lang="zh-CN" altLang="zh-CN" dirty="0"/>
              <a:t>”</a:t>
            </a:r>
            <a:endParaRPr lang="zh-CN" altLang="zh-CN" dirty="0"/>
          </a:p>
          <a:p>
            <a:pPr marL="0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）页面设置：纸张大小为</a:t>
            </a:r>
            <a:r>
              <a:rPr lang="en-US" altLang="zh-CN" dirty="0"/>
              <a:t>A4</a:t>
            </a:r>
            <a:r>
              <a:rPr lang="zh-CN" altLang="zh-CN" dirty="0"/>
              <a:t>，上下左右边距为</a:t>
            </a:r>
            <a:r>
              <a:rPr lang="en-US" altLang="zh-CN" dirty="0"/>
              <a:t>1.27</a:t>
            </a:r>
            <a:r>
              <a:rPr lang="zh-CN" altLang="zh-CN" dirty="0"/>
              <a:t>厘米；</a:t>
            </a:r>
            <a:endParaRPr lang="zh-CN" altLang="zh-CN" dirty="0"/>
          </a:p>
          <a:p>
            <a:pPr marL="0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3</a:t>
            </a:r>
            <a:r>
              <a:rPr lang="zh-CN" altLang="zh-CN" dirty="0"/>
              <a:t>）表格内的文字为宋体，五号字；</a:t>
            </a:r>
            <a:endParaRPr lang="zh-CN" altLang="zh-CN" dirty="0"/>
          </a:p>
          <a:p>
            <a:pPr marL="0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4</a:t>
            </a:r>
            <a:r>
              <a:rPr lang="zh-CN" altLang="zh-CN" dirty="0"/>
              <a:t>）整个文档控制在一个页面内完成；</a:t>
            </a:r>
            <a:endParaRPr lang="zh-CN" altLang="zh-CN" dirty="0"/>
          </a:p>
          <a:p>
            <a:pPr marL="0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5</a:t>
            </a:r>
            <a:r>
              <a:rPr lang="zh-CN" altLang="zh-CN" dirty="0"/>
              <a:t>）参照成品效果样例文档操作。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4.3 </a:t>
            </a:r>
            <a:r>
              <a:rPr lang="zh-CN" altLang="zh-CN" b="1" dirty="0"/>
              <a:t>操作要求</a:t>
            </a:r>
            <a:endParaRPr lang="zh-CN" altLang="zh-C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547507" y="171042"/>
            <a:ext cx="10972800" cy="636455"/>
          </a:xfrm>
        </p:spPr>
        <p:txBody>
          <a:bodyPr>
            <a:normAutofit fontScale="90000"/>
          </a:bodyPr>
          <a:lstStyle/>
          <a:p>
            <a:r>
              <a:rPr lang="zh-CN" altLang="zh-CN" sz="3600" dirty="0" smtClean="0"/>
              <a:t>案例</a:t>
            </a:r>
            <a:r>
              <a:rPr lang="zh-CN" altLang="en-US" sz="3600" dirty="0" smtClean="0"/>
              <a:t>四</a:t>
            </a:r>
            <a:r>
              <a:rPr lang="en-US" altLang="zh-CN" sz="3600" dirty="0" smtClean="0"/>
              <a:t>  </a:t>
            </a:r>
            <a:r>
              <a:rPr lang="zh-CN" altLang="zh-CN" sz="3600" dirty="0" smtClean="0"/>
              <a:t>效果</a:t>
            </a:r>
            <a:r>
              <a:rPr lang="zh-CN" altLang="en-US" sz="3600" dirty="0" smtClean="0"/>
              <a:t>图</a:t>
            </a:r>
            <a:endParaRPr lang="zh-CN" altLang="en-US" sz="3600" dirty="0"/>
          </a:p>
        </p:txBody>
      </p:sp>
      <p:sp>
        <p:nvSpPr>
          <p:cNvPr id="4" name="矩形 3"/>
          <p:cNvSpPr/>
          <p:nvPr/>
        </p:nvSpPr>
        <p:spPr>
          <a:xfrm>
            <a:off x="0" y="6438126"/>
            <a:ext cx="12192000" cy="419874"/>
          </a:xfrm>
          <a:prstGeom prst="rect">
            <a:avLst/>
          </a:prstGeom>
          <a:solidFill>
            <a:srgbClr val="942F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0311" y="6561376"/>
            <a:ext cx="2639996" cy="252000"/>
          </a:xfrm>
          <a:prstGeom prst="rect">
            <a:avLst/>
          </a:prstGeom>
        </p:spPr>
      </p:pic>
      <p:pic>
        <p:nvPicPr>
          <p:cNvPr id="12" name="图片 11"/>
          <p:cNvPicPr/>
          <p:nvPr/>
        </p:nvPicPr>
        <p:blipFill>
          <a:blip r:embed="rId2"/>
          <a:stretch>
            <a:fillRect/>
          </a:stretch>
        </p:blipFill>
        <p:spPr>
          <a:xfrm>
            <a:off x="5593359" y="1087183"/>
            <a:ext cx="4929679" cy="5100692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743662" y="1786188"/>
            <a:ext cx="43711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/>
              <a:t>为了描述方便，我们人为的将表格分为</a:t>
            </a:r>
            <a:r>
              <a:rPr lang="en-US" altLang="zh-CN" sz="2400" dirty="0"/>
              <a:t>8</a:t>
            </a:r>
            <a:r>
              <a:rPr lang="zh-CN" altLang="en-US" sz="2400" dirty="0"/>
              <a:t>个功能区，划分方法大致是从上到下从左到</a:t>
            </a:r>
            <a:r>
              <a:rPr lang="zh-CN" altLang="en-US" sz="2400" dirty="0" smtClean="0"/>
              <a:t>右。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840027" y="2016561"/>
            <a:ext cx="9877777" cy="2125133"/>
          </a:xfrm>
        </p:spPr>
        <p:txBody>
          <a:bodyPr/>
          <a:lstStyle/>
          <a:p>
            <a:r>
              <a:rPr lang="en-US" altLang="zh-CN" b="1" dirty="0"/>
              <a:t>4.4.1 </a:t>
            </a:r>
            <a:r>
              <a:rPr lang="zh-CN" altLang="zh-CN" b="1" dirty="0"/>
              <a:t>页面设置</a:t>
            </a:r>
            <a:endParaRPr lang="zh-CN" altLang="zh-CN" b="1" dirty="0"/>
          </a:p>
          <a:p>
            <a:r>
              <a:rPr lang="zh-CN" altLang="zh-CN" dirty="0"/>
              <a:t>纸张大小设置为</a:t>
            </a:r>
            <a:r>
              <a:rPr lang="en-US" altLang="zh-CN" dirty="0"/>
              <a:t>A4</a:t>
            </a:r>
            <a:r>
              <a:rPr lang="zh-CN" altLang="zh-CN" dirty="0"/>
              <a:t>纸，纸张方向为纵向，页边距比较窄，为上下左右各</a:t>
            </a:r>
            <a:r>
              <a:rPr lang="en-US" altLang="zh-CN" dirty="0"/>
              <a:t>1.27</a:t>
            </a:r>
            <a:r>
              <a:rPr lang="zh-CN" altLang="zh-CN" dirty="0"/>
              <a:t>厘米。</a:t>
            </a:r>
            <a:endParaRPr lang="zh-CN" altLang="zh-CN" dirty="0"/>
          </a:p>
          <a:p>
            <a:endParaRPr lang="zh-CN" altLang="zh-CN" b="1" dirty="0"/>
          </a:p>
          <a:p>
            <a:endParaRPr lang="zh-CN" alt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4.4 </a:t>
            </a:r>
            <a:r>
              <a:rPr lang="zh-CN" altLang="zh-CN" b="1" dirty="0"/>
              <a:t>操作</a:t>
            </a:r>
            <a:r>
              <a:rPr lang="zh-CN" altLang="zh-CN" b="1" dirty="0" smtClean="0"/>
              <a:t>过程</a:t>
            </a:r>
            <a:r>
              <a:rPr lang="zh-CN" altLang="en-US" b="1" dirty="0" smtClean="0"/>
              <a:t>要点讲解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4.4.2 </a:t>
            </a:r>
            <a:r>
              <a:rPr lang="zh-CN" altLang="zh-CN" b="1" dirty="0"/>
              <a:t>表格标题区【</a:t>
            </a:r>
            <a:r>
              <a:rPr lang="en-US" altLang="zh-CN" b="1" dirty="0"/>
              <a:t>1</a:t>
            </a:r>
            <a:r>
              <a:rPr lang="zh-CN" altLang="zh-CN" b="1" dirty="0"/>
              <a:t>区】的操作</a:t>
            </a:r>
            <a:endParaRPr lang="zh-CN" altLang="zh-CN" b="1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zh-CN" altLang="zh-CN" b="1" dirty="0"/>
          </a:p>
          <a:p>
            <a:endParaRPr lang="zh-CN" altLang="en-US" dirty="0"/>
          </a:p>
        </p:txBody>
      </p:sp>
      <p:sp>
        <p:nvSpPr>
          <p:cNvPr id="2" name="内容占位符 1"/>
          <p:cNvSpPr>
            <a:spLocks noGrp="1"/>
          </p:cNvSpPr>
          <p:nvPr>
            <p:ph sz="quarter" idx="14"/>
          </p:nvPr>
        </p:nvSpPr>
        <p:spPr>
          <a:xfrm>
            <a:off x="636494" y="2460814"/>
            <a:ext cx="10972800" cy="1438834"/>
          </a:xfrm>
        </p:spPr>
        <p:txBody>
          <a:bodyPr/>
          <a:lstStyle/>
          <a:p>
            <a:r>
              <a:rPr lang="zh-CN" altLang="zh-CN" dirty="0"/>
              <a:t>标题区，就是我们划分的</a:t>
            </a:r>
            <a:r>
              <a:rPr lang="en-US" altLang="zh-CN" dirty="0"/>
              <a:t>1</a:t>
            </a:r>
            <a:r>
              <a:rPr lang="zh-CN" altLang="zh-CN" dirty="0"/>
              <a:t>区，直接在页面上输入文字“住房公积金提取申请表”，然后进行格式设置，将字体设置为宋体，二号字，加粗，居中对齐。</a:t>
            </a:r>
            <a:endParaRPr lang="zh-CN" altLang="zh-CN" dirty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547507" y="1731254"/>
            <a:ext cx="5105148" cy="3583547"/>
          </a:xfrm>
        </p:spPr>
        <p:txBody>
          <a:bodyPr>
            <a:normAutofit/>
          </a:bodyPr>
          <a:lstStyle/>
          <a:p>
            <a:r>
              <a:rPr lang="zh-CN" altLang="zh-CN" dirty="0"/>
              <a:t>不规则表格，行数列数难于准确确定。我们约定两条水平线之间算作一行，不论行高有多高，单元格内有多少行字。</a:t>
            </a:r>
            <a:endParaRPr lang="zh-CN" altLang="zh-CN" dirty="0"/>
          </a:p>
          <a:p>
            <a:r>
              <a:rPr lang="zh-CN" altLang="zh-CN" dirty="0"/>
              <a:t>根据案例的特点我们插入一个</a:t>
            </a:r>
            <a:r>
              <a:rPr lang="en-US" altLang="zh-CN" dirty="0"/>
              <a:t>12</a:t>
            </a:r>
            <a:r>
              <a:rPr lang="zh-CN" altLang="zh-CN" dirty="0"/>
              <a:t>行的表格，由于列数较为不规范，我们暂且算</a:t>
            </a:r>
            <a:r>
              <a:rPr lang="en-US" altLang="zh-CN" dirty="0"/>
              <a:t>1</a:t>
            </a:r>
            <a:r>
              <a:rPr lang="zh-CN" altLang="zh-CN" dirty="0"/>
              <a:t>列处理，我们插入</a:t>
            </a:r>
            <a:r>
              <a:rPr lang="en-US" altLang="zh-CN" dirty="0"/>
              <a:t>12</a:t>
            </a:r>
            <a:r>
              <a:rPr lang="zh-CN" altLang="zh-CN" dirty="0"/>
              <a:t>行</a:t>
            </a:r>
            <a:r>
              <a:rPr lang="en-US" altLang="zh-CN" dirty="0"/>
              <a:t>1</a:t>
            </a:r>
            <a:r>
              <a:rPr lang="zh-CN" altLang="zh-CN" dirty="0"/>
              <a:t>列的表格。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4.4.3 </a:t>
            </a:r>
            <a:r>
              <a:rPr lang="zh-CN" altLang="zh-CN" b="1" dirty="0"/>
              <a:t>插入表格</a:t>
            </a:r>
            <a:endParaRPr lang="zh-CN" altLang="zh-CN" b="1" dirty="0"/>
          </a:p>
        </p:txBody>
      </p:sp>
      <p:grpSp>
        <p:nvGrpSpPr>
          <p:cNvPr id="40" name="画布 13"/>
          <p:cNvGrpSpPr/>
          <p:nvPr/>
        </p:nvGrpSpPr>
        <p:grpSpPr>
          <a:xfrm>
            <a:off x="6093987" y="1922830"/>
            <a:ext cx="4768129" cy="3391971"/>
            <a:chOff x="0" y="0"/>
            <a:chExt cx="3419475" cy="1847851"/>
          </a:xfrm>
        </p:grpSpPr>
        <p:sp>
          <p:nvSpPr>
            <p:cNvPr id="41" name="矩形 40"/>
            <p:cNvSpPr/>
            <p:nvPr/>
          </p:nvSpPr>
          <p:spPr>
            <a:xfrm>
              <a:off x="0" y="0"/>
              <a:ext cx="3419475" cy="1847850"/>
            </a:xfrm>
            <a:prstGeom prst="rect">
              <a:avLst/>
            </a:prstGeom>
          </p:spPr>
        </p:sp>
        <p:pic>
          <p:nvPicPr>
            <p:cNvPr id="42" name="图片 4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80000" y="97378"/>
              <a:ext cx="2695238" cy="1409524"/>
            </a:xfrm>
            <a:prstGeom prst="rect">
              <a:avLst/>
            </a:prstGeom>
          </p:spPr>
        </p:pic>
        <p:sp>
          <p:nvSpPr>
            <p:cNvPr id="43" name="文本框 743"/>
            <p:cNvSpPr txBox="1"/>
            <p:nvPr/>
          </p:nvSpPr>
          <p:spPr>
            <a:xfrm>
              <a:off x="561000" y="1514476"/>
              <a:ext cx="2153625" cy="33337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2697" tIns="46348" rIns="92697" bIns="46348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altLang="en-US" sz="2000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插入</a:t>
              </a:r>
              <a:r>
                <a:rPr lang="zh-CN" sz="2000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一</a:t>
              </a:r>
              <a:r>
                <a:rPr lang="zh-CN" sz="20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个</a:t>
              </a:r>
              <a:r>
                <a:rPr lang="en-US" sz="20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12</a:t>
              </a:r>
              <a:r>
                <a:rPr lang="zh-CN" sz="20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行</a:t>
              </a:r>
              <a:r>
                <a:rPr lang="en-US" sz="20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1</a:t>
              </a:r>
              <a:r>
                <a:rPr lang="zh-CN" sz="20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列的表格</a:t>
              </a:r>
              <a:endParaRPr lang="zh-CN" sz="20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7507" y="1948794"/>
            <a:ext cx="4699902" cy="2007028"/>
          </a:xfrm>
        </p:spPr>
        <p:txBody>
          <a:bodyPr/>
          <a:lstStyle/>
          <a:p>
            <a:r>
              <a:rPr lang="en-US" altLang="zh-CN" b="1" dirty="0" smtClean="0"/>
              <a:t>1 </a:t>
            </a:r>
            <a:r>
              <a:rPr lang="zh-CN" altLang="en-US" b="1" dirty="0" smtClean="0"/>
              <a:t>绘制一条框线</a:t>
            </a:r>
            <a:endParaRPr lang="en-US" altLang="zh-CN" b="1" dirty="0" smtClean="0"/>
          </a:p>
          <a:p>
            <a:pPr lvl="1"/>
            <a:r>
              <a:rPr lang="zh-CN" altLang="zh-CN" dirty="0" smtClean="0"/>
              <a:t>表格</a:t>
            </a:r>
            <a:r>
              <a:rPr lang="zh-CN" altLang="zh-CN" dirty="0"/>
              <a:t>【</a:t>
            </a:r>
            <a:r>
              <a:rPr lang="en-US" altLang="zh-CN" dirty="0"/>
              <a:t>2</a:t>
            </a:r>
            <a:r>
              <a:rPr lang="zh-CN" altLang="zh-CN" dirty="0"/>
              <a:t>区】的形状为长条形，跨所有行，可以使用【绘制表格】工具操作较为方便。</a:t>
            </a:r>
            <a:endParaRPr lang="zh-CN" altLang="zh-CN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4.4.4 </a:t>
            </a:r>
            <a:r>
              <a:rPr lang="zh-CN" altLang="zh-CN" b="1" dirty="0"/>
              <a:t>表格功能区【</a:t>
            </a:r>
            <a:r>
              <a:rPr lang="en-US" altLang="zh-CN" b="1" dirty="0"/>
              <a:t>2</a:t>
            </a:r>
            <a:r>
              <a:rPr lang="zh-CN" altLang="zh-CN" b="1" dirty="0"/>
              <a:t>区】的操作</a:t>
            </a:r>
            <a:endParaRPr lang="zh-CN" altLang="zh-CN" b="1" dirty="0"/>
          </a:p>
        </p:txBody>
      </p:sp>
      <p:grpSp>
        <p:nvGrpSpPr>
          <p:cNvPr id="13" name="画布 48"/>
          <p:cNvGrpSpPr/>
          <p:nvPr/>
        </p:nvGrpSpPr>
        <p:grpSpPr>
          <a:xfrm>
            <a:off x="5759102" y="1731253"/>
            <a:ext cx="5099397" cy="4316255"/>
            <a:chOff x="0" y="0"/>
            <a:chExt cx="3957320" cy="2909322"/>
          </a:xfrm>
        </p:grpSpPr>
        <p:sp>
          <p:nvSpPr>
            <p:cNvPr id="14" name="矩形 13"/>
            <p:cNvSpPr/>
            <p:nvPr/>
          </p:nvSpPr>
          <p:spPr>
            <a:xfrm>
              <a:off x="0" y="0"/>
              <a:ext cx="3957320" cy="2908935"/>
            </a:xfrm>
            <a:prstGeom prst="rect">
              <a:avLst/>
            </a:prstGeom>
            <a:ln>
              <a:noFill/>
            </a:ln>
          </p:spPr>
        </p:sp>
        <p:grpSp>
          <p:nvGrpSpPr>
            <p:cNvPr id="15" name="组合 14"/>
            <p:cNvGrpSpPr/>
            <p:nvPr/>
          </p:nvGrpSpPr>
          <p:grpSpPr>
            <a:xfrm>
              <a:off x="308581" y="121743"/>
              <a:ext cx="3060000" cy="2240457"/>
              <a:chOff x="699106" y="36034"/>
              <a:chExt cx="3060000" cy="2320203"/>
            </a:xfrm>
          </p:grpSpPr>
          <p:pic>
            <p:nvPicPr>
              <p:cNvPr id="17" name="图片 16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699106" y="36034"/>
                <a:ext cx="3060000" cy="2320203"/>
              </a:xfrm>
              <a:prstGeom prst="rect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</p:pic>
          <p:sp>
            <p:nvSpPr>
              <p:cNvPr id="18" name="文本框 1448"/>
              <p:cNvSpPr txBox="1"/>
              <p:nvPr/>
            </p:nvSpPr>
            <p:spPr>
              <a:xfrm>
                <a:off x="763797" y="1026840"/>
                <a:ext cx="528415" cy="21165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4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①单击</a:t>
                </a:r>
                <a:endPara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文本框 1448"/>
              <p:cNvSpPr txBox="1"/>
              <p:nvPr/>
            </p:nvSpPr>
            <p:spPr>
              <a:xfrm>
                <a:off x="1929533" y="1716020"/>
                <a:ext cx="889867" cy="21165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2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②绘制框线</a:t>
                </a:r>
                <a:endParaRPr lang="zh-CN" sz="12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" name="椭圆 24"/>
              <p:cNvSpPr/>
              <p:nvPr/>
            </p:nvSpPr>
            <p:spPr>
              <a:xfrm>
                <a:off x="699106" y="362748"/>
                <a:ext cx="438847" cy="452363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16" name="文本框 1448"/>
            <p:cNvSpPr txBox="1"/>
            <p:nvPr/>
          </p:nvSpPr>
          <p:spPr>
            <a:xfrm>
              <a:off x="1159274" y="2537212"/>
              <a:ext cx="1846509" cy="37211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400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绘制</a:t>
              </a: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一条框线</a:t>
              </a:r>
              <a:endParaRPr lang="zh-CN" sz="1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7507" y="2009567"/>
            <a:ext cx="4699902" cy="3150028"/>
          </a:xfrm>
        </p:spPr>
        <p:txBody>
          <a:bodyPr>
            <a:normAutofit/>
          </a:bodyPr>
          <a:lstStyle/>
          <a:p>
            <a:r>
              <a:rPr lang="en-US" altLang="zh-CN" b="1" dirty="0"/>
              <a:t>2 </a:t>
            </a:r>
            <a:r>
              <a:rPr lang="zh-CN" altLang="zh-CN" b="1" dirty="0"/>
              <a:t>将第一列的前</a:t>
            </a:r>
            <a:r>
              <a:rPr lang="en-US" altLang="zh-CN" b="1" dirty="0"/>
              <a:t>11</a:t>
            </a:r>
            <a:r>
              <a:rPr lang="zh-CN" altLang="zh-CN" b="1" dirty="0"/>
              <a:t>个单元格合并</a:t>
            </a:r>
            <a:endParaRPr lang="zh-CN" altLang="zh-CN" b="1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）选择第一列从上到下的</a:t>
            </a:r>
            <a:r>
              <a:rPr lang="en-US" altLang="zh-CN" dirty="0"/>
              <a:t>11</a:t>
            </a:r>
            <a:r>
              <a:rPr lang="zh-CN" altLang="zh-CN" dirty="0"/>
              <a:t>个单元格；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）切换到【表格工具】</a:t>
            </a:r>
            <a:r>
              <a:rPr lang="en-US" altLang="zh-CN" dirty="0"/>
              <a:t>/</a:t>
            </a:r>
            <a:r>
              <a:rPr lang="zh-CN" altLang="zh-CN" dirty="0"/>
              <a:t>【布局】子选项卡，在【合并】分组中，单击【合并单元格】命令，单元格合并</a:t>
            </a:r>
            <a:r>
              <a:rPr lang="zh-CN" altLang="zh-CN" dirty="0" smtClean="0"/>
              <a:t>完成</a:t>
            </a:r>
            <a:r>
              <a:rPr lang="zh-CN" altLang="en-US" dirty="0"/>
              <a:t>。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4.4.4 </a:t>
            </a:r>
            <a:r>
              <a:rPr lang="zh-CN" altLang="zh-CN" b="1" dirty="0"/>
              <a:t>表格功能区【</a:t>
            </a:r>
            <a:r>
              <a:rPr lang="en-US" altLang="zh-CN" b="1" dirty="0"/>
              <a:t>2</a:t>
            </a:r>
            <a:r>
              <a:rPr lang="zh-CN" altLang="zh-CN" b="1" dirty="0"/>
              <a:t>区】的操作</a:t>
            </a:r>
            <a:endParaRPr lang="zh-CN" altLang="zh-CN" b="1" dirty="0"/>
          </a:p>
        </p:txBody>
      </p:sp>
      <p:grpSp>
        <p:nvGrpSpPr>
          <p:cNvPr id="12" name="画布 591"/>
          <p:cNvGrpSpPr/>
          <p:nvPr/>
        </p:nvGrpSpPr>
        <p:grpSpPr>
          <a:xfrm>
            <a:off x="5680364" y="1731254"/>
            <a:ext cx="5583382" cy="4274691"/>
            <a:chOff x="0" y="0"/>
            <a:chExt cx="4093845" cy="2895600"/>
          </a:xfrm>
        </p:grpSpPr>
        <p:sp>
          <p:nvSpPr>
            <p:cNvPr id="20" name="矩形 19"/>
            <p:cNvSpPr/>
            <p:nvPr/>
          </p:nvSpPr>
          <p:spPr>
            <a:xfrm>
              <a:off x="0" y="0"/>
              <a:ext cx="4093845" cy="2895600"/>
            </a:xfrm>
            <a:prstGeom prst="rect">
              <a:avLst/>
            </a:prstGeom>
            <a:ln>
              <a:noFill/>
            </a:ln>
          </p:spPr>
        </p:sp>
        <p:sp>
          <p:nvSpPr>
            <p:cNvPr id="21" name="文本框 1448"/>
            <p:cNvSpPr txBox="1"/>
            <p:nvPr/>
          </p:nvSpPr>
          <p:spPr>
            <a:xfrm>
              <a:off x="1288011" y="2465687"/>
              <a:ext cx="1845945" cy="371475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合并</a:t>
              </a:r>
              <a:r>
                <a:rPr lang="zh-CN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单元格操作</a:t>
              </a:r>
              <a:endParaRPr lang="zh-CN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22" name="组合 21"/>
            <p:cNvGrpSpPr/>
            <p:nvPr/>
          </p:nvGrpSpPr>
          <p:grpSpPr>
            <a:xfrm>
              <a:off x="189474" y="98085"/>
              <a:ext cx="3604226" cy="2281877"/>
              <a:chOff x="0" y="4"/>
              <a:chExt cx="3604226" cy="2281877"/>
            </a:xfrm>
          </p:grpSpPr>
          <p:pic>
            <p:nvPicPr>
              <p:cNvPr id="23" name="图片 22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0" y="5"/>
                <a:ext cx="1512000" cy="2281876"/>
              </a:xfrm>
              <a:prstGeom prst="rect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</p:pic>
          <p:pic>
            <p:nvPicPr>
              <p:cNvPr id="24" name="图片 2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092226" y="4"/>
                <a:ext cx="1512000" cy="2224213"/>
              </a:xfrm>
              <a:prstGeom prst="rect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</p:pic>
          <p:sp>
            <p:nvSpPr>
              <p:cNvPr id="26" name="文本框 1448"/>
              <p:cNvSpPr txBox="1"/>
              <p:nvPr/>
            </p:nvSpPr>
            <p:spPr>
              <a:xfrm>
                <a:off x="287042" y="1432151"/>
                <a:ext cx="1047488" cy="211455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①选定单元格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" name="文本框 1448"/>
              <p:cNvSpPr txBox="1"/>
              <p:nvPr/>
            </p:nvSpPr>
            <p:spPr>
              <a:xfrm>
                <a:off x="418897" y="789600"/>
                <a:ext cx="528320" cy="211455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②单击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" name="椭圆 27"/>
              <p:cNvSpPr/>
              <p:nvPr/>
            </p:nvSpPr>
            <p:spPr>
              <a:xfrm>
                <a:off x="477752" y="263612"/>
                <a:ext cx="329443" cy="469556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29" name="右箭头 28"/>
              <p:cNvSpPr/>
              <p:nvPr/>
            </p:nvSpPr>
            <p:spPr>
              <a:xfrm>
                <a:off x="1655805" y="1326292"/>
                <a:ext cx="304800" cy="105859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3337</Words>
  <Application>WPS 演示</Application>
  <PresentationFormat>自定义</PresentationFormat>
  <Paragraphs>247</Paragraphs>
  <Slides>28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41" baseType="lpstr">
      <vt:lpstr>Arial</vt:lpstr>
      <vt:lpstr>宋体</vt:lpstr>
      <vt:lpstr>Wingdings</vt:lpstr>
      <vt:lpstr>Symbol</vt:lpstr>
      <vt:lpstr>Times New Roman</vt:lpstr>
      <vt:lpstr>Candara</vt:lpstr>
      <vt:lpstr>华文新魏</vt:lpstr>
      <vt:lpstr>微软雅黑</vt:lpstr>
      <vt:lpstr>Arial Unicode MS</vt:lpstr>
      <vt:lpstr>华文楷体</vt:lpstr>
      <vt:lpstr>Calibri</vt:lpstr>
      <vt:lpstr>Wingdings 2</vt:lpstr>
      <vt:lpstr>波形</vt:lpstr>
      <vt:lpstr>案例四 不规则表格的制作</vt:lpstr>
      <vt:lpstr>4.1 教学目标</vt:lpstr>
      <vt:lpstr>4.3 操作要求</vt:lpstr>
      <vt:lpstr>案例四  效果图</vt:lpstr>
      <vt:lpstr>4.4 操作过程要点讲解</vt:lpstr>
      <vt:lpstr>4.4.2 表格标题区【1区】的操作</vt:lpstr>
      <vt:lpstr>4.4.3 插入表格</vt:lpstr>
      <vt:lpstr>4.4.4 表格功能区【2区】的操作</vt:lpstr>
      <vt:lpstr>4.4.4 表格功能区【2区】的操作</vt:lpstr>
      <vt:lpstr>4.4.4 表格功能区【2区】的操作</vt:lpstr>
      <vt:lpstr>4.4.4 表格功能区【2区】的操作</vt:lpstr>
      <vt:lpstr>4.4.5 表格功能区【3区】的操作</vt:lpstr>
      <vt:lpstr>4.4.5 表格功能区【3区】的操作</vt:lpstr>
      <vt:lpstr>4.4.5 表格功能区【3区】的操作</vt:lpstr>
      <vt:lpstr>4.4.5 表格功能区【3区】的操作</vt:lpstr>
      <vt:lpstr>4.4.5 表格功能区【3区】的操作</vt:lpstr>
      <vt:lpstr>4.4.5 表格功能区【3区】的操作</vt:lpstr>
      <vt:lpstr>4.4.5 表格功能区【3区】的操作</vt:lpstr>
      <vt:lpstr>4.4.6 表格功能区【4区】的操作</vt:lpstr>
      <vt:lpstr>4.5.7 表格功能区【5区】的操作</vt:lpstr>
      <vt:lpstr>4.5.7 表格功能区【5区】的操作</vt:lpstr>
      <vt:lpstr>4.4.7 功能区【6区】和【7区】的操作</vt:lpstr>
      <vt:lpstr>4.4.8 表格功能区【8区】的操作</vt:lpstr>
      <vt:lpstr>4.4.8 表格功能区【8区】的操作</vt:lpstr>
      <vt:lpstr>4.4.8 表格功能区【8区】的操作</vt:lpstr>
      <vt:lpstr>4.5 实训操作</vt:lpstr>
      <vt:lpstr>4.5 实训操作</vt:lpstr>
      <vt:lpstr>实训2 制作一份个人简历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办公自动化案例教材</dc:title>
  <dc:creator>Windows</dc:creator>
  <cp:lastModifiedBy>lenovo</cp:lastModifiedBy>
  <cp:revision>49</cp:revision>
  <dcterms:created xsi:type="dcterms:W3CDTF">2019-02-09T02:31:00Z</dcterms:created>
  <dcterms:modified xsi:type="dcterms:W3CDTF">2022-04-21T03:12:38Z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mmondata">
    <vt:lpwstr>eyJoZGlkIjoiMmZmMGQ2ZDUwY2MxMjJjNTExYTdjNjg4NDQ0OWVkNGEifQ==</vt:lpwstr>
  </property>
  <property fmtid="{D5CDD505-2E9C-101B-9397-08002B2CF9AE}" pid="3" name="ICV">
    <vt:lpwstr>49C3EFB098394DA99D4CC5B2EA11C37C</vt:lpwstr>
  </property>
  <property fmtid="{D5CDD505-2E9C-101B-9397-08002B2CF9AE}" pid="4" name="KSOProductBuildVer">
    <vt:lpwstr>2052-11.1.0.11636</vt:lpwstr>
  </property>
</Properties>
</file>