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8" r:id="rId13"/>
    <p:sldId id="279" r:id="rId14"/>
    <p:sldId id="280" r:id="rId15"/>
    <p:sldId id="281" r:id="rId16"/>
    <p:sldId id="282" r:id="rId17"/>
    <p:sldId id="269" r:id="rId18"/>
    <p:sldId id="283" r:id="rId19"/>
    <p:sldId id="271" r:id="rId20"/>
    <p:sldId id="276" r:id="rId21"/>
    <p:sldId id="277" r:id="rId22"/>
    <p:sldId id="278" r:id="rId23"/>
    <p:sldId id="284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案例三 规则表格的制作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本案例是要创建一个</a:t>
            </a:r>
            <a:r>
              <a:rPr lang="en-US" altLang="zh-CN" dirty="0"/>
              <a:t>14</a:t>
            </a:r>
            <a:r>
              <a:rPr lang="zh-CN" altLang="zh-CN" dirty="0"/>
              <a:t>行，</a:t>
            </a:r>
            <a:r>
              <a:rPr lang="en-US" altLang="zh-CN" dirty="0"/>
              <a:t>25</a:t>
            </a:r>
            <a:r>
              <a:rPr lang="zh-CN" altLang="zh-CN" dirty="0"/>
              <a:t>列的表格，因为这是一个规则表格，行数列数清楚，我们选用【插入表格】的方法</a:t>
            </a:r>
            <a:r>
              <a:rPr lang="zh-CN" altLang="zh-CN" dirty="0" smtClean="0"/>
              <a:t>创建。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3.4.4 </a:t>
            </a:r>
            <a:r>
              <a:rPr lang="zh-CN" altLang="zh-CN" b="1" dirty="0"/>
              <a:t>创建表格</a:t>
            </a:r>
            <a:endParaRPr lang="zh-CN" altLang="zh-CN" b="1" dirty="0"/>
          </a:p>
        </p:txBody>
      </p:sp>
      <p:grpSp>
        <p:nvGrpSpPr>
          <p:cNvPr id="11" name="画布 1104"/>
          <p:cNvGrpSpPr/>
          <p:nvPr/>
        </p:nvGrpSpPr>
        <p:grpSpPr>
          <a:xfrm>
            <a:off x="3717029" y="3009381"/>
            <a:ext cx="5395798" cy="3247836"/>
            <a:chOff x="0" y="0"/>
            <a:chExt cx="4363085" cy="3021330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4363085" cy="302133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0" name="组合 19"/>
            <p:cNvGrpSpPr/>
            <p:nvPr/>
          </p:nvGrpSpPr>
          <p:grpSpPr>
            <a:xfrm>
              <a:off x="180000" y="39595"/>
              <a:ext cx="3715703" cy="2416123"/>
              <a:chOff x="180000" y="39595"/>
              <a:chExt cx="3715703" cy="2416123"/>
            </a:xfrm>
          </p:grpSpPr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80000"/>
                <a:ext cx="1457143" cy="1142857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79703" y="39595"/>
                <a:ext cx="2016000" cy="2416123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4" name="椭圆 23"/>
              <p:cNvSpPr/>
              <p:nvPr/>
            </p:nvSpPr>
            <p:spPr>
              <a:xfrm>
                <a:off x="770563" y="400606"/>
                <a:ext cx="523982" cy="6851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1" name="文本框 743"/>
            <p:cNvSpPr txBox="1"/>
            <p:nvPr/>
          </p:nvSpPr>
          <p:spPr>
            <a:xfrm>
              <a:off x="1294540" y="2626570"/>
              <a:ext cx="2125148" cy="32512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表格操作示意图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6545" y="1774515"/>
            <a:ext cx="9877777" cy="3450696"/>
          </a:xfrm>
        </p:spPr>
        <p:txBody>
          <a:bodyPr/>
          <a:lstStyle/>
          <a:p>
            <a:r>
              <a:rPr lang="en-US" altLang="zh-CN" b="1" dirty="0" smtClean="0"/>
              <a:t>1</a:t>
            </a:r>
            <a:r>
              <a:rPr lang="zh-CN" altLang="zh-CN" b="1" dirty="0"/>
              <a:t>调整表格</a:t>
            </a:r>
            <a:r>
              <a:rPr lang="zh-CN" altLang="zh-CN" b="1" dirty="0" smtClean="0"/>
              <a:t>大小</a:t>
            </a:r>
            <a:endParaRPr lang="en-US" altLang="zh-CN" b="1" dirty="0" smtClean="0"/>
          </a:p>
          <a:p>
            <a:pPr lvl="1"/>
            <a:r>
              <a:rPr lang="zh-CN" altLang="en-US" dirty="0"/>
              <a:t>将光标指向表格的右下角，当鼠标指针变为双</a:t>
            </a:r>
            <a:r>
              <a:rPr lang="zh-CN" altLang="en-US" dirty="0" smtClean="0"/>
              <a:t>箭头   </a:t>
            </a:r>
            <a:r>
              <a:rPr lang="zh-CN" altLang="en-US" dirty="0"/>
              <a:t>时，按下鼠标左键拖动鼠标改变表格的大小，使表格的大小</a:t>
            </a:r>
            <a:r>
              <a:rPr lang="zh-CN" altLang="en-US" dirty="0" smtClean="0"/>
              <a:t>合适。</a:t>
            </a: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3.4.5 </a:t>
            </a:r>
            <a:r>
              <a:rPr lang="zh-CN" altLang="zh-CN" b="1" dirty="0"/>
              <a:t>编辑表格</a:t>
            </a:r>
            <a:endParaRPr lang="zh-CN" altLang="zh-CN" b="1" dirty="0"/>
          </a:p>
        </p:txBody>
      </p:sp>
      <p:grpSp>
        <p:nvGrpSpPr>
          <p:cNvPr id="7" name="画布 308"/>
          <p:cNvGrpSpPr/>
          <p:nvPr/>
        </p:nvGrpSpPr>
        <p:grpSpPr>
          <a:xfrm>
            <a:off x="2202151" y="3039465"/>
            <a:ext cx="6992677" cy="2340582"/>
            <a:chOff x="0" y="0"/>
            <a:chExt cx="4627049" cy="1855177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626610" cy="1854835"/>
            </a:xfrm>
            <a:prstGeom prst="rect">
              <a:avLst/>
            </a:prstGeom>
          </p:spPr>
        </p:sp>
        <p:pic>
          <p:nvPicPr>
            <p:cNvPr id="9" name="图片 8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35999" y="36000"/>
              <a:ext cx="4591050" cy="1571625"/>
            </a:xfrm>
            <a:prstGeom prst="rect">
              <a:avLst/>
            </a:prstGeom>
          </p:spPr>
        </p:pic>
        <p:sp>
          <p:nvSpPr>
            <p:cNvPr id="10" name="文本框 743"/>
            <p:cNvSpPr txBox="1"/>
            <p:nvPr/>
          </p:nvSpPr>
          <p:spPr>
            <a:xfrm>
              <a:off x="594553" y="1530692"/>
              <a:ext cx="3683977" cy="32448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拖动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表格右下角按钮改变表格大小示意图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 </a:t>
              </a:r>
              <a:endParaRPr lang="zh-CN" sz="105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9211541" y="2458143"/>
            <a:ext cx="190500" cy="1752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40643" y="1712901"/>
            <a:ext cx="9877777" cy="3450696"/>
          </a:xfrm>
        </p:spPr>
        <p:txBody>
          <a:bodyPr/>
          <a:lstStyle/>
          <a:p>
            <a:r>
              <a:rPr lang="en-US" altLang="zh-CN" b="1" dirty="0"/>
              <a:t>2</a:t>
            </a:r>
            <a:r>
              <a:rPr lang="zh-CN" altLang="zh-CN" b="1" dirty="0"/>
              <a:t>在表格的相应单元格中输入</a:t>
            </a:r>
            <a:r>
              <a:rPr lang="zh-CN" altLang="zh-CN" b="1" dirty="0" smtClean="0"/>
              <a:t>文本</a:t>
            </a:r>
            <a:endParaRPr lang="en-US" altLang="zh-CN" b="1" dirty="0" smtClean="0"/>
          </a:p>
          <a:p>
            <a:pPr lvl="1"/>
            <a:r>
              <a:rPr lang="zh-CN" altLang="zh-CN" dirty="0" smtClean="0"/>
              <a:t>输入</a:t>
            </a:r>
            <a:r>
              <a:rPr lang="zh-CN" altLang="zh-CN" dirty="0"/>
              <a:t>的文字字体设置为宋体五号字</a:t>
            </a:r>
            <a:r>
              <a:rPr lang="zh-CN" altLang="zh-CN" dirty="0" smtClean="0"/>
              <a:t>。由于</a:t>
            </a:r>
            <a:r>
              <a:rPr lang="zh-CN" altLang="zh-CN" dirty="0"/>
              <a:t>本表格列数较多，列宽较窄，输入时自动撑大行高，列宽只能容纳一个</a:t>
            </a:r>
            <a:r>
              <a:rPr lang="zh-CN" altLang="zh-CN" dirty="0" smtClean="0"/>
              <a:t>字</a:t>
            </a:r>
            <a:endParaRPr lang="zh-CN" altLang="zh-CN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3.4.5 </a:t>
            </a:r>
            <a:r>
              <a:rPr lang="zh-CN" altLang="zh-CN" b="1" dirty="0"/>
              <a:t>编辑表格</a:t>
            </a:r>
            <a:endParaRPr lang="zh-CN" altLang="zh-CN" b="1" dirty="0"/>
          </a:p>
        </p:txBody>
      </p:sp>
      <p:grpSp>
        <p:nvGrpSpPr>
          <p:cNvPr id="12" name="画布 101"/>
          <p:cNvGrpSpPr/>
          <p:nvPr/>
        </p:nvGrpSpPr>
        <p:grpSpPr>
          <a:xfrm>
            <a:off x="2490086" y="3155001"/>
            <a:ext cx="7155064" cy="2367426"/>
            <a:chOff x="0" y="0"/>
            <a:chExt cx="4681220" cy="149288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681220" cy="1492885"/>
            </a:xfrm>
            <a:prstGeom prst="rect">
              <a:avLst/>
            </a:prstGeom>
          </p:spPr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1"/>
              <a:ext cx="4608000" cy="1040333"/>
            </a:xfrm>
            <a:prstGeom prst="rect">
              <a:avLst/>
            </a:prstGeom>
          </p:spPr>
        </p:pic>
        <p:sp>
          <p:nvSpPr>
            <p:cNvPr id="15" name="文本框 743"/>
            <p:cNvSpPr txBox="1"/>
            <p:nvPr/>
          </p:nvSpPr>
          <p:spPr>
            <a:xfrm>
              <a:off x="1149264" y="1133682"/>
              <a:ext cx="2837520" cy="3238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3-10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表格第一行输入文字后的效果图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302657"/>
            <a:ext cx="10972800" cy="4587155"/>
          </a:xfrm>
        </p:spPr>
        <p:txBody>
          <a:bodyPr/>
          <a:lstStyle/>
          <a:p>
            <a:r>
              <a:rPr lang="en-US" altLang="zh-CN" b="1" dirty="0"/>
              <a:t>3</a:t>
            </a:r>
            <a:r>
              <a:rPr lang="zh-CN" altLang="zh-CN" b="1" dirty="0"/>
              <a:t>调整列</a:t>
            </a:r>
            <a:r>
              <a:rPr lang="zh-CN" altLang="zh-CN" b="1" dirty="0" smtClean="0"/>
              <a:t>宽</a:t>
            </a:r>
            <a:endParaRPr lang="en-US" altLang="zh-CN" b="1" dirty="0" smtClean="0"/>
          </a:p>
          <a:p>
            <a:pPr lvl="1"/>
            <a:r>
              <a:rPr lang="zh-CN" altLang="zh-CN" dirty="0"/>
              <a:t>按要求，第一、第二、第三列文字一字排开，第四列，列宽容纳</a:t>
            </a:r>
            <a:r>
              <a:rPr lang="en-US" altLang="zh-CN" dirty="0"/>
              <a:t>2</a:t>
            </a:r>
            <a:r>
              <a:rPr lang="zh-CN" altLang="zh-CN" dirty="0"/>
              <a:t>个字，第五列，列宽容纳</a:t>
            </a:r>
            <a:r>
              <a:rPr lang="en-US" altLang="zh-CN" dirty="0"/>
              <a:t>4</a:t>
            </a:r>
            <a:r>
              <a:rPr lang="zh-CN" altLang="zh-CN" dirty="0"/>
              <a:t>个字，第六列，列宽容纳</a:t>
            </a:r>
            <a:r>
              <a:rPr lang="en-US" altLang="zh-CN" dirty="0"/>
              <a:t>2</a:t>
            </a:r>
            <a:r>
              <a:rPr lang="zh-CN" altLang="zh-CN" dirty="0"/>
              <a:t>个字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/>
              <a:t>直接拖动表格的框线，是不能达到满意的效果的。我们选用键盘的</a:t>
            </a:r>
            <a:r>
              <a:rPr lang="en-US" altLang="zh-CN" dirty="0"/>
              <a:t>Ctrl</a:t>
            </a:r>
            <a:r>
              <a:rPr lang="zh-CN" altLang="en-US" dirty="0"/>
              <a:t>键辅助</a:t>
            </a:r>
            <a:r>
              <a:rPr lang="en-US" altLang="zh-CN" dirty="0"/>
              <a:t>+</a:t>
            </a:r>
            <a:r>
              <a:rPr lang="zh-CN" altLang="en-US" dirty="0"/>
              <a:t>鼠标拖动的方法调整列宽。</a:t>
            </a:r>
            <a:endParaRPr lang="zh-CN" altLang="zh-CN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41555"/>
            <a:ext cx="10972800" cy="870297"/>
          </a:xfrm>
        </p:spPr>
        <p:txBody>
          <a:bodyPr/>
          <a:lstStyle/>
          <a:p>
            <a:r>
              <a:rPr lang="en-US" altLang="zh-CN" b="1" dirty="0"/>
              <a:t>3.4.5 </a:t>
            </a:r>
            <a:r>
              <a:rPr lang="zh-CN" altLang="zh-CN" b="1" dirty="0"/>
              <a:t>编辑表格</a:t>
            </a:r>
            <a:endParaRPr lang="zh-CN" altLang="zh-CN" b="1" dirty="0"/>
          </a:p>
        </p:txBody>
      </p:sp>
      <p:grpSp>
        <p:nvGrpSpPr>
          <p:cNvPr id="8" name="画布 646"/>
          <p:cNvGrpSpPr/>
          <p:nvPr/>
        </p:nvGrpSpPr>
        <p:grpSpPr>
          <a:xfrm>
            <a:off x="2954485" y="3566550"/>
            <a:ext cx="4756785" cy="1980765"/>
            <a:chOff x="0" y="0"/>
            <a:chExt cx="4756785" cy="1980765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756785" cy="197993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0" name="组合 9"/>
            <p:cNvGrpSpPr/>
            <p:nvPr/>
          </p:nvGrpSpPr>
          <p:grpSpPr>
            <a:xfrm>
              <a:off x="267549" y="36024"/>
              <a:ext cx="4095167" cy="1459666"/>
              <a:chOff x="267549" y="73047"/>
              <a:chExt cx="4095167" cy="1548008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446544" y="73055"/>
                <a:ext cx="1916172" cy="1548000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67549" y="73047"/>
                <a:ext cx="1430852" cy="1548000"/>
              </a:xfrm>
              <a:prstGeom prst="rect">
                <a:avLst/>
              </a:prstGeom>
            </p:spPr>
          </p:pic>
        </p:grpSp>
        <p:sp>
          <p:nvSpPr>
            <p:cNvPr id="11" name="文本框 1448"/>
            <p:cNvSpPr txBox="1"/>
            <p:nvPr/>
          </p:nvSpPr>
          <p:spPr>
            <a:xfrm>
              <a:off x="1266926" y="1608655"/>
              <a:ext cx="2614410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改变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列宽前后对比图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400627" y="1355292"/>
            <a:ext cx="11187545" cy="491103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100" dirty="0"/>
              <a:t>调整表格的列</a:t>
            </a:r>
            <a:r>
              <a:rPr lang="zh-CN" altLang="en-US" sz="4100" dirty="0" smtClean="0"/>
              <a:t>宽操作技巧</a:t>
            </a:r>
            <a:endParaRPr lang="zh-CN" altLang="en-US" sz="4100" dirty="0"/>
          </a:p>
          <a:p>
            <a:pPr lvl="1"/>
            <a:r>
              <a:rPr lang="zh-CN" altLang="en-US" b="1" dirty="0"/>
              <a:t>方法一：不使用键盘辅助拖动鼠标</a:t>
            </a:r>
            <a:endParaRPr lang="zh-CN" altLang="en-US" b="1" dirty="0"/>
          </a:p>
          <a:p>
            <a:pPr lvl="1"/>
            <a:r>
              <a:rPr lang="zh-CN" altLang="en-US" dirty="0"/>
              <a:t>不使用键盘的</a:t>
            </a:r>
            <a:r>
              <a:rPr lang="en-US" altLang="zh-CN" dirty="0"/>
              <a:t>Shift</a:t>
            </a:r>
            <a:r>
              <a:rPr lang="zh-CN" altLang="en-US" dirty="0"/>
              <a:t>键、</a:t>
            </a:r>
            <a:r>
              <a:rPr lang="en-US" altLang="zh-CN" dirty="0"/>
              <a:t>Ctrl</a:t>
            </a:r>
            <a:r>
              <a:rPr lang="zh-CN" altLang="en-US" dirty="0"/>
              <a:t>键、</a:t>
            </a:r>
            <a:r>
              <a:rPr lang="en-US" altLang="zh-CN" dirty="0"/>
              <a:t>Alt</a:t>
            </a:r>
            <a:r>
              <a:rPr lang="zh-CN" altLang="en-US" dirty="0"/>
              <a:t>键辅助，直接拖动鼠标调整表格列宽。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）将鼠标指针指向表格竖线时，鼠标指针变为 时 ，按鼠标左键，左右拖到鼠标，可以改变这条竖线左右两列的列宽。</a:t>
            </a:r>
            <a:endParaRPr lang="zh-CN" altLang="en-US" dirty="0"/>
          </a:p>
          <a:p>
            <a:pPr lvl="1"/>
            <a:r>
              <a:rPr lang="zh-CN" altLang="en-US" dirty="0"/>
              <a:t>注意：当要拖动的竖线两边的列宽很窄时，竖线将不能移动。</a:t>
            </a:r>
            <a:endParaRPr lang="zh-CN" altLang="en-US" dirty="0"/>
          </a:p>
          <a:p>
            <a:pPr lvl="1"/>
            <a:r>
              <a:rPr lang="zh-CN" altLang="en-US" b="1" dirty="0"/>
              <a:t>方法二：使用键盘辅助拖动鼠标</a:t>
            </a:r>
            <a:endParaRPr lang="zh-CN" altLang="en-US" b="1" dirty="0"/>
          </a:p>
          <a:p>
            <a:pPr lvl="1"/>
            <a:r>
              <a:rPr lang="zh-CN" altLang="en-US" dirty="0"/>
              <a:t>使用键盘的</a:t>
            </a:r>
            <a:r>
              <a:rPr lang="en-US" altLang="zh-CN" dirty="0"/>
              <a:t>Shift</a:t>
            </a:r>
            <a:r>
              <a:rPr lang="zh-CN" altLang="en-US" dirty="0"/>
              <a:t>键、</a:t>
            </a:r>
            <a:r>
              <a:rPr lang="en-US" altLang="zh-CN" dirty="0"/>
              <a:t>Ctrl</a:t>
            </a:r>
            <a:r>
              <a:rPr lang="zh-CN" altLang="en-US" dirty="0"/>
              <a:t>键、</a:t>
            </a:r>
            <a:r>
              <a:rPr lang="en-US" altLang="zh-CN" dirty="0"/>
              <a:t>Alt</a:t>
            </a:r>
            <a:r>
              <a:rPr lang="zh-CN" altLang="en-US" dirty="0"/>
              <a:t>键辅助拖动鼠标调整列宽。</a:t>
            </a:r>
            <a:endParaRPr lang="zh-CN" altLang="en-US" dirty="0"/>
          </a:p>
          <a:p>
            <a:pPr lvl="1"/>
            <a:r>
              <a:rPr lang="zh-CN" altLang="en-US" dirty="0"/>
              <a:t>注意：操作时，必须先按下键盘的键，然后才能按下鼠标左键，否则操作不成功。</a:t>
            </a:r>
            <a:endParaRPr lang="zh-CN" altLang="en-US" dirty="0"/>
          </a:p>
          <a:p>
            <a:pPr lvl="1"/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）使用上档键</a:t>
            </a:r>
            <a:r>
              <a:rPr lang="en-US" altLang="zh-CN" b="1" dirty="0"/>
              <a:t>Shift</a:t>
            </a:r>
            <a:r>
              <a:rPr lang="zh-CN" altLang="en-US" b="1" dirty="0"/>
              <a:t>辅助拖动</a:t>
            </a:r>
            <a:endParaRPr lang="zh-CN" altLang="en-US" b="1" dirty="0"/>
          </a:p>
          <a:p>
            <a:pPr lvl="1"/>
            <a:r>
              <a:rPr lang="zh-CN" altLang="en-US" dirty="0"/>
              <a:t>当按下上档键</a:t>
            </a:r>
            <a:r>
              <a:rPr lang="en-US" altLang="zh-CN" dirty="0"/>
              <a:t>Shift</a:t>
            </a:r>
            <a:r>
              <a:rPr lang="zh-CN" altLang="en-US" dirty="0"/>
              <a:t>，然后向右（或向左）拖动某竖线，你会发现，这条竖线右侧的所有竖线也跟着相对移动相同的距离，换句话说，竖线右侧的所有单元格列宽不变。</a:t>
            </a:r>
            <a:endParaRPr lang="zh-CN" altLang="en-US" dirty="0"/>
          </a:p>
          <a:p>
            <a:pPr lvl="1"/>
            <a:r>
              <a:rPr lang="zh-CN" altLang="en-US" u="dashHeavy" dirty="0"/>
              <a:t>缺点：向右拖动时，表格容易超出页面范围。</a:t>
            </a:r>
            <a:endParaRPr lang="zh-CN" altLang="en-US" u="dashHeavy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zh-CN" b="1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00627" y="1126692"/>
            <a:ext cx="11187545" cy="452596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200" dirty="0"/>
              <a:t>调整表格的列</a:t>
            </a:r>
            <a:r>
              <a:rPr lang="zh-CN" altLang="en-US" sz="4200" dirty="0" smtClean="0"/>
              <a:t>宽操作技巧（续）</a:t>
            </a:r>
            <a:endParaRPr lang="zh-CN" altLang="en-US" sz="4200" dirty="0"/>
          </a:p>
          <a:p>
            <a:pPr lvl="1"/>
            <a:r>
              <a:rPr lang="zh-CN" altLang="en-US" b="1" dirty="0" smtClean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）使用控制键</a:t>
            </a:r>
            <a:r>
              <a:rPr lang="en-US" altLang="zh-CN" b="1" dirty="0"/>
              <a:t>Ctrl</a:t>
            </a:r>
            <a:r>
              <a:rPr lang="zh-CN" altLang="en-US" b="1" dirty="0"/>
              <a:t>辅助拖动</a:t>
            </a:r>
            <a:endParaRPr lang="zh-CN" altLang="en-US" b="1" dirty="0"/>
          </a:p>
          <a:p>
            <a:pPr lvl="1"/>
            <a:r>
              <a:rPr lang="zh-CN" altLang="en-US" dirty="0"/>
              <a:t>当你按下控制键</a:t>
            </a:r>
            <a:r>
              <a:rPr lang="en-US" altLang="zh-CN" dirty="0"/>
              <a:t>Ctrl</a:t>
            </a:r>
            <a:r>
              <a:rPr lang="zh-CN" altLang="en-US" dirty="0"/>
              <a:t>，然后向右（或向左）拖动某竖线，你会发现最右侧的竖线（表格的右框线）不动，这条竖线右侧的其他竖线都跟着往相同的方向按比例移动。</a:t>
            </a:r>
            <a:endParaRPr lang="zh-CN" altLang="en-US" dirty="0"/>
          </a:p>
          <a:p>
            <a:pPr lvl="1"/>
            <a:r>
              <a:rPr lang="zh-CN" altLang="en-US" u="dashHeavy" dirty="0"/>
              <a:t>优点：表格不会超出页面范围。</a:t>
            </a:r>
            <a:endParaRPr lang="zh-CN" altLang="en-US" u="dashHeavy" dirty="0"/>
          </a:p>
          <a:p>
            <a:pPr lvl="1"/>
            <a:r>
              <a:rPr lang="zh-CN" altLang="en-US" b="1" dirty="0"/>
              <a:t>（</a:t>
            </a:r>
            <a:r>
              <a:rPr lang="en-US" altLang="zh-CN" b="1" dirty="0"/>
              <a:t>3</a:t>
            </a:r>
            <a:r>
              <a:rPr lang="zh-CN" altLang="en-US" b="1" dirty="0"/>
              <a:t>）使用换挡键</a:t>
            </a:r>
            <a:r>
              <a:rPr lang="en-US" altLang="zh-CN" b="1" dirty="0"/>
              <a:t>Alt</a:t>
            </a:r>
            <a:r>
              <a:rPr lang="zh-CN" altLang="en-US" b="1" dirty="0"/>
              <a:t>辅助拖动</a:t>
            </a:r>
            <a:endParaRPr lang="zh-CN" altLang="en-US" b="1" dirty="0"/>
          </a:p>
          <a:p>
            <a:pPr lvl="1"/>
            <a:r>
              <a:rPr lang="zh-CN" altLang="en-US" dirty="0"/>
              <a:t>当你按下换档键</a:t>
            </a:r>
            <a:r>
              <a:rPr lang="en-US" altLang="zh-CN" dirty="0"/>
              <a:t>Alt</a:t>
            </a:r>
            <a:r>
              <a:rPr lang="zh-CN" altLang="en-US" dirty="0"/>
              <a:t>，然后拖动某竖线，会发现线条平滑移动，这种方法在某些情况是很有用的。不按</a:t>
            </a:r>
            <a:r>
              <a:rPr lang="en-US" altLang="zh-CN" dirty="0"/>
              <a:t>Alt</a:t>
            </a:r>
            <a:r>
              <a:rPr lang="zh-CN" altLang="en-US" dirty="0"/>
              <a:t>键时，线条移动是不平滑的，是按网格的距离移动的。</a:t>
            </a:r>
            <a:endParaRPr lang="zh-CN" altLang="en-US" dirty="0"/>
          </a:p>
          <a:p>
            <a:pPr lvl="1"/>
            <a:r>
              <a:rPr lang="zh-CN" altLang="en-US" dirty="0"/>
              <a:t>同时按下鼠标的左右两个键再拖动线条，也有这种效果（线条平滑移动）。</a:t>
            </a:r>
            <a:endParaRPr lang="zh-CN" altLang="en-US" dirty="0"/>
          </a:p>
          <a:p>
            <a:pPr lvl="1"/>
            <a:r>
              <a:rPr lang="zh-CN" altLang="en-US" b="1" dirty="0"/>
              <a:t>方法三：使用选项卡命令或对话框改变列宽</a:t>
            </a:r>
            <a:endParaRPr lang="zh-CN" altLang="en-US" b="1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）选择要改变列宽的列，功能区中出现</a:t>
            </a:r>
            <a:r>
              <a:rPr lang="en-US" altLang="zh-CN" dirty="0"/>
              <a:t>【</a:t>
            </a:r>
            <a:r>
              <a:rPr lang="zh-CN" altLang="en-US" dirty="0"/>
              <a:t>表格工具</a:t>
            </a:r>
            <a:r>
              <a:rPr lang="en-US" altLang="zh-CN" dirty="0"/>
              <a:t>】</a:t>
            </a:r>
            <a:r>
              <a:rPr lang="zh-CN" altLang="en-US" dirty="0"/>
              <a:t>选项卡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）切换到</a:t>
            </a:r>
            <a:r>
              <a:rPr lang="en-US" altLang="zh-CN" dirty="0"/>
              <a:t>【</a:t>
            </a:r>
            <a:r>
              <a:rPr lang="zh-CN" altLang="en-US" dirty="0"/>
              <a:t>表格工具</a:t>
            </a:r>
            <a:r>
              <a:rPr lang="en-US" altLang="zh-CN" dirty="0"/>
              <a:t>】</a:t>
            </a:r>
            <a:r>
              <a:rPr lang="zh-CN" altLang="en-US" dirty="0"/>
              <a:t>选项卡的</a:t>
            </a:r>
            <a:r>
              <a:rPr lang="en-US" altLang="zh-CN" dirty="0"/>
              <a:t>【</a:t>
            </a:r>
            <a:r>
              <a:rPr lang="zh-CN" altLang="en-US" dirty="0"/>
              <a:t>布局</a:t>
            </a:r>
            <a:r>
              <a:rPr lang="en-US" altLang="zh-CN" dirty="0"/>
              <a:t>】</a:t>
            </a:r>
            <a:r>
              <a:rPr lang="zh-CN" altLang="en-US" dirty="0"/>
              <a:t>子选项卡卡，单击</a:t>
            </a:r>
            <a:r>
              <a:rPr lang="en-US" altLang="zh-CN" dirty="0"/>
              <a:t>【</a:t>
            </a:r>
            <a:r>
              <a:rPr lang="zh-CN" altLang="en-US" dirty="0"/>
              <a:t>单元格大小</a:t>
            </a:r>
            <a:r>
              <a:rPr lang="en-US" altLang="zh-CN" dirty="0"/>
              <a:t>】</a:t>
            </a:r>
            <a:r>
              <a:rPr lang="zh-CN" altLang="en-US" dirty="0"/>
              <a:t>分组的</a:t>
            </a:r>
            <a:r>
              <a:rPr lang="en-US" altLang="zh-CN" dirty="0"/>
              <a:t>【</a:t>
            </a:r>
            <a:r>
              <a:rPr lang="zh-CN" altLang="en-US" dirty="0"/>
              <a:t>宽度</a:t>
            </a:r>
            <a:r>
              <a:rPr lang="en-US" altLang="zh-CN" dirty="0"/>
              <a:t>】</a:t>
            </a:r>
            <a:r>
              <a:rPr lang="zh-CN" altLang="en-US" dirty="0"/>
              <a:t>文本框的微调按钮，可以改变列</a:t>
            </a:r>
            <a:r>
              <a:rPr lang="zh-CN" altLang="en-US" dirty="0" smtClean="0"/>
              <a:t>宽。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</a:t>
            </a:r>
            <a:r>
              <a:rPr lang="zh-CN" altLang="zh-CN" b="1" dirty="0"/>
              <a:t>单元格对齐方式的设置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04666" y="1778744"/>
            <a:ext cx="5337228" cy="2538716"/>
          </a:xfrm>
        </p:spPr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 smtClean="0"/>
              <a:t>）选定要调整对齐方式的单元格；</a:t>
            </a:r>
            <a:endParaRPr lang="zh-CN" altLang="en-US" dirty="0"/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）切换到</a:t>
            </a:r>
            <a:r>
              <a:rPr lang="en-US" altLang="zh-CN" dirty="0"/>
              <a:t>【</a:t>
            </a:r>
            <a:r>
              <a:rPr lang="zh-CN" altLang="en-US" dirty="0"/>
              <a:t>表格工具</a:t>
            </a:r>
            <a:r>
              <a:rPr lang="en-US" altLang="zh-CN" dirty="0"/>
              <a:t>/</a:t>
            </a:r>
            <a:r>
              <a:rPr lang="zh-CN" altLang="en-US" dirty="0"/>
              <a:t>布局</a:t>
            </a:r>
            <a:r>
              <a:rPr lang="en-US" altLang="zh-CN" dirty="0"/>
              <a:t>】</a:t>
            </a:r>
            <a:r>
              <a:rPr lang="zh-CN" altLang="en-US" dirty="0"/>
              <a:t>选项卡，在</a:t>
            </a:r>
            <a:r>
              <a:rPr lang="en-US" altLang="zh-CN" dirty="0"/>
              <a:t>【</a:t>
            </a:r>
            <a:r>
              <a:rPr lang="zh-CN" altLang="en-US" dirty="0"/>
              <a:t>对齐方式</a:t>
            </a:r>
            <a:r>
              <a:rPr lang="en-US" altLang="zh-CN" dirty="0"/>
              <a:t>】</a:t>
            </a:r>
            <a:r>
              <a:rPr lang="zh-CN" altLang="en-US" dirty="0"/>
              <a:t>分组中单击</a:t>
            </a:r>
            <a:r>
              <a:rPr lang="en-US" altLang="zh-CN" dirty="0"/>
              <a:t>【</a:t>
            </a:r>
            <a:r>
              <a:rPr lang="zh-CN" altLang="en-US" dirty="0"/>
              <a:t>水平居中</a:t>
            </a:r>
            <a:r>
              <a:rPr lang="en-US" altLang="zh-CN" dirty="0"/>
              <a:t>】</a:t>
            </a:r>
            <a:r>
              <a:rPr lang="zh-CN" altLang="en-US" dirty="0"/>
              <a:t>按钮</a:t>
            </a:r>
            <a:r>
              <a:rPr lang="zh-CN" altLang="en-US" dirty="0" smtClean="0"/>
              <a:t>，所选定的单元格的</a:t>
            </a:r>
            <a:r>
              <a:rPr lang="zh-CN" altLang="en-US" dirty="0"/>
              <a:t>对齐方式就设置为</a:t>
            </a:r>
            <a:r>
              <a:rPr lang="en-US" altLang="zh-CN" dirty="0"/>
              <a:t>【</a:t>
            </a:r>
            <a:r>
              <a:rPr lang="zh-CN" altLang="en-US" dirty="0"/>
              <a:t>水平居中</a:t>
            </a:r>
            <a:r>
              <a:rPr lang="en-US" altLang="zh-CN" dirty="0"/>
              <a:t>】</a:t>
            </a:r>
            <a:r>
              <a:rPr lang="zh-CN" altLang="en-US" dirty="0"/>
              <a:t>格式</a:t>
            </a:r>
            <a:r>
              <a:rPr lang="zh-CN" altLang="en-US" dirty="0" smtClean="0"/>
              <a:t>，</a:t>
            </a:r>
            <a:endParaRPr lang="zh-CN" altLang="en-US" dirty="0"/>
          </a:p>
          <a:p>
            <a:endParaRPr lang="zh-CN" altLang="en-US" dirty="0"/>
          </a:p>
        </p:txBody>
      </p:sp>
      <p:grpSp>
        <p:nvGrpSpPr>
          <p:cNvPr id="6" name="画布 1151"/>
          <p:cNvGrpSpPr/>
          <p:nvPr/>
        </p:nvGrpSpPr>
        <p:grpSpPr>
          <a:xfrm>
            <a:off x="5920320" y="2140534"/>
            <a:ext cx="4681682" cy="2586962"/>
            <a:chOff x="0" y="0"/>
            <a:chExt cx="4065905" cy="1433399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4065905" cy="143319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1" name="组合 10"/>
            <p:cNvGrpSpPr/>
            <p:nvPr/>
          </p:nvGrpSpPr>
          <p:grpSpPr>
            <a:xfrm>
              <a:off x="601240" y="36000"/>
              <a:ext cx="2835902" cy="933333"/>
              <a:chOff x="601240" y="180000"/>
              <a:chExt cx="2835902" cy="933333"/>
            </a:xfrm>
          </p:grpSpPr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8571" y="180000"/>
                <a:ext cx="1628571" cy="933333"/>
              </a:xfrm>
              <a:prstGeom prst="rect">
                <a:avLst/>
              </a:prstGeom>
            </p:spPr>
          </p:pic>
          <p:sp>
            <p:nvSpPr>
              <p:cNvPr id="15" name="文本框 743"/>
              <p:cNvSpPr txBox="1"/>
              <p:nvPr/>
            </p:nvSpPr>
            <p:spPr>
              <a:xfrm>
                <a:off x="601240" y="375209"/>
                <a:ext cx="1001395" cy="32385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sz="105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宋体" panose="02010600030101010101" pitchFamily="2" charset="-122"/>
                  </a:rPr>
                  <a:t>水平居中</a:t>
                </a:r>
                <a:endParaRPr lang="zh-CN" sz="105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2003460" y="390784"/>
                <a:ext cx="339048" cy="2926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12" name="直接箭头连接符 11"/>
            <p:cNvCxnSpPr>
              <a:stCxn id="15" idx="3"/>
              <a:endCxn id="16" idx="2"/>
            </p:cNvCxnSpPr>
            <p:nvPr/>
          </p:nvCxnSpPr>
          <p:spPr>
            <a:xfrm flipV="1">
              <a:off x="1602635" y="393124"/>
              <a:ext cx="400825" cy="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743"/>
            <p:cNvSpPr txBox="1"/>
            <p:nvPr/>
          </p:nvSpPr>
          <p:spPr>
            <a:xfrm>
              <a:off x="1079453" y="1055958"/>
              <a:ext cx="2357717" cy="3774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sz="24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对齐</a:t>
              </a:r>
              <a:r>
                <a:rPr lang="zh-CN" sz="24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方式示意图</a:t>
              </a:r>
              <a:endParaRPr lang="zh-CN" sz="24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91085" y="14950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5 </a:t>
            </a:r>
            <a:r>
              <a:rPr lang="zh-CN" altLang="zh-CN" b="1" dirty="0"/>
              <a:t>表格框线的设置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09600" y="1600201"/>
            <a:ext cx="5384800" cy="1101435"/>
          </a:xfrm>
        </p:spPr>
        <p:txBody>
          <a:bodyPr/>
          <a:lstStyle/>
          <a:p>
            <a:r>
              <a:rPr lang="zh-CN" altLang="zh-CN" dirty="0"/>
              <a:t>本案例要求设置表格外框线为</a:t>
            </a:r>
            <a:r>
              <a:rPr lang="en-US" altLang="zh-CN" dirty="0"/>
              <a:t>2.25</a:t>
            </a:r>
            <a:r>
              <a:rPr lang="zh-CN" altLang="zh-CN" dirty="0"/>
              <a:t>磅，内框线为</a:t>
            </a:r>
            <a:r>
              <a:rPr lang="en-US" altLang="zh-CN" dirty="0"/>
              <a:t>1</a:t>
            </a:r>
            <a:r>
              <a:rPr lang="zh-CN" altLang="zh-CN" dirty="0"/>
              <a:t>磅</a:t>
            </a:r>
            <a:endParaRPr lang="zh-CN" altLang="en-US" dirty="0"/>
          </a:p>
        </p:txBody>
      </p:sp>
      <p:grpSp>
        <p:nvGrpSpPr>
          <p:cNvPr id="17" name="画布 1165"/>
          <p:cNvGrpSpPr/>
          <p:nvPr/>
        </p:nvGrpSpPr>
        <p:grpSpPr>
          <a:xfrm>
            <a:off x="1050348" y="3167351"/>
            <a:ext cx="3981450" cy="1520825"/>
            <a:chOff x="0" y="0"/>
            <a:chExt cx="3981450" cy="1520825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3981450" cy="152082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9" name="组合 18"/>
            <p:cNvGrpSpPr/>
            <p:nvPr/>
          </p:nvGrpSpPr>
          <p:grpSpPr>
            <a:xfrm>
              <a:off x="308224" y="82794"/>
              <a:ext cx="3379567" cy="1026596"/>
              <a:chOff x="308224" y="82794"/>
              <a:chExt cx="3379567" cy="1026596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08224" y="82794"/>
                <a:ext cx="2647619" cy="923810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2" name="文本框 743"/>
              <p:cNvSpPr txBox="1"/>
              <p:nvPr/>
            </p:nvSpPr>
            <p:spPr>
              <a:xfrm>
                <a:off x="3056134" y="786175"/>
                <a:ext cx="631657" cy="3232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单击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717717" y="786175"/>
                <a:ext cx="338455" cy="292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" name="文本框 743"/>
            <p:cNvSpPr txBox="1"/>
            <p:nvPr/>
          </p:nvSpPr>
          <p:spPr>
            <a:xfrm>
              <a:off x="699052" y="1176329"/>
              <a:ext cx="2357120" cy="29446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3-15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边框分组功能区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画布 1162"/>
          <p:cNvGrpSpPr/>
          <p:nvPr/>
        </p:nvGrpSpPr>
        <p:grpSpPr>
          <a:xfrm>
            <a:off x="6434113" y="1281451"/>
            <a:ext cx="4386580" cy="5223510"/>
            <a:chOff x="0" y="0"/>
            <a:chExt cx="4386580" cy="5223510"/>
          </a:xfrm>
        </p:grpSpPr>
        <p:sp>
          <p:nvSpPr>
            <p:cNvPr id="25" name="矩形 24"/>
            <p:cNvSpPr/>
            <p:nvPr/>
          </p:nvSpPr>
          <p:spPr>
            <a:xfrm>
              <a:off x="0" y="0"/>
              <a:ext cx="4386580" cy="5223510"/>
            </a:xfrm>
            <a:prstGeom prst="rect">
              <a:avLst/>
            </a:prstGeom>
            <a:ln>
              <a:noFill/>
            </a:ln>
          </p:spPr>
        </p:sp>
        <p:sp>
          <p:nvSpPr>
            <p:cNvPr id="26" name="文本框 743"/>
            <p:cNvSpPr txBox="1"/>
            <p:nvPr/>
          </p:nvSpPr>
          <p:spPr>
            <a:xfrm>
              <a:off x="1233168" y="4766553"/>
              <a:ext cx="2356485" cy="32077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3-16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表格框线设置示意图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81210" y="35999"/>
              <a:ext cx="4037033" cy="4606791"/>
              <a:chOff x="246580" y="154113"/>
              <a:chExt cx="4037033" cy="4606791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246580" y="154113"/>
                <a:ext cx="3972141" cy="2350494"/>
                <a:chOff x="246580" y="154113"/>
                <a:chExt cx="3972141" cy="2350494"/>
              </a:xfrm>
            </p:grpSpPr>
            <p:pic>
              <p:nvPicPr>
                <p:cNvPr id="35" name="图片 34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46580" y="154113"/>
                  <a:ext cx="2772000" cy="2350494"/>
                </a:xfrm>
                <a:prstGeom prst="rect">
                  <a:avLst/>
                </a:prstGeom>
              </p:spPr>
            </p:pic>
            <p:sp>
              <p:nvSpPr>
                <p:cNvPr id="36" name="文本框 743"/>
                <p:cNvSpPr txBox="1"/>
                <p:nvPr/>
              </p:nvSpPr>
              <p:spPr>
                <a:xfrm>
                  <a:off x="262194" y="2058417"/>
                  <a:ext cx="775496" cy="32321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①选择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文本框 743"/>
                <p:cNvSpPr txBox="1"/>
                <p:nvPr/>
              </p:nvSpPr>
              <p:spPr>
                <a:xfrm>
                  <a:off x="1758083" y="565959"/>
                  <a:ext cx="888043" cy="32321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②选择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文本框 743"/>
                <p:cNvSpPr txBox="1"/>
                <p:nvPr/>
              </p:nvSpPr>
              <p:spPr>
                <a:xfrm>
                  <a:off x="1758083" y="1735207"/>
                  <a:ext cx="1114543" cy="32321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③设置线宽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9" name="文本框 743"/>
                <p:cNvSpPr txBox="1"/>
                <p:nvPr/>
              </p:nvSpPr>
              <p:spPr>
                <a:xfrm>
                  <a:off x="3032258" y="1076124"/>
                  <a:ext cx="1186463" cy="32321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④设置外框线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椭圆 39"/>
                <p:cNvSpPr/>
                <p:nvPr/>
              </p:nvSpPr>
              <p:spPr>
                <a:xfrm>
                  <a:off x="246580" y="1685705"/>
                  <a:ext cx="713852" cy="2921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833409" y="565957"/>
                  <a:ext cx="924674" cy="2921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椭圆 41"/>
                <p:cNvSpPr/>
                <p:nvPr/>
              </p:nvSpPr>
              <p:spPr>
                <a:xfrm>
                  <a:off x="960432" y="1706330"/>
                  <a:ext cx="797651" cy="2921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cxnSp>
              <p:nvCxnSpPr>
                <p:cNvPr id="43" name="直接箭头连接符 42"/>
                <p:cNvCxnSpPr/>
                <p:nvPr/>
              </p:nvCxnSpPr>
              <p:spPr>
                <a:xfrm flipH="1">
                  <a:off x="2645913" y="1206558"/>
                  <a:ext cx="297842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组合 28"/>
              <p:cNvGrpSpPr/>
              <p:nvPr/>
            </p:nvGrpSpPr>
            <p:grpSpPr>
              <a:xfrm>
                <a:off x="1115613" y="2074666"/>
                <a:ext cx="3168000" cy="2686238"/>
                <a:chOff x="1310173" y="2074666"/>
                <a:chExt cx="3168000" cy="2686238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10173" y="2074666"/>
                  <a:ext cx="3168000" cy="2686238"/>
                </a:xfrm>
                <a:prstGeom prst="rect">
                  <a:avLst/>
                </a:prstGeom>
              </p:spPr>
            </p:pic>
            <p:sp>
              <p:nvSpPr>
                <p:cNvPr id="31" name="文本框 743"/>
                <p:cNvSpPr txBox="1"/>
                <p:nvPr/>
              </p:nvSpPr>
              <p:spPr>
                <a:xfrm>
                  <a:off x="1862938" y="4133787"/>
                  <a:ext cx="1155642" cy="32321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⑤选择线宽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文本框 743"/>
                <p:cNvSpPr txBox="1"/>
                <p:nvPr/>
              </p:nvSpPr>
              <p:spPr>
                <a:xfrm>
                  <a:off x="4052692" y="2726925"/>
                  <a:ext cx="410498" cy="1220721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eaVert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⑥设置内框线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椭圆 32"/>
                <p:cNvSpPr/>
                <p:nvPr/>
              </p:nvSpPr>
              <p:spPr>
                <a:xfrm>
                  <a:off x="2035509" y="3841674"/>
                  <a:ext cx="1103044" cy="2921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cxnSp>
              <p:nvCxnSpPr>
                <p:cNvPr id="34" name="直接箭头连接符 33"/>
                <p:cNvCxnSpPr/>
                <p:nvPr/>
              </p:nvCxnSpPr>
              <p:spPr>
                <a:xfrm flipH="1">
                  <a:off x="3852810" y="3240325"/>
                  <a:ext cx="441788" cy="4451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" name="右箭头 2"/>
          <p:cNvSpPr/>
          <p:nvPr/>
        </p:nvSpPr>
        <p:spPr>
          <a:xfrm>
            <a:off x="5133109" y="3804131"/>
            <a:ext cx="1039091" cy="295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91085" y="4929892"/>
            <a:ext cx="5081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 在</a:t>
            </a:r>
            <a:r>
              <a:rPr lang="en-US" altLang="zh-CN" dirty="0"/>
              <a:t>【</a:t>
            </a:r>
            <a:r>
              <a:rPr lang="zh-CN" altLang="en-US" dirty="0"/>
              <a:t>边框和底纹</a:t>
            </a:r>
            <a:r>
              <a:rPr lang="en-US" altLang="zh-CN" dirty="0"/>
              <a:t>】</a:t>
            </a:r>
            <a:r>
              <a:rPr lang="zh-CN" altLang="en-US" dirty="0"/>
              <a:t>对话框中，</a:t>
            </a:r>
            <a:r>
              <a:rPr lang="en-US" altLang="zh-CN" dirty="0"/>
              <a:t>【</a:t>
            </a:r>
            <a:r>
              <a:rPr lang="zh-CN" altLang="en-US" dirty="0"/>
              <a:t>边框</a:t>
            </a:r>
            <a:r>
              <a:rPr lang="en-US" altLang="zh-CN" dirty="0"/>
              <a:t>】</a:t>
            </a:r>
            <a:r>
              <a:rPr lang="zh-CN" altLang="en-US" dirty="0"/>
              <a:t>选项卡中的</a:t>
            </a:r>
            <a:r>
              <a:rPr lang="en-US" altLang="zh-CN" dirty="0"/>
              <a:t>【</a:t>
            </a:r>
            <a:r>
              <a:rPr lang="zh-CN" altLang="en-US" dirty="0"/>
              <a:t>设置</a:t>
            </a:r>
            <a:r>
              <a:rPr lang="en-US" altLang="zh-CN" dirty="0"/>
              <a:t>】</a:t>
            </a:r>
            <a:r>
              <a:rPr lang="zh-CN" altLang="en-US" dirty="0"/>
              <a:t>栏有</a:t>
            </a:r>
            <a:r>
              <a:rPr lang="en-US" altLang="zh-CN" dirty="0"/>
              <a:t>5</a:t>
            </a:r>
            <a:r>
              <a:rPr lang="zh-CN" altLang="en-US" dirty="0"/>
              <a:t>种选择，因为我们</a:t>
            </a:r>
            <a:r>
              <a:rPr lang="zh-CN" altLang="en-US" dirty="0" smtClean="0"/>
              <a:t>设置的边框</a:t>
            </a:r>
            <a:r>
              <a:rPr lang="zh-CN" altLang="en-US" dirty="0"/>
              <a:t>内框线和外框线不同，所以选择</a:t>
            </a:r>
            <a:r>
              <a:rPr lang="en-US" altLang="zh-CN" dirty="0"/>
              <a:t>【</a:t>
            </a:r>
            <a:r>
              <a:rPr lang="zh-CN" altLang="en-US" dirty="0"/>
              <a:t>自定义</a:t>
            </a:r>
            <a:r>
              <a:rPr lang="en-US" altLang="zh-CN" dirty="0"/>
              <a:t>】</a:t>
            </a:r>
            <a:r>
              <a:rPr lang="zh-CN" altLang="en-US" dirty="0"/>
              <a:t>比较好操作。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0" y="1774514"/>
            <a:ext cx="9877777" cy="345069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如果</a:t>
            </a:r>
            <a:r>
              <a:rPr lang="zh-CN" altLang="en-US" dirty="0"/>
              <a:t>设置的线条不多或设置的区域不规则，我们采用</a:t>
            </a:r>
            <a:r>
              <a:rPr lang="en-US" altLang="zh-CN" dirty="0"/>
              <a:t>【</a:t>
            </a:r>
            <a:r>
              <a:rPr lang="zh-CN" altLang="en-US" dirty="0"/>
              <a:t>边框刷</a:t>
            </a:r>
            <a:r>
              <a:rPr lang="en-US" altLang="zh-CN" dirty="0"/>
              <a:t>】</a:t>
            </a:r>
            <a:r>
              <a:rPr lang="zh-CN" altLang="en-US" dirty="0"/>
              <a:t>工具操作更方便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要用</a:t>
            </a:r>
            <a:r>
              <a:rPr lang="en-US" altLang="zh-CN" dirty="0"/>
              <a:t>【</a:t>
            </a:r>
            <a:r>
              <a:rPr lang="zh-CN" altLang="en-US" dirty="0"/>
              <a:t>边框刷</a:t>
            </a:r>
            <a:r>
              <a:rPr lang="en-US" altLang="zh-CN" dirty="0"/>
              <a:t>】</a:t>
            </a:r>
            <a:r>
              <a:rPr lang="zh-CN" altLang="en-US" dirty="0"/>
              <a:t>设置线条格式，一般先设置好边框样式，边框样式包括笔样式、线宽、笔颜色等。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en-US" b="1" dirty="0"/>
          </a:p>
        </p:txBody>
      </p:sp>
      <p:grpSp>
        <p:nvGrpSpPr>
          <p:cNvPr id="4" name="画布 311"/>
          <p:cNvGrpSpPr/>
          <p:nvPr/>
        </p:nvGrpSpPr>
        <p:grpSpPr>
          <a:xfrm>
            <a:off x="1249625" y="3701221"/>
            <a:ext cx="4035136" cy="1669040"/>
            <a:chOff x="0" y="0"/>
            <a:chExt cx="3131820" cy="13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3131820" cy="1343025"/>
            </a:xfrm>
            <a:prstGeom prst="rect">
              <a:avLst/>
            </a:prstGeom>
          </p:spPr>
        </p:sp>
        <p:pic>
          <p:nvPicPr>
            <p:cNvPr id="6" name="图片 5"/>
            <p:cNvPicPr/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200" y="36000"/>
              <a:ext cx="2609215" cy="90424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743"/>
            <p:cNvSpPr txBox="1"/>
            <p:nvPr/>
          </p:nvSpPr>
          <p:spPr>
            <a:xfrm>
              <a:off x="705600" y="1022400"/>
              <a:ext cx="2355850" cy="3206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en-US" sz="105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边框分组功能区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757" y="1801408"/>
            <a:ext cx="9877777" cy="2716804"/>
          </a:xfrm>
        </p:spPr>
        <p:txBody>
          <a:bodyPr>
            <a:normAutofit/>
          </a:bodyPr>
          <a:lstStyle/>
          <a:p>
            <a:r>
              <a:rPr lang="en-US" altLang="zh-CN" b="1" dirty="0"/>
              <a:t>3.5.1 </a:t>
            </a:r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表格格式</a:t>
            </a:r>
            <a:r>
              <a:rPr lang="zh-CN" altLang="zh-CN" b="1" dirty="0" smtClean="0"/>
              <a:t>设置</a:t>
            </a:r>
            <a:endParaRPr lang="en-US" altLang="zh-CN" b="1" dirty="0" smtClean="0"/>
          </a:p>
          <a:p>
            <a:r>
              <a:rPr lang="zh-CN" altLang="en-US" b="1" dirty="0" smtClean="0"/>
              <a:t>操作要求：</a:t>
            </a:r>
            <a:endParaRPr lang="zh-CN" altLang="zh-CN" b="1" dirty="0"/>
          </a:p>
          <a:p>
            <a:pPr lvl="1"/>
            <a:r>
              <a:rPr lang="zh-CN" altLang="en-US" dirty="0"/>
              <a:t>打开“素材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1/</a:t>
            </a:r>
            <a:r>
              <a:rPr lang="zh-CN" altLang="en-US" dirty="0"/>
              <a:t>联想手提电脑主要参数（素材）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，并将文件另存为到“我的作品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1”</a:t>
            </a:r>
            <a:r>
              <a:rPr lang="zh-CN" altLang="en-US" dirty="0"/>
              <a:t>中，文件名为“联想手提电脑主要参数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参照效果图进行格式设置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9310" y="1801408"/>
            <a:ext cx="9877777" cy="3450696"/>
          </a:xfrm>
        </p:spPr>
        <p:txBody>
          <a:bodyPr/>
          <a:lstStyle/>
          <a:p>
            <a:r>
              <a:rPr lang="zh-CN" altLang="zh-CN" b="1" dirty="0"/>
              <a:t>知识目标：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）掌握表格的创建方法；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）掌握表格的基本编辑操作方法；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）掌握表格的格式设置方法。</a:t>
            </a:r>
            <a:endParaRPr lang="zh-CN" altLang="zh-CN" dirty="0"/>
          </a:p>
          <a:p>
            <a:r>
              <a:rPr lang="zh-CN" altLang="zh-CN" b="1" dirty="0"/>
              <a:t>能力目标：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）能够根据实际需要设计并制作出美观实用的表格；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）能够利用所学知识，编辑表格。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3.1 </a:t>
            </a:r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3.5.1 </a:t>
            </a:r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表格格式设置</a:t>
            </a:r>
            <a:endParaRPr lang="en-US" altLang="zh-CN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8646" y="1762124"/>
            <a:ext cx="4655684" cy="372880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35394" y="5640296"/>
            <a:ext cx="2383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实</a:t>
            </a:r>
            <a:r>
              <a:rPr lang="zh-CN" altLang="en-US" dirty="0" smtClean="0"/>
              <a:t>训</a:t>
            </a:r>
            <a:r>
              <a:rPr lang="en-US" altLang="zh-CN" dirty="0" smtClean="0"/>
              <a:t>1 </a:t>
            </a:r>
            <a:r>
              <a:rPr lang="zh-CN" altLang="en-US" dirty="0" smtClean="0"/>
              <a:t>效果截图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178647"/>
            <a:ext cx="10972800" cy="4525963"/>
          </a:xfrm>
        </p:spPr>
        <p:txBody>
          <a:bodyPr>
            <a:normAutofit/>
          </a:bodyPr>
          <a:lstStyle/>
          <a:p>
            <a:r>
              <a:rPr lang="zh-CN" altLang="en-US" dirty="0"/>
              <a:t>操作要求：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）打开“素材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2/</a:t>
            </a:r>
            <a:r>
              <a:rPr lang="zh-CN" altLang="en-US" dirty="0"/>
              <a:t>商场收入统计表（素材）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，并将文件另存为“我的作品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2/</a:t>
            </a:r>
            <a:r>
              <a:rPr lang="zh-CN" altLang="en-US" dirty="0"/>
              <a:t>商场收入统计表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）利用公式计算各商场的利润以及收入、支出和利润的合计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zh-CN" b="1" dirty="0"/>
              <a:t>表格公式计算</a:t>
            </a:r>
            <a:endParaRPr lang="zh-CN" altLang="zh-CN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307348" y="3140490"/>
          <a:ext cx="6128847" cy="25679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31704"/>
                <a:gridCol w="1531704"/>
                <a:gridCol w="1531704"/>
                <a:gridCol w="1533735"/>
              </a:tblGrid>
              <a:tr h="366220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商场名称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收入（万元）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支出（万元）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利润（万元）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220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新东方超市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2689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256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8679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华联超市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3685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657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39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美多超市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1589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300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8679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宏发超市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256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50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7571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</a:rPr>
                        <a:t>合计</a:t>
                      </a:r>
                      <a:endParaRPr lang="zh-CN" sz="1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681">
                <a:tc gridSpan="4"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effectLst/>
                        </a:rPr>
                        <a:t>实</a:t>
                      </a:r>
                      <a:r>
                        <a:rPr lang="zh-CN" sz="1400" kern="100" dirty="0">
                          <a:effectLst/>
                        </a:rPr>
                        <a:t>训</a:t>
                      </a:r>
                      <a:r>
                        <a:rPr lang="en-US" sz="1400" kern="100" dirty="0">
                          <a:effectLst/>
                        </a:rPr>
                        <a:t>2 </a:t>
                      </a:r>
                      <a:r>
                        <a:rPr lang="zh-CN" sz="1400" kern="100" dirty="0">
                          <a:effectLst/>
                        </a:rPr>
                        <a:t>商场收入统计表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4742" y="1568612"/>
            <a:ext cx="10972800" cy="4525963"/>
          </a:xfrm>
        </p:spPr>
        <p:txBody>
          <a:bodyPr>
            <a:normAutofit/>
          </a:bodyPr>
          <a:lstStyle/>
          <a:p>
            <a:r>
              <a:rPr lang="zh-CN" altLang="en-US" dirty="0"/>
              <a:t>操作要求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en-US" dirty="0" smtClean="0"/>
              <a:t>参考效果文件设置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）打开“素材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3/</a:t>
            </a:r>
            <a:r>
              <a:rPr lang="zh-CN" altLang="en-US" dirty="0"/>
              <a:t>通讯录（素材）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文件，并将文件保存到“我的作品</a:t>
            </a:r>
            <a:r>
              <a:rPr lang="en-US" altLang="zh-CN" dirty="0"/>
              <a:t>/</a:t>
            </a:r>
            <a:r>
              <a:rPr lang="zh-CN" altLang="en-US" dirty="0"/>
              <a:t>案例三</a:t>
            </a:r>
            <a:r>
              <a:rPr lang="en-US" altLang="zh-CN" dirty="0"/>
              <a:t>/</a:t>
            </a:r>
            <a:r>
              <a:rPr lang="zh-CN" altLang="en-US" dirty="0"/>
              <a:t>实训</a:t>
            </a:r>
            <a:r>
              <a:rPr lang="en-US" altLang="zh-CN" dirty="0"/>
              <a:t>3”</a:t>
            </a:r>
            <a:r>
              <a:rPr lang="zh-CN" altLang="en-US" dirty="0"/>
              <a:t>文件夹中，文件名为“通讯录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；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）将纸张方向设置为“横向”；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）将标题“通讯录”设置为居中对齐，完成第一列“编号”列的填写，编号的格式为“</a:t>
            </a:r>
            <a:r>
              <a:rPr lang="en-US" altLang="zh-CN" dirty="0"/>
              <a:t>001</a:t>
            </a:r>
            <a:r>
              <a:rPr lang="zh-CN" altLang="en-US" dirty="0"/>
              <a:t>、</a:t>
            </a:r>
            <a:r>
              <a:rPr lang="en-US" altLang="zh-CN" dirty="0"/>
              <a:t>002</a:t>
            </a:r>
            <a:r>
              <a:rPr lang="zh-CN" altLang="en-US" dirty="0"/>
              <a:t>、</a:t>
            </a:r>
            <a:r>
              <a:rPr lang="en-US" altLang="zh-CN" dirty="0"/>
              <a:t>003</a:t>
            </a:r>
            <a:r>
              <a:rPr lang="zh-CN" altLang="en-US" dirty="0"/>
              <a:t>、</a:t>
            </a:r>
            <a:r>
              <a:rPr lang="en-US" altLang="zh-CN" dirty="0"/>
              <a:t>……”</a:t>
            </a:r>
            <a:r>
              <a:rPr lang="zh-CN" altLang="en-US" dirty="0"/>
              <a:t>；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）将表格单元格设置为居中对齐；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）设置标题行重复；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）为表格套用“表格样式</a:t>
            </a:r>
            <a:r>
              <a:rPr lang="en-US" altLang="zh-CN" dirty="0"/>
              <a:t>-</a:t>
            </a:r>
            <a:r>
              <a:rPr lang="zh-CN" altLang="en-US" dirty="0"/>
              <a:t>网格表</a:t>
            </a:r>
            <a:r>
              <a:rPr lang="en-US" altLang="zh-CN" dirty="0"/>
              <a:t>4-</a:t>
            </a:r>
            <a:r>
              <a:rPr lang="zh-CN" altLang="en-US" dirty="0"/>
              <a:t>着色</a:t>
            </a:r>
            <a:r>
              <a:rPr lang="en-US" altLang="zh-CN" dirty="0"/>
              <a:t>5”</a:t>
            </a:r>
            <a:r>
              <a:rPr lang="zh-CN" altLang="en-US" dirty="0"/>
              <a:t>样式。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3 </a:t>
            </a:r>
            <a:r>
              <a:rPr lang="zh-CN" altLang="zh-CN" b="1" dirty="0"/>
              <a:t>编辑通讯录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993" y="1801408"/>
            <a:ext cx="9877777" cy="3450696"/>
          </a:xfrm>
        </p:spPr>
        <p:txBody>
          <a:bodyPr>
            <a:normAutofit/>
          </a:bodyPr>
          <a:lstStyle/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）新建一个</a:t>
            </a:r>
            <a:r>
              <a:rPr lang="en-US" altLang="zh-CN" dirty="0"/>
              <a:t>Word</a:t>
            </a:r>
            <a:r>
              <a:rPr lang="zh-CN" altLang="zh-CN" dirty="0"/>
              <a:t>空白文档，并将文档保存到“我的作品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案例三”中，文件名为“课程考试命题计划表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）页面设置：纸张大小</a:t>
            </a:r>
            <a:r>
              <a:rPr lang="en-US" altLang="zh-CN" dirty="0"/>
              <a:t>A4</a:t>
            </a:r>
            <a:r>
              <a:rPr lang="zh-CN" altLang="zh-CN" dirty="0"/>
              <a:t>，纸张方向为横向，左右边距为</a:t>
            </a:r>
            <a:r>
              <a:rPr lang="en-US" altLang="zh-CN" dirty="0"/>
              <a:t>2</a:t>
            </a:r>
            <a:r>
              <a:rPr lang="zh-CN" altLang="zh-CN" dirty="0"/>
              <a:t>厘米；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</a:t>
            </a:r>
            <a:r>
              <a:rPr lang="en-US" altLang="zh-CN" dirty="0"/>
              <a:t>A</a:t>
            </a:r>
            <a:r>
              <a:rPr lang="zh-CN" altLang="zh-CN" dirty="0"/>
              <a:t>卷，</a:t>
            </a:r>
            <a:r>
              <a:rPr lang="en-US" altLang="zh-CN" dirty="0"/>
              <a:t>B</a:t>
            </a:r>
            <a:r>
              <a:rPr lang="zh-CN" altLang="zh-CN" dirty="0"/>
              <a:t>卷后面插入特殊符号“□”供填表人选择；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）创建一个</a:t>
            </a:r>
            <a:r>
              <a:rPr lang="en-US" altLang="zh-CN" dirty="0"/>
              <a:t>14</a:t>
            </a:r>
            <a:r>
              <a:rPr lang="zh-CN" altLang="zh-CN" dirty="0"/>
              <a:t>行，</a:t>
            </a:r>
            <a:r>
              <a:rPr lang="en-US" altLang="zh-CN" dirty="0"/>
              <a:t>25</a:t>
            </a:r>
            <a:r>
              <a:rPr lang="zh-CN" altLang="zh-CN" dirty="0"/>
              <a:t>列的表格，适当调整行高和列宽，设置单元格文字为中部居中对齐方式，设置表格外框线为</a:t>
            </a:r>
            <a:r>
              <a:rPr lang="en-US" altLang="zh-CN" dirty="0"/>
              <a:t>2.25</a:t>
            </a:r>
            <a:r>
              <a:rPr lang="zh-CN" altLang="zh-CN" dirty="0"/>
              <a:t>磅，内框线为</a:t>
            </a:r>
            <a:r>
              <a:rPr lang="en-US" altLang="zh-CN" dirty="0"/>
              <a:t>1</a:t>
            </a:r>
            <a:r>
              <a:rPr lang="zh-CN" altLang="zh-CN" dirty="0"/>
              <a:t>磅；</a:t>
            </a:r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）适当调整表格文字大小，要控制在一个页面完成，可以将文本设置为</a:t>
            </a:r>
            <a:r>
              <a:rPr lang="zh-CN" altLang="zh-CN" dirty="0" smtClean="0"/>
              <a:t>宋体</a:t>
            </a:r>
            <a:r>
              <a:rPr lang="zh-CN" altLang="en-US" dirty="0"/>
              <a:t>五</a:t>
            </a:r>
            <a:r>
              <a:rPr lang="zh-CN" altLang="zh-CN" dirty="0" smtClean="0"/>
              <a:t>号</a:t>
            </a:r>
            <a:r>
              <a:rPr lang="zh-CN" altLang="zh-CN" dirty="0"/>
              <a:t>字。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3.3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案例</a:t>
            </a:r>
            <a:r>
              <a:rPr lang="zh-CN" altLang="en-US" dirty="0" smtClean="0"/>
              <a:t>三</a:t>
            </a:r>
            <a:r>
              <a:rPr lang="en-US" altLang="zh-CN" dirty="0" smtClean="0"/>
              <a:t>  </a:t>
            </a:r>
            <a:r>
              <a:rPr lang="zh-CN" altLang="zh-CN" dirty="0" smtClean="0"/>
              <a:t>效果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57501" y="1540888"/>
            <a:ext cx="9798426" cy="44962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107484" y="1770612"/>
            <a:ext cx="9877777" cy="3450696"/>
          </a:xfrm>
        </p:spPr>
        <p:txBody>
          <a:bodyPr/>
          <a:lstStyle/>
          <a:p>
            <a:r>
              <a:rPr lang="en-US" altLang="zh-CN" b="1" dirty="0"/>
              <a:t>3.4.1 </a:t>
            </a:r>
            <a:r>
              <a:rPr lang="zh-CN" altLang="zh-CN" b="1" dirty="0"/>
              <a:t>页面设置</a:t>
            </a:r>
            <a:endParaRPr lang="zh-CN" altLang="zh-CN" b="1" dirty="0"/>
          </a:p>
          <a:p>
            <a:pPr lvl="1"/>
            <a:r>
              <a:rPr lang="zh-CN" altLang="zh-CN" dirty="0"/>
              <a:t>考虑到表格的列数比较多，页面设置时应将纸张方向设置为横向。本表格的页面设置为</a:t>
            </a:r>
            <a:r>
              <a:rPr lang="en-US" altLang="zh-CN" dirty="0"/>
              <a:t>A4</a:t>
            </a:r>
            <a:r>
              <a:rPr lang="zh-CN" altLang="zh-CN" dirty="0"/>
              <a:t>纸，左右边距为</a:t>
            </a:r>
            <a:r>
              <a:rPr lang="en-US" altLang="zh-CN" dirty="0"/>
              <a:t>2.0</a:t>
            </a:r>
            <a:r>
              <a:rPr lang="zh-CN" altLang="zh-CN" dirty="0"/>
              <a:t>厘米。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3.5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  <p:grpSp>
        <p:nvGrpSpPr>
          <p:cNvPr id="4" name="画布 47"/>
          <p:cNvGrpSpPr/>
          <p:nvPr/>
        </p:nvGrpSpPr>
        <p:grpSpPr>
          <a:xfrm>
            <a:off x="1806620" y="3129480"/>
            <a:ext cx="7217640" cy="2826773"/>
            <a:chOff x="0" y="0"/>
            <a:chExt cx="4432300" cy="2241964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4432300" cy="2241550"/>
            </a:xfrm>
            <a:prstGeom prst="rect">
              <a:avLst/>
            </a:prstGeom>
            <a:ln>
              <a:noFill/>
            </a:ln>
          </p:spPr>
        </p:sp>
        <p:sp>
          <p:nvSpPr>
            <p:cNvPr id="8" name="文本框 743"/>
            <p:cNvSpPr txBox="1"/>
            <p:nvPr/>
          </p:nvSpPr>
          <p:spPr>
            <a:xfrm>
              <a:off x="1332585" y="1938130"/>
              <a:ext cx="2442845" cy="303834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3-2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纸张方向设置示意图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737656" y="46047"/>
              <a:ext cx="3095238" cy="1768542"/>
              <a:chOff x="948664" y="35999"/>
              <a:chExt cx="3095238" cy="1768542"/>
            </a:xfrm>
          </p:grpSpPr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48664" y="35999"/>
                <a:ext cx="3095238" cy="1142857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210452" y="909303"/>
                <a:ext cx="838095" cy="895238"/>
              </a:xfrm>
              <a:prstGeom prst="rect">
                <a:avLst/>
              </a:prstGeom>
            </p:spPr>
          </p:pic>
          <p:sp>
            <p:nvSpPr>
              <p:cNvPr id="12" name="文本框 743"/>
              <p:cNvSpPr txBox="1"/>
              <p:nvPr/>
            </p:nvSpPr>
            <p:spPr>
              <a:xfrm>
                <a:off x="2746642" y="1126845"/>
                <a:ext cx="796290" cy="28347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文本框 743"/>
              <p:cNvSpPr txBox="1"/>
              <p:nvPr/>
            </p:nvSpPr>
            <p:spPr>
              <a:xfrm>
                <a:off x="2233233" y="1505523"/>
                <a:ext cx="801370" cy="2637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148808" y="1374100"/>
                <a:ext cx="986319" cy="40946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1775532" y="256590"/>
                <a:ext cx="636997" cy="6472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cxnSp>
            <p:nvCxnSpPr>
              <p:cNvPr id="16" name="直接箭头连接符 15"/>
              <p:cNvCxnSpPr/>
              <p:nvPr/>
            </p:nvCxnSpPr>
            <p:spPr>
              <a:xfrm flipH="1" flipV="1">
                <a:off x="2259701" y="800993"/>
                <a:ext cx="774902" cy="3258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3.4.2 </a:t>
            </a:r>
            <a:r>
              <a:rPr lang="zh-CN" altLang="zh-CN" b="1" dirty="0"/>
              <a:t>特殊符号的输入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zh-CN" altLang="zh-CN" dirty="0"/>
              <a:t>本案例中需要输入特殊符号“□、√、①、②、③”等。我们以输入“</a:t>
            </a:r>
            <a:r>
              <a:rPr lang="en-US" altLang="zh-CN" dirty="0">
                <a:sym typeface="Wingdings" panose="05000000000000000000" pitchFamily="2" charset="2"/>
              </a:rPr>
              <a:t></a:t>
            </a:r>
            <a:r>
              <a:rPr lang="zh-CN" altLang="zh-CN" dirty="0"/>
              <a:t>”为例，讲解利用</a:t>
            </a:r>
            <a:r>
              <a:rPr lang="en-US" altLang="zh-CN" dirty="0"/>
              <a:t>Word</a:t>
            </a:r>
            <a:r>
              <a:rPr lang="zh-CN" altLang="zh-CN" dirty="0"/>
              <a:t>插入符号的方法。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6" name="画布 903"/>
          <p:cNvGrpSpPr/>
          <p:nvPr/>
        </p:nvGrpSpPr>
        <p:grpSpPr>
          <a:xfrm>
            <a:off x="609600" y="2889432"/>
            <a:ext cx="4069080" cy="1947499"/>
            <a:chOff x="0" y="0"/>
            <a:chExt cx="4069080" cy="1947499"/>
          </a:xfrm>
        </p:grpSpPr>
        <p:sp>
          <p:nvSpPr>
            <p:cNvPr id="17" name="矩形 16"/>
            <p:cNvSpPr/>
            <p:nvPr/>
          </p:nvSpPr>
          <p:spPr>
            <a:xfrm>
              <a:off x="0" y="0"/>
              <a:ext cx="4069080" cy="1946910"/>
            </a:xfrm>
            <a:prstGeom prst="rect">
              <a:avLst/>
            </a:prstGeom>
            <a:ln>
              <a:noFill/>
            </a:ln>
          </p:spPr>
        </p:sp>
        <p:sp>
          <p:nvSpPr>
            <p:cNvPr id="18" name="文本框 743"/>
            <p:cNvSpPr txBox="1"/>
            <p:nvPr/>
          </p:nvSpPr>
          <p:spPr>
            <a:xfrm>
              <a:off x="725495" y="1599326"/>
              <a:ext cx="2442845" cy="34817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3-3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插入符号操作示意图（一）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16306" y="35987"/>
              <a:ext cx="2966695" cy="1478989"/>
              <a:chOff x="416305" y="36000"/>
              <a:chExt cx="2966695" cy="1478989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16305" y="36013"/>
                <a:ext cx="1285714" cy="914286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1" name="文本框 743"/>
              <p:cNvSpPr txBox="1"/>
              <p:nvPr/>
            </p:nvSpPr>
            <p:spPr>
              <a:xfrm>
                <a:off x="724530" y="1012900"/>
                <a:ext cx="796290" cy="32829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2" name="组合 21"/>
              <p:cNvGrpSpPr/>
              <p:nvPr/>
            </p:nvGrpSpPr>
            <p:grpSpPr>
              <a:xfrm>
                <a:off x="1916333" y="36008"/>
                <a:ext cx="1466667" cy="1438095"/>
                <a:chOff x="1916333" y="103508"/>
                <a:chExt cx="1466667" cy="1438095"/>
              </a:xfrm>
            </p:grpSpPr>
            <p:pic>
              <p:nvPicPr>
                <p:cNvPr id="26" name="图片 2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916333" y="103508"/>
                  <a:ext cx="1466667" cy="1438095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sp>
              <p:nvSpPr>
                <p:cNvPr id="27" name="矩形 26"/>
                <p:cNvSpPr/>
                <p:nvPr/>
              </p:nvSpPr>
              <p:spPr>
                <a:xfrm>
                  <a:off x="3144138" y="215688"/>
                  <a:ext cx="123044" cy="11308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23" name="椭圆 22"/>
              <p:cNvSpPr/>
              <p:nvPr/>
            </p:nvSpPr>
            <p:spPr>
              <a:xfrm>
                <a:off x="827273" y="36000"/>
                <a:ext cx="436450" cy="68747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916333" y="1186432"/>
                <a:ext cx="1350849" cy="3285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5" name="文本框 743"/>
              <p:cNvSpPr txBox="1"/>
              <p:nvPr/>
            </p:nvSpPr>
            <p:spPr>
              <a:xfrm>
                <a:off x="2139325" y="858115"/>
                <a:ext cx="796290" cy="32829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6" name="画布 257"/>
          <p:cNvGrpSpPr/>
          <p:nvPr/>
        </p:nvGrpSpPr>
        <p:grpSpPr>
          <a:xfrm>
            <a:off x="4980778" y="2520396"/>
            <a:ext cx="4243705" cy="3110865"/>
            <a:chOff x="0" y="0"/>
            <a:chExt cx="4243705" cy="3110865"/>
          </a:xfrm>
        </p:grpSpPr>
        <p:sp>
          <p:nvSpPr>
            <p:cNvPr id="37" name="矩形 36"/>
            <p:cNvSpPr/>
            <p:nvPr/>
          </p:nvSpPr>
          <p:spPr>
            <a:xfrm>
              <a:off x="0" y="0"/>
              <a:ext cx="4243705" cy="3110865"/>
            </a:xfrm>
            <a:prstGeom prst="rect">
              <a:avLst/>
            </a:prstGeom>
            <a:ln>
              <a:noFill/>
            </a:ln>
          </p:spPr>
        </p:sp>
        <p:sp>
          <p:nvSpPr>
            <p:cNvPr id="38" name="文本框 743"/>
            <p:cNvSpPr txBox="1"/>
            <p:nvPr/>
          </p:nvSpPr>
          <p:spPr>
            <a:xfrm>
              <a:off x="940155" y="2703384"/>
              <a:ext cx="2442845" cy="29823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3-4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插入符号操作示意图（二）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554099" y="144051"/>
              <a:ext cx="3024000" cy="2453533"/>
              <a:chOff x="796290" y="144051"/>
              <a:chExt cx="3024000" cy="2453533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6290" y="144051"/>
                <a:ext cx="3024000" cy="2453533"/>
              </a:xfrm>
              <a:prstGeom prst="rect">
                <a:avLst/>
              </a:prstGeom>
            </p:spPr>
          </p:pic>
          <p:sp>
            <p:nvSpPr>
              <p:cNvPr id="41" name="椭圆 40"/>
              <p:cNvSpPr/>
              <p:nvPr/>
            </p:nvSpPr>
            <p:spPr>
              <a:xfrm>
                <a:off x="861383" y="478305"/>
                <a:ext cx="1011803" cy="24654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838898" y="1171542"/>
                <a:ext cx="317891" cy="35432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3" name="文本框 743"/>
              <p:cNvSpPr txBox="1"/>
              <p:nvPr/>
            </p:nvSpPr>
            <p:spPr>
              <a:xfrm>
                <a:off x="1928050" y="465006"/>
                <a:ext cx="725579" cy="31144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文本框 743"/>
              <p:cNvSpPr txBox="1"/>
              <p:nvPr/>
            </p:nvSpPr>
            <p:spPr>
              <a:xfrm>
                <a:off x="1160411" y="1171482"/>
                <a:ext cx="767639" cy="27955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文本框 743"/>
              <p:cNvSpPr txBox="1"/>
              <p:nvPr/>
            </p:nvSpPr>
            <p:spPr>
              <a:xfrm>
                <a:off x="2067198" y="2206374"/>
                <a:ext cx="715758" cy="29807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2820799" y="2304165"/>
                <a:ext cx="493776" cy="25622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299"/>
          <p:cNvSpPr txBox="1">
            <a:spLocks noGrp="1"/>
          </p:cNvSpPr>
          <p:nvPr>
            <p:ph idx="1"/>
          </p:nvPr>
        </p:nvSpPr>
        <p:spPr>
          <a:xfrm>
            <a:off x="261069" y="453299"/>
            <a:ext cx="5490542" cy="317914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kern="100" dirty="0" err="1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相关知识</a:t>
            </a:r>
            <a:endParaRPr lang="en-US" sz="2800" b="1" kern="100" dirty="0" smtClean="0">
              <a:effectLst/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/>
              <a:t>1 </a:t>
            </a:r>
            <a:r>
              <a:rPr lang="zh-CN" altLang="zh-CN" sz="2400" b="1" dirty="0"/>
              <a:t>用中文输入法工具栏输入特殊</a:t>
            </a:r>
            <a:r>
              <a:rPr lang="zh-CN" altLang="zh-CN" sz="2400" b="1" dirty="0" smtClean="0"/>
              <a:t>符号</a:t>
            </a:r>
            <a:endParaRPr lang="en-US" altLang="zh-CN" sz="2400" b="1" dirty="0" smtClean="0"/>
          </a:p>
          <a:p>
            <a:pPr lvl="1" algn="just">
              <a:lnSpc>
                <a:spcPct val="150000"/>
              </a:lnSpc>
            </a:pPr>
            <a:r>
              <a:rPr lang="zh-CN" altLang="zh-CN" sz="2000" dirty="0"/>
              <a:t>中文输入法工具栏中，有一个图标称为【软键盘】，利用软键盘可以输入许多特殊符号。</a:t>
            </a:r>
            <a:endParaRPr lang="zh-CN" altLang="zh-CN" sz="2000" dirty="0"/>
          </a:p>
          <a:p>
            <a:pPr algn="just">
              <a:lnSpc>
                <a:spcPct val="150000"/>
              </a:lnSpc>
            </a:pPr>
            <a:endParaRPr lang="zh-CN" altLang="zh-CN" sz="2800" b="1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2800" b="1" kern="100" dirty="0" smtClean="0">
              <a:effectLst/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4" name="画布 1074"/>
          <p:cNvGrpSpPr/>
          <p:nvPr/>
        </p:nvGrpSpPr>
        <p:grpSpPr>
          <a:xfrm>
            <a:off x="5751611" y="638605"/>
            <a:ext cx="5181283" cy="4203558"/>
            <a:chOff x="0" y="0"/>
            <a:chExt cx="4724251" cy="376714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723765" cy="3766820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743"/>
            <p:cNvSpPr txBox="1"/>
            <p:nvPr/>
          </p:nvSpPr>
          <p:spPr>
            <a:xfrm>
              <a:off x="1659495" y="3440750"/>
              <a:ext cx="1956435" cy="32639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3-5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软键盘操作示意图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05756" y="36004"/>
              <a:ext cx="4618495" cy="3263608"/>
              <a:chOff x="105756" y="98345"/>
              <a:chExt cx="4618495" cy="3263608"/>
            </a:xfrm>
          </p:grpSpPr>
          <p:pic>
            <p:nvPicPr>
              <p:cNvPr id="9" name="图片 8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12592" y="355173"/>
                <a:ext cx="1704340" cy="38989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21097" y="748773"/>
                <a:ext cx="1800000" cy="2613159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8251" y="745085"/>
                <a:ext cx="2916000" cy="118282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" name="文本框 743"/>
              <p:cNvSpPr txBox="1"/>
              <p:nvPr/>
            </p:nvSpPr>
            <p:spPr>
              <a:xfrm>
                <a:off x="1451017" y="98345"/>
                <a:ext cx="1165915" cy="33373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①右击软键盘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文本框 743"/>
              <p:cNvSpPr txBox="1"/>
              <p:nvPr/>
            </p:nvSpPr>
            <p:spPr>
              <a:xfrm>
                <a:off x="1739346" y="2209993"/>
                <a:ext cx="796290" cy="32639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②选择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5756" y="2204400"/>
                <a:ext cx="1633590" cy="24638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文本框 743"/>
              <p:cNvSpPr txBox="1"/>
              <p:nvPr/>
            </p:nvSpPr>
            <p:spPr>
              <a:xfrm>
                <a:off x="3053525" y="2156455"/>
                <a:ext cx="1170606" cy="32575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数字序号软键盘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" name="直接箭头连接符 16"/>
              <p:cNvCxnSpPr/>
              <p:nvPr/>
            </p:nvCxnSpPr>
            <p:spPr>
              <a:xfrm flipV="1">
                <a:off x="3615930" y="1853302"/>
                <a:ext cx="0" cy="30314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椭圆形标注 17"/>
              <p:cNvSpPr/>
              <p:nvPr/>
            </p:nvSpPr>
            <p:spPr>
              <a:xfrm>
                <a:off x="2193343" y="2557768"/>
                <a:ext cx="1725065" cy="804185"/>
              </a:xfrm>
              <a:prstGeom prst="wedgeEllipseCallout">
                <a:avLst>
                  <a:gd name="adj1" fmla="val -66053"/>
                  <a:gd name="adj2" fmla="val 1909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软键盘菜单共有</a:t>
                </a:r>
                <a:r>
                  <a:rPr lang="en-US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13</a:t>
                </a:r>
                <a:r>
                  <a:rPr lang="zh-CN" sz="1050" kern="100">
                    <a:effectLst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类特殊符号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808251" y="487839"/>
                <a:ext cx="385092" cy="24638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7" y="1731254"/>
            <a:ext cx="5105148" cy="4525963"/>
          </a:xfrm>
        </p:spPr>
        <p:txBody>
          <a:bodyPr/>
          <a:lstStyle/>
          <a:p>
            <a:r>
              <a:rPr lang="zh-CN" altLang="zh-CN" sz="2400" dirty="0"/>
              <a:t>形如“开课单位：</a:t>
            </a:r>
            <a:r>
              <a:rPr lang="en-US" altLang="zh-CN" sz="2400" u="sng" dirty="0"/>
              <a:t>         </a:t>
            </a:r>
            <a:r>
              <a:rPr lang="zh-CN" altLang="zh-CN" sz="2400" dirty="0"/>
              <a:t>”的格式，我们称为填空文本格式，操作方法如下。</a:t>
            </a:r>
            <a:endParaRPr lang="zh-CN" altLang="zh-CN" sz="2400" dirty="0"/>
          </a:p>
          <a:p>
            <a:pPr lvl="1"/>
            <a:r>
              <a:rPr lang="zh-CN" altLang="en-US" sz="2000" dirty="0"/>
              <a:t>（</a:t>
            </a:r>
            <a:r>
              <a:rPr lang="en-US" altLang="zh-CN" sz="2000" dirty="0"/>
              <a:t>1</a:t>
            </a:r>
            <a:r>
              <a:rPr lang="zh-CN" altLang="en-US" sz="2000" dirty="0"/>
              <a:t>）将光标定位在“开课单位：”冒号的右侧；</a:t>
            </a:r>
            <a:endParaRPr lang="zh-CN" altLang="en-US" sz="2000" dirty="0"/>
          </a:p>
          <a:p>
            <a:pPr lvl="1"/>
            <a:r>
              <a:rPr lang="zh-CN" altLang="en-US" sz="2000" dirty="0"/>
              <a:t>（</a:t>
            </a:r>
            <a:r>
              <a:rPr lang="en-US" altLang="zh-CN" sz="2000" dirty="0"/>
              <a:t>2</a:t>
            </a:r>
            <a:r>
              <a:rPr lang="zh-CN" altLang="en-US" sz="2000" dirty="0"/>
              <a:t>）切换到</a:t>
            </a:r>
            <a:r>
              <a:rPr lang="en-US" altLang="zh-CN" sz="2000" dirty="0"/>
              <a:t>【</a:t>
            </a:r>
            <a:r>
              <a:rPr lang="zh-CN" altLang="en-US" sz="2000" dirty="0"/>
              <a:t>开始</a:t>
            </a:r>
            <a:r>
              <a:rPr lang="en-US" altLang="zh-CN" sz="2000" dirty="0"/>
              <a:t>】</a:t>
            </a:r>
            <a:r>
              <a:rPr lang="zh-CN" altLang="en-US" sz="2000" dirty="0"/>
              <a:t>选项卡，在</a:t>
            </a:r>
            <a:r>
              <a:rPr lang="en-US" altLang="zh-CN" sz="2000" dirty="0"/>
              <a:t>【</a:t>
            </a:r>
            <a:r>
              <a:rPr lang="zh-CN" altLang="en-US" sz="2000" dirty="0"/>
              <a:t>字体</a:t>
            </a:r>
            <a:r>
              <a:rPr lang="en-US" altLang="zh-CN" sz="2000" dirty="0"/>
              <a:t>】</a:t>
            </a:r>
            <a:r>
              <a:rPr lang="zh-CN" altLang="en-US" sz="2000" dirty="0"/>
              <a:t>分组中单击</a:t>
            </a:r>
            <a:r>
              <a:rPr lang="en-US" altLang="zh-CN" sz="2000" dirty="0"/>
              <a:t>【</a:t>
            </a:r>
            <a:r>
              <a:rPr lang="zh-CN" altLang="en-US" sz="2000" dirty="0"/>
              <a:t>下划线</a:t>
            </a:r>
            <a:r>
              <a:rPr lang="en-US" altLang="zh-CN" sz="2000" dirty="0"/>
              <a:t>】</a:t>
            </a:r>
            <a:r>
              <a:rPr lang="zh-CN" altLang="en-US" sz="2000" dirty="0"/>
              <a:t>命令右侧的三角按钮 ，弹出一个下划线菜单；</a:t>
            </a:r>
            <a:endParaRPr lang="zh-CN" altLang="en-US" sz="2000" dirty="0"/>
          </a:p>
          <a:p>
            <a:pPr lvl="1"/>
            <a:r>
              <a:rPr lang="zh-CN" altLang="en-US" sz="2000" dirty="0"/>
              <a:t>（</a:t>
            </a:r>
            <a:r>
              <a:rPr lang="en-US" altLang="zh-CN" sz="2000" dirty="0"/>
              <a:t>3</a:t>
            </a:r>
            <a:r>
              <a:rPr lang="zh-CN" altLang="en-US" sz="2000" dirty="0"/>
              <a:t>）在菜单中选择</a:t>
            </a:r>
            <a:r>
              <a:rPr lang="en-US" altLang="zh-CN" sz="2000" dirty="0"/>
              <a:t>【</a:t>
            </a:r>
            <a:r>
              <a:rPr lang="zh-CN" altLang="en-US" sz="2000" dirty="0"/>
              <a:t>下划线</a:t>
            </a:r>
            <a:r>
              <a:rPr lang="en-US" altLang="zh-CN" sz="2000" dirty="0"/>
              <a:t>】</a:t>
            </a:r>
            <a:r>
              <a:rPr lang="zh-CN" altLang="en-US" sz="2000" dirty="0"/>
              <a:t>样式；</a:t>
            </a:r>
            <a:endParaRPr lang="zh-CN" altLang="en-US" sz="2000" dirty="0"/>
          </a:p>
          <a:p>
            <a:pPr lvl="1"/>
            <a:r>
              <a:rPr lang="zh-CN" altLang="en-US" sz="2000" dirty="0"/>
              <a:t>（</a:t>
            </a:r>
            <a:r>
              <a:rPr lang="en-US" altLang="zh-CN" sz="2000" dirty="0"/>
              <a:t>4</a:t>
            </a:r>
            <a:r>
              <a:rPr lang="zh-CN" altLang="en-US" sz="2000" dirty="0"/>
              <a:t>）敲几个空格键即可拉出一条下划线。</a:t>
            </a:r>
            <a:endParaRPr lang="zh-CN" altLang="en-US" sz="2000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3.4.3 </a:t>
            </a:r>
            <a:r>
              <a:rPr lang="zh-CN" altLang="zh-CN" b="1" dirty="0"/>
              <a:t>填空文本格式的输入</a:t>
            </a:r>
            <a:endParaRPr lang="zh-CN" altLang="zh-CN" b="1" dirty="0"/>
          </a:p>
        </p:txBody>
      </p:sp>
      <p:grpSp>
        <p:nvGrpSpPr>
          <p:cNvPr id="22" name="画布 33"/>
          <p:cNvGrpSpPr/>
          <p:nvPr/>
        </p:nvGrpSpPr>
        <p:grpSpPr>
          <a:xfrm>
            <a:off x="5921923" y="1731254"/>
            <a:ext cx="5352213" cy="4274691"/>
            <a:chOff x="0" y="0"/>
            <a:chExt cx="4712335" cy="3300087"/>
          </a:xfrm>
        </p:grpSpPr>
        <p:sp>
          <p:nvSpPr>
            <p:cNvPr id="23" name="矩形 22"/>
            <p:cNvSpPr/>
            <p:nvPr/>
          </p:nvSpPr>
          <p:spPr>
            <a:xfrm>
              <a:off x="0" y="0"/>
              <a:ext cx="4712335" cy="3299460"/>
            </a:xfrm>
            <a:prstGeom prst="rect">
              <a:avLst/>
            </a:prstGeom>
            <a:ln>
              <a:noFill/>
            </a:ln>
          </p:spPr>
        </p:sp>
        <p:sp>
          <p:nvSpPr>
            <p:cNvPr id="24" name="椭圆 23"/>
            <p:cNvSpPr/>
            <p:nvPr/>
          </p:nvSpPr>
          <p:spPr>
            <a:xfrm>
              <a:off x="262192" y="1155530"/>
              <a:ext cx="1402381" cy="26492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文本框 743"/>
            <p:cNvSpPr txBox="1"/>
            <p:nvPr/>
          </p:nvSpPr>
          <p:spPr>
            <a:xfrm>
              <a:off x="1122996" y="2974332"/>
              <a:ext cx="2825072" cy="32575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3-6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设置填空文本格式的操作步骤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80000" y="180000"/>
              <a:ext cx="4424956" cy="2590706"/>
              <a:chOff x="180000" y="180000"/>
              <a:chExt cx="4424956" cy="2590706"/>
            </a:xfrm>
          </p:grpSpPr>
          <p:grpSp>
            <p:nvGrpSpPr>
              <p:cNvPr id="27" name="组合 26"/>
              <p:cNvGrpSpPr/>
              <p:nvPr/>
            </p:nvGrpSpPr>
            <p:grpSpPr>
              <a:xfrm>
                <a:off x="180000" y="180000"/>
                <a:ext cx="4424956" cy="2590706"/>
                <a:chOff x="180000" y="180000"/>
                <a:chExt cx="4424956" cy="2590706"/>
              </a:xfrm>
            </p:grpSpPr>
            <p:pic>
              <p:nvPicPr>
                <p:cNvPr id="29" name="图片 28"/>
                <p:cNvPicPr>
                  <a:picLocks noChangeAspect="1"/>
                </p:cNvPicPr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180000" y="180000"/>
                  <a:ext cx="2952381" cy="914286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-2" b="40476"/>
                <a:stretch>
                  <a:fillRect/>
                </a:stretch>
              </p:blipFill>
              <p:spPr>
                <a:xfrm>
                  <a:off x="262193" y="1150304"/>
                  <a:ext cx="1695238" cy="1541397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31" name="图片 30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43546" y="858094"/>
                  <a:ext cx="2342857" cy="771429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32" name="图片 3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273363" y="2008801"/>
                  <a:ext cx="2247619" cy="761905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sp>
              <p:nvSpPr>
                <p:cNvPr id="33" name="文本框 743"/>
                <p:cNvSpPr txBox="1"/>
                <p:nvPr/>
              </p:nvSpPr>
              <p:spPr>
                <a:xfrm>
                  <a:off x="3808666" y="1319661"/>
                  <a:ext cx="796290" cy="32575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①定位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文本框 743"/>
                <p:cNvSpPr txBox="1"/>
                <p:nvPr/>
              </p:nvSpPr>
              <p:spPr>
                <a:xfrm>
                  <a:off x="1053303" y="532323"/>
                  <a:ext cx="796290" cy="32575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②单击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文本框 743"/>
                <p:cNvSpPr txBox="1"/>
                <p:nvPr/>
              </p:nvSpPr>
              <p:spPr>
                <a:xfrm>
                  <a:off x="3438939" y="2116559"/>
                  <a:ext cx="1001881" cy="32575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④敲空格键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>
                  <a:off x="583261" y="534298"/>
                  <a:ext cx="372236" cy="32674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cxnSp>
              <p:nvCxnSpPr>
                <p:cNvPr id="37" name="直接箭头连接符 36"/>
                <p:cNvCxnSpPr/>
                <p:nvPr/>
              </p:nvCxnSpPr>
              <p:spPr>
                <a:xfrm flipH="1" flipV="1">
                  <a:off x="3539245" y="1504992"/>
                  <a:ext cx="334112" cy="7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箭头连接符 37"/>
                <p:cNvCxnSpPr/>
                <p:nvPr/>
              </p:nvCxnSpPr>
              <p:spPr>
                <a:xfrm>
                  <a:off x="3873357" y="2432546"/>
                  <a:ext cx="0" cy="25915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文本框 743"/>
                <p:cNvSpPr txBox="1"/>
                <p:nvPr/>
              </p:nvSpPr>
              <p:spPr>
                <a:xfrm>
                  <a:off x="1664573" y="1150304"/>
                  <a:ext cx="796290" cy="325755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③选择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8" name="椭圆 27"/>
              <p:cNvSpPr/>
              <p:nvPr/>
            </p:nvSpPr>
            <p:spPr>
              <a:xfrm>
                <a:off x="262191" y="1155027"/>
                <a:ext cx="1402381" cy="26520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indent="26670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①在下划线功能起作用的前提下，再次单击</a:t>
            </a:r>
            <a:r>
              <a:rPr lang="en-US" altLang="zh-CN" dirty="0"/>
              <a:t>【</a:t>
            </a:r>
            <a:r>
              <a:rPr lang="zh-CN" altLang="en-US" dirty="0"/>
              <a:t>下划线</a:t>
            </a:r>
            <a:r>
              <a:rPr lang="en-US" altLang="zh-CN" dirty="0"/>
              <a:t>】</a:t>
            </a:r>
            <a:r>
              <a:rPr lang="zh-CN" altLang="en-US" dirty="0"/>
              <a:t>命令 ，将取消下划线格式功能。</a:t>
            </a:r>
            <a:endParaRPr lang="zh-CN" altLang="en-US" dirty="0"/>
          </a:p>
          <a:p>
            <a:r>
              <a:rPr lang="zh-CN" altLang="en-US" dirty="0"/>
              <a:t>②如果我们首先选择若干个文本，然后单击</a:t>
            </a:r>
            <a:r>
              <a:rPr lang="en-US" altLang="zh-CN" dirty="0"/>
              <a:t>【</a:t>
            </a:r>
            <a:r>
              <a:rPr lang="zh-CN" altLang="en-US" dirty="0"/>
              <a:t>下划线</a:t>
            </a:r>
            <a:r>
              <a:rPr lang="en-US" altLang="zh-CN" dirty="0"/>
              <a:t>】</a:t>
            </a:r>
            <a:r>
              <a:rPr lang="zh-CN" altLang="en-US" dirty="0"/>
              <a:t>命令 ，则选定的文本被设置为下划线格式。</a:t>
            </a:r>
            <a:endParaRPr lang="zh-CN" altLang="en-US" dirty="0"/>
          </a:p>
          <a:p>
            <a:r>
              <a:rPr lang="zh-CN" altLang="en-US" dirty="0"/>
              <a:t>③如果若干文本已经带有下划线，想去掉下划线，可先选的带下划线的文本，然后单击</a:t>
            </a:r>
            <a:r>
              <a:rPr lang="en-US" altLang="zh-CN" dirty="0"/>
              <a:t>【</a:t>
            </a:r>
            <a:r>
              <a:rPr lang="zh-CN" altLang="en-US" dirty="0"/>
              <a:t>下划线</a:t>
            </a:r>
            <a:r>
              <a:rPr lang="en-US" altLang="zh-CN" dirty="0"/>
              <a:t>】</a:t>
            </a:r>
            <a:r>
              <a:rPr lang="zh-CN" altLang="en-US" dirty="0"/>
              <a:t>命令，取消下划线功能。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相关</a:t>
            </a:r>
            <a:r>
              <a:rPr lang="zh-CN" altLang="en-US" b="1" dirty="0" smtClean="0"/>
              <a:t>知识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3044</Words>
  <Application>WPS 演示</Application>
  <PresentationFormat>自定义</PresentationFormat>
  <Paragraphs>302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5" baseType="lpstr">
      <vt:lpstr>Arial</vt:lpstr>
      <vt:lpstr>宋体</vt:lpstr>
      <vt:lpstr>Wingdings</vt:lpstr>
      <vt:lpstr>Symbol</vt:lpstr>
      <vt:lpstr>Times New Roman</vt:lpstr>
      <vt:lpstr>仿宋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案例三 规则表格的制作</vt:lpstr>
      <vt:lpstr>3.1 教学目标</vt:lpstr>
      <vt:lpstr>3.3 操作要求</vt:lpstr>
      <vt:lpstr>案例三  效果图</vt:lpstr>
      <vt:lpstr>3.5 操作过程要点讲解</vt:lpstr>
      <vt:lpstr>3.4.2 特殊符号的输入</vt:lpstr>
      <vt:lpstr>PowerPoint 演示文稿</vt:lpstr>
      <vt:lpstr>3.4.3 填空文本格式的输入</vt:lpstr>
      <vt:lpstr>相关知识</vt:lpstr>
      <vt:lpstr>3.4.4 创建表格</vt:lpstr>
      <vt:lpstr>3.4.5 编辑表格</vt:lpstr>
      <vt:lpstr>3.4.5 编辑表格</vt:lpstr>
      <vt:lpstr>3.4.5 编辑表格</vt:lpstr>
      <vt:lpstr>相关知识</vt:lpstr>
      <vt:lpstr>相关知识</vt:lpstr>
      <vt:lpstr>4单元格对齐方式的设置</vt:lpstr>
      <vt:lpstr>5 表格框线的设置</vt:lpstr>
      <vt:lpstr>相关知识</vt:lpstr>
      <vt:lpstr>3.5 实训操作</vt:lpstr>
      <vt:lpstr>3.5.1 实训1 表格格式设置</vt:lpstr>
      <vt:lpstr>实训2 表格公式计算</vt:lpstr>
      <vt:lpstr>实训3 编辑通讯录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30</cp:revision>
  <dcterms:created xsi:type="dcterms:W3CDTF">2019-02-09T02:31:00Z</dcterms:created>
  <dcterms:modified xsi:type="dcterms:W3CDTF">2022-04-21T03:11:35Z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F344FAA9DE9C464695D04A42E577428C</vt:lpwstr>
  </property>
  <property fmtid="{D5CDD505-2E9C-101B-9397-08002B2CF9AE}" pid="4" name="KSOProductBuildVer">
    <vt:lpwstr>2052-11.1.0.11636</vt:lpwstr>
  </property>
</Properties>
</file>