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84" r:id="rId2"/>
    <p:sldId id="601" r:id="rId3"/>
    <p:sldId id="608" r:id="rId4"/>
    <p:sldId id="609" r:id="rId5"/>
    <p:sldId id="499" r:id="rId6"/>
    <p:sldId id="579" r:id="rId7"/>
    <p:sldId id="51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C27"/>
    <a:srgbClr val="2395A3"/>
    <a:srgbClr val="FFCC66"/>
    <a:srgbClr val="E06A5A"/>
    <a:srgbClr val="BFBFBF"/>
    <a:srgbClr val="FFC000"/>
    <a:srgbClr val="4D4D4D"/>
    <a:srgbClr val="C00000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6005" autoAdjust="0"/>
  </p:normalViewPr>
  <p:slideViewPr>
    <p:cSldViewPr snapToGrid="0">
      <p:cViewPr varScale="1">
        <p:scale>
          <a:sx n="107" d="100"/>
          <a:sy n="107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5695C-912A-4589-80ED-26B704255EC9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5F4C5-BE9B-4AF2-AB34-40F768745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2" Type="http://schemas.openxmlformats.org/officeDocument/2006/relationships/tags" Target="../tags/tag12.xml"/><Relationship Id="rId16" Type="http://schemas.openxmlformats.org/officeDocument/2006/relationships/notesSlide" Target="../notesSlides/notesSlide3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矩形 707"/>
          <p:cNvSpPr/>
          <p:nvPr/>
        </p:nvSpPr>
        <p:spPr>
          <a:xfrm>
            <a:off x="1882" y="0"/>
            <a:ext cx="9142118" cy="685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965"/>
            <a:endParaRPr lang="zh-CN" altLang="en-US" sz="2400">
              <a:solidFill>
                <a:prstClr val="white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sp>
        <p:nvSpPr>
          <p:cNvPr id="3" name="矩形 6"/>
          <p:cNvSpPr/>
          <p:nvPr userDrawn="1"/>
        </p:nvSpPr>
        <p:spPr>
          <a:xfrm>
            <a:off x="5815965" y="895985"/>
            <a:ext cx="2679065" cy="5459730"/>
          </a:xfrm>
          <a:custGeom>
            <a:avLst/>
            <a:gdLst>
              <a:gd name="connsiteX0" fmla="*/ 0 w 2520000"/>
              <a:gd name="connsiteY0" fmla="*/ 0 h 2519119"/>
              <a:gd name="connsiteX1" fmla="*/ 2520000 w 2520000"/>
              <a:gd name="connsiteY1" fmla="*/ 0 h 2519119"/>
              <a:gd name="connsiteX2" fmla="*/ 2520000 w 2520000"/>
              <a:gd name="connsiteY2" fmla="*/ 2519119 h 2519119"/>
              <a:gd name="connsiteX3" fmla="*/ 0 w 2520000"/>
              <a:gd name="connsiteY3" fmla="*/ 2519119 h 2519119"/>
              <a:gd name="connsiteX4" fmla="*/ 0 w 2520000"/>
              <a:gd name="connsiteY4" fmla="*/ 0 h 2519119"/>
              <a:gd name="connsiteX0-1" fmla="*/ 0 w 2520000"/>
              <a:gd name="connsiteY0-2" fmla="*/ 780586 h 3299705"/>
              <a:gd name="connsiteX1-3" fmla="*/ 2482829 w 2520000"/>
              <a:gd name="connsiteY1-4" fmla="*/ 0 h 3299705"/>
              <a:gd name="connsiteX2-5" fmla="*/ 2520000 w 2520000"/>
              <a:gd name="connsiteY2-6" fmla="*/ 3299705 h 3299705"/>
              <a:gd name="connsiteX3-7" fmla="*/ 0 w 2520000"/>
              <a:gd name="connsiteY3-8" fmla="*/ 3299705 h 3299705"/>
              <a:gd name="connsiteX4-9" fmla="*/ 0 w 2520000"/>
              <a:gd name="connsiteY4-10" fmla="*/ 780586 h 3299705"/>
              <a:gd name="connsiteX0-11" fmla="*/ 0 w 2527434"/>
              <a:gd name="connsiteY0-12" fmla="*/ 780586 h 4080290"/>
              <a:gd name="connsiteX1-13" fmla="*/ 2482829 w 2527434"/>
              <a:gd name="connsiteY1-14" fmla="*/ 0 h 4080290"/>
              <a:gd name="connsiteX2-15" fmla="*/ 2527434 w 2527434"/>
              <a:gd name="connsiteY2-16" fmla="*/ 4080290 h 4080290"/>
              <a:gd name="connsiteX3-17" fmla="*/ 0 w 2527434"/>
              <a:gd name="connsiteY3-18" fmla="*/ 3299705 h 4080290"/>
              <a:gd name="connsiteX4-19" fmla="*/ 0 w 2527434"/>
              <a:gd name="connsiteY4-20" fmla="*/ 780586 h 4080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27434" h="4080290">
                <a:moveTo>
                  <a:pt x="0" y="780586"/>
                </a:moveTo>
                <a:lnTo>
                  <a:pt x="2482829" y="0"/>
                </a:lnTo>
                <a:lnTo>
                  <a:pt x="2527434" y="4080290"/>
                </a:lnTo>
                <a:lnTo>
                  <a:pt x="0" y="3299705"/>
                </a:lnTo>
                <a:lnTo>
                  <a:pt x="0" y="780586"/>
                </a:lnTo>
                <a:close/>
              </a:path>
            </a:pathLst>
          </a:custGeom>
          <a:noFill/>
          <a:ln w="193675">
            <a:solidFill>
              <a:schemeClr val="accent1"/>
            </a:solidFill>
            <a:bevel/>
          </a:ln>
          <a:scene3d>
            <a:camera prst="orthographicFront">
              <a:rot lat="0" lon="21599933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4" name="文本占位符 3"/>
          <p:cNvSpPr>
            <a:spLocks noGrp="1"/>
          </p:cNvSpPr>
          <p:nvPr/>
        </p:nvSpPr>
        <p:spPr>
          <a:xfrm>
            <a:off x="1259597" y="3050540"/>
            <a:ext cx="5895900" cy="119126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8800"/>
            </a:lvl1pPr>
          </a:lstStyle>
          <a:p>
            <a:pPr lvl="0"/>
            <a:r>
              <a:rPr lang="zh-CN" altLang="zh-CN" sz="4400" b="1" dirty="0"/>
              <a:t>短视频拍摄用光与构图</a:t>
            </a:r>
            <a:endParaRPr lang="zh-CN" altLang="en-US" sz="1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 userDrawn="1"/>
        </p:nvSpPr>
        <p:spPr>
          <a:xfrm flipH="1">
            <a:off x="151765" y="92075"/>
            <a:ext cx="367030" cy="747395"/>
          </a:xfrm>
          <a:custGeom>
            <a:avLst/>
            <a:gdLst>
              <a:gd name="connsiteX0" fmla="*/ 0 w 2520000"/>
              <a:gd name="connsiteY0" fmla="*/ 0 h 2519119"/>
              <a:gd name="connsiteX1" fmla="*/ 2520000 w 2520000"/>
              <a:gd name="connsiteY1" fmla="*/ 0 h 2519119"/>
              <a:gd name="connsiteX2" fmla="*/ 2520000 w 2520000"/>
              <a:gd name="connsiteY2" fmla="*/ 2519119 h 2519119"/>
              <a:gd name="connsiteX3" fmla="*/ 0 w 2520000"/>
              <a:gd name="connsiteY3" fmla="*/ 2519119 h 2519119"/>
              <a:gd name="connsiteX4" fmla="*/ 0 w 2520000"/>
              <a:gd name="connsiteY4" fmla="*/ 0 h 2519119"/>
              <a:gd name="connsiteX0-1" fmla="*/ 0 w 2520000"/>
              <a:gd name="connsiteY0-2" fmla="*/ 780586 h 3299705"/>
              <a:gd name="connsiteX1-3" fmla="*/ 2482829 w 2520000"/>
              <a:gd name="connsiteY1-4" fmla="*/ 0 h 3299705"/>
              <a:gd name="connsiteX2-5" fmla="*/ 2520000 w 2520000"/>
              <a:gd name="connsiteY2-6" fmla="*/ 3299705 h 3299705"/>
              <a:gd name="connsiteX3-7" fmla="*/ 0 w 2520000"/>
              <a:gd name="connsiteY3-8" fmla="*/ 3299705 h 3299705"/>
              <a:gd name="connsiteX4-9" fmla="*/ 0 w 2520000"/>
              <a:gd name="connsiteY4-10" fmla="*/ 780586 h 3299705"/>
              <a:gd name="connsiteX0-11" fmla="*/ 0 w 2527434"/>
              <a:gd name="connsiteY0-12" fmla="*/ 780586 h 4080290"/>
              <a:gd name="connsiteX1-13" fmla="*/ 2482829 w 2527434"/>
              <a:gd name="connsiteY1-14" fmla="*/ 0 h 4080290"/>
              <a:gd name="connsiteX2-15" fmla="*/ 2527434 w 2527434"/>
              <a:gd name="connsiteY2-16" fmla="*/ 4080290 h 4080290"/>
              <a:gd name="connsiteX3-17" fmla="*/ 0 w 2527434"/>
              <a:gd name="connsiteY3-18" fmla="*/ 3299705 h 4080290"/>
              <a:gd name="connsiteX4-19" fmla="*/ 0 w 2527434"/>
              <a:gd name="connsiteY4-20" fmla="*/ 780586 h 4080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27434" h="4080290">
                <a:moveTo>
                  <a:pt x="0" y="780586"/>
                </a:moveTo>
                <a:lnTo>
                  <a:pt x="2482829" y="0"/>
                </a:lnTo>
                <a:lnTo>
                  <a:pt x="2527434" y="4080290"/>
                </a:lnTo>
                <a:lnTo>
                  <a:pt x="0" y="3299705"/>
                </a:lnTo>
                <a:lnTo>
                  <a:pt x="0" y="780586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  <a:bevel/>
          </a:ln>
          <a:scene3d>
            <a:camera prst="orthographicFront">
              <a:rot lat="0" lon="21599933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文本占位符 3"/>
          <p:cNvSpPr>
            <a:spLocks noGrp="1"/>
          </p:cNvSpPr>
          <p:nvPr/>
        </p:nvSpPr>
        <p:spPr>
          <a:xfrm>
            <a:off x="230505" y="337820"/>
            <a:ext cx="3589020" cy="2686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u="none"/>
            </a:lvl1pPr>
          </a:lstStyle>
          <a:p>
            <a:r>
              <a:rPr lang="zh-CN" altLang="en-US" dirty="0">
                <a:latin typeface="+mn-lt"/>
                <a:cs typeface="+mn-ea"/>
                <a:sym typeface="+mn-lt"/>
              </a:rPr>
              <a:t>短视频制作实战技能</a:t>
            </a:r>
          </a:p>
        </p:txBody>
      </p:sp>
      <p:sp useBgFill="1">
        <p:nvSpPr>
          <p:cNvPr id="10" name="文本占位符 9"/>
          <p:cNvSpPr>
            <a:spLocks noGrp="1"/>
          </p:cNvSpPr>
          <p:nvPr/>
        </p:nvSpPr>
        <p:spPr>
          <a:xfrm>
            <a:off x="3635244" y="2548255"/>
            <a:ext cx="3520253" cy="50228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zh-CN" sz="3200" dirty="0" smtClean="0"/>
              <a:t>第</a:t>
            </a:r>
            <a:r>
              <a:rPr lang="zh-CN" altLang="en-US" sz="3200" dirty="0" smtClean="0"/>
              <a:t>三</a:t>
            </a:r>
            <a:r>
              <a:rPr lang="zh-CN" sz="3200" dirty="0" smtClean="0"/>
              <a:t>章</a:t>
            </a:r>
            <a:endParaRPr lang="zh-CN" sz="3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矩形 707"/>
          <p:cNvSpPr/>
          <p:nvPr/>
        </p:nvSpPr>
        <p:spPr>
          <a:xfrm>
            <a:off x="-23" y="0"/>
            <a:ext cx="9142118" cy="685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965"/>
            <a:endParaRPr lang="zh-CN" altLang="en-US" sz="2400">
              <a:solidFill>
                <a:prstClr val="white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564726" y="2380967"/>
            <a:ext cx="7827434" cy="0"/>
          </a:xfrm>
          <a:prstGeom prst="line">
            <a:avLst/>
          </a:prstGeom>
          <a:ln w="19050">
            <a:solidFill>
              <a:srgbClr val="CF3C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矩形 712"/>
          <p:cNvSpPr/>
          <p:nvPr/>
        </p:nvSpPr>
        <p:spPr>
          <a:xfrm>
            <a:off x="564515" y="922020"/>
            <a:ext cx="763524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      如何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利用光与影的关系来构成影像和影调，是摄影创作中的一大关键。本章将带领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读者认识短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视频拍摄的用光和构图，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了解拍摄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时光线的特点和使用方法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，学习在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拍摄时不同构图对拍摄主体的不同影响，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通过了解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和掌握视频短视频在拍摄时画面构图元素和布局，从而拍摄出更具有艺术感的短视频。</a:t>
            </a:r>
          </a:p>
        </p:txBody>
      </p:sp>
      <p:sp>
        <p:nvSpPr>
          <p:cNvPr id="1429" name="圆角矩形 1428"/>
          <p:cNvSpPr/>
          <p:nvPr/>
        </p:nvSpPr>
        <p:spPr>
          <a:xfrm>
            <a:off x="401320" y="2612390"/>
            <a:ext cx="2306955" cy="4984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zh-CN" altLang="en-US" b="1" dirty="0"/>
              <a:t>学习目标</a:t>
            </a:r>
          </a:p>
        </p:txBody>
      </p:sp>
      <p:sp>
        <p:nvSpPr>
          <p:cNvPr id="9" name="矩形 8"/>
          <p:cNvSpPr/>
          <p:nvPr/>
        </p:nvSpPr>
        <p:spPr>
          <a:xfrm>
            <a:off x="935355" y="3258820"/>
            <a:ext cx="708596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知识目标：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 smtClean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了解</a:t>
            </a: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光在摄影、摄像中的作用。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了解摄影、摄像中自然光、人工光、混合光三种光的特点和作用。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掌握摄影摄像构图法则。</a:t>
            </a:r>
          </a:p>
          <a:p>
            <a:pPr indent="0"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技能目标：</a:t>
            </a:r>
            <a:endParaRPr lang="en-US" altLang="zh-CN" dirty="0">
              <a:solidFill>
                <a:schemeClr val="accent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能够利用自然光、人工光、混合光进行不同光线下的摄影、摄像。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根据景物和拍摄主体的具体情况进行摄影和摄像。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401320" y="227330"/>
            <a:ext cx="2306955" cy="4984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zh-CN" altLang="en-US" b="1" dirty="0"/>
              <a:t>学习导入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" grpId="0"/>
      <p:bldP spid="1429" grpId="0" bldLvl="0" animBg="1"/>
      <p:bldP spid="9" grpId="0" build="p"/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995184" y="1109641"/>
            <a:ext cx="7153632" cy="1084544"/>
            <a:chOff x="1075968" y="1790775"/>
            <a:chExt cx="7153632" cy="1084544"/>
          </a:xfrm>
        </p:grpSpPr>
        <p:grpSp>
          <p:nvGrpSpPr>
            <p:cNvPr id="36" name="组合 233"/>
            <p:cNvGrpSpPr/>
            <p:nvPr/>
          </p:nvGrpSpPr>
          <p:grpSpPr bwMode="auto">
            <a:xfrm>
              <a:off x="1293119" y="1790775"/>
              <a:ext cx="5891452" cy="785549"/>
              <a:chOff x="6267736" y="837421"/>
              <a:chExt cx="5890426" cy="785039"/>
            </a:xfrm>
          </p:grpSpPr>
          <p:sp>
            <p:nvSpPr>
              <p:cNvPr id="38" name="文本框 214"/>
              <p:cNvSpPr txBox="1">
                <a:spLocks noChangeArrowheads="1"/>
              </p:cNvSpPr>
              <p:nvPr/>
            </p:nvSpPr>
            <p:spPr bwMode="auto">
              <a:xfrm>
                <a:off x="7247915" y="837421"/>
                <a:ext cx="4910247" cy="5536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/>
                <a:r>
                  <a:rPr lang="zh-CN" altLang="en-US" sz="3000" b="1" dirty="0" smtClean="0">
                    <a:solidFill>
                      <a:schemeClr val="bg1">
                        <a:lumMod val="50000"/>
                      </a:schemeClr>
                    </a:solidFill>
                    <a:latin typeface="+mj-ea"/>
                    <a:ea typeface="+mj-ea"/>
                    <a:cs typeface="方正综艺简体" panose="03000509000000000000" charset="-122"/>
                  </a:rPr>
                  <a:t> </a:t>
                </a:r>
                <a:endParaRPr lang="zh-CN" altLang="en-US" sz="5000" b="1" dirty="0">
                  <a:solidFill>
                    <a:srgbClr val="CF3C27"/>
                  </a:solidFill>
                  <a:latin typeface="+mj-ea"/>
                  <a:ea typeface="+mj-ea"/>
                  <a:cs typeface="方正综艺简体" panose="03000509000000000000" charset="-122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268126" y="1082811"/>
                <a:ext cx="792963" cy="539649"/>
              </a:xfrm>
              <a:prstGeom prst="rect">
                <a:avLst/>
              </a:prstGeom>
              <a:solidFill>
                <a:srgbClr val="2395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700" b="1" dirty="0">
                  <a:latin typeface="+mj-ea"/>
                  <a:ea typeface="+mj-ea"/>
                </a:endParaRPr>
              </a:p>
            </p:txBody>
          </p:sp>
          <p:sp>
            <p:nvSpPr>
              <p:cNvPr id="48" name="矩形 47"/>
              <p:cNvSpPr>
                <a:spLocks noChangeAspect="1"/>
              </p:cNvSpPr>
              <p:nvPr/>
            </p:nvSpPr>
            <p:spPr>
              <a:xfrm>
                <a:off x="6267736" y="1160629"/>
                <a:ext cx="792963" cy="427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3000" b="1" dirty="0" smtClean="0">
                    <a:latin typeface="+mj-ea"/>
                    <a:ea typeface="+mj-ea"/>
                  </a:rPr>
                  <a:t>3.1</a:t>
                </a:r>
                <a:endParaRPr lang="zh-CN" altLang="en-US" sz="3000" b="1" dirty="0">
                  <a:latin typeface="+mj-ea"/>
                  <a:ea typeface="+mj-ea"/>
                </a:endParaRPr>
              </a:p>
            </p:txBody>
          </p:sp>
        </p:grpSp>
        <p:cxnSp>
          <p:nvCxnSpPr>
            <p:cNvPr id="17" name="直接连接符 8"/>
            <p:cNvCxnSpPr/>
            <p:nvPr/>
          </p:nvCxnSpPr>
          <p:spPr>
            <a:xfrm>
              <a:off x="1075968" y="2875319"/>
              <a:ext cx="71536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18" name="TextBox 1"/>
          <p:cNvSpPr>
            <a:spLocks noChangeArrowheads="1"/>
          </p:cNvSpPr>
          <p:nvPr/>
        </p:nvSpPr>
        <p:spPr bwMode="auto">
          <a:xfrm>
            <a:off x="1212335" y="2527929"/>
            <a:ext cx="6307494" cy="74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光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在摄影、摄像方面占据着举足轻重的地位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摄影、摄像是用光在作画。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938" y="954572"/>
            <a:ext cx="5749026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934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6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6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7" y="261909"/>
            <a:ext cx="2963340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3</a:t>
            </a:r>
            <a:r>
              <a:rPr lang="en-US" altLang="zh-CN" sz="2300" b="1" dirty="0" smtClean="0">
                <a:solidFill>
                  <a:srgbClr val="2395A3"/>
                </a:solidFill>
              </a:rPr>
              <a:t>.</a:t>
            </a: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1.1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</a:rPr>
              <a:t>光的</a:t>
            </a:r>
            <a:r>
              <a:rPr lang="zh-CN" altLang="en-US" sz="2300" b="1" dirty="0">
                <a:solidFill>
                  <a:srgbClr val="2395A3"/>
                </a:solidFill>
                <a:latin typeface="+mj-ea"/>
              </a:rPr>
              <a:t>作用</a:t>
            </a:r>
          </a:p>
        </p:txBody>
      </p:sp>
      <p:sp>
        <p:nvSpPr>
          <p:cNvPr id="14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39584" y="1629122"/>
            <a:ext cx="413254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光在摄影摄像中的作用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1903089" y="1611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7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39584" y="5019248"/>
            <a:ext cx="413254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拍摄主体作用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1903089" y="5001248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639583" y="2359023"/>
            <a:ext cx="46233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     1</a:t>
            </a:r>
            <a:r>
              <a:rPr lang="en-US" altLang="zh-CN" dirty="0"/>
              <a:t>.</a:t>
            </a:r>
            <a:r>
              <a:rPr lang="zh-CN" altLang="en-US" dirty="0"/>
              <a:t>照明作用（使被拍物体清晰可见） </a:t>
            </a:r>
          </a:p>
          <a:p>
            <a:r>
              <a:rPr lang="zh-CN" altLang="en-US" dirty="0"/>
              <a:t>      </a:t>
            </a:r>
            <a:r>
              <a:rPr lang="en-US" altLang="zh-CN" dirty="0"/>
              <a:t>2.</a:t>
            </a:r>
            <a:r>
              <a:rPr lang="zh-CN" altLang="en-US" dirty="0"/>
              <a:t>造型作用（表现被拍物体的质感及轮廓） </a:t>
            </a:r>
          </a:p>
          <a:p>
            <a:r>
              <a:rPr lang="zh-CN" altLang="en-US" dirty="0"/>
              <a:t>      </a:t>
            </a:r>
            <a:r>
              <a:rPr lang="en-US" altLang="zh-CN" dirty="0"/>
              <a:t>3.</a:t>
            </a:r>
            <a:r>
              <a:rPr lang="zh-CN" altLang="en-US" dirty="0"/>
              <a:t>表意作用（通过被拍物体传递思想感情） </a:t>
            </a:r>
          </a:p>
          <a:p>
            <a:r>
              <a:rPr lang="zh-CN" altLang="en-US" dirty="0"/>
              <a:t>      光对于摄影、摄像作品的作用就如同文字对于文章的作用一样，它既是载体，又能表现内容。</a:t>
            </a:r>
          </a:p>
        </p:txBody>
      </p:sp>
    </p:spTree>
    <p:extLst>
      <p:ext uri="{BB962C8B-B14F-4D97-AF65-F5344CB8AC3E}">
        <p14:creationId xmlns:p14="http://schemas.microsoft.com/office/powerpoint/2010/main" val="7255133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 bldLvl="0" animBg="1"/>
      <p:bldP spid="34" grpId="0" bldLvl="0" animBg="1"/>
      <p:bldP spid="14" grpId="0" animBg="1"/>
      <p:bldP spid="17" grpId="0" bldLvl="0" animBg="1"/>
      <p:bldP spid="27" grpId="0" animBg="1"/>
      <p:bldP spid="2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7" y="261909"/>
            <a:ext cx="2963340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3</a:t>
            </a:r>
            <a:r>
              <a:rPr lang="en-US" altLang="zh-CN" sz="2300" b="1" dirty="0" smtClean="0">
                <a:solidFill>
                  <a:srgbClr val="2395A3"/>
                </a:solidFill>
              </a:rPr>
              <a:t>.</a:t>
            </a: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1.2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</a:rPr>
              <a:t>光</a:t>
            </a:r>
            <a:r>
              <a:rPr lang="zh-CN" altLang="en-US" sz="2300" b="1" dirty="0">
                <a:solidFill>
                  <a:srgbClr val="2395A3"/>
                </a:solidFill>
                <a:latin typeface="+mj-ea"/>
              </a:rPr>
              <a:t>的分类</a:t>
            </a:r>
          </a:p>
        </p:txBody>
      </p:sp>
      <p:sp>
        <p:nvSpPr>
          <p:cNvPr id="14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39584" y="1629122"/>
            <a:ext cx="413254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1903089" y="1611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5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39584" y="2736356"/>
            <a:ext cx="413254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人工光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1903089" y="2718356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7" name="MH_SubTitle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639584" y="3843590"/>
            <a:ext cx="413254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混合光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PA-任意多边形 137-43956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1903089" y="3825590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 bldLvl="0" animBg="1"/>
      <p:bldP spid="34" grpId="0" bldLvl="0" animBg="1"/>
      <p:bldP spid="14" grpId="0" animBg="1"/>
      <p:bldP spid="17" grpId="0" bldLvl="0" animBg="1"/>
      <p:bldP spid="25" grpId="0" animBg="1"/>
      <p:bldP spid="26" grpId="0" bldLvl="0" animBg="1"/>
      <p:bldP spid="27" grpId="0" animBg="1"/>
      <p:bldP spid="2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8" y="261909"/>
            <a:ext cx="2907355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3.1.3 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  <a:ea typeface="+mj-ea"/>
              </a:rPr>
              <a:t>光</a:t>
            </a:r>
            <a:r>
              <a:rPr lang="zh-CN" altLang="en-US" sz="2300" b="1" dirty="0">
                <a:solidFill>
                  <a:srgbClr val="2395A3"/>
                </a:solidFill>
                <a:latin typeface="+mj-ea"/>
                <a:ea typeface="+mj-ea"/>
              </a:rPr>
              <a:t>位</a:t>
            </a:r>
          </a:p>
        </p:txBody>
      </p:sp>
      <p:sp>
        <p:nvSpPr>
          <p:cNvPr id="26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37150" y="1629122"/>
            <a:ext cx="1857767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正面光</a:t>
            </a:r>
          </a:p>
        </p:txBody>
      </p:sp>
      <p:sp>
        <p:nvSpPr>
          <p:cNvPr id="27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1100657" y="1611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57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37151" y="2736355"/>
            <a:ext cx="185776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1100657" y="2718355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59" name="MH_SubTitle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37150" y="3843588"/>
            <a:ext cx="1857769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PA-任意多边形 137-43956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1100657" y="3825588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67" name="MH_SubTitle_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37151" y="4950820"/>
            <a:ext cx="1857766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后侧光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PA-任意多边形 137-43956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1100657" y="4932820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69" name="MH_SubTitle_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672032" y="1629122"/>
            <a:ext cx="1857767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逆光</a:t>
            </a:r>
          </a:p>
        </p:txBody>
      </p:sp>
      <p:sp>
        <p:nvSpPr>
          <p:cNvPr id="70" name="PA-任意多边形 137-43956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4935539" y="1611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1" name="MH_SubTitle_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672033" y="2736355"/>
            <a:ext cx="1857768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顶光</a:t>
            </a:r>
          </a:p>
        </p:txBody>
      </p:sp>
      <p:sp>
        <p:nvSpPr>
          <p:cNvPr id="72" name="PA-任意多边形 137-43956"/>
          <p:cNvSpPr>
            <a:spLocks noChangeAspect="1" noEditPoints="1"/>
          </p:cNvSpPr>
          <p:nvPr>
            <p:custDataLst>
              <p:tags r:id="rId12"/>
            </p:custDataLst>
          </p:nvPr>
        </p:nvSpPr>
        <p:spPr bwMode="auto">
          <a:xfrm>
            <a:off x="4935539" y="2718355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3" name="MH_SubTitle_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672032" y="3843588"/>
            <a:ext cx="1857769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脚光</a:t>
            </a:r>
          </a:p>
        </p:txBody>
      </p:sp>
      <p:sp>
        <p:nvSpPr>
          <p:cNvPr id="74" name="PA-任意多边形 137-43956"/>
          <p:cNvSpPr>
            <a:spLocks noChangeAspect="1" noEditPoints="1"/>
          </p:cNvSpPr>
          <p:nvPr>
            <p:custDataLst>
              <p:tags r:id="rId14"/>
            </p:custDataLst>
          </p:nvPr>
        </p:nvSpPr>
        <p:spPr bwMode="auto">
          <a:xfrm>
            <a:off x="4935539" y="3825588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bldLvl="0" animBg="1"/>
      <p:bldP spid="59" grpId="0" animBg="1"/>
      <p:bldP spid="60" grpId="0" bldLvl="0" animBg="1"/>
      <p:bldP spid="67" grpId="0" animBg="1"/>
      <p:bldP spid="68" grpId="0" bldLvl="0" animBg="1"/>
      <p:bldP spid="69" grpId="0" animBg="1"/>
      <p:bldP spid="70" grpId="0" bldLvl="0" animBg="1"/>
      <p:bldP spid="71" grpId="0" animBg="1"/>
      <p:bldP spid="72" grpId="0" bldLvl="0" animBg="1"/>
      <p:bldP spid="73" grpId="0" animBg="1"/>
      <p:bldP spid="7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2948154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占位符 2"/>
          <p:cNvSpPr txBox="1"/>
          <p:nvPr/>
        </p:nvSpPr>
        <p:spPr>
          <a:xfrm>
            <a:off x="3037344" y="3"/>
            <a:ext cx="3069314" cy="61668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threePt" dir="t"/>
            </a:scene3d>
          </a:bodyPr>
          <a:lstStyle>
            <a:lvl1pPr marL="0" indent="0" algn="ctr" defTabSz="685165" rtl="0" eaLnBrk="1" latinLnBrk="0" hangingPunct="1">
              <a:lnSpc>
                <a:spcPct val="13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1" kern="12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  <a:lvl2pPr marL="342900" indent="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课后习题</a:t>
            </a:r>
          </a:p>
        </p:txBody>
      </p:sp>
      <p:sp>
        <p:nvSpPr>
          <p:cNvPr id="2" name="矩形 1"/>
          <p:cNvSpPr/>
          <p:nvPr/>
        </p:nvSpPr>
        <p:spPr>
          <a:xfrm>
            <a:off x="1700663" y="1051389"/>
            <a:ext cx="5945463" cy="3231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．在动态构图中，画面构图和画面运动的依据是什么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？ </a:t>
            </a:r>
            <a:endParaRPr kumimoji="1" lang="en-US" altLang="zh-CN" sz="16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．在摄像方法中，什么是固定法？它包括哪些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内容？</a:t>
            </a:r>
            <a:endParaRPr kumimoji="1" lang="en-US" altLang="zh-CN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．在摄像方法中，什么是变焦法？它有什么特点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？</a:t>
            </a:r>
            <a:endParaRPr kumimoji="1" lang="en-US" altLang="zh-CN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．说出各种运动摄像的种类及特点、功能以及拍摄注意事项。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2152928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1357702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892" y="2795451"/>
            <a:ext cx="2085423" cy="36892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3743380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379</Words>
  <Application>Microsoft Office PowerPoint</Application>
  <PresentationFormat>全屏显示(4:3)</PresentationFormat>
  <Paragraphs>43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等线</vt:lpstr>
      <vt:lpstr>方正综艺简体</vt:lpstr>
      <vt:lpstr>楷体</vt:lpstr>
      <vt:lpstr>微软雅黑</vt:lpstr>
      <vt:lpstr>Arial</vt:lpstr>
      <vt:lpstr>Calibri</vt:lpstr>
      <vt:lpstr>Century Gothic</vt:lpstr>
      <vt:lpstr>Times New Roman</vt:lpstr>
      <vt:lpstr>Wingdings</vt:lpstr>
      <vt:lpstr>8_Office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笑脸</dc:creator>
  <cp:lastModifiedBy>xtzj</cp:lastModifiedBy>
  <cp:revision>2962</cp:revision>
  <dcterms:created xsi:type="dcterms:W3CDTF">2018-08-04T02:28:00Z</dcterms:created>
  <dcterms:modified xsi:type="dcterms:W3CDTF">2025-02-06T07:23:09Z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