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4"/>
  </p:notesMasterIdLst>
  <p:sldIdLst>
    <p:sldId id="536" r:id="rId3"/>
    <p:sldId id="548" r:id="rId4"/>
    <p:sldId id="558" r:id="rId5"/>
    <p:sldId id="537" r:id="rId6"/>
    <p:sldId id="559" r:id="rId7"/>
    <p:sldId id="539" r:id="rId8"/>
    <p:sldId id="561" r:id="rId9"/>
    <p:sldId id="540" r:id="rId10"/>
    <p:sldId id="560" r:id="rId11"/>
    <p:sldId id="541" r:id="rId12"/>
    <p:sldId id="562" r:id="rId13"/>
    <p:sldId id="542" r:id="rId14"/>
    <p:sldId id="564" r:id="rId15"/>
    <p:sldId id="543" r:id="rId16"/>
    <p:sldId id="563" r:id="rId17"/>
    <p:sldId id="544" r:id="rId18"/>
    <p:sldId id="565" r:id="rId19"/>
    <p:sldId id="545" r:id="rId20"/>
    <p:sldId id="566" r:id="rId21"/>
    <p:sldId id="546" r:id="rId22"/>
    <p:sldId id="567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9" userDrawn="1">
          <p15:clr>
            <a:srgbClr val="A4A3A4"/>
          </p15:clr>
        </p15:guide>
        <p15:guide id="2" orient="horz" pos="1320" userDrawn="1">
          <p15:clr>
            <a:srgbClr val="A4A3A4"/>
          </p15:clr>
        </p15:guide>
        <p15:guide id="3" orient="horz" pos="2686" userDrawn="1">
          <p15:clr>
            <a:srgbClr val="A4A3A4"/>
          </p15:clr>
        </p15:guide>
        <p15:guide id="4" pos="3868" userDrawn="1">
          <p15:clr>
            <a:srgbClr val="A4A3A4"/>
          </p15:clr>
        </p15:guide>
        <p15:guide id="5" pos="1230" userDrawn="1">
          <p15:clr>
            <a:srgbClr val="A4A3A4"/>
          </p15:clr>
        </p15:guide>
        <p15:guide id="6" pos="5598" userDrawn="1">
          <p15:clr>
            <a:srgbClr val="A4A3A4"/>
          </p15:clr>
        </p15:guide>
        <p15:guide id="7" pos="7006" userDrawn="1">
          <p15:clr>
            <a:srgbClr val="A4A3A4"/>
          </p15:clr>
        </p15:guide>
        <p15:guide id="8" pos="30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F45"/>
    <a:srgbClr val="C9ADB5"/>
    <a:srgbClr val="A37482"/>
    <a:srgbClr val="87384E"/>
    <a:srgbClr val="FFFFFF"/>
    <a:srgbClr val="F8F8F8"/>
    <a:srgbClr val="5F2A4D"/>
    <a:srgbClr val="371F2D"/>
    <a:srgbClr val="381F2A"/>
    <a:srgbClr val="482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2" autoAdjust="0"/>
    <p:restoredTop sz="91456" autoAdjust="0"/>
  </p:normalViewPr>
  <p:slideViewPr>
    <p:cSldViewPr snapToGrid="0" showGuides="1">
      <p:cViewPr varScale="1">
        <p:scale>
          <a:sx n="59" d="100"/>
          <a:sy n="59" d="100"/>
        </p:scale>
        <p:origin x="438" y="66"/>
      </p:cViewPr>
      <p:guideLst>
        <p:guide orient="horz" pos="3009"/>
        <p:guide orient="horz" pos="1320"/>
        <p:guide orient="horz" pos="2686"/>
        <p:guide pos="3868"/>
        <p:guide pos="1230"/>
        <p:guide pos="5598"/>
        <p:guide pos="7006"/>
        <p:guide pos="3049"/>
      </p:guideLst>
    </p:cSldViewPr>
  </p:slideViewPr>
  <p:outlineViewPr>
    <p:cViewPr>
      <p:scale>
        <a:sx n="33" d="100"/>
        <a:sy n="33" d="100"/>
      </p:scale>
      <p:origin x="0" y="-15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470F4-B71D-48E3-8849-D94058D0B4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BDDFF-9C74-45EE-AD90-2B14BDC1031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27336F7-B9A8-4587-8776-62D009CFE327}" type="slidenum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56423-C432-45E6-89A1-31D5D84238B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1E86F-CBF7-4DF7-824A-AB405C555A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2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hpan.cn/Hotel/HotelInfo19.html" TargetMode="External"/><Relationship Id="rId4" Type="http://schemas.openxmlformats.org/officeDocument/2006/relationships/image" Target="../media/image2.jpeg"/><Relationship Id="rId3" Type="http://schemas.openxmlformats.org/officeDocument/2006/relationships/hyperlink" Target="http://www.chinafns.cn/hotel/yndt/20070621/102842.shtml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www.hongtel.com/Order/HotelRoomInfo.aspx?HotelID=1066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sz="4800" b="1" smtClean="0">
                <a:ea typeface="幼圆" panose="02010509060101010101" pitchFamily="49" charset="-122"/>
              </a:rPr>
              <a:t>锦江十条礼仪准则</a:t>
            </a:r>
            <a:br>
              <a:rPr lang="zh-CN" altLang="en-US" sz="4000" b="1" smtClean="0">
                <a:ea typeface="幼圆" panose="02010509060101010101" pitchFamily="49" charset="-122"/>
              </a:rPr>
            </a:br>
            <a:b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  <a:t>仪表、微笑、问候、让路、起立</a:t>
            </a:r>
            <a:b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  <a:t>优雅、关注、尽责、致歉、保洁</a:t>
            </a:r>
            <a:endParaRPr lang="zh-CN" altLang="en-US" sz="40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smtClean="0">
                <a:solidFill>
                  <a:srgbClr val="008080"/>
                </a:solidFill>
              </a:rPr>
              <a:t>               </a:t>
            </a:r>
            <a:endParaRPr lang="zh-CN" altLang="en-US" sz="800" b="1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95236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237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238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sz="4800" b="1" smtClean="0">
                <a:ea typeface="幼圆" panose="02010509060101010101" pitchFamily="49" charset="-122"/>
              </a:rPr>
              <a:t>起立</a:t>
            </a:r>
            <a:br>
              <a:rPr lang="zh-CN" altLang="en-US" sz="4800" b="1" smtClean="0">
                <a:ea typeface="幼圆" panose="02010509060101010101" pitchFamily="49" charset="-122"/>
              </a:rPr>
            </a:br>
            <a:b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  <a:t>居坐时遇客人来访，要主动起立，微笑，问候并热忱服务。</a:t>
            </a:r>
            <a:endParaRPr lang="zh-CN" altLang="en-US" sz="40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smtClean="0">
                <a:solidFill>
                  <a:srgbClr val="008080"/>
                </a:solidFill>
              </a:rPr>
              <a:t>               </a:t>
            </a:r>
            <a:endParaRPr lang="zh-CN" altLang="en-US" sz="800" b="1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100356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357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358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lang="zh-CN" altLang="en-US" b="1"/>
              <a:t>When encountering guests visiting while sitting, one should take the initiative to stand up, smile, greet, and provide enthusiastic service.</a:t>
            </a:r>
            <a:endParaRPr lang="zh-CN" altLang="en-US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sz="4800" b="1" smtClean="0">
                <a:ea typeface="幼圆" panose="02010509060101010101" pitchFamily="49" charset="-122"/>
              </a:rPr>
              <a:t>优雅</a:t>
            </a:r>
            <a:br>
              <a:rPr lang="zh-CN" altLang="en-US" sz="4800" b="1" smtClean="0">
                <a:ea typeface="幼圆" panose="02010509060101010101" pitchFamily="49" charset="-122"/>
              </a:rPr>
            </a:br>
            <a:b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  <a:t>在客人活动场所要动作轻缓，言语低调，举止优雅。铃响三声内接听电话，通话结束后，要等客人先挂电话，方可轻挂电话</a:t>
            </a:r>
            <a:endParaRPr lang="zh-CN" altLang="en-US" sz="40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smtClean="0">
                <a:solidFill>
                  <a:srgbClr val="008080"/>
                </a:solidFill>
              </a:rPr>
              <a:t>               </a:t>
            </a:r>
            <a:endParaRPr lang="zh-CN" altLang="en-US" sz="800" b="1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118788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789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790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b="1"/>
              <a:t>In the guest activity area, movements should be gentle, language should be low-key, and behavior should be elegant.</a:t>
            </a:r>
            <a:endParaRPr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sz="4800" b="1" smtClean="0">
                <a:ea typeface="幼圆" panose="02010509060101010101" pitchFamily="49" charset="-122"/>
              </a:rPr>
              <a:t>关注</a:t>
            </a:r>
            <a:br>
              <a:rPr lang="zh-CN" altLang="en-US" sz="4800" b="1" smtClean="0">
                <a:ea typeface="幼圆" panose="02010509060101010101" pitchFamily="49" charset="-122"/>
              </a:rPr>
            </a:br>
            <a:b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  <a:t>目光要始终关注客人，尽量预先察觉并提前满足客人需求。</a:t>
            </a:r>
            <a:endParaRPr lang="zh-CN" altLang="en-US" sz="40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smtClean="0">
                <a:solidFill>
                  <a:srgbClr val="008080"/>
                </a:solidFill>
              </a:rPr>
              <a:t>               </a:t>
            </a:r>
            <a:endParaRPr lang="zh-CN" altLang="en-US" sz="800" b="1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102404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5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6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lang="zh-CN" altLang="en-US" b="1"/>
              <a:t>Dress according to job requirements and maintain good appearance. Wear a badge on the left chest.</a:t>
            </a:r>
            <a:endParaRPr lang="zh-CN" altLang="en-US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b="1" smtClean="0">
                <a:ea typeface="幼圆" panose="02010509060101010101" pitchFamily="49" charset="-122"/>
              </a:rPr>
              <a:t>尽责</a:t>
            </a:r>
            <a:br>
              <a:rPr lang="zh-CN" altLang="en-US" b="1" smtClean="0">
                <a:ea typeface="幼圆" panose="02010509060101010101" pitchFamily="49" charset="-122"/>
              </a:rPr>
            </a:br>
            <a:br>
              <a:rPr lang="zh-CN" altLang="en-US" sz="36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3600" b="1" smtClean="0">
                <a:solidFill>
                  <a:srgbClr val="008080"/>
                </a:solidFill>
                <a:ea typeface="幼圆" panose="02010509060101010101" pitchFamily="49" charset="-122"/>
              </a:rPr>
              <a:t>永远不对客人说“不”，按首问负责制度和程序，遇有自己不能解答的问题，或不属于本岗位职责的事宜，要主动联系办理。遇有客人询问店内场所，不仅要指明去向，还要尽可能陪同前往。</a:t>
            </a:r>
            <a:endParaRPr lang="zh-CN" altLang="en-US" sz="36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smtClean="0">
                <a:solidFill>
                  <a:srgbClr val="008080"/>
                </a:solidFill>
              </a:rPr>
              <a:t>               </a:t>
            </a:r>
            <a:endParaRPr lang="zh-CN" altLang="en-US" sz="800" b="1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103428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29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30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lang="zh-CN" altLang="en-US" b="1"/>
              <a:t>Dress according to job requirements and maintain good appearance. Wear a badge on the left chest.</a:t>
            </a:r>
            <a:endParaRPr lang="zh-CN" altLang="en-US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sz="4800" b="1" smtClean="0">
                <a:ea typeface="幼圆" panose="02010509060101010101" pitchFamily="49" charset="-122"/>
              </a:rPr>
              <a:t>致歉</a:t>
            </a:r>
            <a:br>
              <a:rPr lang="zh-CN" altLang="en-US" sz="4800" b="1" smtClean="0">
                <a:ea typeface="幼圆" panose="02010509060101010101" pitchFamily="49" charset="-122"/>
              </a:rPr>
            </a:br>
            <a:b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  <a:t>为自己或同事的失误向客人真诚道歉，并要使投诉的顾客立即得到安抚，及时快速采取补救行动，尽最大可能让客人满意，并予以复核。</a:t>
            </a:r>
            <a:endParaRPr lang="zh-CN" altLang="en-US" sz="40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smtClean="0">
                <a:solidFill>
                  <a:srgbClr val="008080"/>
                </a:solidFill>
              </a:rPr>
              <a:t>               </a:t>
            </a:r>
            <a:endParaRPr lang="zh-CN" altLang="en-US" sz="800" b="1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104452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53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54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lang="zh-CN" altLang="en-US" b="1"/>
              <a:t>Dress according to job requirements and maintain good appearance. Wear a badge on the left chest.</a:t>
            </a:r>
            <a:endParaRPr lang="zh-CN" altLang="en-US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sz="4800" b="1" dirty="0">
                <a:ea typeface="幼圆" panose="02010509060101010101" pitchFamily="49" charset="-122"/>
              </a:rPr>
              <a:t>仪表</a:t>
            </a:r>
            <a:br>
              <a:rPr lang="zh-CN" altLang="en-US" sz="4800" b="1" dirty="0" smtClean="0">
                <a:ea typeface="幼圆" panose="02010509060101010101" pitchFamily="49" charset="-122"/>
              </a:rPr>
            </a:br>
            <a:br>
              <a:rPr lang="zh-CN" altLang="en-US" sz="4000" b="1" dirty="0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dirty="0" smtClean="0">
                <a:solidFill>
                  <a:srgbClr val="008080"/>
                </a:solidFill>
                <a:ea typeface="幼圆" panose="02010509060101010101" pitchFamily="49" charset="-122"/>
              </a:rPr>
              <a:t>按照岗位要求着装，保持良好仪容、仪表。胸牌完整整洁戴在左胸前。</a:t>
            </a:r>
            <a:endParaRPr lang="zh-CN" altLang="en-US" sz="4000" b="1" dirty="0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dirty="0" smtClean="0">
                <a:solidFill>
                  <a:srgbClr val="008080"/>
                </a:solidFill>
              </a:rPr>
              <a:t>              </a:t>
            </a:r>
            <a:endParaRPr lang="zh-CN" altLang="en-US" sz="800" b="1" dirty="0" smtClean="0">
              <a:solidFill>
                <a:srgbClr val="008080"/>
              </a:solidFill>
            </a:endParaRPr>
          </a:p>
        </p:txBody>
      </p:sp>
      <p:pic>
        <p:nvPicPr>
          <p:cNvPr id="97284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285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286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/>
          </p:nvPr>
        </p:nvSpPr>
        <p:spPr>
          <a:xfrm>
            <a:off x="2057400" y="1752600"/>
            <a:ext cx="8229600" cy="4419600"/>
          </a:xfrm>
        </p:spPr>
        <p:txBody>
          <a:bodyPr/>
          <a:lstStyle/>
          <a:p>
            <a:br>
              <a:rPr lang="zh-CN" altLang="en-US" sz="4800" b="1" smtClean="0">
                <a:ea typeface="幼圆" panose="02010509060101010101" pitchFamily="49" charset="-122"/>
              </a:rPr>
            </a:br>
            <a:r>
              <a:rPr lang="zh-CN" altLang="en-US" sz="4800" b="1" smtClean="0">
                <a:ea typeface="幼圆" panose="02010509060101010101" pitchFamily="49" charset="-122"/>
              </a:rPr>
              <a:t>保洁</a:t>
            </a:r>
            <a:br>
              <a:rPr lang="zh-CN" altLang="en-US" sz="4800" b="1" smtClean="0">
                <a:ea typeface="幼圆" panose="02010509060101010101" pitchFamily="49" charset="-122"/>
              </a:rPr>
            </a:br>
            <a:b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  <a:t>维护饭店环境整洁，遇有烟头、纸屑等废弃物要主动捡拾，发现有摆放不当的物品，要主动恢复。</a:t>
            </a:r>
            <a:endParaRPr lang="zh-CN" altLang="en-US" sz="40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1054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smtClean="0">
                <a:solidFill>
                  <a:srgbClr val="008080"/>
                </a:solidFill>
              </a:rPr>
              <a:t>               </a:t>
            </a:r>
            <a:endParaRPr lang="zh-CN" altLang="en-US" sz="800" b="1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105476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77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78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lang="zh-CN" altLang="en-US" b="1"/>
              <a:t>Dress according to job requirements and maintain good appearance. Wear a badge on the left chest.</a:t>
            </a:r>
            <a:endParaRPr lang="zh-CN" alt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lang="zh-CN" altLang="en-US" b="1"/>
              <a:t>Dress according to job requirements and maintain good appearance. Wear a badge on the left chest.</a:t>
            </a:r>
            <a:endParaRPr lang="zh-CN" alt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sz="4800" b="1" dirty="0" smtClean="0">
                <a:ea typeface="幼圆" panose="02010509060101010101" pitchFamily="49" charset="-122"/>
              </a:rPr>
              <a:t>微笑</a:t>
            </a:r>
            <a:br>
              <a:rPr lang="zh-CN" altLang="en-US" sz="4800" b="1" dirty="0" smtClean="0">
                <a:ea typeface="幼圆" panose="02010509060101010101" pitchFamily="49" charset="-122"/>
              </a:rPr>
            </a:br>
            <a:br>
              <a:rPr lang="zh-CN" altLang="en-US" sz="4000" b="1" dirty="0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dirty="0" smtClean="0">
                <a:solidFill>
                  <a:srgbClr val="008080"/>
                </a:solidFill>
                <a:ea typeface="幼圆" panose="02010509060101010101" pitchFamily="49" charset="-122"/>
              </a:rPr>
              <a:t>始终向你目光相遇的客人微笑</a:t>
            </a:r>
            <a:endParaRPr lang="zh-CN" altLang="en-US" sz="4000" b="1" dirty="0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>
          <a:xfrm>
            <a:off x="1089660" y="3324860"/>
            <a:ext cx="10264140" cy="28524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dirty="0" smtClean="0">
                <a:solidFill>
                  <a:srgbClr val="008080"/>
                </a:solidFill>
              </a:rPr>
              <a:t>               </a:t>
            </a:r>
            <a:endParaRPr lang="zh-CN" altLang="en-US" sz="800" b="1" dirty="0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dirty="0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97284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285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286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lang="zh-CN" altLang="en-US" b="1"/>
              <a:t>Always smile at the guests who meet your gaze</a:t>
            </a:r>
            <a:r>
              <a:rPr lang="en-US" altLang="zh-CN" b="1"/>
              <a:t>.</a:t>
            </a:r>
            <a:endParaRPr lang="en-US" altLang="zh-CN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sz="4800" b="1" smtClean="0">
                <a:ea typeface="幼圆" panose="02010509060101010101" pitchFamily="49" charset="-122"/>
              </a:rPr>
              <a:t>问候</a:t>
            </a:r>
            <a:br>
              <a:rPr lang="zh-CN" altLang="en-US" sz="4800" b="1" smtClean="0">
                <a:ea typeface="幼圆" panose="02010509060101010101" pitchFamily="49" charset="-122"/>
              </a:rPr>
            </a:br>
            <a:b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  <a:t>在迎面相逢并且目光相遇时，都要热情问候客人，自然亲切，声音适中，并尽可能尊称客人的姓氏。</a:t>
            </a:r>
            <a:endParaRPr lang="zh-CN" altLang="en-US" sz="40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smtClean="0">
                <a:solidFill>
                  <a:srgbClr val="008080"/>
                </a:solidFill>
              </a:rPr>
              <a:t>               </a:t>
            </a:r>
            <a:endParaRPr lang="zh-CN" altLang="en-US" sz="800" b="1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98308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309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310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lang="zh-CN" altLang="en-US" b="1"/>
              <a:t>When facing each other and meeting with eyes, warmly greet the guests. Respectfully address the guest's surname.</a:t>
            </a:r>
            <a:endParaRPr lang="zh-CN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/>
          </p:nvPr>
        </p:nvSpPr>
        <p:spPr>
          <a:xfrm>
            <a:off x="2057400" y="2057400"/>
            <a:ext cx="8229600" cy="4419600"/>
          </a:xfrm>
        </p:spPr>
        <p:txBody>
          <a:bodyPr/>
          <a:lstStyle/>
          <a:p>
            <a:r>
              <a:rPr lang="zh-CN" altLang="en-US" sz="4800" b="1" smtClean="0">
                <a:ea typeface="幼圆" panose="02010509060101010101" pitchFamily="49" charset="-122"/>
              </a:rPr>
              <a:t>让路</a:t>
            </a:r>
            <a:br>
              <a:rPr lang="zh-CN" altLang="en-US" sz="4800" b="1" smtClean="0">
                <a:ea typeface="幼圆" panose="02010509060101010101" pitchFamily="49" charset="-122"/>
              </a:rPr>
            </a:br>
            <a:b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</a:br>
            <a:r>
              <a:rPr lang="zh-CN" altLang="en-US" sz="4000" b="1" smtClean="0">
                <a:solidFill>
                  <a:srgbClr val="008080"/>
                </a:solidFill>
                <a:ea typeface="幼圆" panose="02010509060101010101" pitchFamily="49" charset="-122"/>
              </a:rPr>
              <a:t>与客人相逢时，要止步侧身礼让，并致微笑和问候。</a:t>
            </a:r>
            <a:endParaRPr lang="zh-CN" altLang="en-US" sz="40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800" b="1" smtClean="0">
                <a:solidFill>
                  <a:srgbClr val="008080"/>
                </a:solidFill>
              </a:rPr>
              <a:t>               </a:t>
            </a:r>
            <a:endParaRPr lang="zh-CN" altLang="en-US" sz="800" b="1" smtClean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zh-CN" altLang="en-US" sz="800" b="1" smtClean="0">
              <a:solidFill>
                <a:srgbClr val="008080"/>
              </a:solidFill>
              <a:ea typeface="幼圆" panose="02010509060101010101" pitchFamily="49" charset="-122"/>
            </a:endParaRPr>
          </a:p>
        </p:txBody>
      </p:sp>
      <p:pic>
        <p:nvPicPr>
          <p:cNvPr id="99332" name="Picture 4" descr="020000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2743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333" name="Picture 5" descr="2007062110332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2743200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334" name="Picture 6" descr="19_2_1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243840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 4"/>
          <p:cNvGrpSpPr/>
          <p:nvPr/>
        </p:nvGrpSpPr>
        <p:grpSpPr>
          <a:xfrm>
            <a:off x="0" y="363009"/>
            <a:ext cx="709449" cy="567894"/>
            <a:chOff x="4524703" y="1781503"/>
            <a:chExt cx="709449" cy="567894"/>
          </a:xfrm>
        </p:grpSpPr>
        <p:sp>
          <p:nvSpPr>
            <p:cNvPr id="6" name="矩形 5"/>
            <p:cNvSpPr/>
            <p:nvPr/>
          </p:nvSpPr>
          <p:spPr>
            <a:xfrm>
              <a:off x="4524703" y="1781503"/>
              <a:ext cx="709449" cy="457200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524703" y="2282535"/>
              <a:ext cx="709449" cy="66862"/>
            </a:xfrm>
            <a:prstGeom prst="rect">
              <a:avLst/>
            </a:prstGeom>
            <a:solidFill>
              <a:srgbClr val="BD37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8820" y="365125"/>
            <a:ext cx="10634980" cy="4535805"/>
          </a:xfrm>
        </p:spPr>
        <p:txBody>
          <a:bodyPr>
            <a:normAutofit/>
          </a:bodyPr>
          <a:p>
            <a:r>
              <a:rPr lang="zh-CN" altLang="en-US" b="1"/>
              <a:t>When encountering guests, one should stop and yield to them with a smile and greetings.</a:t>
            </a:r>
            <a:endParaRPr lang="zh-CN" altLang="en-US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9c3a4ff8-fa00-4f77-98f8-0841fb6c6407"/>
  <p:tag name="COMMONDATA" val="eyJoZGlkIjoiZjA5MTY4MDhlZTc1MGQ3MjE3OTYyYmZhYWE2OGExOTEifQ=="/>
</p:tagLst>
</file>

<file path=ppt/theme/theme1.xml><?xml version="1.0" encoding="utf-8"?>
<a:theme xmlns:a="http://schemas.openxmlformats.org/drawingml/2006/main" name="Office 主题​​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3A3A3A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1633</Words>
  <Application>WPS 演示</Application>
  <PresentationFormat>宽屏</PresentationFormat>
  <Paragraphs>83</Paragraphs>
  <Slides>21</Slides>
  <Notes>15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宋体</vt:lpstr>
      <vt:lpstr>Wingdings</vt:lpstr>
      <vt:lpstr>幼圆</vt:lpstr>
      <vt:lpstr>等线 Light</vt:lpstr>
      <vt:lpstr>等线</vt:lpstr>
      <vt:lpstr>微软雅黑</vt:lpstr>
      <vt:lpstr>Arial Unicode MS</vt:lpstr>
      <vt:lpstr>Calibri</vt:lpstr>
      <vt:lpstr>Office 主题​​</vt:lpstr>
      <vt:lpstr>锦江十条礼仪准则  仪表、微笑、问候、让路、起立 优雅、关注、尽责、致歉、保洁</vt:lpstr>
      <vt:lpstr>仪表  按照岗位要求着装，保持良好仪容、仪表。胸牌完整整洁戴在左胸前。</vt:lpstr>
      <vt:lpstr>PowerPoint 演示文稿</vt:lpstr>
      <vt:lpstr>微笑  始终向你目光相遇的客人微笑</vt:lpstr>
      <vt:lpstr>Dress according to job requirements and maintain good appearance. Wear a badge on the left chest.</vt:lpstr>
      <vt:lpstr>问候  在迎面相逢并且目光相遇时，都要热情问候客人，自然亲切，声音适中，并尽可能尊称客人的姓氏。</vt:lpstr>
      <vt:lpstr>Dress according to job requirements and maintain good appearance. Wear a badge on the left chest.</vt:lpstr>
      <vt:lpstr>让路  与客人相逢时，要止步侧身礼让，并致微笑和问候。</vt:lpstr>
      <vt:lpstr>Dress according to job requirements and maintain good appearance. Wear a badge on the left chest.</vt:lpstr>
      <vt:lpstr>起立  居坐时遇客人来访，要主动起立，微笑，问候并热忱服务。</vt:lpstr>
      <vt:lpstr>Dress according to job requirements and maintain good appearance. Wear a badge on the left chest.</vt:lpstr>
      <vt:lpstr>优雅  在客人活动场所要动作轻缓，言语低调，举止优雅。铃响三声内接听电话，通话结束后，要等客人先挂电话，方可轻挂电话</vt:lpstr>
      <vt:lpstr>Dress according to job requirements and maintain good appearance. Wear a badge on the left chest.</vt:lpstr>
      <vt:lpstr>关注  目光要始终关注客人，尽量预先察觉并提前满足客人需求。</vt:lpstr>
      <vt:lpstr>Dress according to job requirements and maintain good appearance. Wear a badge on the left chest.</vt:lpstr>
      <vt:lpstr>尽责  永远不对客人说“不”，按首问负责制度和程序，遇有自己不能解答的问题，或不属于本岗位职责的事宜，要主动联系办理。遇有客人询问店内场所，不仅要指明去向，还要尽可能陪同前往。</vt:lpstr>
      <vt:lpstr>Dress according to job requirements and maintain good appearance. Wear a badge on the left chest.</vt:lpstr>
      <vt:lpstr>致歉  为自己或同事的失误向客人真诚道歉，并要使投诉的顾客立即得到安抚，及时快速采取补救行动，尽最大可能让客人满意，并予以复核。</vt:lpstr>
      <vt:lpstr>Dress according to job requirements and maintain good appearance. Wear a badge on the left chest.</vt:lpstr>
      <vt:lpstr> 保洁  维护饭店环境整洁，遇有烟头、纸屑等废弃物要主动捡拾，发现有摆放不当的物品，要主动恢复。</vt:lpstr>
      <vt:lpstr>Dress according to job requirements and maintain good appearance. Wear a badge on the left chest.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王大利</cp:lastModifiedBy>
  <cp:revision>5</cp:revision>
  <dcterms:created xsi:type="dcterms:W3CDTF">2017-10-12T08:45:00Z</dcterms:created>
  <dcterms:modified xsi:type="dcterms:W3CDTF">2023-12-18T07:31:05Z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059ED923FD314AB8B4348B568525EEF4</vt:lpwstr>
  </property>
  <property fmtid="{D5CDD505-2E9C-101B-9397-08002B2CF9AE}" pid="3" name="KSOProductBuildVer">
    <vt:lpwstr>2052-11.1.0.14177</vt:lpwstr>
  </property>
</Properties>
</file>