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66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方正舒体" pitchFamily="2" charset="-122"/>
                <a:sym typeface="+mn-ea"/>
              </a:rPr>
              <a:t>中国象棋基础教程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  <a:p>
            <a:r>
              <a:rPr lang="zh-CN" altLang="en-US" sz="4400">
                <a:sym typeface="+mn-ea"/>
              </a:rPr>
              <a:t>基本杀法</a:t>
            </a:r>
            <a:r>
              <a:rPr lang="en-US" altLang="zh-CN" sz="4400">
                <a:sym typeface="+mn-ea"/>
              </a:rPr>
              <a:t>7</a:t>
            </a:r>
            <a:endParaRPr lang="en-US" altLang="zh-CN" sz="4400"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84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78850" name="组合 6117"/>
          <p:cNvGrpSpPr/>
          <p:nvPr/>
        </p:nvGrpSpPr>
        <p:grpSpPr>
          <a:xfrm>
            <a:off x="1463675" y="271463"/>
            <a:ext cx="9478963" cy="830263"/>
            <a:chOff x="186" y="171"/>
            <a:chExt cx="5512" cy="523"/>
          </a:xfrm>
        </p:grpSpPr>
        <p:sp>
          <p:nvSpPr>
            <p:cNvPr id="78851" name="矩形 6118"/>
            <p:cNvSpPr/>
            <p:nvPr/>
          </p:nvSpPr>
          <p:spPr>
            <a:xfrm>
              <a:off x="186" y="330"/>
              <a:ext cx="1333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22</a:t>
              </a: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、三车闹士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8852" name="矩形 6119"/>
            <p:cNvSpPr/>
            <p:nvPr/>
          </p:nvSpPr>
          <p:spPr>
            <a:xfrm>
              <a:off x="1474" y="171"/>
              <a:ext cx="4224" cy="523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残局阶段，一方的兵卒侵入对方的九宫，和双车配合攻击对方的士，因其攻击力相当于三个车，故称“三车闹士”。有时一车两兵甚至三兵围攻对方的士也称“三车闹士”。</a:t>
              </a:r>
              <a:endPara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78853" name="矩形 6120"/>
          <p:cNvSpPr/>
          <p:nvPr/>
        </p:nvSpPr>
        <p:spPr>
          <a:xfrm>
            <a:off x="2117725" y="2205038"/>
            <a:ext cx="3219450" cy="23069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车四平七 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如黑象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，则车七平五攻击中象，红方亦胜。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车七平五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以下破中士，红胜。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8854" name="组合 6121"/>
          <p:cNvGrpSpPr/>
          <p:nvPr/>
        </p:nvGrpSpPr>
        <p:grpSpPr>
          <a:xfrm>
            <a:off x="5256213" y="1047750"/>
            <a:ext cx="5530850" cy="5276850"/>
            <a:chOff x="2208" y="672"/>
            <a:chExt cx="3216" cy="3324"/>
          </a:xfrm>
        </p:grpSpPr>
        <p:pic>
          <p:nvPicPr>
            <p:cNvPr id="78855" name="图片 612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08" y="672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8856" name="组合 6123"/>
            <p:cNvGrpSpPr/>
            <p:nvPr/>
          </p:nvGrpSpPr>
          <p:grpSpPr>
            <a:xfrm>
              <a:off x="4368" y="1996"/>
              <a:ext cx="336" cy="310"/>
              <a:chOff x="1104" y="768"/>
              <a:chExt cx="336" cy="310"/>
            </a:xfrm>
          </p:grpSpPr>
          <p:sp>
            <p:nvSpPr>
              <p:cNvPr id="78857" name="椭圆 6124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58" name="矩形 6125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59" name="组合 6126"/>
            <p:cNvGrpSpPr/>
            <p:nvPr/>
          </p:nvGrpSpPr>
          <p:grpSpPr>
            <a:xfrm flipH="1">
              <a:off x="2972" y="3638"/>
              <a:ext cx="340" cy="329"/>
              <a:chOff x="2758" y="2518"/>
              <a:chExt cx="336" cy="329"/>
            </a:xfrm>
          </p:grpSpPr>
          <p:sp>
            <p:nvSpPr>
              <p:cNvPr id="78860" name="椭圆 6127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61" name="矩形 6128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62" name="组合 6129"/>
            <p:cNvGrpSpPr/>
            <p:nvPr/>
          </p:nvGrpSpPr>
          <p:grpSpPr>
            <a:xfrm flipH="1">
              <a:off x="3661" y="3301"/>
              <a:ext cx="340" cy="329"/>
              <a:chOff x="2758" y="2841"/>
              <a:chExt cx="336" cy="329"/>
            </a:xfrm>
          </p:grpSpPr>
          <p:sp>
            <p:nvSpPr>
              <p:cNvPr id="78863" name="椭圆 6130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64" name="矩形 6131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65" name="组合 6132"/>
            <p:cNvGrpSpPr/>
            <p:nvPr/>
          </p:nvGrpSpPr>
          <p:grpSpPr>
            <a:xfrm flipH="1">
              <a:off x="3661" y="2952"/>
              <a:ext cx="340" cy="329"/>
              <a:chOff x="2758" y="2518"/>
              <a:chExt cx="336" cy="329"/>
            </a:xfrm>
          </p:grpSpPr>
          <p:sp>
            <p:nvSpPr>
              <p:cNvPr id="78866" name="椭圆 6133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67" name="矩形 6134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68" name="组合 6135"/>
            <p:cNvGrpSpPr/>
            <p:nvPr/>
          </p:nvGrpSpPr>
          <p:grpSpPr>
            <a:xfrm flipH="1">
              <a:off x="3648" y="3650"/>
              <a:ext cx="340" cy="329"/>
              <a:chOff x="2758" y="3129"/>
              <a:chExt cx="336" cy="329"/>
            </a:xfrm>
          </p:grpSpPr>
          <p:sp>
            <p:nvSpPr>
              <p:cNvPr id="78869" name="椭圆 6136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70" name="矩形 6137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71" name="组合 6138"/>
            <p:cNvGrpSpPr/>
            <p:nvPr/>
          </p:nvGrpSpPr>
          <p:grpSpPr>
            <a:xfrm flipH="1">
              <a:off x="3312" y="3662"/>
              <a:ext cx="341" cy="329"/>
              <a:chOff x="2758" y="2841"/>
              <a:chExt cx="336" cy="329"/>
            </a:xfrm>
          </p:grpSpPr>
          <p:sp>
            <p:nvSpPr>
              <p:cNvPr id="78872" name="椭圆 6139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73" name="矩形 6140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74" name="组合 6141"/>
            <p:cNvGrpSpPr/>
            <p:nvPr/>
          </p:nvGrpSpPr>
          <p:grpSpPr>
            <a:xfrm>
              <a:off x="3636" y="690"/>
              <a:ext cx="336" cy="329"/>
              <a:chOff x="2579" y="288"/>
              <a:chExt cx="336" cy="329"/>
            </a:xfrm>
          </p:grpSpPr>
          <p:sp>
            <p:nvSpPr>
              <p:cNvPr id="78875" name="椭圆 6142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76" name="矩形 6143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77" name="组合 6144"/>
            <p:cNvGrpSpPr/>
            <p:nvPr/>
          </p:nvGrpSpPr>
          <p:grpSpPr>
            <a:xfrm>
              <a:off x="3646" y="1008"/>
              <a:ext cx="336" cy="329"/>
              <a:chOff x="1248" y="192"/>
              <a:chExt cx="336" cy="329"/>
            </a:xfrm>
          </p:grpSpPr>
          <p:sp>
            <p:nvSpPr>
              <p:cNvPr id="78878" name="椭圆 6145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79" name="矩形 6146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80" name="组合 6147"/>
            <p:cNvGrpSpPr/>
            <p:nvPr/>
          </p:nvGrpSpPr>
          <p:grpSpPr>
            <a:xfrm>
              <a:off x="2940" y="685"/>
              <a:ext cx="336" cy="329"/>
              <a:chOff x="2029" y="703"/>
              <a:chExt cx="336" cy="329"/>
            </a:xfrm>
          </p:grpSpPr>
          <p:sp>
            <p:nvSpPr>
              <p:cNvPr id="78881" name="椭圆 6148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82" name="矩形 6149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83" name="组合 6150"/>
            <p:cNvGrpSpPr/>
            <p:nvPr/>
          </p:nvGrpSpPr>
          <p:grpSpPr>
            <a:xfrm>
              <a:off x="3972" y="696"/>
              <a:ext cx="336" cy="329"/>
              <a:chOff x="1248" y="192"/>
              <a:chExt cx="336" cy="329"/>
            </a:xfrm>
          </p:grpSpPr>
          <p:sp>
            <p:nvSpPr>
              <p:cNvPr id="78884" name="椭圆 6151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85" name="矩形 6152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86" name="组合 6153"/>
            <p:cNvGrpSpPr/>
            <p:nvPr/>
          </p:nvGrpSpPr>
          <p:grpSpPr>
            <a:xfrm>
              <a:off x="4704" y="1020"/>
              <a:ext cx="336" cy="329"/>
              <a:chOff x="720" y="3156"/>
              <a:chExt cx="336" cy="329"/>
            </a:xfrm>
          </p:grpSpPr>
          <p:sp>
            <p:nvSpPr>
              <p:cNvPr id="78887" name="椭圆 6154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88" name="矩形 6155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89" name="组合 6156"/>
            <p:cNvGrpSpPr/>
            <p:nvPr/>
          </p:nvGrpSpPr>
          <p:grpSpPr>
            <a:xfrm>
              <a:off x="3996" y="1344"/>
              <a:ext cx="336" cy="329"/>
              <a:chOff x="1968" y="672"/>
              <a:chExt cx="336" cy="329"/>
            </a:xfrm>
          </p:grpSpPr>
          <p:sp>
            <p:nvSpPr>
              <p:cNvPr id="78890" name="椭圆 6157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91" name="矩形 6158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92" name="组合 6159"/>
            <p:cNvGrpSpPr/>
            <p:nvPr/>
          </p:nvGrpSpPr>
          <p:grpSpPr>
            <a:xfrm>
              <a:off x="3984" y="1680"/>
              <a:ext cx="336" cy="329"/>
              <a:chOff x="777" y="3478"/>
              <a:chExt cx="336" cy="329"/>
            </a:xfrm>
          </p:grpSpPr>
          <p:sp>
            <p:nvSpPr>
              <p:cNvPr id="78893" name="椭圆 6160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94" name="矩形 6161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95" name="组合 6162"/>
            <p:cNvGrpSpPr/>
            <p:nvPr/>
          </p:nvGrpSpPr>
          <p:grpSpPr>
            <a:xfrm>
              <a:off x="4332" y="708"/>
              <a:ext cx="336" cy="329"/>
              <a:chOff x="2029" y="703"/>
              <a:chExt cx="336" cy="329"/>
            </a:xfrm>
          </p:grpSpPr>
          <p:sp>
            <p:nvSpPr>
              <p:cNvPr id="78896" name="椭圆 6163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897" name="矩形 6164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8898" name="组合 6165"/>
            <p:cNvGrpSpPr/>
            <p:nvPr/>
          </p:nvGrpSpPr>
          <p:grpSpPr>
            <a:xfrm>
              <a:off x="3996" y="1008"/>
              <a:ext cx="336" cy="329"/>
              <a:chOff x="720" y="3156"/>
              <a:chExt cx="336" cy="329"/>
            </a:xfrm>
          </p:grpSpPr>
          <p:sp>
            <p:nvSpPr>
              <p:cNvPr id="78899" name="椭圆 6166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8900" name="矩形 6167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79874" name="矩形 6170"/>
          <p:cNvSpPr/>
          <p:nvPr/>
        </p:nvSpPr>
        <p:spPr>
          <a:xfrm>
            <a:off x="1531938" y="614363"/>
            <a:ext cx="3862387" cy="56927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如图，红先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车六平五    将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如黑误走士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，则兵五进一，红胜。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车五平六    将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车六平七    卒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如黑径走车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，则兵五进一，士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，车七平五，将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，车二进一，红胜。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帅五平六    车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   </a:t>
            </a:r>
            <a:endParaRPr lang="en-US" altLang="zh-CN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帅六平五    马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 </a:t>
            </a:r>
            <a:endParaRPr lang="en-US" altLang="zh-CN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车七进一    车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车七退三    卒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    </a:t>
            </a:r>
            <a:endParaRPr lang="en-US" altLang="zh-CN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兵五进一    炮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如改走士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，则车二进一，士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车七平五杀，红胜。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车七平五    车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   </a:t>
            </a:r>
            <a:endParaRPr lang="en-US" altLang="zh-CN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车二平四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以下红方倒仕，出帅，攻击黑方底士，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4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黑方无法防御。</a:t>
            </a:r>
            <a:endParaRPr lang="zh-CN" altLang="en-US" sz="14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79875" name="组合 6171"/>
          <p:cNvGrpSpPr/>
          <p:nvPr/>
        </p:nvGrpSpPr>
        <p:grpSpPr>
          <a:xfrm>
            <a:off x="5160963" y="671513"/>
            <a:ext cx="5530850" cy="5276850"/>
            <a:chOff x="2400" y="576"/>
            <a:chExt cx="3216" cy="3324"/>
          </a:xfrm>
        </p:grpSpPr>
        <p:pic>
          <p:nvPicPr>
            <p:cNvPr id="79876" name="图片 617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400" y="576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9877" name="组合 6173"/>
            <p:cNvGrpSpPr/>
            <p:nvPr/>
          </p:nvGrpSpPr>
          <p:grpSpPr>
            <a:xfrm>
              <a:off x="3852" y="1888"/>
              <a:ext cx="336" cy="310"/>
              <a:chOff x="1104" y="768"/>
              <a:chExt cx="336" cy="310"/>
            </a:xfrm>
          </p:grpSpPr>
          <p:sp>
            <p:nvSpPr>
              <p:cNvPr id="79878" name="椭圆 6174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879" name="矩形 6175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880" name="组合 6176"/>
            <p:cNvGrpSpPr/>
            <p:nvPr/>
          </p:nvGrpSpPr>
          <p:grpSpPr>
            <a:xfrm flipH="1">
              <a:off x="4556" y="3542"/>
              <a:ext cx="340" cy="329"/>
              <a:chOff x="2758" y="2518"/>
              <a:chExt cx="336" cy="329"/>
            </a:xfrm>
          </p:grpSpPr>
          <p:sp>
            <p:nvSpPr>
              <p:cNvPr id="79881" name="椭圆 6177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882" name="矩形 6178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883" name="组合 6179"/>
            <p:cNvGrpSpPr/>
            <p:nvPr/>
          </p:nvGrpSpPr>
          <p:grpSpPr>
            <a:xfrm flipH="1">
              <a:off x="3853" y="3205"/>
              <a:ext cx="340" cy="329"/>
              <a:chOff x="2758" y="2841"/>
              <a:chExt cx="336" cy="329"/>
            </a:xfrm>
          </p:grpSpPr>
          <p:sp>
            <p:nvSpPr>
              <p:cNvPr id="79884" name="椭圆 6180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885" name="矩形 6181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886" name="组合 6182"/>
            <p:cNvGrpSpPr/>
            <p:nvPr/>
          </p:nvGrpSpPr>
          <p:grpSpPr>
            <a:xfrm flipH="1">
              <a:off x="3853" y="2856"/>
              <a:ext cx="340" cy="329"/>
              <a:chOff x="2758" y="2518"/>
              <a:chExt cx="336" cy="329"/>
            </a:xfrm>
          </p:grpSpPr>
          <p:sp>
            <p:nvSpPr>
              <p:cNvPr id="79887" name="椭圆 6183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888" name="矩形 6184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889" name="组合 6185"/>
            <p:cNvGrpSpPr/>
            <p:nvPr/>
          </p:nvGrpSpPr>
          <p:grpSpPr>
            <a:xfrm flipH="1">
              <a:off x="3840" y="3554"/>
              <a:ext cx="340" cy="329"/>
              <a:chOff x="2758" y="3129"/>
              <a:chExt cx="336" cy="329"/>
            </a:xfrm>
          </p:grpSpPr>
          <p:sp>
            <p:nvSpPr>
              <p:cNvPr id="79890" name="椭圆 6186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891" name="矩形 6187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892" name="组合 6188"/>
            <p:cNvGrpSpPr/>
            <p:nvPr/>
          </p:nvGrpSpPr>
          <p:grpSpPr>
            <a:xfrm flipH="1">
              <a:off x="4219" y="3566"/>
              <a:ext cx="341" cy="329"/>
              <a:chOff x="2758" y="2841"/>
              <a:chExt cx="336" cy="329"/>
            </a:xfrm>
          </p:grpSpPr>
          <p:sp>
            <p:nvSpPr>
              <p:cNvPr id="79893" name="椭圆 6189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894" name="矩形 6190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895" name="组合 6191"/>
            <p:cNvGrpSpPr/>
            <p:nvPr/>
          </p:nvGrpSpPr>
          <p:grpSpPr>
            <a:xfrm>
              <a:off x="3828" y="594"/>
              <a:ext cx="336" cy="329"/>
              <a:chOff x="2579" y="288"/>
              <a:chExt cx="336" cy="329"/>
            </a:xfrm>
          </p:grpSpPr>
          <p:sp>
            <p:nvSpPr>
              <p:cNvPr id="79896" name="椭圆 6192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897" name="矩形 6193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898" name="组合 6194"/>
            <p:cNvGrpSpPr/>
            <p:nvPr/>
          </p:nvGrpSpPr>
          <p:grpSpPr>
            <a:xfrm>
              <a:off x="3838" y="912"/>
              <a:ext cx="336" cy="329"/>
              <a:chOff x="1248" y="192"/>
              <a:chExt cx="336" cy="329"/>
            </a:xfrm>
          </p:grpSpPr>
          <p:sp>
            <p:nvSpPr>
              <p:cNvPr id="79899" name="椭圆 6195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00" name="矩形 6196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901" name="组合 6197"/>
            <p:cNvGrpSpPr/>
            <p:nvPr/>
          </p:nvGrpSpPr>
          <p:grpSpPr>
            <a:xfrm>
              <a:off x="4164" y="600"/>
              <a:ext cx="336" cy="329"/>
              <a:chOff x="1248" y="192"/>
              <a:chExt cx="336" cy="329"/>
            </a:xfrm>
          </p:grpSpPr>
          <p:sp>
            <p:nvSpPr>
              <p:cNvPr id="79902" name="椭圆 6198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03" name="矩形 6199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904" name="组合 6200"/>
            <p:cNvGrpSpPr/>
            <p:nvPr/>
          </p:nvGrpSpPr>
          <p:grpSpPr>
            <a:xfrm>
              <a:off x="4896" y="924"/>
              <a:ext cx="336" cy="329"/>
              <a:chOff x="720" y="3156"/>
              <a:chExt cx="336" cy="329"/>
            </a:xfrm>
          </p:grpSpPr>
          <p:sp>
            <p:nvSpPr>
              <p:cNvPr id="79905" name="椭圆 6201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06" name="矩形 6202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907" name="组合 6203"/>
            <p:cNvGrpSpPr/>
            <p:nvPr/>
          </p:nvGrpSpPr>
          <p:grpSpPr>
            <a:xfrm>
              <a:off x="3828" y="2529"/>
              <a:ext cx="336" cy="329"/>
              <a:chOff x="1968" y="672"/>
              <a:chExt cx="336" cy="329"/>
            </a:xfrm>
          </p:grpSpPr>
          <p:sp>
            <p:nvSpPr>
              <p:cNvPr id="79908" name="椭圆 6204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09" name="矩形 6205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910" name="组合 6206"/>
            <p:cNvGrpSpPr/>
            <p:nvPr/>
          </p:nvGrpSpPr>
          <p:grpSpPr>
            <a:xfrm>
              <a:off x="3468" y="912"/>
              <a:ext cx="336" cy="329"/>
              <a:chOff x="777" y="3478"/>
              <a:chExt cx="336" cy="329"/>
            </a:xfrm>
          </p:grpSpPr>
          <p:sp>
            <p:nvSpPr>
              <p:cNvPr id="79911" name="椭圆 6207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12" name="矩形 6208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913" name="组合 6209"/>
            <p:cNvGrpSpPr/>
            <p:nvPr/>
          </p:nvGrpSpPr>
          <p:grpSpPr>
            <a:xfrm>
              <a:off x="3840" y="1269"/>
              <a:ext cx="336" cy="329"/>
              <a:chOff x="720" y="3156"/>
              <a:chExt cx="336" cy="329"/>
            </a:xfrm>
          </p:grpSpPr>
          <p:sp>
            <p:nvSpPr>
              <p:cNvPr id="79914" name="椭圆 6210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15" name="矩形 6211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916" name="组合 6212"/>
            <p:cNvGrpSpPr/>
            <p:nvPr/>
          </p:nvGrpSpPr>
          <p:grpSpPr>
            <a:xfrm>
              <a:off x="4548" y="1884"/>
              <a:ext cx="336" cy="310"/>
              <a:chOff x="1104" y="768"/>
              <a:chExt cx="336" cy="310"/>
            </a:xfrm>
          </p:grpSpPr>
          <p:sp>
            <p:nvSpPr>
              <p:cNvPr id="79917" name="椭圆 6213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18" name="矩形 6214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919" name="组合 6215"/>
            <p:cNvGrpSpPr/>
            <p:nvPr/>
          </p:nvGrpSpPr>
          <p:grpSpPr>
            <a:xfrm>
              <a:off x="3492" y="3225"/>
              <a:ext cx="336" cy="329"/>
              <a:chOff x="1968" y="672"/>
              <a:chExt cx="336" cy="329"/>
            </a:xfrm>
          </p:grpSpPr>
          <p:sp>
            <p:nvSpPr>
              <p:cNvPr id="79920" name="椭圆 6216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21" name="矩形 6217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9922" name="组合 6218"/>
            <p:cNvGrpSpPr/>
            <p:nvPr/>
          </p:nvGrpSpPr>
          <p:grpSpPr>
            <a:xfrm>
              <a:off x="3144" y="3240"/>
              <a:ext cx="336" cy="329"/>
              <a:chOff x="1968" y="672"/>
              <a:chExt cx="336" cy="329"/>
            </a:xfrm>
          </p:grpSpPr>
          <p:sp>
            <p:nvSpPr>
              <p:cNvPr id="79923" name="椭圆 6219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24" name="矩形 6220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80898" name="组合 6223"/>
          <p:cNvGrpSpPr/>
          <p:nvPr/>
        </p:nvGrpSpPr>
        <p:grpSpPr>
          <a:xfrm>
            <a:off x="1463675" y="212725"/>
            <a:ext cx="9420225" cy="830263"/>
            <a:chOff x="186" y="134"/>
            <a:chExt cx="5478" cy="523"/>
          </a:xfrm>
        </p:grpSpPr>
        <p:sp>
          <p:nvSpPr>
            <p:cNvPr id="80899" name="矩形 6224"/>
            <p:cNvSpPr/>
            <p:nvPr/>
          </p:nvSpPr>
          <p:spPr>
            <a:xfrm>
              <a:off x="186" y="330"/>
              <a:ext cx="1333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23</a:t>
              </a: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、海底捞月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0900" name="矩形 6225"/>
            <p:cNvSpPr/>
            <p:nvPr/>
          </p:nvSpPr>
          <p:spPr>
            <a:xfrm>
              <a:off x="1474" y="134"/>
              <a:ext cx="4190" cy="523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海底捞月杀法一般用于残局阶段。这时优势一方的帅（将）占据中线，用炮借车力在帅（将）底下打车，把对方守肋的车赶开，即能造成白脸将杀势。有时，优势一方有底兵支持中车，亦可对单车方以海底捞月法取胜。</a:t>
              </a:r>
              <a:endPara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80901" name="矩形 6226"/>
          <p:cNvSpPr/>
          <p:nvPr/>
        </p:nvSpPr>
        <p:spPr>
          <a:xfrm>
            <a:off x="1995488" y="1408113"/>
            <a:ext cx="3219450" cy="49390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如图红先。本局红方多一炮，且红车占中，可用海底捞月法胜。如黑车占中，则成和局。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车五进五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炮二平八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车五退五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炮八进五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车五进四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车五进一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炮八平六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车五退六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车五平六  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80902" name="组合 6227"/>
          <p:cNvGrpSpPr/>
          <p:nvPr/>
        </p:nvGrpSpPr>
        <p:grpSpPr>
          <a:xfrm>
            <a:off x="5202238" y="1054100"/>
            <a:ext cx="5530850" cy="5276850"/>
            <a:chOff x="2304" y="912"/>
            <a:chExt cx="3216" cy="3324"/>
          </a:xfrm>
        </p:grpSpPr>
        <p:pic>
          <p:nvPicPr>
            <p:cNvPr id="80903" name="图片 622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04" y="912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80904" name="组合 6229"/>
            <p:cNvGrpSpPr/>
            <p:nvPr/>
          </p:nvGrpSpPr>
          <p:grpSpPr>
            <a:xfrm>
              <a:off x="4800" y="2565"/>
              <a:ext cx="336" cy="329"/>
              <a:chOff x="777" y="3478"/>
              <a:chExt cx="336" cy="329"/>
            </a:xfrm>
          </p:grpSpPr>
          <p:sp>
            <p:nvSpPr>
              <p:cNvPr id="80905" name="椭圆 6230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0906" name="矩形 6231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0907" name="组合 6232"/>
            <p:cNvGrpSpPr/>
            <p:nvPr/>
          </p:nvGrpSpPr>
          <p:grpSpPr>
            <a:xfrm>
              <a:off x="3408" y="2256"/>
              <a:ext cx="336" cy="310"/>
              <a:chOff x="1104" y="768"/>
              <a:chExt cx="336" cy="310"/>
            </a:xfrm>
          </p:grpSpPr>
          <p:sp>
            <p:nvSpPr>
              <p:cNvPr id="80908" name="椭圆 6233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0909" name="矩形 6234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0910" name="组合 6235"/>
            <p:cNvGrpSpPr/>
            <p:nvPr/>
          </p:nvGrpSpPr>
          <p:grpSpPr>
            <a:xfrm flipH="1">
              <a:off x="3744" y="3866"/>
              <a:ext cx="340" cy="329"/>
              <a:chOff x="2758" y="3129"/>
              <a:chExt cx="336" cy="329"/>
            </a:xfrm>
          </p:grpSpPr>
          <p:sp>
            <p:nvSpPr>
              <p:cNvPr id="80911" name="椭圆 6236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0912" name="矩形 6237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0913" name="组合 6238"/>
            <p:cNvGrpSpPr/>
            <p:nvPr/>
          </p:nvGrpSpPr>
          <p:grpSpPr>
            <a:xfrm>
              <a:off x="3372" y="936"/>
              <a:ext cx="336" cy="329"/>
              <a:chOff x="2579" y="288"/>
              <a:chExt cx="336" cy="329"/>
            </a:xfrm>
          </p:grpSpPr>
          <p:sp>
            <p:nvSpPr>
              <p:cNvPr id="80914" name="椭圆 6239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0915" name="矩形 6240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0916" name="组合 6241"/>
            <p:cNvGrpSpPr/>
            <p:nvPr/>
          </p:nvGrpSpPr>
          <p:grpSpPr>
            <a:xfrm>
              <a:off x="3744" y="2592"/>
              <a:ext cx="336" cy="329"/>
              <a:chOff x="720" y="3156"/>
              <a:chExt cx="336" cy="329"/>
            </a:xfrm>
          </p:grpSpPr>
          <p:sp>
            <p:nvSpPr>
              <p:cNvPr id="80917" name="椭圆 6242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0918" name="矩形 6243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81922" name="矩形 6246"/>
          <p:cNvSpPr/>
          <p:nvPr/>
        </p:nvSpPr>
        <p:spPr>
          <a:xfrm>
            <a:off x="2335213" y="1292225"/>
            <a:ext cx="2746375" cy="410781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如图，红先：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车五进六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车五退一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兵二平三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兵三平四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兵四平五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兵五平六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兵六平七    车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车五进一    将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车五平六  （红胜）</a:t>
            </a:r>
            <a:endParaRPr lang="zh-CN" altLang="en-US" sz="180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81923" name="组合 6247"/>
          <p:cNvGrpSpPr/>
          <p:nvPr/>
        </p:nvGrpSpPr>
        <p:grpSpPr>
          <a:xfrm>
            <a:off x="5119688" y="673100"/>
            <a:ext cx="5530850" cy="5276850"/>
            <a:chOff x="2304" y="538"/>
            <a:chExt cx="3216" cy="3324"/>
          </a:xfrm>
        </p:grpSpPr>
        <p:pic>
          <p:nvPicPr>
            <p:cNvPr id="81924" name="图片 624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04" y="538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81925" name="组合 6249"/>
            <p:cNvGrpSpPr/>
            <p:nvPr/>
          </p:nvGrpSpPr>
          <p:grpSpPr>
            <a:xfrm>
              <a:off x="4800" y="564"/>
              <a:ext cx="336" cy="329"/>
              <a:chOff x="777" y="3478"/>
              <a:chExt cx="336" cy="329"/>
            </a:xfrm>
          </p:grpSpPr>
          <p:sp>
            <p:nvSpPr>
              <p:cNvPr id="81926" name="椭圆 6250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1927" name="矩形 6251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1928" name="组合 6252"/>
            <p:cNvGrpSpPr/>
            <p:nvPr/>
          </p:nvGrpSpPr>
          <p:grpSpPr>
            <a:xfrm>
              <a:off x="3408" y="1882"/>
              <a:ext cx="336" cy="310"/>
              <a:chOff x="1104" y="768"/>
              <a:chExt cx="336" cy="310"/>
            </a:xfrm>
          </p:grpSpPr>
          <p:sp>
            <p:nvSpPr>
              <p:cNvPr id="81929" name="椭圆 6253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1930" name="矩形 6254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1931" name="组合 6255"/>
            <p:cNvGrpSpPr/>
            <p:nvPr/>
          </p:nvGrpSpPr>
          <p:grpSpPr>
            <a:xfrm flipH="1">
              <a:off x="3744" y="3492"/>
              <a:ext cx="340" cy="329"/>
              <a:chOff x="2758" y="3129"/>
              <a:chExt cx="336" cy="329"/>
            </a:xfrm>
          </p:grpSpPr>
          <p:sp>
            <p:nvSpPr>
              <p:cNvPr id="81932" name="椭圆 6256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1933" name="矩形 6257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1934" name="组合 6258"/>
            <p:cNvGrpSpPr/>
            <p:nvPr/>
          </p:nvGrpSpPr>
          <p:grpSpPr>
            <a:xfrm>
              <a:off x="3372" y="562"/>
              <a:ext cx="336" cy="329"/>
              <a:chOff x="2579" y="288"/>
              <a:chExt cx="336" cy="329"/>
            </a:xfrm>
          </p:grpSpPr>
          <p:sp>
            <p:nvSpPr>
              <p:cNvPr id="81935" name="椭圆 6259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1936" name="矩形 6260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1937" name="组合 6261"/>
            <p:cNvGrpSpPr/>
            <p:nvPr/>
          </p:nvGrpSpPr>
          <p:grpSpPr>
            <a:xfrm>
              <a:off x="3744" y="2218"/>
              <a:ext cx="336" cy="329"/>
              <a:chOff x="720" y="3156"/>
              <a:chExt cx="336" cy="329"/>
            </a:xfrm>
          </p:grpSpPr>
          <p:sp>
            <p:nvSpPr>
              <p:cNvPr id="81938" name="椭圆 6262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1939" name="矩形 6263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82946" name="矩形 6266"/>
          <p:cNvSpPr/>
          <p:nvPr/>
        </p:nvSpPr>
        <p:spPr>
          <a:xfrm>
            <a:off x="2743200" y="1557338"/>
            <a:ext cx="6862763" cy="2168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本课小结：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象棋是以捉死对方的将帅为目的，即所谓“将死”为每一局棋的最终目的。因此，为了取胜，必须掌握各种基本杀法，这是学好象棋的一项最基础的基本功。本课共介绍了二十三种象棋的基本杀法，供同学们学习，希望同学们能把象棋当作业余文化生活的一个组成部分，调剂精神，陶冶情操，发展智力，锻炼思维，促进自己学业的发展的成功。</a:t>
            </a:r>
            <a:endParaRPr lang="zh-CN" altLang="en-US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70658" name="组合 5645"/>
          <p:cNvGrpSpPr/>
          <p:nvPr/>
        </p:nvGrpSpPr>
        <p:grpSpPr>
          <a:xfrm>
            <a:off x="1619250" y="401638"/>
            <a:ext cx="9078913" cy="584200"/>
            <a:chOff x="277" y="253"/>
            <a:chExt cx="5279" cy="368"/>
          </a:xfrm>
        </p:grpSpPr>
        <p:sp>
          <p:nvSpPr>
            <p:cNvPr id="70659" name="矩形 5646"/>
            <p:cNvSpPr/>
            <p:nvPr/>
          </p:nvSpPr>
          <p:spPr>
            <a:xfrm>
              <a:off x="277" y="284"/>
              <a:ext cx="1605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accent2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二十、夹车炮杀</a:t>
              </a:r>
              <a:endParaRPr lang="zh-CN" altLang="en-US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70660" name="矩形 5647"/>
            <p:cNvSpPr/>
            <p:nvPr/>
          </p:nvSpPr>
          <p:spPr>
            <a:xfrm>
              <a:off x="1701" y="253"/>
              <a:ext cx="3855" cy="368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车和双炮配合，在对方底线、二路或三路横线做成杀势，称“夹车炮杀”。</a:t>
              </a:r>
              <a:endPara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70661" name="矩形 5648"/>
          <p:cNvSpPr/>
          <p:nvPr/>
        </p:nvSpPr>
        <p:spPr>
          <a:xfrm>
            <a:off x="2106613" y="2276475"/>
            <a:ext cx="2741612" cy="16148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如图，红先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车八进九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炮七进四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车八退二  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0662" name="组合 5649"/>
          <p:cNvGrpSpPr/>
          <p:nvPr/>
        </p:nvGrpSpPr>
        <p:grpSpPr>
          <a:xfrm>
            <a:off x="5070475" y="1003300"/>
            <a:ext cx="5592763" cy="5276850"/>
            <a:chOff x="2076" y="768"/>
            <a:chExt cx="3252" cy="3324"/>
          </a:xfrm>
        </p:grpSpPr>
        <p:pic>
          <p:nvPicPr>
            <p:cNvPr id="70663" name="图片 565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112" y="768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0664" name="组合 5651"/>
            <p:cNvGrpSpPr/>
            <p:nvPr/>
          </p:nvGrpSpPr>
          <p:grpSpPr>
            <a:xfrm>
              <a:off x="2844" y="2412"/>
              <a:ext cx="336" cy="329"/>
              <a:chOff x="777" y="3478"/>
              <a:chExt cx="336" cy="329"/>
            </a:xfrm>
          </p:grpSpPr>
          <p:sp>
            <p:nvSpPr>
              <p:cNvPr id="70665" name="椭圆 5652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66" name="矩形 5653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67" name="组合 5654"/>
            <p:cNvGrpSpPr/>
            <p:nvPr/>
          </p:nvGrpSpPr>
          <p:grpSpPr>
            <a:xfrm>
              <a:off x="3168" y="2736"/>
              <a:ext cx="336" cy="310"/>
              <a:chOff x="1104" y="768"/>
              <a:chExt cx="336" cy="310"/>
            </a:xfrm>
          </p:grpSpPr>
          <p:sp>
            <p:nvSpPr>
              <p:cNvPr id="70668" name="椭圆 5655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69" name="矩形 5656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70" name="组合 5657"/>
            <p:cNvGrpSpPr/>
            <p:nvPr/>
          </p:nvGrpSpPr>
          <p:grpSpPr>
            <a:xfrm>
              <a:off x="2124" y="2412"/>
              <a:ext cx="336" cy="331"/>
              <a:chOff x="2745" y="3605"/>
              <a:chExt cx="336" cy="331"/>
            </a:xfrm>
          </p:grpSpPr>
          <p:sp>
            <p:nvSpPr>
              <p:cNvPr id="70671" name="椭圆 5658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72" name="矩形 5659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73" name="组合 5660"/>
            <p:cNvGrpSpPr/>
            <p:nvPr/>
          </p:nvGrpSpPr>
          <p:grpSpPr>
            <a:xfrm flipH="1">
              <a:off x="4268" y="3746"/>
              <a:ext cx="340" cy="329"/>
              <a:chOff x="2758" y="2518"/>
              <a:chExt cx="336" cy="329"/>
            </a:xfrm>
          </p:grpSpPr>
          <p:sp>
            <p:nvSpPr>
              <p:cNvPr id="70674" name="椭圆 5661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75" name="矩形 5662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76" name="组合 5663"/>
            <p:cNvGrpSpPr/>
            <p:nvPr/>
          </p:nvGrpSpPr>
          <p:grpSpPr>
            <a:xfrm flipH="1">
              <a:off x="3565" y="3397"/>
              <a:ext cx="340" cy="329"/>
              <a:chOff x="2758" y="2841"/>
              <a:chExt cx="336" cy="329"/>
            </a:xfrm>
          </p:grpSpPr>
          <p:sp>
            <p:nvSpPr>
              <p:cNvPr id="70677" name="椭圆 5664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78" name="矩形 5665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79" name="组合 5666"/>
            <p:cNvGrpSpPr/>
            <p:nvPr/>
          </p:nvGrpSpPr>
          <p:grpSpPr>
            <a:xfrm flipH="1">
              <a:off x="3565" y="3048"/>
              <a:ext cx="340" cy="329"/>
              <a:chOff x="2758" y="2518"/>
              <a:chExt cx="336" cy="329"/>
            </a:xfrm>
          </p:grpSpPr>
          <p:sp>
            <p:nvSpPr>
              <p:cNvPr id="70680" name="椭圆 5667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81" name="矩形 5668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82" name="组合 5669"/>
            <p:cNvGrpSpPr/>
            <p:nvPr/>
          </p:nvGrpSpPr>
          <p:grpSpPr>
            <a:xfrm flipH="1">
              <a:off x="3552" y="3746"/>
              <a:ext cx="340" cy="329"/>
              <a:chOff x="2758" y="3129"/>
              <a:chExt cx="336" cy="329"/>
            </a:xfrm>
          </p:grpSpPr>
          <p:sp>
            <p:nvSpPr>
              <p:cNvPr id="70683" name="椭圆 5670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84" name="矩形 5671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85" name="组合 5672"/>
            <p:cNvGrpSpPr/>
            <p:nvPr/>
          </p:nvGrpSpPr>
          <p:grpSpPr>
            <a:xfrm flipH="1">
              <a:off x="3914" y="3746"/>
              <a:ext cx="341" cy="329"/>
              <a:chOff x="2758" y="2841"/>
              <a:chExt cx="336" cy="329"/>
            </a:xfrm>
          </p:grpSpPr>
          <p:sp>
            <p:nvSpPr>
              <p:cNvPr id="70686" name="椭圆 5673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87" name="矩形 5674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88" name="组合 5675"/>
            <p:cNvGrpSpPr/>
            <p:nvPr/>
          </p:nvGrpSpPr>
          <p:grpSpPr>
            <a:xfrm>
              <a:off x="3552" y="2736"/>
              <a:ext cx="336" cy="329"/>
              <a:chOff x="1968" y="672"/>
              <a:chExt cx="336" cy="329"/>
            </a:xfrm>
          </p:grpSpPr>
          <p:sp>
            <p:nvSpPr>
              <p:cNvPr id="70689" name="椭圆 5676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90" name="矩形 5677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91" name="组合 5678"/>
            <p:cNvGrpSpPr/>
            <p:nvPr/>
          </p:nvGrpSpPr>
          <p:grpSpPr>
            <a:xfrm>
              <a:off x="2076" y="1776"/>
              <a:ext cx="432" cy="329"/>
              <a:chOff x="3055" y="733"/>
              <a:chExt cx="432" cy="329"/>
            </a:xfrm>
          </p:grpSpPr>
          <p:sp>
            <p:nvSpPr>
              <p:cNvPr id="70692" name="椭圆 5679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93" name="矩形 5680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94" name="组合 5681"/>
            <p:cNvGrpSpPr/>
            <p:nvPr/>
          </p:nvGrpSpPr>
          <p:grpSpPr>
            <a:xfrm>
              <a:off x="3168" y="786"/>
              <a:ext cx="336" cy="329"/>
              <a:chOff x="2579" y="288"/>
              <a:chExt cx="336" cy="329"/>
            </a:xfrm>
          </p:grpSpPr>
          <p:sp>
            <p:nvSpPr>
              <p:cNvPr id="70695" name="椭圆 5682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96" name="矩形 5683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697" name="组合 5684"/>
            <p:cNvGrpSpPr/>
            <p:nvPr/>
          </p:nvGrpSpPr>
          <p:grpSpPr>
            <a:xfrm>
              <a:off x="3550" y="1104"/>
              <a:ext cx="336" cy="329"/>
              <a:chOff x="1248" y="192"/>
              <a:chExt cx="336" cy="329"/>
            </a:xfrm>
          </p:grpSpPr>
          <p:sp>
            <p:nvSpPr>
              <p:cNvPr id="70698" name="椭圆 5685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699" name="矩形 5686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700" name="组合 5687"/>
            <p:cNvGrpSpPr/>
            <p:nvPr/>
          </p:nvGrpSpPr>
          <p:grpSpPr>
            <a:xfrm>
              <a:off x="4248" y="781"/>
              <a:ext cx="336" cy="329"/>
              <a:chOff x="2029" y="703"/>
              <a:chExt cx="336" cy="329"/>
            </a:xfrm>
          </p:grpSpPr>
          <p:sp>
            <p:nvSpPr>
              <p:cNvPr id="70701" name="椭圆 5688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702" name="矩形 5689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703" name="组合 5690"/>
            <p:cNvGrpSpPr/>
            <p:nvPr/>
          </p:nvGrpSpPr>
          <p:grpSpPr>
            <a:xfrm>
              <a:off x="3900" y="768"/>
              <a:ext cx="336" cy="329"/>
              <a:chOff x="1248" y="192"/>
              <a:chExt cx="336" cy="329"/>
            </a:xfrm>
          </p:grpSpPr>
          <p:sp>
            <p:nvSpPr>
              <p:cNvPr id="70704" name="椭圆 5691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705" name="矩形 5692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706" name="组合 5693"/>
            <p:cNvGrpSpPr/>
            <p:nvPr/>
          </p:nvGrpSpPr>
          <p:grpSpPr>
            <a:xfrm>
              <a:off x="2496" y="3720"/>
              <a:ext cx="336" cy="329"/>
              <a:chOff x="720" y="3156"/>
              <a:chExt cx="336" cy="329"/>
            </a:xfrm>
          </p:grpSpPr>
          <p:sp>
            <p:nvSpPr>
              <p:cNvPr id="70707" name="椭圆 5694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708" name="矩形 5695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709" name="组合 5696"/>
            <p:cNvGrpSpPr/>
            <p:nvPr/>
          </p:nvGrpSpPr>
          <p:grpSpPr>
            <a:xfrm>
              <a:off x="4584" y="3753"/>
              <a:ext cx="336" cy="329"/>
              <a:chOff x="1968" y="672"/>
              <a:chExt cx="336" cy="329"/>
            </a:xfrm>
          </p:grpSpPr>
          <p:sp>
            <p:nvSpPr>
              <p:cNvPr id="70710" name="椭圆 5697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711" name="矩形 5698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0712" name="组合 5699"/>
            <p:cNvGrpSpPr/>
            <p:nvPr/>
          </p:nvGrpSpPr>
          <p:grpSpPr>
            <a:xfrm>
              <a:off x="2124" y="1116"/>
              <a:ext cx="336" cy="329"/>
              <a:chOff x="777" y="3478"/>
              <a:chExt cx="336" cy="329"/>
            </a:xfrm>
          </p:grpSpPr>
          <p:sp>
            <p:nvSpPr>
              <p:cNvPr id="70713" name="椭圆 5700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0714" name="矩形 5701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71682" name="矩形 5704"/>
          <p:cNvSpPr/>
          <p:nvPr/>
        </p:nvSpPr>
        <p:spPr>
          <a:xfrm>
            <a:off x="1665288" y="576263"/>
            <a:ext cx="3632200" cy="541591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车八进九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     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，则红车八退一，象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，炮七进二杀，红胜。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炮七进四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，则红炮七进二杀，红胜。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炮九退二杀！（ 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6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夹车炮和天地炮都是双炮和车的联攻。不同的是天地炮杀势中，双炮分置中路和侧翼底线，而夹车炮杀势中的双炮应当分布在车的同一侧翼，而且车双炮三个子分占三条竖线。双炮在横线方向的位置应当是一炮占底线，一炮占宫顶线，或者至少其中一炮占得下二路线，这样才有最大的攻杀威力。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1683" name="组合 5705"/>
          <p:cNvGrpSpPr/>
          <p:nvPr/>
        </p:nvGrpSpPr>
        <p:grpSpPr>
          <a:xfrm>
            <a:off x="5099050" y="301625"/>
            <a:ext cx="5716588" cy="6030913"/>
            <a:chOff x="2292" y="214"/>
            <a:chExt cx="3324" cy="3799"/>
          </a:xfrm>
        </p:grpSpPr>
        <p:sp>
          <p:nvSpPr>
            <p:cNvPr id="71684" name="矩形 5706"/>
            <p:cNvSpPr/>
            <p:nvPr/>
          </p:nvSpPr>
          <p:spPr>
            <a:xfrm>
              <a:off x="2400" y="3781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九    八    七   六    五    四     三    二    一</a:t>
              </a:r>
              <a:endPara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685" name="矩形 5707"/>
            <p:cNvSpPr/>
            <p:nvPr/>
          </p:nvSpPr>
          <p:spPr>
            <a:xfrm>
              <a:off x="2366" y="214"/>
              <a:ext cx="3216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b="1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１    ２   ３    ４    ５    ６    ７    ８    ９</a:t>
              </a:r>
              <a:endPara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71686" name="组合 5708"/>
            <p:cNvGrpSpPr/>
            <p:nvPr/>
          </p:nvGrpSpPr>
          <p:grpSpPr>
            <a:xfrm>
              <a:off x="2292" y="432"/>
              <a:ext cx="3252" cy="3372"/>
              <a:chOff x="2292" y="432"/>
              <a:chExt cx="3252" cy="3372"/>
            </a:xfrm>
          </p:grpSpPr>
          <p:pic>
            <p:nvPicPr>
              <p:cNvPr id="71687" name="图片 5709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328" y="480"/>
                <a:ext cx="3216" cy="33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71688" name="组合 5710"/>
              <p:cNvGrpSpPr/>
              <p:nvPr/>
            </p:nvGrpSpPr>
            <p:grpSpPr>
              <a:xfrm>
                <a:off x="3072" y="1140"/>
                <a:ext cx="336" cy="329"/>
                <a:chOff x="777" y="3478"/>
                <a:chExt cx="336" cy="329"/>
              </a:xfrm>
            </p:grpSpPr>
            <p:sp>
              <p:nvSpPr>
                <p:cNvPr id="71689" name="椭圆 5711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690" name="矩形 5712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1691" name="组合 5713"/>
              <p:cNvGrpSpPr/>
              <p:nvPr/>
            </p:nvGrpSpPr>
            <p:grpSpPr>
              <a:xfrm>
                <a:off x="3384" y="2448"/>
                <a:ext cx="336" cy="310"/>
                <a:chOff x="1104" y="768"/>
                <a:chExt cx="336" cy="310"/>
              </a:xfrm>
            </p:grpSpPr>
            <p:sp>
              <p:nvSpPr>
                <p:cNvPr id="71692" name="椭圆 5714"/>
                <p:cNvSpPr/>
                <p:nvPr/>
              </p:nvSpPr>
              <p:spPr>
                <a:xfrm>
                  <a:off x="1130" y="781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  <a:p>
                  <a:pPr algn="ctr"/>
                  <a:endParaRPr lang="en-US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693" name="矩形 5715"/>
                <p:cNvSpPr/>
                <p:nvPr/>
              </p:nvSpPr>
              <p:spPr>
                <a:xfrm>
                  <a:off x="1104" y="768"/>
                  <a:ext cx="336" cy="3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6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1694" name="组合 5716"/>
              <p:cNvGrpSpPr/>
              <p:nvPr/>
            </p:nvGrpSpPr>
            <p:grpSpPr>
              <a:xfrm>
                <a:off x="2340" y="2124"/>
                <a:ext cx="336" cy="331"/>
                <a:chOff x="2745" y="3605"/>
                <a:chExt cx="336" cy="331"/>
              </a:xfrm>
            </p:grpSpPr>
            <p:sp>
              <p:nvSpPr>
                <p:cNvPr id="71695" name="椭圆 5717"/>
                <p:cNvSpPr/>
                <p:nvPr/>
              </p:nvSpPr>
              <p:spPr>
                <a:xfrm>
                  <a:off x="2784" y="36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696" name="矩形 5718"/>
                <p:cNvSpPr/>
                <p:nvPr/>
              </p:nvSpPr>
              <p:spPr>
                <a:xfrm>
                  <a:off x="2745" y="3605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兵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1697" name="组合 5719"/>
              <p:cNvGrpSpPr/>
              <p:nvPr/>
            </p:nvGrpSpPr>
            <p:grpSpPr>
              <a:xfrm>
                <a:off x="3768" y="2760"/>
                <a:ext cx="1056" cy="1027"/>
                <a:chOff x="3768" y="2760"/>
                <a:chExt cx="1056" cy="1027"/>
              </a:xfrm>
            </p:grpSpPr>
            <p:grpSp>
              <p:nvGrpSpPr>
                <p:cNvPr id="71698" name="组合 5720"/>
                <p:cNvGrpSpPr/>
                <p:nvPr/>
              </p:nvGrpSpPr>
              <p:grpSpPr>
                <a:xfrm flipH="1">
                  <a:off x="4484" y="3458"/>
                  <a:ext cx="340" cy="329"/>
                  <a:chOff x="2758" y="2518"/>
                  <a:chExt cx="336" cy="329"/>
                </a:xfrm>
              </p:grpSpPr>
              <p:sp>
                <p:nvSpPr>
                  <p:cNvPr id="71699" name="椭圆 5721"/>
                  <p:cNvSpPr/>
                  <p:nvPr/>
                </p:nvSpPr>
                <p:spPr>
                  <a:xfrm>
                    <a:off x="2793" y="2548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00" name="矩形 5722"/>
                  <p:cNvSpPr/>
                  <p:nvPr/>
                </p:nvSpPr>
                <p:spPr>
                  <a:xfrm>
                    <a:off x="2758" y="2518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相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1701" name="组合 5723"/>
                <p:cNvGrpSpPr/>
                <p:nvPr/>
              </p:nvGrpSpPr>
              <p:grpSpPr>
                <a:xfrm flipH="1">
                  <a:off x="3781" y="3109"/>
                  <a:ext cx="340" cy="329"/>
                  <a:chOff x="2758" y="2841"/>
                  <a:chExt cx="336" cy="329"/>
                </a:xfrm>
              </p:grpSpPr>
              <p:sp>
                <p:nvSpPr>
                  <p:cNvPr id="71702" name="椭圆 5724"/>
                  <p:cNvSpPr/>
                  <p:nvPr/>
                </p:nvSpPr>
                <p:spPr>
                  <a:xfrm>
                    <a:off x="2797" y="286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03" name="矩形 5725"/>
                  <p:cNvSpPr/>
                  <p:nvPr/>
                </p:nvSpPr>
                <p:spPr>
                  <a:xfrm>
                    <a:off x="2758" y="2841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1704" name="组合 5726"/>
                <p:cNvGrpSpPr/>
                <p:nvPr/>
              </p:nvGrpSpPr>
              <p:grpSpPr>
                <a:xfrm flipH="1">
                  <a:off x="3781" y="2760"/>
                  <a:ext cx="340" cy="329"/>
                  <a:chOff x="2758" y="2518"/>
                  <a:chExt cx="336" cy="329"/>
                </a:xfrm>
              </p:grpSpPr>
              <p:sp>
                <p:nvSpPr>
                  <p:cNvPr id="71705" name="椭圆 5727"/>
                  <p:cNvSpPr/>
                  <p:nvPr/>
                </p:nvSpPr>
                <p:spPr>
                  <a:xfrm>
                    <a:off x="2793" y="2548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06" name="矩形 5728"/>
                  <p:cNvSpPr/>
                  <p:nvPr/>
                </p:nvSpPr>
                <p:spPr>
                  <a:xfrm>
                    <a:off x="2758" y="2518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相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1707" name="组合 5729"/>
                <p:cNvGrpSpPr/>
                <p:nvPr/>
              </p:nvGrpSpPr>
              <p:grpSpPr>
                <a:xfrm flipH="1">
                  <a:off x="3768" y="3458"/>
                  <a:ext cx="340" cy="329"/>
                  <a:chOff x="2758" y="3129"/>
                  <a:chExt cx="336" cy="329"/>
                </a:xfrm>
              </p:grpSpPr>
              <p:sp>
                <p:nvSpPr>
                  <p:cNvPr id="71708" name="椭圆 5730"/>
                  <p:cNvSpPr/>
                  <p:nvPr/>
                </p:nvSpPr>
                <p:spPr>
                  <a:xfrm>
                    <a:off x="2797" y="3155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09" name="矩形 5731"/>
                  <p:cNvSpPr/>
                  <p:nvPr/>
                </p:nvSpPr>
                <p:spPr>
                  <a:xfrm>
                    <a:off x="2758" y="3129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帅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1710" name="组合 5732"/>
                <p:cNvGrpSpPr/>
                <p:nvPr/>
              </p:nvGrpSpPr>
              <p:grpSpPr>
                <a:xfrm flipH="1">
                  <a:off x="4130" y="3458"/>
                  <a:ext cx="341" cy="329"/>
                  <a:chOff x="2758" y="2841"/>
                  <a:chExt cx="336" cy="329"/>
                </a:xfrm>
              </p:grpSpPr>
              <p:sp>
                <p:nvSpPr>
                  <p:cNvPr id="71711" name="椭圆 5733"/>
                  <p:cNvSpPr/>
                  <p:nvPr/>
                </p:nvSpPr>
                <p:spPr>
                  <a:xfrm>
                    <a:off x="2797" y="286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 anchorCtr="0"/>
                  <a:p>
                    <a:endParaRPr lang="zh-CN" altLang="en-US"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12" name="矩形 5734"/>
                  <p:cNvSpPr/>
                  <p:nvPr/>
                </p:nvSpPr>
                <p:spPr>
                  <a:xfrm>
                    <a:off x="2758" y="2841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仕</a:t>
                    </a:r>
                    <a:endPara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  <p:grpSp>
            <p:nvGrpSpPr>
              <p:cNvPr id="71713" name="组合 5735"/>
              <p:cNvGrpSpPr/>
              <p:nvPr/>
            </p:nvGrpSpPr>
            <p:grpSpPr>
              <a:xfrm>
                <a:off x="3768" y="2448"/>
                <a:ext cx="336" cy="329"/>
                <a:chOff x="1968" y="672"/>
                <a:chExt cx="336" cy="329"/>
              </a:xfrm>
            </p:grpSpPr>
            <p:sp>
              <p:nvSpPr>
                <p:cNvPr id="71714" name="椭圆 5736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715" name="矩形 5737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1716" name="组合 5738"/>
              <p:cNvGrpSpPr/>
              <p:nvPr/>
            </p:nvGrpSpPr>
            <p:grpSpPr>
              <a:xfrm>
                <a:off x="2292" y="1488"/>
                <a:ext cx="432" cy="329"/>
                <a:chOff x="3055" y="733"/>
                <a:chExt cx="432" cy="329"/>
              </a:xfrm>
            </p:grpSpPr>
            <p:sp>
              <p:nvSpPr>
                <p:cNvPr id="71717" name="椭圆 5739"/>
                <p:cNvSpPr/>
                <p:nvPr/>
              </p:nvSpPr>
              <p:spPr>
                <a:xfrm>
                  <a:off x="3133" y="733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718" name="矩形 5740"/>
                <p:cNvSpPr/>
                <p:nvPr/>
              </p:nvSpPr>
              <p:spPr>
                <a:xfrm>
                  <a:off x="3055" y="733"/>
                  <a:ext cx="432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卒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1719" name="组合 5741"/>
              <p:cNvGrpSpPr/>
              <p:nvPr/>
            </p:nvGrpSpPr>
            <p:grpSpPr>
              <a:xfrm>
                <a:off x="2712" y="3432"/>
                <a:ext cx="336" cy="329"/>
                <a:chOff x="720" y="3156"/>
                <a:chExt cx="336" cy="329"/>
              </a:xfrm>
            </p:grpSpPr>
            <p:sp>
              <p:nvSpPr>
                <p:cNvPr id="71720" name="椭圆 5742"/>
                <p:cNvSpPr/>
                <p:nvPr/>
              </p:nvSpPr>
              <p:spPr>
                <a:xfrm>
                  <a:off x="759" y="318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721" name="矩形 5743"/>
                <p:cNvSpPr/>
                <p:nvPr/>
              </p:nvSpPr>
              <p:spPr>
                <a:xfrm>
                  <a:off x="720" y="3156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车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1722" name="组合 5744"/>
              <p:cNvGrpSpPr/>
              <p:nvPr/>
            </p:nvGrpSpPr>
            <p:grpSpPr>
              <a:xfrm>
                <a:off x="4800" y="3465"/>
                <a:ext cx="336" cy="329"/>
                <a:chOff x="1968" y="672"/>
                <a:chExt cx="336" cy="329"/>
              </a:xfrm>
            </p:grpSpPr>
            <p:sp>
              <p:nvSpPr>
                <p:cNvPr id="71723" name="椭圆 5745"/>
                <p:cNvSpPr/>
                <p:nvPr/>
              </p:nvSpPr>
              <p:spPr>
                <a:xfrm>
                  <a:off x="2003" y="69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724" name="矩形 5746"/>
                <p:cNvSpPr/>
                <p:nvPr/>
              </p:nvSpPr>
              <p:spPr>
                <a:xfrm>
                  <a:off x="1968" y="67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1725" name="组合 5747"/>
              <p:cNvGrpSpPr/>
              <p:nvPr/>
            </p:nvGrpSpPr>
            <p:grpSpPr>
              <a:xfrm>
                <a:off x="2340" y="432"/>
                <a:ext cx="336" cy="329"/>
                <a:chOff x="777" y="3478"/>
                <a:chExt cx="336" cy="329"/>
              </a:xfrm>
            </p:grpSpPr>
            <p:sp>
              <p:nvSpPr>
                <p:cNvPr id="71726" name="椭圆 5748"/>
                <p:cNvSpPr/>
                <p:nvPr/>
              </p:nvSpPr>
              <p:spPr>
                <a:xfrm>
                  <a:off x="816" y="351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727" name="矩形 5749"/>
                <p:cNvSpPr/>
                <p:nvPr/>
              </p:nvSpPr>
              <p:spPr>
                <a:xfrm>
                  <a:off x="777" y="347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炮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1728" name="组合 5750"/>
              <p:cNvGrpSpPr/>
              <p:nvPr/>
            </p:nvGrpSpPr>
            <p:grpSpPr>
              <a:xfrm>
                <a:off x="3384" y="480"/>
                <a:ext cx="1416" cy="998"/>
                <a:chOff x="3384" y="480"/>
                <a:chExt cx="1416" cy="998"/>
              </a:xfrm>
            </p:grpSpPr>
            <p:grpSp>
              <p:nvGrpSpPr>
                <p:cNvPr id="71729" name="组合 5751"/>
                <p:cNvGrpSpPr/>
                <p:nvPr/>
              </p:nvGrpSpPr>
              <p:grpSpPr>
                <a:xfrm>
                  <a:off x="3384" y="498"/>
                  <a:ext cx="336" cy="329"/>
                  <a:chOff x="2579" y="288"/>
                  <a:chExt cx="336" cy="329"/>
                </a:xfrm>
              </p:grpSpPr>
              <p:sp>
                <p:nvSpPr>
                  <p:cNvPr id="71730" name="椭圆 5752"/>
                  <p:cNvSpPr/>
                  <p:nvPr/>
                </p:nvSpPr>
                <p:spPr>
                  <a:xfrm>
                    <a:off x="2609" y="31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31" name="矩形 5753"/>
                  <p:cNvSpPr/>
                  <p:nvPr/>
                </p:nvSpPr>
                <p:spPr>
                  <a:xfrm>
                    <a:off x="2579" y="288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将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1732" name="组合 5754"/>
                <p:cNvGrpSpPr/>
                <p:nvPr/>
              </p:nvGrpSpPr>
              <p:grpSpPr>
                <a:xfrm>
                  <a:off x="3766" y="816"/>
                  <a:ext cx="336" cy="329"/>
                  <a:chOff x="1248" y="192"/>
                  <a:chExt cx="336" cy="329"/>
                </a:xfrm>
              </p:grpSpPr>
              <p:sp>
                <p:nvSpPr>
                  <p:cNvPr id="71733" name="椭圆 5755"/>
                  <p:cNvSpPr/>
                  <p:nvPr/>
                </p:nvSpPr>
                <p:spPr>
                  <a:xfrm>
                    <a:off x="1274" y="22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34" name="矩形 5756"/>
                  <p:cNvSpPr/>
                  <p:nvPr/>
                </p:nvSpPr>
                <p:spPr>
                  <a:xfrm>
                    <a:off x="1248" y="192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1735" name="组合 5757"/>
                <p:cNvGrpSpPr/>
                <p:nvPr/>
              </p:nvGrpSpPr>
              <p:grpSpPr>
                <a:xfrm>
                  <a:off x="4464" y="493"/>
                  <a:ext cx="336" cy="329"/>
                  <a:chOff x="2029" y="703"/>
                  <a:chExt cx="336" cy="329"/>
                </a:xfrm>
              </p:grpSpPr>
              <p:sp>
                <p:nvSpPr>
                  <p:cNvPr id="71736" name="椭圆 5758"/>
                  <p:cNvSpPr/>
                  <p:nvPr/>
                </p:nvSpPr>
                <p:spPr>
                  <a:xfrm>
                    <a:off x="2064" y="72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37" name="矩形 5759"/>
                  <p:cNvSpPr/>
                  <p:nvPr/>
                </p:nvSpPr>
                <p:spPr>
                  <a:xfrm>
                    <a:off x="2029" y="703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象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1738" name="组合 5760"/>
                <p:cNvGrpSpPr/>
                <p:nvPr/>
              </p:nvGrpSpPr>
              <p:grpSpPr>
                <a:xfrm>
                  <a:off x="4116" y="480"/>
                  <a:ext cx="336" cy="329"/>
                  <a:chOff x="1248" y="192"/>
                  <a:chExt cx="336" cy="329"/>
                </a:xfrm>
              </p:grpSpPr>
              <p:sp>
                <p:nvSpPr>
                  <p:cNvPr id="71739" name="椭圆 5761"/>
                  <p:cNvSpPr/>
                  <p:nvPr/>
                </p:nvSpPr>
                <p:spPr>
                  <a:xfrm>
                    <a:off x="1274" y="227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40" name="矩形 5762"/>
                  <p:cNvSpPr/>
                  <p:nvPr/>
                </p:nvSpPr>
                <p:spPr>
                  <a:xfrm>
                    <a:off x="1248" y="192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士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grpSp>
              <p:nvGrpSpPr>
                <p:cNvPr id="71741" name="组合 5763"/>
                <p:cNvGrpSpPr/>
                <p:nvPr/>
              </p:nvGrpSpPr>
              <p:grpSpPr>
                <a:xfrm>
                  <a:off x="3768" y="1149"/>
                  <a:ext cx="336" cy="329"/>
                  <a:chOff x="2029" y="703"/>
                  <a:chExt cx="336" cy="329"/>
                </a:xfrm>
              </p:grpSpPr>
              <p:sp>
                <p:nvSpPr>
                  <p:cNvPr id="71742" name="椭圆 5764"/>
                  <p:cNvSpPr/>
                  <p:nvPr/>
                </p:nvSpPr>
                <p:spPr>
                  <a:xfrm>
                    <a:off x="2064" y="720"/>
                    <a:ext cx="288" cy="28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pPr algn="ctr"/>
                    <a:endParaRPr lang="zh-CN" altLang="zh-CN" sz="280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71743" name="矩形 5765"/>
                  <p:cNvSpPr/>
                  <p:nvPr/>
                </p:nvSpPr>
                <p:spPr>
                  <a:xfrm>
                    <a:off x="2029" y="703"/>
                    <a:ext cx="336" cy="3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 anchorCtr="0"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28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象</a:t>
                    </a:r>
                    <a:endPara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72706" name="矩形 5768"/>
          <p:cNvSpPr/>
          <p:nvPr/>
        </p:nvSpPr>
        <p:spPr>
          <a:xfrm>
            <a:off x="1781175" y="908050"/>
            <a:ext cx="3379788" cy="47999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马八退六！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，则红炮七平六，即成马后炮杀！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炮九进六 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                          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车八进五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黑如改走象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，红车八退一，成闷杀！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车八退一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炮七进三杀！（ 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本局红方首着退马士角送吃，是取胜的关键，否则红主难解黑方在红右翼的强大攻势。            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2707" name="矩形 5769"/>
          <p:cNvSpPr/>
          <p:nvPr/>
        </p:nvSpPr>
        <p:spPr>
          <a:xfrm>
            <a:off x="5243513" y="5964238"/>
            <a:ext cx="553085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九    八    七    六    五    四    三    二    一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708" name="矩形 5770"/>
          <p:cNvSpPr/>
          <p:nvPr/>
        </p:nvSpPr>
        <p:spPr>
          <a:xfrm>
            <a:off x="5184775" y="301625"/>
            <a:ext cx="553085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１    ２    ３    ４    ５    ６    ７    ８    ９</a:t>
            </a:r>
            <a:endParaRPr lang="zh-CN" altLang="en-US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72709" name="组合 5771"/>
          <p:cNvGrpSpPr/>
          <p:nvPr/>
        </p:nvGrpSpPr>
        <p:grpSpPr>
          <a:xfrm>
            <a:off x="5119688" y="723900"/>
            <a:ext cx="5530850" cy="5276850"/>
            <a:chOff x="2328" y="480"/>
            <a:chExt cx="3216" cy="3324"/>
          </a:xfrm>
        </p:grpSpPr>
        <p:pic>
          <p:nvPicPr>
            <p:cNvPr id="72710" name="图片 577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328" y="480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2711" name="组合 5773"/>
            <p:cNvGrpSpPr/>
            <p:nvPr/>
          </p:nvGrpSpPr>
          <p:grpSpPr>
            <a:xfrm>
              <a:off x="3060" y="1461"/>
              <a:ext cx="336" cy="329"/>
              <a:chOff x="777" y="3478"/>
              <a:chExt cx="336" cy="329"/>
            </a:xfrm>
          </p:grpSpPr>
          <p:sp>
            <p:nvSpPr>
              <p:cNvPr id="72712" name="椭圆 5774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13" name="矩形 5775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14" name="组合 5776"/>
            <p:cNvGrpSpPr/>
            <p:nvPr/>
          </p:nvGrpSpPr>
          <p:grpSpPr>
            <a:xfrm>
              <a:off x="4128" y="840"/>
              <a:ext cx="336" cy="310"/>
              <a:chOff x="1104" y="768"/>
              <a:chExt cx="336" cy="310"/>
            </a:xfrm>
          </p:grpSpPr>
          <p:sp>
            <p:nvSpPr>
              <p:cNvPr id="72715" name="椭圆 5777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16" name="矩形 5778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17" name="组合 5779"/>
            <p:cNvGrpSpPr/>
            <p:nvPr/>
          </p:nvGrpSpPr>
          <p:grpSpPr>
            <a:xfrm>
              <a:off x="3060" y="2436"/>
              <a:ext cx="336" cy="331"/>
              <a:chOff x="2745" y="3605"/>
              <a:chExt cx="336" cy="331"/>
            </a:xfrm>
          </p:grpSpPr>
          <p:sp>
            <p:nvSpPr>
              <p:cNvPr id="72718" name="椭圆 5780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19" name="矩形 5781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20" name="组合 5782"/>
            <p:cNvGrpSpPr/>
            <p:nvPr/>
          </p:nvGrpSpPr>
          <p:grpSpPr>
            <a:xfrm>
              <a:off x="3084" y="2760"/>
              <a:ext cx="1387" cy="1027"/>
              <a:chOff x="3084" y="2760"/>
              <a:chExt cx="1387" cy="1027"/>
            </a:xfrm>
          </p:grpSpPr>
          <p:grpSp>
            <p:nvGrpSpPr>
              <p:cNvPr id="72721" name="组合 5783"/>
              <p:cNvGrpSpPr/>
              <p:nvPr/>
            </p:nvGrpSpPr>
            <p:grpSpPr>
              <a:xfrm flipH="1">
                <a:off x="3084" y="3434"/>
                <a:ext cx="340" cy="329"/>
                <a:chOff x="2758" y="2518"/>
                <a:chExt cx="336" cy="329"/>
              </a:xfrm>
            </p:grpSpPr>
            <p:sp>
              <p:nvSpPr>
                <p:cNvPr id="72722" name="椭圆 5784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23" name="矩形 5785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24" name="组合 5786"/>
              <p:cNvGrpSpPr/>
              <p:nvPr/>
            </p:nvGrpSpPr>
            <p:grpSpPr>
              <a:xfrm flipH="1">
                <a:off x="3781" y="3109"/>
                <a:ext cx="340" cy="329"/>
                <a:chOff x="2758" y="2841"/>
                <a:chExt cx="336" cy="329"/>
              </a:xfrm>
            </p:grpSpPr>
            <p:sp>
              <p:nvSpPr>
                <p:cNvPr id="72725" name="椭圆 5787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26" name="矩形 5788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27" name="组合 5789"/>
              <p:cNvGrpSpPr/>
              <p:nvPr/>
            </p:nvGrpSpPr>
            <p:grpSpPr>
              <a:xfrm flipH="1">
                <a:off x="3781" y="2760"/>
                <a:ext cx="340" cy="329"/>
                <a:chOff x="2758" y="2518"/>
                <a:chExt cx="336" cy="329"/>
              </a:xfrm>
            </p:grpSpPr>
            <p:sp>
              <p:nvSpPr>
                <p:cNvPr id="72728" name="椭圆 5790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29" name="矩形 5791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30" name="组合 5792"/>
              <p:cNvGrpSpPr/>
              <p:nvPr/>
            </p:nvGrpSpPr>
            <p:grpSpPr>
              <a:xfrm flipH="1">
                <a:off x="3768" y="3458"/>
                <a:ext cx="340" cy="329"/>
                <a:chOff x="2758" y="3129"/>
                <a:chExt cx="336" cy="329"/>
              </a:xfrm>
            </p:grpSpPr>
            <p:sp>
              <p:nvSpPr>
                <p:cNvPr id="72731" name="椭圆 5793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32" name="矩形 5794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33" name="组合 5795"/>
              <p:cNvGrpSpPr/>
              <p:nvPr/>
            </p:nvGrpSpPr>
            <p:grpSpPr>
              <a:xfrm flipH="1">
                <a:off x="4130" y="3458"/>
                <a:ext cx="341" cy="329"/>
                <a:chOff x="2758" y="2841"/>
                <a:chExt cx="336" cy="329"/>
              </a:xfrm>
            </p:grpSpPr>
            <p:sp>
              <p:nvSpPr>
                <p:cNvPr id="72734" name="椭圆 5796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35" name="矩形 5797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72736" name="组合 5798"/>
            <p:cNvGrpSpPr/>
            <p:nvPr/>
          </p:nvGrpSpPr>
          <p:grpSpPr>
            <a:xfrm>
              <a:off x="4464" y="2448"/>
              <a:ext cx="336" cy="329"/>
              <a:chOff x="1968" y="672"/>
              <a:chExt cx="336" cy="329"/>
            </a:xfrm>
          </p:grpSpPr>
          <p:sp>
            <p:nvSpPr>
              <p:cNvPr id="72737" name="椭圆 5799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38" name="矩形 5800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39" name="组合 5801"/>
            <p:cNvGrpSpPr/>
            <p:nvPr/>
          </p:nvGrpSpPr>
          <p:grpSpPr>
            <a:xfrm>
              <a:off x="3708" y="1500"/>
              <a:ext cx="432" cy="329"/>
              <a:chOff x="3055" y="733"/>
              <a:chExt cx="432" cy="329"/>
            </a:xfrm>
          </p:grpSpPr>
          <p:sp>
            <p:nvSpPr>
              <p:cNvPr id="72740" name="椭圆 5802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41" name="矩形 5803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42" name="组合 5804"/>
            <p:cNvGrpSpPr/>
            <p:nvPr/>
          </p:nvGrpSpPr>
          <p:grpSpPr>
            <a:xfrm>
              <a:off x="2700" y="2136"/>
              <a:ext cx="336" cy="329"/>
              <a:chOff x="720" y="3156"/>
              <a:chExt cx="336" cy="329"/>
            </a:xfrm>
          </p:grpSpPr>
          <p:sp>
            <p:nvSpPr>
              <p:cNvPr id="72743" name="椭圆 5805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44" name="矩形 5806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45" name="组合 5807"/>
            <p:cNvGrpSpPr/>
            <p:nvPr/>
          </p:nvGrpSpPr>
          <p:grpSpPr>
            <a:xfrm>
              <a:off x="5196" y="3444"/>
              <a:ext cx="336" cy="329"/>
              <a:chOff x="1968" y="672"/>
              <a:chExt cx="336" cy="329"/>
            </a:xfrm>
          </p:grpSpPr>
          <p:sp>
            <p:nvSpPr>
              <p:cNvPr id="72746" name="椭圆 5808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47" name="矩形 5809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48" name="组合 5810"/>
            <p:cNvGrpSpPr/>
            <p:nvPr/>
          </p:nvGrpSpPr>
          <p:grpSpPr>
            <a:xfrm>
              <a:off x="2700" y="801"/>
              <a:ext cx="336" cy="329"/>
              <a:chOff x="777" y="3478"/>
              <a:chExt cx="336" cy="329"/>
            </a:xfrm>
          </p:grpSpPr>
          <p:sp>
            <p:nvSpPr>
              <p:cNvPr id="72749" name="椭圆 5811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50" name="矩形 5812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51" name="组合 5813"/>
            <p:cNvGrpSpPr/>
            <p:nvPr/>
          </p:nvGrpSpPr>
          <p:grpSpPr>
            <a:xfrm>
              <a:off x="3060" y="480"/>
              <a:ext cx="1392" cy="998"/>
              <a:chOff x="3060" y="480"/>
              <a:chExt cx="1392" cy="998"/>
            </a:xfrm>
          </p:grpSpPr>
          <p:grpSp>
            <p:nvGrpSpPr>
              <p:cNvPr id="72752" name="组合 5814"/>
              <p:cNvGrpSpPr/>
              <p:nvPr/>
            </p:nvGrpSpPr>
            <p:grpSpPr>
              <a:xfrm>
                <a:off x="3732" y="498"/>
                <a:ext cx="336" cy="329"/>
                <a:chOff x="2579" y="288"/>
                <a:chExt cx="336" cy="329"/>
              </a:xfrm>
            </p:grpSpPr>
            <p:sp>
              <p:nvSpPr>
                <p:cNvPr id="72753" name="椭圆 5815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54" name="矩形 5816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55" name="组合 5817"/>
              <p:cNvGrpSpPr/>
              <p:nvPr/>
            </p:nvGrpSpPr>
            <p:grpSpPr>
              <a:xfrm>
                <a:off x="3754" y="816"/>
                <a:ext cx="336" cy="329"/>
                <a:chOff x="1248" y="192"/>
                <a:chExt cx="336" cy="329"/>
              </a:xfrm>
            </p:grpSpPr>
            <p:sp>
              <p:nvSpPr>
                <p:cNvPr id="72756" name="椭圆 5818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57" name="矩形 5819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58" name="组合 5820"/>
              <p:cNvGrpSpPr/>
              <p:nvPr/>
            </p:nvGrpSpPr>
            <p:grpSpPr>
              <a:xfrm>
                <a:off x="3060" y="493"/>
                <a:ext cx="336" cy="329"/>
                <a:chOff x="2029" y="703"/>
                <a:chExt cx="336" cy="329"/>
              </a:xfrm>
            </p:grpSpPr>
            <p:sp>
              <p:nvSpPr>
                <p:cNvPr id="72759" name="椭圆 5821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60" name="矩形 5822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61" name="组合 5823"/>
              <p:cNvGrpSpPr/>
              <p:nvPr/>
            </p:nvGrpSpPr>
            <p:grpSpPr>
              <a:xfrm>
                <a:off x="4116" y="480"/>
                <a:ext cx="336" cy="329"/>
                <a:chOff x="1248" y="192"/>
                <a:chExt cx="336" cy="329"/>
              </a:xfrm>
            </p:grpSpPr>
            <p:sp>
              <p:nvSpPr>
                <p:cNvPr id="72762" name="椭圆 5824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63" name="矩形 5825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2764" name="组合 5826"/>
              <p:cNvGrpSpPr/>
              <p:nvPr/>
            </p:nvGrpSpPr>
            <p:grpSpPr>
              <a:xfrm>
                <a:off x="3744" y="1149"/>
                <a:ext cx="336" cy="329"/>
                <a:chOff x="2029" y="703"/>
                <a:chExt cx="336" cy="329"/>
              </a:xfrm>
            </p:grpSpPr>
            <p:sp>
              <p:nvSpPr>
                <p:cNvPr id="72765" name="椭圆 5827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2766" name="矩形 5828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72767" name="组合 5829"/>
            <p:cNvGrpSpPr/>
            <p:nvPr/>
          </p:nvGrpSpPr>
          <p:grpSpPr>
            <a:xfrm>
              <a:off x="4428" y="1809"/>
              <a:ext cx="432" cy="329"/>
              <a:chOff x="3055" y="733"/>
              <a:chExt cx="432" cy="329"/>
            </a:xfrm>
          </p:grpSpPr>
          <p:sp>
            <p:nvSpPr>
              <p:cNvPr id="72768" name="椭圆 5830"/>
              <p:cNvSpPr/>
              <p:nvPr/>
            </p:nvSpPr>
            <p:spPr>
              <a:xfrm>
                <a:off x="3133" y="733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69" name="矩形 5831"/>
              <p:cNvSpPr/>
              <p:nvPr/>
            </p:nvSpPr>
            <p:spPr>
              <a:xfrm>
                <a:off x="3055" y="733"/>
                <a:ext cx="432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70" name="组合 5832"/>
            <p:cNvGrpSpPr/>
            <p:nvPr/>
          </p:nvGrpSpPr>
          <p:grpSpPr>
            <a:xfrm>
              <a:off x="4836" y="3456"/>
              <a:ext cx="336" cy="329"/>
              <a:chOff x="1968" y="672"/>
              <a:chExt cx="336" cy="329"/>
            </a:xfrm>
          </p:grpSpPr>
          <p:sp>
            <p:nvSpPr>
              <p:cNvPr id="72771" name="椭圆 5833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72" name="矩形 5834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73" name="组合 5835"/>
            <p:cNvGrpSpPr/>
            <p:nvPr/>
          </p:nvGrpSpPr>
          <p:grpSpPr>
            <a:xfrm>
              <a:off x="3756" y="2436"/>
              <a:ext cx="336" cy="331"/>
              <a:chOff x="2745" y="3605"/>
              <a:chExt cx="336" cy="331"/>
            </a:xfrm>
          </p:grpSpPr>
          <p:sp>
            <p:nvSpPr>
              <p:cNvPr id="72774" name="椭圆 5836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75" name="矩形 5837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2776" name="组合 5838"/>
            <p:cNvGrpSpPr/>
            <p:nvPr/>
          </p:nvGrpSpPr>
          <p:grpSpPr>
            <a:xfrm>
              <a:off x="2352" y="2777"/>
              <a:ext cx="336" cy="331"/>
              <a:chOff x="2745" y="3605"/>
              <a:chExt cx="336" cy="331"/>
            </a:xfrm>
          </p:grpSpPr>
          <p:sp>
            <p:nvSpPr>
              <p:cNvPr id="72777" name="椭圆 5839"/>
              <p:cNvSpPr/>
              <p:nvPr/>
            </p:nvSpPr>
            <p:spPr>
              <a:xfrm>
                <a:off x="2784" y="36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2778" name="矩形 5840"/>
              <p:cNvSpPr/>
              <p:nvPr/>
            </p:nvSpPr>
            <p:spPr>
              <a:xfrm>
                <a:off x="2745" y="3605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29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73730" name="矩形 5843"/>
          <p:cNvSpPr/>
          <p:nvPr/>
        </p:nvSpPr>
        <p:spPr>
          <a:xfrm>
            <a:off x="1882775" y="781050"/>
            <a:ext cx="3379788" cy="53543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如图红先：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炮三进六！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炮三平七！　卒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仕六进五　　后车进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帅四进一　　后车平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车八进五　　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黑如改走将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，则红炮九退一，将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，车八退二杀！红胜。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车八退一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如黑象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，炮七进一，红胜。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炮七退一　　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炮九退二杀！（ 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3731" name="图片 58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19688" y="723900"/>
            <a:ext cx="5530850" cy="5276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3732" name="组合 5845"/>
          <p:cNvGrpSpPr/>
          <p:nvPr/>
        </p:nvGrpSpPr>
        <p:grpSpPr>
          <a:xfrm>
            <a:off x="5092700" y="765175"/>
            <a:ext cx="577850" cy="522288"/>
            <a:chOff x="777" y="3478"/>
            <a:chExt cx="336" cy="329"/>
          </a:xfrm>
        </p:grpSpPr>
        <p:sp>
          <p:nvSpPr>
            <p:cNvPr id="73733" name="椭圆 5846"/>
            <p:cNvSpPr/>
            <p:nvPr/>
          </p:nvSpPr>
          <p:spPr>
            <a:xfrm>
              <a:off x="816" y="3517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34" name="矩形 5847"/>
            <p:cNvSpPr/>
            <p:nvPr/>
          </p:nvSpPr>
          <p:spPr>
            <a:xfrm>
              <a:off x="777" y="347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炮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35" name="组合 5848"/>
          <p:cNvGrpSpPr/>
          <p:nvPr/>
        </p:nvGrpSpPr>
        <p:grpSpPr>
          <a:xfrm>
            <a:off x="10064750" y="790575"/>
            <a:ext cx="577850" cy="492125"/>
            <a:chOff x="1104" y="768"/>
            <a:chExt cx="336" cy="310"/>
          </a:xfrm>
        </p:grpSpPr>
        <p:sp>
          <p:nvSpPr>
            <p:cNvPr id="73736" name="椭圆 5849"/>
            <p:cNvSpPr/>
            <p:nvPr/>
          </p:nvSpPr>
          <p:spPr>
            <a:xfrm>
              <a:off x="1130" y="781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/>
              <a:endPara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37" name="矩形 5850"/>
            <p:cNvSpPr/>
            <p:nvPr/>
          </p:nvSpPr>
          <p:spPr>
            <a:xfrm>
              <a:off x="1104" y="768"/>
              <a:ext cx="336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6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38" name="组合 5851"/>
          <p:cNvGrpSpPr/>
          <p:nvPr/>
        </p:nvGrpSpPr>
        <p:grpSpPr>
          <a:xfrm flipH="1">
            <a:off x="6419850" y="5413375"/>
            <a:ext cx="584200" cy="522288"/>
            <a:chOff x="2758" y="2518"/>
            <a:chExt cx="336" cy="329"/>
          </a:xfrm>
        </p:grpSpPr>
        <p:sp>
          <p:nvSpPr>
            <p:cNvPr id="73739" name="椭圆 5852"/>
            <p:cNvSpPr/>
            <p:nvPr/>
          </p:nvSpPr>
          <p:spPr>
            <a:xfrm>
              <a:off x="2793" y="2548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40" name="矩形 5853"/>
            <p:cNvSpPr/>
            <p:nvPr/>
          </p:nvSpPr>
          <p:spPr>
            <a:xfrm>
              <a:off x="2758" y="251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41" name="组合 5854"/>
          <p:cNvGrpSpPr/>
          <p:nvPr/>
        </p:nvGrpSpPr>
        <p:grpSpPr>
          <a:xfrm flipH="1">
            <a:off x="7618413" y="4897438"/>
            <a:ext cx="585787" cy="522287"/>
            <a:chOff x="2758" y="2841"/>
            <a:chExt cx="336" cy="329"/>
          </a:xfrm>
        </p:grpSpPr>
        <p:sp>
          <p:nvSpPr>
            <p:cNvPr id="73742" name="椭圆 5855"/>
            <p:cNvSpPr/>
            <p:nvPr/>
          </p:nvSpPr>
          <p:spPr>
            <a:xfrm>
              <a:off x="2797" y="2867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43" name="矩形 5856"/>
            <p:cNvSpPr/>
            <p:nvPr/>
          </p:nvSpPr>
          <p:spPr>
            <a:xfrm>
              <a:off x="2758" y="2841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仕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44" name="组合 5857"/>
          <p:cNvGrpSpPr/>
          <p:nvPr/>
        </p:nvGrpSpPr>
        <p:grpSpPr>
          <a:xfrm flipH="1">
            <a:off x="7618413" y="4343400"/>
            <a:ext cx="585787" cy="522288"/>
            <a:chOff x="2758" y="2518"/>
            <a:chExt cx="336" cy="329"/>
          </a:xfrm>
        </p:grpSpPr>
        <p:sp>
          <p:nvSpPr>
            <p:cNvPr id="73745" name="椭圆 5858"/>
            <p:cNvSpPr/>
            <p:nvPr/>
          </p:nvSpPr>
          <p:spPr>
            <a:xfrm>
              <a:off x="2793" y="2548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46" name="矩形 5859"/>
            <p:cNvSpPr/>
            <p:nvPr/>
          </p:nvSpPr>
          <p:spPr>
            <a:xfrm>
              <a:off x="2758" y="251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47" name="组合 5860"/>
          <p:cNvGrpSpPr/>
          <p:nvPr/>
        </p:nvGrpSpPr>
        <p:grpSpPr>
          <a:xfrm flipH="1">
            <a:off x="8234363" y="4894263"/>
            <a:ext cx="585787" cy="522287"/>
            <a:chOff x="2758" y="3129"/>
            <a:chExt cx="336" cy="329"/>
          </a:xfrm>
        </p:grpSpPr>
        <p:sp>
          <p:nvSpPr>
            <p:cNvPr id="73748" name="椭圆 5861"/>
            <p:cNvSpPr/>
            <p:nvPr/>
          </p:nvSpPr>
          <p:spPr>
            <a:xfrm>
              <a:off x="2797" y="3155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49" name="矩形 5862"/>
            <p:cNvSpPr/>
            <p:nvPr/>
          </p:nvSpPr>
          <p:spPr>
            <a:xfrm>
              <a:off x="2758" y="3129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帅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50" name="组合 5863"/>
          <p:cNvGrpSpPr/>
          <p:nvPr/>
        </p:nvGrpSpPr>
        <p:grpSpPr>
          <a:xfrm flipH="1">
            <a:off x="7019925" y="5438775"/>
            <a:ext cx="587375" cy="522288"/>
            <a:chOff x="2758" y="2841"/>
            <a:chExt cx="336" cy="329"/>
          </a:xfrm>
        </p:grpSpPr>
        <p:sp>
          <p:nvSpPr>
            <p:cNvPr id="73751" name="椭圆 5864"/>
            <p:cNvSpPr/>
            <p:nvPr/>
          </p:nvSpPr>
          <p:spPr>
            <a:xfrm>
              <a:off x="2797" y="2867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52" name="矩形 5865"/>
            <p:cNvSpPr/>
            <p:nvPr/>
          </p:nvSpPr>
          <p:spPr>
            <a:xfrm>
              <a:off x="2758" y="2841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仕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53" name="组合 5866"/>
          <p:cNvGrpSpPr/>
          <p:nvPr/>
        </p:nvGrpSpPr>
        <p:grpSpPr>
          <a:xfrm>
            <a:off x="10052050" y="5429250"/>
            <a:ext cx="577850" cy="522288"/>
            <a:chOff x="1968" y="672"/>
            <a:chExt cx="336" cy="329"/>
          </a:xfrm>
        </p:grpSpPr>
        <p:sp>
          <p:nvSpPr>
            <p:cNvPr id="73754" name="椭圆 5867"/>
            <p:cNvSpPr/>
            <p:nvPr/>
          </p:nvSpPr>
          <p:spPr>
            <a:xfrm>
              <a:off x="2003" y="698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55" name="矩形 5868"/>
            <p:cNvSpPr/>
            <p:nvPr/>
          </p:nvSpPr>
          <p:spPr>
            <a:xfrm>
              <a:off x="1968" y="672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56" name="组合 5869"/>
          <p:cNvGrpSpPr/>
          <p:nvPr/>
        </p:nvGrpSpPr>
        <p:grpSpPr>
          <a:xfrm>
            <a:off x="5773738" y="3360738"/>
            <a:ext cx="577850" cy="522287"/>
            <a:chOff x="777" y="3478"/>
            <a:chExt cx="336" cy="329"/>
          </a:xfrm>
        </p:grpSpPr>
        <p:sp>
          <p:nvSpPr>
            <p:cNvPr id="73757" name="椭圆 5870"/>
            <p:cNvSpPr/>
            <p:nvPr/>
          </p:nvSpPr>
          <p:spPr>
            <a:xfrm>
              <a:off x="816" y="3517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58" name="矩形 5871"/>
            <p:cNvSpPr/>
            <p:nvPr/>
          </p:nvSpPr>
          <p:spPr>
            <a:xfrm>
              <a:off x="777" y="347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车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59" name="组合 5872"/>
          <p:cNvGrpSpPr/>
          <p:nvPr/>
        </p:nvGrpSpPr>
        <p:grpSpPr>
          <a:xfrm>
            <a:off x="6992938" y="733425"/>
            <a:ext cx="577850" cy="522288"/>
            <a:chOff x="2579" y="288"/>
            <a:chExt cx="336" cy="329"/>
          </a:xfrm>
        </p:grpSpPr>
        <p:sp>
          <p:nvSpPr>
            <p:cNvPr id="73760" name="椭圆 5873"/>
            <p:cNvSpPr/>
            <p:nvPr/>
          </p:nvSpPr>
          <p:spPr>
            <a:xfrm>
              <a:off x="2609" y="310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61" name="矩形 5874"/>
            <p:cNvSpPr/>
            <p:nvPr/>
          </p:nvSpPr>
          <p:spPr>
            <a:xfrm>
              <a:off x="2579" y="288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将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62" name="组合 5875"/>
          <p:cNvGrpSpPr/>
          <p:nvPr/>
        </p:nvGrpSpPr>
        <p:grpSpPr>
          <a:xfrm>
            <a:off x="7577138" y="1225550"/>
            <a:ext cx="577850" cy="522288"/>
            <a:chOff x="1248" y="192"/>
            <a:chExt cx="336" cy="329"/>
          </a:xfrm>
        </p:grpSpPr>
        <p:sp>
          <p:nvSpPr>
            <p:cNvPr id="73763" name="椭圆 5876"/>
            <p:cNvSpPr/>
            <p:nvPr/>
          </p:nvSpPr>
          <p:spPr>
            <a:xfrm>
              <a:off x="1274" y="227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64" name="矩形 5877"/>
            <p:cNvSpPr/>
            <p:nvPr/>
          </p:nvSpPr>
          <p:spPr>
            <a:xfrm>
              <a:off x="1248" y="192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士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65" name="组合 5878"/>
          <p:cNvGrpSpPr/>
          <p:nvPr/>
        </p:nvGrpSpPr>
        <p:grpSpPr>
          <a:xfrm>
            <a:off x="8785225" y="739775"/>
            <a:ext cx="577850" cy="522288"/>
            <a:chOff x="2029" y="703"/>
            <a:chExt cx="336" cy="329"/>
          </a:xfrm>
        </p:grpSpPr>
        <p:sp>
          <p:nvSpPr>
            <p:cNvPr id="73766" name="椭圆 5879"/>
            <p:cNvSpPr/>
            <p:nvPr/>
          </p:nvSpPr>
          <p:spPr>
            <a:xfrm>
              <a:off x="2064" y="720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67" name="矩形 5880"/>
            <p:cNvSpPr/>
            <p:nvPr/>
          </p:nvSpPr>
          <p:spPr>
            <a:xfrm>
              <a:off x="2029" y="703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象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68" name="组合 5881"/>
          <p:cNvGrpSpPr/>
          <p:nvPr/>
        </p:nvGrpSpPr>
        <p:grpSpPr>
          <a:xfrm>
            <a:off x="8199438" y="692150"/>
            <a:ext cx="577850" cy="522288"/>
            <a:chOff x="1248" y="192"/>
            <a:chExt cx="336" cy="329"/>
          </a:xfrm>
        </p:grpSpPr>
        <p:sp>
          <p:nvSpPr>
            <p:cNvPr id="73769" name="椭圆 5882"/>
            <p:cNvSpPr/>
            <p:nvPr/>
          </p:nvSpPr>
          <p:spPr>
            <a:xfrm>
              <a:off x="1274" y="227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70" name="矩形 5883"/>
            <p:cNvSpPr/>
            <p:nvPr/>
          </p:nvSpPr>
          <p:spPr>
            <a:xfrm>
              <a:off x="1248" y="192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士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71" name="组合 5884"/>
          <p:cNvGrpSpPr/>
          <p:nvPr/>
        </p:nvGrpSpPr>
        <p:grpSpPr>
          <a:xfrm>
            <a:off x="7559675" y="1754188"/>
            <a:ext cx="577850" cy="522287"/>
            <a:chOff x="2029" y="703"/>
            <a:chExt cx="336" cy="329"/>
          </a:xfrm>
        </p:grpSpPr>
        <p:sp>
          <p:nvSpPr>
            <p:cNvPr id="73772" name="椭圆 5885"/>
            <p:cNvSpPr/>
            <p:nvPr/>
          </p:nvSpPr>
          <p:spPr>
            <a:xfrm>
              <a:off x="2064" y="720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 sz="280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73" name="矩形 5886"/>
            <p:cNvSpPr/>
            <p:nvPr/>
          </p:nvSpPr>
          <p:spPr>
            <a:xfrm>
              <a:off x="2029" y="703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象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74" name="组合 5887"/>
          <p:cNvGrpSpPr/>
          <p:nvPr/>
        </p:nvGrpSpPr>
        <p:grpSpPr>
          <a:xfrm>
            <a:off x="6931025" y="4929188"/>
            <a:ext cx="742950" cy="522287"/>
            <a:chOff x="3055" y="733"/>
            <a:chExt cx="432" cy="329"/>
          </a:xfrm>
        </p:grpSpPr>
        <p:sp>
          <p:nvSpPr>
            <p:cNvPr id="73775" name="椭圆 5888"/>
            <p:cNvSpPr/>
            <p:nvPr/>
          </p:nvSpPr>
          <p:spPr>
            <a:xfrm>
              <a:off x="3133" y="733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zh-CN" altLang="zh-CN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76" name="矩形 5889"/>
            <p:cNvSpPr/>
            <p:nvPr/>
          </p:nvSpPr>
          <p:spPr>
            <a:xfrm>
              <a:off x="3055" y="733"/>
              <a:ext cx="43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卒</a:t>
              </a:r>
              <a:endPara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3777" name="组合 5890"/>
          <p:cNvGrpSpPr/>
          <p:nvPr/>
        </p:nvGrpSpPr>
        <p:grpSpPr>
          <a:xfrm>
            <a:off x="8802688" y="4343400"/>
            <a:ext cx="577850" cy="525463"/>
            <a:chOff x="2745" y="3605"/>
            <a:chExt cx="336" cy="331"/>
          </a:xfrm>
        </p:grpSpPr>
        <p:sp>
          <p:nvSpPr>
            <p:cNvPr id="73778" name="椭圆 5891"/>
            <p:cNvSpPr/>
            <p:nvPr/>
          </p:nvSpPr>
          <p:spPr>
            <a:xfrm>
              <a:off x="2784" y="3648"/>
              <a:ext cx="288" cy="288"/>
            </a:xfrm>
            <a:prstGeom prst="ellipse">
              <a:avLst/>
            </a:prstGeom>
            <a:solidFill>
              <a:srgbClr val="FFFFFF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3779" name="矩形 5892"/>
            <p:cNvSpPr/>
            <p:nvPr/>
          </p:nvSpPr>
          <p:spPr>
            <a:xfrm>
              <a:off x="2745" y="3605"/>
              <a:ext cx="33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炮</a:t>
              </a:r>
              <a:endPara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3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grpSp>
        <p:nvGrpSpPr>
          <p:cNvPr id="74754" name="组合 5895"/>
          <p:cNvGrpSpPr/>
          <p:nvPr/>
        </p:nvGrpSpPr>
        <p:grpSpPr>
          <a:xfrm>
            <a:off x="1698625" y="330200"/>
            <a:ext cx="8842375" cy="644525"/>
            <a:chOff x="323" y="208"/>
            <a:chExt cx="5142" cy="406"/>
          </a:xfrm>
        </p:grpSpPr>
        <p:sp>
          <p:nvSpPr>
            <p:cNvPr id="74755" name="矩形 5896"/>
            <p:cNvSpPr/>
            <p:nvPr/>
          </p:nvSpPr>
          <p:spPr>
            <a:xfrm>
              <a:off x="323" y="255"/>
              <a:ext cx="1650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accent2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21</a:t>
              </a:r>
              <a:r>
                <a:rPr lang="zh-CN" altLang="en-US">
                  <a:solidFill>
                    <a:schemeClr val="accent2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、三子归边杀</a:t>
              </a:r>
              <a:endParaRPr lang="zh-CN" altLang="en-US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4756" name="矩形 5897"/>
            <p:cNvSpPr/>
            <p:nvPr/>
          </p:nvSpPr>
          <p:spPr>
            <a:xfrm>
              <a:off x="1791" y="208"/>
              <a:ext cx="3674" cy="406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1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车马炮等三种进攻性的棋子集结侧翼，能造成各种杀势，称“三子归边”杀法。</a:t>
              </a:r>
              <a:endParaRPr lang="zh-CN" altLang="en-US" sz="1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74757" name="矩形 5898"/>
          <p:cNvSpPr/>
          <p:nvPr/>
        </p:nvSpPr>
        <p:spPr>
          <a:xfrm>
            <a:off x="1884363" y="1989138"/>
            <a:ext cx="3062287" cy="299974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如图，红先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车二进一 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如黑将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，马四进二，将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，炮一进五，马后炮杀！红胜。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车二平三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马四进二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炮一进五  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4758" name="组合 5899"/>
          <p:cNvGrpSpPr/>
          <p:nvPr/>
        </p:nvGrpSpPr>
        <p:grpSpPr>
          <a:xfrm>
            <a:off x="4981575" y="1028700"/>
            <a:ext cx="5530850" cy="5276850"/>
            <a:chOff x="2208" y="672"/>
            <a:chExt cx="3216" cy="3324"/>
          </a:xfrm>
        </p:grpSpPr>
        <p:pic>
          <p:nvPicPr>
            <p:cNvPr id="74759" name="图片 590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08" y="672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4760" name="组合 5901"/>
            <p:cNvGrpSpPr/>
            <p:nvPr/>
          </p:nvGrpSpPr>
          <p:grpSpPr>
            <a:xfrm>
              <a:off x="5064" y="2949"/>
              <a:ext cx="336" cy="329"/>
              <a:chOff x="777" y="3478"/>
              <a:chExt cx="336" cy="329"/>
            </a:xfrm>
          </p:grpSpPr>
          <p:sp>
            <p:nvSpPr>
              <p:cNvPr id="74761" name="椭圆 5902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62" name="矩形 5903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63" name="组合 5904"/>
            <p:cNvGrpSpPr/>
            <p:nvPr/>
          </p:nvGrpSpPr>
          <p:grpSpPr>
            <a:xfrm>
              <a:off x="4008" y="3324"/>
              <a:ext cx="336" cy="310"/>
              <a:chOff x="1104" y="768"/>
              <a:chExt cx="336" cy="310"/>
            </a:xfrm>
          </p:grpSpPr>
          <p:sp>
            <p:nvSpPr>
              <p:cNvPr id="74764" name="椭圆 5905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65" name="矩形 5906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66" name="组合 5907"/>
            <p:cNvGrpSpPr/>
            <p:nvPr/>
          </p:nvGrpSpPr>
          <p:grpSpPr>
            <a:xfrm flipH="1">
              <a:off x="2972" y="3638"/>
              <a:ext cx="340" cy="329"/>
              <a:chOff x="2758" y="2518"/>
              <a:chExt cx="336" cy="329"/>
            </a:xfrm>
          </p:grpSpPr>
          <p:sp>
            <p:nvSpPr>
              <p:cNvPr id="74767" name="椭圆 5908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68" name="矩形 5909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69" name="组合 5910"/>
            <p:cNvGrpSpPr/>
            <p:nvPr/>
          </p:nvGrpSpPr>
          <p:grpSpPr>
            <a:xfrm flipH="1">
              <a:off x="3661" y="3301"/>
              <a:ext cx="340" cy="329"/>
              <a:chOff x="2758" y="2841"/>
              <a:chExt cx="336" cy="329"/>
            </a:xfrm>
          </p:grpSpPr>
          <p:sp>
            <p:nvSpPr>
              <p:cNvPr id="74770" name="椭圆 5911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71" name="矩形 5912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72" name="组合 5913"/>
            <p:cNvGrpSpPr/>
            <p:nvPr/>
          </p:nvGrpSpPr>
          <p:grpSpPr>
            <a:xfrm flipH="1">
              <a:off x="3661" y="2952"/>
              <a:ext cx="340" cy="329"/>
              <a:chOff x="2758" y="2518"/>
              <a:chExt cx="336" cy="329"/>
            </a:xfrm>
          </p:grpSpPr>
          <p:sp>
            <p:nvSpPr>
              <p:cNvPr id="74773" name="椭圆 5914"/>
              <p:cNvSpPr/>
              <p:nvPr/>
            </p:nvSpPr>
            <p:spPr>
              <a:xfrm>
                <a:off x="2793" y="254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74" name="矩形 5915"/>
              <p:cNvSpPr/>
              <p:nvPr/>
            </p:nvSpPr>
            <p:spPr>
              <a:xfrm>
                <a:off x="2758" y="251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75" name="组合 5916"/>
            <p:cNvGrpSpPr/>
            <p:nvPr/>
          </p:nvGrpSpPr>
          <p:grpSpPr>
            <a:xfrm flipH="1">
              <a:off x="3648" y="3650"/>
              <a:ext cx="340" cy="329"/>
              <a:chOff x="2758" y="3129"/>
              <a:chExt cx="336" cy="329"/>
            </a:xfrm>
          </p:grpSpPr>
          <p:sp>
            <p:nvSpPr>
              <p:cNvPr id="74776" name="椭圆 5917"/>
              <p:cNvSpPr/>
              <p:nvPr/>
            </p:nvSpPr>
            <p:spPr>
              <a:xfrm>
                <a:off x="2797" y="315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77" name="矩形 5918"/>
              <p:cNvSpPr/>
              <p:nvPr/>
            </p:nvSpPr>
            <p:spPr>
              <a:xfrm>
                <a:off x="2758" y="3129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帅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78" name="组合 5919"/>
            <p:cNvGrpSpPr/>
            <p:nvPr/>
          </p:nvGrpSpPr>
          <p:grpSpPr>
            <a:xfrm flipH="1">
              <a:off x="3312" y="3662"/>
              <a:ext cx="341" cy="329"/>
              <a:chOff x="2758" y="2841"/>
              <a:chExt cx="336" cy="329"/>
            </a:xfrm>
          </p:grpSpPr>
          <p:sp>
            <p:nvSpPr>
              <p:cNvPr id="74779" name="椭圆 5920"/>
              <p:cNvSpPr/>
              <p:nvPr/>
            </p:nvSpPr>
            <p:spPr>
              <a:xfrm>
                <a:off x="2797" y="286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80" name="矩形 5921"/>
              <p:cNvSpPr/>
              <p:nvPr/>
            </p:nvSpPr>
            <p:spPr>
              <a:xfrm>
                <a:off x="2758" y="2841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仕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81" name="组合 5922"/>
            <p:cNvGrpSpPr/>
            <p:nvPr/>
          </p:nvGrpSpPr>
          <p:grpSpPr>
            <a:xfrm>
              <a:off x="2964" y="2988"/>
              <a:ext cx="336" cy="329"/>
              <a:chOff x="1968" y="672"/>
              <a:chExt cx="336" cy="329"/>
            </a:xfrm>
          </p:grpSpPr>
          <p:sp>
            <p:nvSpPr>
              <p:cNvPr id="74782" name="椭圆 5923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83" name="矩形 5924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84" name="组合 5925"/>
            <p:cNvGrpSpPr/>
            <p:nvPr/>
          </p:nvGrpSpPr>
          <p:grpSpPr>
            <a:xfrm>
              <a:off x="3984" y="690"/>
              <a:ext cx="336" cy="329"/>
              <a:chOff x="2579" y="288"/>
              <a:chExt cx="336" cy="329"/>
            </a:xfrm>
          </p:grpSpPr>
          <p:sp>
            <p:nvSpPr>
              <p:cNvPr id="74785" name="椭圆 5926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86" name="矩形 5927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87" name="组合 5928"/>
            <p:cNvGrpSpPr/>
            <p:nvPr/>
          </p:nvGrpSpPr>
          <p:grpSpPr>
            <a:xfrm>
              <a:off x="3646" y="1008"/>
              <a:ext cx="336" cy="329"/>
              <a:chOff x="1248" y="192"/>
              <a:chExt cx="336" cy="329"/>
            </a:xfrm>
          </p:grpSpPr>
          <p:sp>
            <p:nvSpPr>
              <p:cNvPr id="74788" name="椭圆 5929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89" name="矩形 5930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90" name="组合 5931"/>
            <p:cNvGrpSpPr/>
            <p:nvPr/>
          </p:nvGrpSpPr>
          <p:grpSpPr>
            <a:xfrm>
              <a:off x="2940" y="685"/>
              <a:ext cx="336" cy="329"/>
              <a:chOff x="2029" y="703"/>
              <a:chExt cx="336" cy="329"/>
            </a:xfrm>
          </p:grpSpPr>
          <p:sp>
            <p:nvSpPr>
              <p:cNvPr id="74791" name="椭圆 5932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92" name="矩形 5933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93" name="组合 5934"/>
            <p:cNvGrpSpPr/>
            <p:nvPr/>
          </p:nvGrpSpPr>
          <p:grpSpPr>
            <a:xfrm>
              <a:off x="3312" y="672"/>
              <a:ext cx="336" cy="329"/>
              <a:chOff x="1248" y="192"/>
              <a:chExt cx="336" cy="329"/>
            </a:xfrm>
          </p:grpSpPr>
          <p:sp>
            <p:nvSpPr>
              <p:cNvPr id="74794" name="椭圆 5935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95" name="矩形 5936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96" name="组合 5937"/>
            <p:cNvGrpSpPr/>
            <p:nvPr/>
          </p:nvGrpSpPr>
          <p:grpSpPr>
            <a:xfrm>
              <a:off x="4704" y="1020"/>
              <a:ext cx="336" cy="329"/>
              <a:chOff x="720" y="3156"/>
              <a:chExt cx="336" cy="329"/>
            </a:xfrm>
          </p:grpSpPr>
          <p:sp>
            <p:nvSpPr>
              <p:cNvPr id="74797" name="椭圆 5938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98" name="矩形 5939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799" name="组合 5940"/>
            <p:cNvGrpSpPr/>
            <p:nvPr/>
          </p:nvGrpSpPr>
          <p:grpSpPr>
            <a:xfrm>
              <a:off x="2616" y="3657"/>
              <a:ext cx="336" cy="329"/>
              <a:chOff x="1968" y="672"/>
              <a:chExt cx="336" cy="329"/>
            </a:xfrm>
          </p:grpSpPr>
          <p:sp>
            <p:nvSpPr>
              <p:cNvPr id="74800" name="椭圆 5941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801" name="矩形 5942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802" name="组合 5943"/>
            <p:cNvGrpSpPr/>
            <p:nvPr/>
          </p:nvGrpSpPr>
          <p:grpSpPr>
            <a:xfrm>
              <a:off x="3984" y="1680"/>
              <a:ext cx="336" cy="329"/>
              <a:chOff x="777" y="3478"/>
              <a:chExt cx="336" cy="329"/>
            </a:xfrm>
          </p:grpSpPr>
          <p:sp>
            <p:nvSpPr>
              <p:cNvPr id="74803" name="椭圆 5944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804" name="矩形 5945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4805" name="组合 5946"/>
            <p:cNvGrpSpPr/>
            <p:nvPr/>
          </p:nvGrpSpPr>
          <p:grpSpPr>
            <a:xfrm>
              <a:off x="3648" y="1377"/>
              <a:ext cx="336" cy="329"/>
              <a:chOff x="2029" y="703"/>
              <a:chExt cx="336" cy="329"/>
            </a:xfrm>
          </p:grpSpPr>
          <p:sp>
            <p:nvSpPr>
              <p:cNvPr id="74806" name="椭圆 5947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807" name="矩形 5948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7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75778" name="矩形 5951"/>
          <p:cNvSpPr/>
          <p:nvPr/>
        </p:nvSpPr>
        <p:spPr>
          <a:xfrm>
            <a:off x="2017713" y="1125538"/>
            <a:ext cx="3219450" cy="410781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如图，红先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炮一进七   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如黑士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，马二进三，将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，炮一退一，马后炮杀！红胜。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马二进三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车二进九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黑如象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，车二退一，将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，马三退二杀！红胜。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炮一退一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车二退二  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5779" name="组合 5952"/>
          <p:cNvGrpSpPr/>
          <p:nvPr/>
        </p:nvGrpSpPr>
        <p:grpSpPr>
          <a:xfrm>
            <a:off x="5173663" y="692150"/>
            <a:ext cx="5532437" cy="5276850"/>
            <a:chOff x="2208" y="672"/>
            <a:chExt cx="3216" cy="3324"/>
          </a:xfrm>
        </p:grpSpPr>
        <p:pic>
          <p:nvPicPr>
            <p:cNvPr id="75780" name="图片 595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08" y="672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5781" name="组合 5954"/>
            <p:cNvGrpSpPr/>
            <p:nvPr/>
          </p:nvGrpSpPr>
          <p:grpSpPr>
            <a:xfrm>
              <a:off x="5064" y="2949"/>
              <a:ext cx="336" cy="329"/>
              <a:chOff x="777" y="3478"/>
              <a:chExt cx="336" cy="329"/>
            </a:xfrm>
          </p:grpSpPr>
          <p:sp>
            <p:nvSpPr>
              <p:cNvPr id="75782" name="椭圆 5955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5783" name="矩形 5956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5784" name="组合 5957"/>
            <p:cNvGrpSpPr/>
            <p:nvPr/>
          </p:nvGrpSpPr>
          <p:grpSpPr>
            <a:xfrm>
              <a:off x="4008" y="3324"/>
              <a:ext cx="336" cy="310"/>
              <a:chOff x="1104" y="768"/>
              <a:chExt cx="336" cy="310"/>
            </a:xfrm>
          </p:grpSpPr>
          <p:sp>
            <p:nvSpPr>
              <p:cNvPr id="75785" name="椭圆 5958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5786" name="矩形 5959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5787" name="组合 5960"/>
            <p:cNvGrpSpPr/>
            <p:nvPr/>
          </p:nvGrpSpPr>
          <p:grpSpPr>
            <a:xfrm>
              <a:off x="2972" y="2952"/>
              <a:ext cx="1029" cy="1039"/>
              <a:chOff x="2972" y="2952"/>
              <a:chExt cx="1029" cy="1039"/>
            </a:xfrm>
          </p:grpSpPr>
          <p:grpSp>
            <p:nvGrpSpPr>
              <p:cNvPr id="75788" name="组合 5961"/>
              <p:cNvGrpSpPr/>
              <p:nvPr/>
            </p:nvGrpSpPr>
            <p:grpSpPr>
              <a:xfrm flipH="1">
                <a:off x="2972" y="3638"/>
                <a:ext cx="340" cy="329"/>
                <a:chOff x="2758" y="2518"/>
                <a:chExt cx="336" cy="329"/>
              </a:xfrm>
            </p:grpSpPr>
            <p:sp>
              <p:nvSpPr>
                <p:cNvPr id="75789" name="椭圆 5962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790" name="矩形 5963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5791" name="组合 5964"/>
              <p:cNvGrpSpPr/>
              <p:nvPr/>
            </p:nvGrpSpPr>
            <p:grpSpPr>
              <a:xfrm flipH="1">
                <a:off x="3661" y="3301"/>
                <a:ext cx="340" cy="329"/>
                <a:chOff x="2758" y="2841"/>
                <a:chExt cx="336" cy="329"/>
              </a:xfrm>
            </p:grpSpPr>
            <p:sp>
              <p:nvSpPr>
                <p:cNvPr id="75792" name="椭圆 5965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793" name="矩形 5966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5794" name="组合 5967"/>
              <p:cNvGrpSpPr/>
              <p:nvPr/>
            </p:nvGrpSpPr>
            <p:grpSpPr>
              <a:xfrm flipH="1">
                <a:off x="3661" y="2952"/>
                <a:ext cx="340" cy="329"/>
                <a:chOff x="2758" y="2518"/>
                <a:chExt cx="336" cy="329"/>
              </a:xfrm>
            </p:grpSpPr>
            <p:sp>
              <p:nvSpPr>
                <p:cNvPr id="75795" name="椭圆 5968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796" name="矩形 5969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5797" name="组合 5970"/>
              <p:cNvGrpSpPr/>
              <p:nvPr/>
            </p:nvGrpSpPr>
            <p:grpSpPr>
              <a:xfrm flipH="1">
                <a:off x="3648" y="3650"/>
                <a:ext cx="340" cy="329"/>
                <a:chOff x="2758" y="3129"/>
                <a:chExt cx="336" cy="329"/>
              </a:xfrm>
            </p:grpSpPr>
            <p:sp>
              <p:nvSpPr>
                <p:cNvPr id="75798" name="椭圆 5971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799" name="矩形 5972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5800" name="组合 5973"/>
              <p:cNvGrpSpPr/>
              <p:nvPr/>
            </p:nvGrpSpPr>
            <p:grpSpPr>
              <a:xfrm flipH="1">
                <a:off x="3312" y="3662"/>
                <a:ext cx="341" cy="329"/>
                <a:chOff x="2758" y="2841"/>
                <a:chExt cx="336" cy="329"/>
              </a:xfrm>
            </p:grpSpPr>
            <p:sp>
              <p:nvSpPr>
                <p:cNvPr id="75801" name="椭圆 5974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802" name="矩形 5975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75803" name="组合 5976"/>
            <p:cNvGrpSpPr/>
            <p:nvPr/>
          </p:nvGrpSpPr>
          <p:grpSpPr>
            <a:xfrm>
              <a:off x="3660" y="1992"/>
              <a:ext cx="336" cy="329"/>
              <a:chOff x="1968" y="672"/>
              <a:chExt cx="336" cy="329"/>
            </a:xfrm>
          </p:grpSpPr>
          <p:sp>
            <p:nvSpPr>
              <p:cNvPr id="75804" name="椭圆 5977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5805" name="矩形 5978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5806" name="组合 5979"/>
            <p:cNvGrpSpPr/>
            <p:nvPr/>
          </p:nvGrpSpPr>
          <p:grpSpPr>
            <a:xfrm>
              <a:off x="4704" y="3600"/>
              <a:ext cx="336" cy="329"/>
              <a:chOff x="720" y="3156"/>
              <a:chExt cx="336" cy="329"/>
            </a:xfrm>
          </p:grpSpPr>
          <p:sp>
            <p:nvSpPr>
              <p:cNvPr id="75807" name="椭圆 5980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5808" name="矩形 5981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5809" name="组合 5982"/>
            <p:cNvGrpSpPr/>
            <p:nvPr/>
          </p:nvGrpSpPr>
          <p:grpSpPr>
            <a:xfrm>
              <a:off x="2244" y="3633"/>
              <a:ext cx="336" cy="329"/>
              <a:chOff x="1968" y="672"/>
              <a:chExt cx="336" cy="329"/>
            </a:xfrm>
          </p:grpSpPr>
          <p:sp>
            <p:nvSpPr>
              <p:cNvPr id="75810" name="椭圆 5983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5811" name="矩形 5984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5812" name="组合 5985"/>
            <p:cNvGrpSpPr/>
            <p:nvPr/>
          </p:nvGrpSpPr>
          <p:grpSpPr>
            <a:xfrm>
              <a:off x="4716" y="1656"/>
              <a:ext cx="336" cy="329"/>
              <a:chOff x="777" y="3478"/>
              <a:chExt cx="336" cy="329"/>
            </a:xfrm>
          </p:grpSpPr>
          <p:sp>
            <p:nvSpPr>
              <p:cNvPr id="75813" name="椭圆 5986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5814" name="矩形 5987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5815" name="组合 5988"/>
            <p:cNvGrpSpPr/>
            <p:nvPr/>
          </p:nvGrpSpPr>
          <p:grpSpPr>
            <a:xfrm>
              <a:off x="3312" y="672"/>
              <a:ext cx="1356" cy="1034"/>
              <a:chOff x="3312" y="672"/>
              <a:chExt cx="1356" cy="1034"/>
            </a:xfrm>
          </p:grpSpPr>
          <p:grpSp>
            <p:nvGrpSpPr>
              <p:cNvPr id="75816" name="组合 5989"/>
              <p:cNvGrpSpPr/>
              <p:nvPr/>
            </p:nvGrpSpPr>
            <p:grpSpPr>
              <a:xfrm>
                <a:off x="3648" y="690"/>
                <a:ext cx="336" cy="329"/>
                <a:chOff x="2579" y="288"/>
                <a:chExt cx="336" cy="329"/>
              </a:xfrm>
            </p:grpSpPr>
            <p:sp>
              <p:nvSpPr>
                <p:cNvPr id="75817" name="椭圆 5990"/>
                <p:cNvSpPr/>
                <p:nvPr/>
              </p:nvSpPr>
              <p:spPr>
                <a:xfrm>
                  <a:off x="2609" y="31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818" name="矩形 5991"/>
                <p:cNvSpPr/>
                <p:nvPr/>
              </p:nvSpPr>
              <p:spPr>
                <a:xfrm>
                  <a:off x="2579" y="28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将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5819" name="组合 5992"/>
              <p:cNvGrpSpPr/>
              <p:nvPr/>
            </p:nvGrpSpPr>
            <p:grpSpPr>
              <a:xfrm>
                <a:off x="3646" y="1008"/>
                <a:ext cx="336" cy="329"/>
                <a:chOff x="1248" y="192"/>
                <a:chExt cx="336" cy="329"/>
              </a:xfrm>
            </p:grpSpPr>
            <p:sp>
              <p:nvSpPr>
                <p:cNvPr id="75820" name="椭圆 5993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821" name="矩形 5994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5822" name="组合 5995"/>
              <p:cNvGrpSpPr/>
              <p:nvPr/>
            </p:nvGrpSpPr>
            <p:grpSpPr>
              <a:xfrm>
                <a:off x="4332" y="685"/>
                <a:ext cx="336" cy="329"/>
                <a:chOff x="2029" y="703"/>
                <a:chExt cx="336" cy="329"/>
              </a:xfrm>
            </p:grpSpPr>
            <p:sp>
              <p:nvSpPr>
                <p:cNvPr id="75823" name="椭圆 5996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824" name="矩形 5997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5825" name="组合 5998"/>
              <p:cNvGrpSpPr/>
              <p:nvPr/>
            </p:nvGrpSpPr>
            <p:grpSpPr>
              <a:xfrm>
                <a:off x="3312" y="672"/>
                <a:ext cx="336" cy="329"/>
                <a:chOff x="1248" y="192"/>
                <a:chExt cx="336" cy="329"/>
              </a:xfrm>
            </p:grpSpPr>
            <p:sp>
              <p:nvSpPr>
                <p:cNvPr id="75826" name="椭圆 5999"/>
                <p:cNvSpPr/>
                <p:nvPr/>
              </p:nvSpPr>
              <p:spPr>
                <a:xfrm>
                  <a:off x="1274" y="22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827" name="矩形 6000"/>
                <p:cNvSpPr/>
                <p:nvPr/>
              </p:nvSpPr>
              <p:spPr>
                <a:xfrm>
                  <a:off x="1248" y="192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士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5828" name="组合 6001"/>
              <p:cNvGrpSpPr/>
              <p:nvPr/>
            </p:nvGrpSpPr>
            <p:grpSpPr>
              <a:xfrm>
                <a:off x="3648" y="1377"/>
                <a:ext cx="336" cy="329"/>
                <a:chOff x="2029" y="703"/>
                <a:chExt cx="336" cy="329"/>
              </a:xfrm>
            </p:grpSpPr>
            <p:sp>
              <p:nvSpPr>
                <p:cNvPr id="75829" name="椭圆 6002"/>
                <p:cNvSpPr/>
                <p:nvPr/>
              </p:nvSpPr>
              <p:spPr>
                <a:xfrm>
                  <a:off x="2064" y="720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pPr algn="ctr"/>
                  <a:endParaRPr lang="zh-CN" altLang="zh-CN" sz="2800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5830" name="矩形 6003"/>
                <p:cNvSpPr/>
                <p:nvPr/>
              </p:nvSpPr>
              <p:spPr>
                <a:xfrm>
                  <a:off x="2029" y="703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象</a:t>
                  </a:r>
                  <a:endPara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75831" name="组合 6004"/>
            <p:cNvGrpSpPr/>
            <p:nvPr/>
          </p:nvGrpSpPr>
          <p:grpSpPr>
            <a:xfrm>
              <a:off x="3984" y="2325"/>
              <a:ext cx="336" cy="329"/>
              <a:chOff x="1968" y="672"/>
              <a:chExt cx="336" cy="329"/>
            </a:xfrm>
          </p:grpSpPr>
          <p:sp>
            <p:nvSpPr>
              <p:cNvPr id="75832" name="椭圆 6005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5833" name="矩形 6006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1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76802" name="矩形 6009"/>
          <p:cNvSpPr/>
          <p:nvPr/>
        </p:nvSpPr>
        <p:spPr>
          <a:xfrm>
            <a:off x="1884363" y="981075"/>
            <a:ext cx="3219450" cy="47999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如图红先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本例黑方天地炮与肋车联攻，红方似乎已回天乏术，但依靠先行之利，以车马炮三子归边造成绝杀。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马二进三 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车四进九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车四平六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车六平四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车四平五    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如黑将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，则车五平六杀！红胜。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车五退一  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6803" name="组合 6010"/>
          <p:cNvGrpSpPr/>
          <p:nvPr/>
        </p:nvGrpSpPr>
        <p:grpSpPr>
          <a:xfrm>
            <a:off x="5167313" y="692150"/>
            <a:ext cx="5530850" cy="5276850"/>
            <a:chOff x="2208" y="480"/>
            <a:chExt cx="3216" cy="3324"/>
          </a:xfrm>
        </p:grpSpPr>
        <p:pic>
          <p:nvPicPr>
            <p:cNvPr id="76804" name="图片 60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08" y="480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6805" name="组合 6012"/>
            <p:cNvGrpSpPr/>
            <p:nvPr/>
          </p:nvGrpSpPr>
          <p:grpSpPr>
            <a:xfrm>
              <a:off x="5052" y="504"/>
              <a:ext cx="336" cy="329"/>
              <a:chOff x="777" y="3478"/>
              <a:chExt cx="336" cy="329"/>
            </a:xfrm>
          </p:grpSpPr>
          <p:sp>
            <p:nvSpPr>
              <p:cNvPr id="76806" name="椭圆 6013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07" name="矩形 6014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6808" name="组合 6015"/>
            <p:cNvGrpSpPr/>
            <p:nvPr/>
          </p:nvGrpSpPr>
          <p:grpSpPr>
            <a:xfrm>
              <a:off x="3312" y="1824"/>
              <a:ext cx="336" cy="310"/>
              <a:chOff x="1104" y="768"/>
              <a:chExt cx="336" cy="310"/>
            </a:xfrm>
          </p:grpSpPr>
          <p:sp>
            <p:nvSpPr>
              <p:cNvPr id="76809" name="椭圆 6016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10" name="矩形 6017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6811" name="组合 6018"/>
            <p:cNvGrpSpPr/>
            <p:nvPr/>
          </p:nvGrpSpPr>
          <p:grpSpPr>
            <a:xfrm>
              <a:off x="2972" y="2760"/>
              <a:ext cx="1029" cy="1039"/>
              <a:chOff x="2972" y="2952"/>
              <a:chExt cx="1029" cy="1039"/>
            </a:xfrm>
          </p:grpSpPr>
          <p:grpSp>
            <p:nvGrpSpPr>
              <p:cNvPr id="76812" name="组合 6019"/>
              <p:cNvGrpSpPr/>
              <p:nvPr/>
            </p:nvGrpSpPr>
            <p:grpSpPr>
              <a:xfrm flipH="1">
                <a:off x="2972" y="3638"/>
                <a:ext cx="340" cy="329"/>
                <a:chOff x="2758" y="2518"/>
                <a:chExt cx="336" cy="329"/>
              </a:xfrm>
            </p:grpSpPr>
            <p:sp>
              <p:nvSpPr>
                <p:cNvPr id="76813" name="椭圆 6020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6814" name="矩形 6021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6815" name="组合 6022"/>
              <p:cNvGrpSpPr/>
              <p:nvPr/>
            </p:nvGrpSpPr>
            <p:grpSpPr>
              <a:xfrm flipH="1">
                <a:off x="3661" y="3301"/>
                <a:ext cx="340" cy="329"/>
                <a:chOff x="2758" y="2841"/>
                <a:chExt cx="336" cy="329"/>
              </a:xfrm>
            </p:grpSpPr>
            <p:sp>
              <p:nvSpPr>
                <p:cNvPr id="76816" name="椭圆 6023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6817" name="矩形 6024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6818" name="组合 6025"/>
              <p:cNvGrpSpPr/>
              <p:nvPr/>
            </p:nvGrpSpPr>
            <p:grpSpPr>
              <a:xfrm flipH="1">
                <a:off x="3661" y="2952"/>
                <a:ext cx="340" cy="329"/>
                <a:chOff x="2758" y="2518"/>
                <a:chExt cx="336" cy="329"/>
              </a:xfrm>
            </p:grpSpPr>
            <p:sp>
              <p:nvSpPr>
                <p:cNvPr id="76819" name="椭圆 6026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6820" name="矩形 6027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6821" name="组合 6028"/>
              <p:cNvGrpSpPr/>
              <p:nvPr/>
            </p:nvGrpSpPr>
            <p:grpSpPr>
              <a:xfrm flipH="1">
                <a:off x="3648" y="3650"/>
                <a:ext cx="340" cy="329"/>
                <a:chOff x="2758" y="3129"/>
                <a:chExt cx="336" cy="329"/>
              </a:xfrm>
            </p:grpSpPr>
            <p:sp>
              <p:nvSpPr>
                <p:cNvPr id="76822" name="椭圆 6029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6823" name="矩形 6030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6824" name="组合 6031"/>
              <p:cNvGrpSpPr/>
              <p:nvPr/>
            </p:nvGrpSpPr>
            <p:grpSpPr>
              <a:xfrm flipH="1">
                <a:off x="3312" y="3662"/>
                <a:ext cx="341" cy="329"/>
                <a:chOff x="2758" y="2841"/>
                <a:chExt cx="336" cy="329"/>
              </a:xfrm>
            </p:grpSpPr>
            <p:sp>
              <p:nvSpPr>
                <p:cNvPr id="76825" name="椭圆 6032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6826" name="矩形 6033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76827" name="组合 6034"/>
            <p:cNvGrpSpPr/>
            <p:nvPr/>
          </p:nvGrpSpPr>
          <p:grpSpPr>
            <a:xfrm>
              <a:off x="3646" y="1161"/>
              <a:ext cx="336" cy="329"/>
              <a:chOff x="1968" y="672"/>
              <a:chExt cx="336" cy="329"/>
            </a:xfrm>
          </p:grpSpPr>
          <p:sp>
            <p:nvSpPr>
              <p:cNvPr id="76828" name="椭圆 6035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29" name="矩形 6036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6830" name="组合 6037"/>
            <p:cNvGrpSpPr/>
            <p:nvPr/>
          </p:nvGrpSpPr>
          <p:grpSpPr>
            <a:xfrm>
              <a:off x="3996" y="3468"/>
              <a:ext cx="336" cy="329"/>
              <a:chOff x="720" y="3156"/>
              <a:chExt cx="336" cy="329"/>
            </a:xfrm>
          </p:grpSpPr>
          <p:sp>
            <p:nvSpPr>
              <p:cNvPr id="76831" name="椭圆 6038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32" name="矩形 6039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车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6833" name="组合 6040"/>
            <p:cNvGrpSpPr/>
            <p:nvPr/>
          </p:nvGrpSpPr>
          <p:grpSpPr>
            <a:xfrm>
              <a:off x="2244" y="3441"/>
              <a:ext cx="336" cy="329"/>
              <a:chOff x="1968" y="672"/>
              <a:chExt cx="336" cy="329"/>
            </a:xfrm>
          </p:grpSpPr>
          <p:sp>
            <p:nvSpPr>
              <p:cNvPr id="76834" name="椭圆 6041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35" name="矩形 6042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6836" name="组合 6043"/>
            <p:cNvGrpSpPr/>
            <p:nvPr/>
          </p:nvGrpSpPr>
          <p:grpSpPr>
            <a:xfrm>
              <a:off x="4704" y="1152"/>
              <a:ext cx="336" cy="329"/>
              <a:chOff x="777" y="3478"/>
              <a:chExt cx="336" cy="329"/>
            </a:xfrm>
          </p:grpSpPr>
          <p:sp>
            <p:nvSpPr>
              <p:cNvPr id="76837" name="椭圆 6044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38" name="矩形 6045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6839" name="组合 6046"/>
            <p:cNvGrpSpPr/>
            <p:nvPr/>
          </p:nvGrpSpPr>
          <p:grpSpPr>
            <a:xfrm>
              <a:off x="3646" y="498"/>
              <a:ext cx="336" cy="329"/>
              <a:chOff x="2579" y="288"/>
              <a:chExt cx="336" cy="329"/>
            </a:xfrm>
          </p:grpSpPr>
          <p:sp>
            <p:nvSpPr>
              <p:cNvPr id="76840" name="椭圆 6047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41" name="矩形 6048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6842" name="组合 6049"/>
            <p:cNvGrpSpPr/>
            <p:nvPr/>
          </p:nvGrpSpPr>
          <p:grpSpPr>
            <a:xfrm>
              <a:off x="3646" y="816"/>
              <a:ext cx="336" cy="329"/>
              <a:chOff x="1248" y="192"/>
              <a:chExt cx="336" cy="329"/>
            </a:xfrm>
          </p:grpSpPr>
          <p:sp>
            <p:nvSpPr>
              <p:cNvPr id="76843" name="椭圆 6050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44" name="矩形 6051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6845" name="组合 6052"/>
            <p:cNvGrpSpPr/>
            <p:nvPr/>
          </p:nvGrpSpPr>
          <p:grpSpPr>
            <a:xfrm>
              <a:off x="2952" y="517"/>
              <a:ext cx="336" cy="329"/>
              <a:chOff x="2029" y="703"/>
              <a:chExt cx="336" cy="329"/>
            </a:xfrm>
          </p:grpSpPr>
          <p:sp>
            <p:nvSpPr>
              <p:cNvPr id="76846" name="椭圆 6053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47" name="矩形 6054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6848" name="组合 6055"/>
            <p:cNvGrpSpPr/>
            <p:nvPr/>
          </p:nvGrpSpPr>
          <p:grpSpPr>
            <a:xfrm>
              <a:off x="3312" y="480"/>
              <a:ext cx="336" cy="329"/>
              <a:chOff x="1248" y="192"/>
              <a:chExt cx="336" cy="329"/>
            </a:xfrm>
          </p:grpSpPr>
          <p:sp>
            <p:nvSpPr>
              <p:cNvPr id="76849" name="椭圆 6056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6850" name="矩形 6057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5" name="灯片编号占位符 1"/>
          <p:cNvSpPr/>
          <p:nvPr>
            <p:ph type="sldNum" sz="quarter" idx="12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400"/>
            </a:fld>
            <a:endParaRPr lang="zh-CN" altLang="en-US" sz="1400"/>
          </a:p>
        </p:txBody>
      </p:sp>
      <p:sp>
        <p:nvSpPr>
          <p:cNvPr id="77826" name="矩形 6060"/>
          <p:cNvSpPr/>
          <p:nvPr/>
        </p:nvSpPr>
        <p:spPr>
          <a:xfrm>
            <a:off x="1962150" y="836613"/>
            <a:ext cx="3136900" cy="47999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如图，红先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本例马炮兵三子归边的一个典型局面。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炮九进三 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马七进九    炮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红方伏有马九进八，士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，马八退七，士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，兵六进一的连杀手段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因此黑方只有先平炮解杀。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马九进八   炮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退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炮九平七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马八退七    士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</a:t>
            </a: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180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马七进六  （红胜）</a:t>
            </a:r>
            <a:endParaRPr lang="zh-CN" altLang="en-US" sz="1800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7827" name="组合 6061"/>
          <p:cNvGrpSpPr/>
          <p:nvPr/>
        </p:nvGrpSpPr>
        <p:grpSpPr>
          <a:xfrm>
            <a:off x="5167313" y="692150"/>
            <a:ext cx="5530850" cy="5276850"/>
            <a:chOff x="2208" y="480"/>
            <a:chExt cx="3216" cy="3324"/>
          </a:xfrm>
        </p:grpSpPr>
        <p:pic>
          <p:nvPicPr>
            <p:cNvPr id="77828" name="图片 606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08" y="480"/>
              <a:ext cx="3216" cy="332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7829" name="组合 6063"/>
            <p:cNvGrpSpPr/>
            <p:nvPr/>
          </p:nvGrpSpPr>
          <p:grpSpPr>
            <a:xfrm>
              <a:off x="2232" y="1488"/>
              <a:ext cx="336" cy="329"/>
              <a:chOff x="777" y="3478"/>
              <a:chExt cx="336" cy="329"/>
            </a:xfrm>
          </p:grpSpPr>
          <p:sp>
            <p:nvSpPr>
              <p:cNvPr id="77830" name="椭圆 6064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31" name="矩形 6065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32" name="组合 6066"/>
            <p:cNvGrpSpPr/>
            <p:nvPr/>
          </p:nvGrpSpPr>
          <p:grpSpPr>
            <a:xfrm>
              <a:off x="4008" y="3132"/>
              <a:ext cx="336" cy="310"/>
              <a:chOff x="1104" y="768"/>
              <a:chExt cx="336" cy="310"/>
            </a:xfrm>
          </p:grpSpPr>
          <p:sp>
            <p:nvSpPr>
              <p:cNvPr id="77833" name="椭圆 6067"/>
              <p:cNvSpPr/>
              <p:nvPr/>
            </p:nvSpPr>
            <p:spPr>
              <a:xfrm>
                <a:off x="1130" y="781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/>
                <a:endPara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34" name="矩形 6068"/>
              <p:cNvSpPr/>
              <p:nvPr/>
            </p:nvSpPr>
            <p:spPr>
              <a:xfrm>
                <a:off x="1104" y="768"/>
                <a:ext cx="336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6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6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35" name="组合 6069"/>
            <p:cNvGrpSpPr/>
            <p:nvPr/>
          </p:nvGrpSpPr>
          <p:grpSpPr>
            <a:xfrm>
              <a:off x="2592" y="2457"/>
              <a:ext cx="336" cy="329"/>
              <a:chOff x="1968" y="672"/>
              <a:chExt cx="336" cy="329"/>
            </a:xfrm>
          </p:grpSpPr>
          <p:sp>
            <p:nvSpPr>
              <p:cNvPr id="77836" name="椭圆 6070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37" name="矩形 6071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38" name="组合 6072"/>
            <p:cNvGrpSpPr/>
            <p:nvPr/>
          </p:nvGrpSpPr>
          <p:grpSpPr>
            <a:xfrm>
              <a:off x="3300" y="804"/>
              <a:ext cx="336" cy="329"/>
              <a:chOff x="720" y="3156"/>
              <a:chExt cx="336" cy="329"/>
            </a:xfrm>
          </p:grpSpPr>
          <p:sp>
            <p:nvSpPr>
              <p:cNvPr id="77839" name="椭圆 6073"/>
              <p:cNvSpPr/>
              <p:nvPr/>
            </p:nvSpPr>
            <p:spPr>
              <a:xfrm>
                <a:off x="759" y="3185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40" name="矩形 6074"/>
              <p:cNvSpPr/>
              <p:nvPr/>
            </p:nvSpPr>
            <p:spPr>
              <a:xfrm>
                <a:off x="720" y="3156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兵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41" name="组合 6075"/>
            <p:cNvGrpSpPr/>
            <p:nvPr/>
          </p:nvGrpSpPr>
          <p:grpSpPr>
            <a:xfrm>
              <a:off x="2592" y="3441"/>
              <a:ext cx="336" cy="329"/>
              <a:chOff x="1968" y="672"/>
              <a:chExt cx="336" cy="329"/>
            </a:xfrm>
          </p:grpSpPr>
          <p:sp>
            <p:nvSpPr>
              <p:cNvPr id="77842" name="椭圆 6076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43" name="矩形 6077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炮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44" name="组合 6078"/>
            <p:cNvGrpSpPr/>
            <p:nvPr/>
          </p:nvGrpSpPr>
          <p:grpSpPr>
            <a:xfrm>
              <a:off x="2940" y="1488"/>
              <a:ext cx="336" cy="329"/>
              <a:chOff x="777" y="3478"/>
              <a:chExt cx="336" cy="329"/>
            </a:xfrm>
          </p:grpSpPr>
          <p:sp>
            <p:nvSpPr>
              <p:cNvPr id="77845" name="椭圆 6079"/>
              <p:cNvSpPr/>
              <p:nvPr/>
            </p:nvSpPr>
            <p:spPr>
              <a:xfrm>
                <a:off x="816" y="351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 anchorCtr="0"/>
              <a:p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46" name="矩形 6080"/>
              <p:cNvSpPr/>
              <p:nvPr/>
            </p:nvSpPr>
            <p:spPr>
              <a:xfrm>
                <a:off x="777" y="347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马</a:t>
                </a:r>
                <a:endPara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47" name="组合 6081"/>
            <p:cNvGrpSpPr/>
            <p:nvPr/>
          </p:nvGrpSpPr>
          <p:grpSpPr>
            <a:xfrm>
              <a:off x="3648" y="498"/>
              <a:ext cx="336" cy="329"/>
              <a:chOff x="2579" y="288"/>
              <a:chExt cx="336" cy="329"/>
            </a:xfrm>
          </p:grpSpPr>
          <p:sp>
            <p:nvSpPr>
              <p:cNvPr id="77848" name="椭圆 6082"/>
              <p:cNvSpPr/>
              <p:nvPr/>
            </p:nvSpPr>
            <p:spPr>
              <a:xfrm>
                <a:off x="2609" y="31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49" name="矩形 6083"/>
              <p:cNvSpPr/>
              <p:nvPr/>
            </p:nvSpPr>
            <p:spPr>
              <a:xfrm>
                <a:off x="2579" y="288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将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50" name="组合 6084"/>
            <p:cNvGrpSpPr/>
            <p:nvPr/>
          </p:nvGrpSpPr>
          <p:grpSpPr>
            <a:xfrm>
              <a:off x="3984" y="492"/>
              <a:ext cx="336" cy="329"/>
              <a:chOff x="1248" y="192"/>
              <a:chExt cx="336" cy="329"/>
            </a:xfrm>
          </p:grpSpPr>
          <p:sp>
            <p:nvSpPr>
              <p:cNvPr id="77851" name="椭圆 6085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52" name="矩形 6086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53" name="组合 6087"/>
            <p:cNvGrpSpPr/>
            <p:nvPr/>
          </p:nvGrpSpPr>
          <p:grpSpPr>
            <a:xfrm>
              <a:off x="4332" y="493"/>
              <a:ext cx="336" cy="329"/>
              <a:chOff x="2029" y="703"/>
              <a:chExt cx="336" cy="329"/>
            </a:xfrm>
          </p:grpSpPr>
          <p:sp>
            <p:nvSpPr>
              <p:cNvPr id="77854" name="椭圆 6088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55" name="矩形 6089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56" name="组合 6090"/>
            <p:cNvGrpSpPr/>
            <p:nvPr/>
          </p:nvGrpSpPr>
          <p:grpSpPr>
            <a:xfrm>
              <a:off x="3312" y="480"/>
              <a:ext cx="336" cy="329"/>
              <a:chOff x="1248" y="192"/>
              <a:chExt cx="336" cy="329"/>
            </a:xfrm>
          </p:grpSpPr>
          <p:sp>
            <p:nvSpPr>
              <p:cNvPr id="77857" name="椭圆 6091"/>
              <p:cNvSpPr/>
              <p:nvPr/>
            </p:nvSpPr>
            <p:spPr>
              <a:xfrm>
                <a:off x="1274" y="227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58" name="矩形 6092"/>
              <p:cNvSpPr/>
              <p:nvPr/>
            </p:nvSpPr>
            <p:spPr>
              <a:xfrm>
                <a:off x="1248" y="19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士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59" name="组合 6093"/>
            <p:cNvGrpSpPr/>
            <p:nvPr/>
          </p:nvGrpSpPr>
          <p:grpSpPr>
            <a:xfrm>
              <a:off x="3648" y="1185"/>
              <a:ext cx="336" cy="329"/>
              <a:chOff x="2029" y="703"/>
              <a:chExt cx="336" cy="329"/>
            </a:xfrm>
          </p:grpSpPr>
          <p:sp>
            <p:nvSpPr>
              <p:cNvPr id="77860" name="椭圆 6094"/>
              <p:cNvSpPr/>
              <p:nvPr/>
            </p:nvSpPr>
            <p:spPr>
              <a:xfrm>
                <a:off x="2064" y="72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 sz="2800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61" name="矩形 6095"/>
              <p:cNvSpPr/>
              <p:nvPr/>
            </p:nvSpPr>
            <p:spPr>
              <a:xfrm>
                <a:off x="2029" y="703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象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62" name="组合 6096"/>
            <p:cNvGrpSpPr/>
            <p:nvPr/>
          </p:nvGrpSpPr>
          <p:grpSpPr>
            <a:xfrm>
              <a:off x="3276" y="3120"/>
              <a:ext cx="336" cy="329"/>
              <a:chOff x="1968" y="672"/>
              <a:chExt cx="336" cy="329"/>
            </a:xfrm>
          </p:grpSpPr>
          <p:sp>
            <p:nvSpPr>
              <p:cNvPr id="77863" name="椭圆 6097"/>
              <p:cNvSpPr/>
              <p:nvPr/>
            </p:nvSpPr>
            <p:spPr>
              <a:xfrm>
                <a:off x="2003" y="69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zh-CN" altLang="zh-CN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7864" name="矩形 6098"/>
              <p:cNvSpPr/>
              <p:nvPr/>
            </p:nvSpPr>
            <p:spPr>
              <a:xfrm>
                <a:off x="1968" y="67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卒</a:t>
                </a:r>
                <a:endPara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7865" name="组合 6099"/>
            <p:cNvGrpSpPr/>
            <p:nvPr/>
          </p:nvGrpSpPr>
          <p:grpSpPr>
            <a:xfrm>
              <a:off x="3660" y="2772"/>
              <a:ext cx="1056" cy="1027"/>
              <a:chOff x="3768" y="2760"/>
              <a:chExt cx="1056" cy="1027"/>
            </a:xfrm>
          </p:grpSpPr>
          <p:grpSp>
            <p:nvGrpSpPr>
              <p:cNvPr id="77866" name="组合 6100"/>
              <p:cNvGrpSpPr/>
              <p:nvPr/>
            </p:nvGrpSpPr>
            <p:grpSpPr>
              <a:xfrm flipH="1">
                <a:off x="4484" y="3458"/>
                <a:ext cx="340" cy="329"/>
                <a:chOff x="2758" y="2518"/>
                <a:chExt cx="336" cy="329"/>
              </a:xfrm>
            </p:grpSpPr>
            <p:sp>
              <p:nvSpPr>
                <p:cNvPr id="77867" name="椭圆 6101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7868" name="矩形 6102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7869" name="组合 6103"/>
              <p:cNvGrpSpPr/>
              <p:nvPr/>
            </p:nvGrpSpPr>
            <p:grpSpPr>
              <a:xfrm flipH="1">
                <a:off x="3781" y="3109"/>
                <a:ext cx="340" cy="329"/>
                <a:chOff x="2758" y="2841"/>
                <a:chExt cx="336" cy="329"/>
              </a:xfrm>
            </p:grpSpPr>
            <p:sp>
              <p:nvSpPr>
                <p:cNvPr id="77870" name="椭圆 6104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7871" name="矩形 6105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7872" name="组合 6106"/>
              <p:cNvGrpSpPr/>
              <p:nvPr/>
            </p:nvGrpSpPr>
            <p:grpSpPr>
              <a:xfrm flipH="1">
                <a:off x="3781" y="2760"/>
                <a:ext cx="340" cy="329"/>
                <a:chOff x="2758" y="2518"/>
                <a:chExt cx="336" cy="329"/>
              </a:xfrm>
            </p:grpSpPr>
            <p:sp>
              <p:nvSpPr>
                <p:cNvPr id="77873" name="椭圆 6107"/>
                <p:cNvSpPr/>
                <p:nvPr/>
              </p:nvSpPr>
              <p:spPr>
                <a:xfrm>
                  <a:off x="2793" y="2548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7874" name="矩形 6108"/>
                <p:cNvSpPr/>
                <p:nvPr/>
              </p:nvSpPr>
              <p:spPr>
                <a:xfrm>
                  <a:off x="2758" y="2518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相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7875" name="组合 6109"/>
              <p:cNvGrpSpPr/>
              <p:nvPr/>
            </p:nvGrpSpPr>
            <p:grpSpPr>
              <a:xfrm flipH="1">
                <a:off x="3768" y="3458"/>
                <a:ext cx="340" cy="329"/>
                <a:chOff x="2758" y="3129"/>
                <a:chExt cx="336" cy="329"/>
              </a:xfrm>
            </p:grpSpPr>
            <p:sp>
              <p:nvSpPr>
                <p:cNvPr id="77876" name="椭圆 6110"/>
                <p:cNvSpPr/>
                <p:nvPr/>
              </p:nvSpPr>
              <p:spPr>
                <a:xfrm>
                  <a:off x="2797" y="3155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7877" name="矩形 6111"/>
                <p:cNvSpPr/>
                <p:nvPr/>
              </p:nvSpPr>
              <p:spPr>
                <a:xfrm>
                  <a:off x="2758" y="3129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帅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7878" name="组合 6112"/>
              <p:cNvGrpSpPr/>
              <p:nvPr/>
            </p:nvGrpSpPr>
            <p:grpSpPr>
              <a:xfrm flipH="1">
                <a:off x="4130" y="3458"/>
                <a:ext cx="341" cy="329"/>
                <a:chOff x="2758" y="2841"/>
                <a:chExt cx="336" cy="329"/>
              </a:xfrm>
            </p:grpSpPr>
            <p:sp>
              <p:nvSpPr>
                <p:cNvPr id="77879" name="椭圆 6113"/>
                <p:cNvSpPr/>
                <p:nvPr/>
              </p:nvSpPr>
              <p:spPr>
                <a:xfrm>
                  <a:off x="2797" y="2867"/>
                  <a:ext cx="288" cy="288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 anchorCtr="0"/>
                <a:p>
                  <a:endPara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7880" name="矩形 6114"/>
                <p:cNvSpPr/>
                <p:nvPr/>
              </p:nvSpPr>
              <p:spPr>
                <a:xfrm>
                  <a:off x="2758" y="2841"/>
                  <a:ext cx="336" cy="3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仕</a:t>
                  </a:r>
                  <a:endPara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MjlmZjc0ZDI4M2E4OGVhZDc4MTFhN2VmYTMzMzgwOD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2659</Words>
  <Application>WPS 演示</Application>
  <PresentationFormat>宽屏</PresentationFormat>
  <Paragraphs>558</Paragraphs>
  <Slides>14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Times New Roman</vt:lpstr>
      <vt:lpstr>黑体</vt:lpstr>
      <vt:lpstr>方正舒体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孙永</cp:lastModifiedBy>
  <cp:revision>155</cp:revision>
  <dcterms:created xsi:type="dcterms:W3CDTF">2019-06-19T02:08:00Z</dcterms:created>
  <dcterms:modified xsi:type="dcterms:W3CDTF">2024-11-06T04:28:45Z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ICV">
    <vt:lpwstr>83C26FD6439B4E8AA4288A91EBB3F901_11</vt:lpwstr>
  </property>
</Properties>
</file>