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custDataLst>
    <p:tags r:id="rId2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gs" Target="tags/tag66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0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en-US">
                <a:solidFill>
                  <a:schemeClr val="accent2"/>
                </a:solidFill>
                <a:latin typeface="Times New Roman" panose="02020603050405020304" pitchFamily="18" charset="0"/>
                <a:ea typeface="方正舒体" pitchFamily="2" charset="-122"/>
                <a:sym typeface="+mn-ea"/>
              </a:rPr>
              <a:t>中国象棋基础教程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endParaRPr lang="zh-CN" altLang="en-US"/>
          </a:p>
          <a:p>
            <a:r>
              <a:rPr lang="zh-CN" altLang="en-US" sz="4400">
                <a:sym typeface="+mn-ea"/>
              </a:rPr>
              <a:t>基本杀法</a:t>
            </a:r>
            <a:r>
              <a:rPr lang="en-US" altLang="zh-CN" sz="4400">
                <a:sym typeface="+mn-ea"/>
              </a:rPr>
              <a:t>7</a:t>
            </a:r>
            <a:endParaRPr lang="en-US" altLang="zh-CN" sz="4400"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8849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grpSp>
        <p:nvGrpSpPr>
          <p:cNvPr id="78850" name="组合 6117"/>
          <p:cNvGrpSpPr/>
          <p:nvPr/>
        </p:nvGrpSpPr>
        <p:grpSpPr>
          <a:xfrm>
            <a:off x="1463675" y="271463"/>
            <a:ext cx="9478963" cy="830263"/>
            <a:chOff x="186" y="171"/>
            <a:chExt cx="5512" cy="523"/>
          </a:xfrm>
        </p:grpSpPr>
        <p:sp>
          <p:nvSpPr>
            <p:cNvPr id="78851" name="矩形 6118"/>
            <p:cNvSpPr/>
            <p:nvPr/>
          </p:nvSpPr>
          <p:spPr>
            <a:xfrm>
              <a:off x="186" y="330"/>
              <a:ext cx="1333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b="1">
                  <a:solidFill>
                    <a:schemeClr val="accent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22</a:t>
              </a:r>
              <a:r>
                <a:rPr lang="zh-CN" altLang="en-US" b="1">
                  <a:solidFill>
                    <a:schemeClr val="accent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、三车闹士</a:t>
              </a:r>
              <a:endParaRPr lang="zh-CN" altLang="en-US" b="1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78852" name="矩形 6119"/>
            <p:cNvSpPr/>
            <p:nvPr/>
          </p:nvSpPr>
          <p:spPr>
            <a:xfrm>
              <a:off x="1474" y="171"/>
              <a:ext cx="4224" cy="523"/>
            </a:xfrm>
            <a:prstGeom prst="rect">
              <a:avLst/>
            </a:prstGeom>
            <a:noFill/>
            <a:ln w="9525" cap="flat" cmpd="sng">
              <a:solidFill>
                <a:srgbClr val="FF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160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　残局阶段，一方的兵卒侵入对方的九宫，和双车配合攻击对方的士，因其攻击力相当于三个车，故称“三车闹士”。有时一车两兵甚至三兵围攻对方的士也称“三车闹士”。</a:t>
              </a:r>
              <a:endParaRPr lang="zh-CN" altLang="en-US" sz="16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78853" name="矩形 6120"/>
          <p:cNvSpPr/>
          <p:nvPr/>
        </p:nvSpPr>
        <p:spPr>
          <a:xfrm>
            <a:off x="2117725" y="2205038"/>
            <a:ext cx="3219450" cy="230695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如图红先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车四平七    象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如黑象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，则车七平五攻击中象，红方亦胜。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　车七平五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以下破中士，红胜。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pSp>
        <p:nvGrpSpPr>
          <p:cNvPr id="78854" name="组合 6121"/>
          <p:cNvGrpSpPr/>
          <p:nvPr/>
        </p:nvGrpSpPr>
        <p:grpSpPr>
          <a:xfrm>
            <a:off x="5256213" y="1047750"/>
            <a:ext cx="5530850" cy="5276850"/>
            <a:chOff x="2208" y="672"/>
            <a:chExt cx="3216" cy="3324"/>
          </a:xfrm>
        </p:grpSpPr>
        <p:pic>
          <p:nvPicPr>
            <p:cNvPr id="78855" name="图片 6122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208" y="672"/>
              <a:ext cx="3216" cy="3324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78856" name="组合 6123"/>
            <p:cNvGrpSpPr/>
            <p:nvPr/>
          </p:nvGrpSpPr>
          <p:grpSpPr>
            <a:xfrm>
              <a:off x="4368" y="1996"/>
              <a:ext cx="336" cy="310"/>
              <a:chOff x="1104" y="768"/>
              <a:chExt cx="336" cy="310"/>
            </a:xfrm>
          </p:grpSpPr>
          <p:sp>
            <p:nvSpPr>
              <p:cNvPr id="78857" name="椭圆 6124"/>
              <p:cNvSpPr/>
              <p:nvPr/>
            </p:nvSpPr>
            <p:spPr>
              <a:xfrm>
                <a:off x="1130" y="781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8858" name="矩形 6125"/>
              <p:cNvSpPr/>
              <p:nvPr/>
            </p:nvSpPr>
            <p:spPr>
              <a:xfrm>
                <a:off x="1104" y="768"/>
                <a:ext cx="336" cy="31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6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8859" name="组合 6126"/>
            <p:cNvGrpSpPr/>
            <p:nvPr/>
          </p:nvGrpSpPr>
          <p:grpSpPr>
            <a:xfrm flipH="1">
              <a:off x="2972" y="3638"/>
              <a:ext cx="340" cy="329"/>
              <a:chOff x="2758" y="2518"/>
              <a:chExt cx="336" cy="329"/>
            </a:xfrm>
          </p:grpSpPr>
          <p:sp>
            <p:nvSpPr>
              <p:cNvPr id="78860" name="椭圆 6127"/>
              <p:cNvSpPr/>
              <p:nvPr/>
            </p:nvSpPr>
            <p:spPr>
              <a:xfrm>
                <a:off x="2793" y="254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8861" name="矩形 6128"/>
              <p:cNvSpPr/>
              <p:nvPr/>
            </p:nvSpPr>
            <p:spPr>
              <a:xfrm>
                <a:off x="2758" y="251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相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8862" name="组合 6129"/>
            <p:cNvGrpSpPr/>
            <p:nvPr/>
          </p:nvGrpSpPr>
          <p:grpSpPr>
            <a:xfrm flipH="1">
              <a:off x="3661" y="3301"/>
              <a:ext cx="340" cy="329"/>
              <a:chOff x="2758" y="2841"/>
              <a:chExt cx="336" cy="329"/>
            </a:xfrm>
          </p:grpSpPr>
          <p:sp>
            <p:nvSpPr>
              <p:cNvPr id="78863" name="椭圆 6130"/>
              <p:cNvSpPr/>
              <p:nvPr/>
            </p:nvSpPr>
            <p:spPr>
              <a:xfrm>
                <a:off x="2797" y="286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8864" name="矩形 6131"/>
              <p:cNvSpPr/>
              <p:nvPr/>
            </p:nvSpPr>
            <p:spPr>
              <a:xfrm>
                <a:off x="2758" y="2841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仕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8865" name="组合 6132"/>
            <p:cNvGrpSpPr/>
            <p:nvPr/>
          </p:nvGrpSpPr>
          <p:grpSpPr>
            <a:xfrm flipH="1">
              <a:off x="3661" y="2952"/>
              <a:ext cx="340" cy="329"/>
              <a:chOff x="2758" y="2518"/>
              <a:chExt cx="336" cy="329"/>
            </a:xfrm>
          </p:grpSpPr>
          <p:sp>
            <p:nvSpPr>
              <p:cNvPr id="78866" name="椭圆 6133"/>
              <p:cNvSpPr/>
              <p:nvPr/>
            </p:nvSpPr>
            <p:spPr>
              <a:xfrm>
                <a:off x="2793" y="254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8867" name="矩形 6134"/>
              <p:cNvSpPr/>
              <p:nvPr/>
            </p:nvSpPr>
            <p:spPr>
              <a:xfrm>
                <a:off x="2758" y="251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相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8868" name="组合 6135"/>
            <p:cNvGrpSpPr/>
            <p:nvPr/>
          </p:nvGrpSpPr>
          <p:grpSpPr>
            <a:xfrm flipH="1">
              <a:off x="3648" y="3650"/>
              <a:ext cx="340" cy="329"/>
              <a:chOff x="2758" y="3129"/>
              <a:chExt cx="336" cy="329"/>
            </a:xfrm>
          </p:grpSpPr>
          <p:sp>
            <p:nvSpPr>
              <p:cNvPr id="78869" name="椭圆 6136"/>
              <p:cNvSpPr/>
              <p:nvPr/>
            </p:nvSpPr>
            <p:spPr>
              <a:xfrm>
                <a:off x="2797" y="3155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8870" name="矩形 6137"/>
              <p:cNvSpPr/>
              <p:nvPr/>
            </p:nvSpPr>
            <p:spPr>
              <a:xfrm>
                <a:off x="2758" y="3129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帅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8871" name="组合 6138"/>
            <p:cNvGrpSpPr/>
            <p:nvPr/>
          </p:nvGrpSpPr>
          <p:grpSpPr>
            <a:xfrm flipH="1">
              <a:off x="3312" y="3662"/>
              <a:ext cx="341" cy="329"/>
              <a:chOff x="2758" y="2841"/>
              <a:chExt cx="336" cy="329"/>
            </a:xfrm>
          </p:grpSpPr>
          <p:sp>
            <p:nvSpPr>
              <p:cNvPr id="78872" name="椭圆 6139"/>
              <p:cNvSpPr/>
              <p:nvPr/>
            </p:nvSpPr>
            <p:spPr>
              <a:xfrm>
                <a:off x="2797" y="286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8873" name="矩形 6140"/>
              <p:cNvSpPr/>
              <p:nvPr/>
            </p:nvSpPr>
            <p:spPr>
              <a:xfrm>
                <a:off x="2758" y="2841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仕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8874" name="组合 6141"/>
            <p:cNvGrpSpPr/>
            <p:nvPr/>
          </p:nvGrpSpPr>
          <p:grpSpPr>
            <a:xfrm>
              <a:off x="3636" y="690"/>
              <a:ext cx="336" cy="329"/>
              <a:chOff x="2579" y="288"/>
              <a:chExt cx="336" cy="329"/>
            </a:xfrm>
          </p:grpSpPr>
          <p:sp>
            <p:nvSpPr>
              <p:cNvPr id="78875" name="椭圆 6142"/>
              <p:cNvSpPr/>
              <p:nvPr/>
            </p:nvSpPr>
            <p:spPr>
              <a:xfrm>
                <a:off x="2609" y="31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8876" name="矩形 6143"/>
              <p:cNvSpPr/>
              <p:nvPr/>
            </p:nvSpPr>
            <p:spPr>
              <a:xfrm>
                <a:off x="2579" y="28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将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8877" name="组合 6144"/>
            <p:cNvGrpSpPr/>
            <p:nvPr/>
          </p:nvGrpSpPr>
          <p:grpSpPr>
            <a:xfrm>
              <a:off x="3646" y="1008"/>
              <a:ext cx="336" cy="329"/>
              <a:chOff x="1248" y="192"/>
              <a:chExt cx="336" cy="329"/>
            </a:xfrm>
          </p:grpSpPr>
          <p:sp>
            <p:nvSpPr>
              <p:cNvPr id="78878" name="椭圆 6145"/>
              <p:cNvSpPr/>
              <p:nvPr/>
            </p:nvSpPr>
            <p:spPr>
              <a:xfrm>
                <a:off x="1274" y="22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8879" name="矩形 6146"/>
              <p:cNvSpPr/>
              <p:nvPr/>
            </p:nvSpPr>
            <p:spPr>
              <a:xfrm>
                <a:off x="1248" y="19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士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8880" name="组合 6147"/>
            <p:cNvGrpSpPr/>
            <p:nvPr/>
          </p:nvGrpSpPr>
          <p:grpSpPr>
            <a:xfrm>
              <a:off x="2940" y="685"/>
              <a:ext cx="336" cy="329"/>
              <a:chOff x="2029" y="703"/>
              <a:chExt cx="336" cy="329"/>
            </a:xfrm>
          </p:grpSpPr>
          <p:sp>
            <p:nvSpPr>
              <p:cNvPr id="78881" name="椭圆 6148"/>
              <p:cNvSpPr/>
              <p:nvPr/>
            </p:nvSpPr>
            <p:spPr>
              <a:xfrm>
                <a:off x="2064" y="72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8882" name="矩形 6149"/>
              <p:cNvSpPr/>
              <p:nvPr/>
            </p:nvSpPr>
            <p:spPr>
              <a:xfrm>
                <a:off x="2029" y="703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象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8883" name="组合 6150"/>
            <p:cNvGrpSpPr/>
            <p:nvPr/>
          </p:nvGrpSpPr>
          <p:grpSpPr>
            <a:xfrm>
              <a:off x="3972" y="696"/>
              <a:ext cx="336" cy="329"/>
              <a:chOff x="1248" y="192"/>
              <a:chExt cx="336" cy="329"/>
            </a:xfrm>
          </p:grpSpPr>
          <p:sp>
            <p:nvSpPr>
              <p:cNvPr id="78884" name="椭圆 6151"/>
              <p:cNvSpPr/>
              <p:nvPr/>
            </p:nvSpPr>
            <p:spPr>
              <a:xfrm>
                <a:off x="1274" y="22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8885" name="矩形 6152"/>
              <p:cNvSpPr/>
              <p:nvPr/>
            </p:nvSpPr>
            <p:spPr>
              <a:xfrm>
                <a:off x="1248" y="19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士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8886" name="组合 6153"/>
            <p:cNvGrpSpPr/>
            <p:nvPr/>
          </p:nvGrpSpPr>
          <p:grpSpPr>
            <a:xfrm>
              <a:off x="4704" y="1020"/>
              <a:ext cx="336" cy="329"/>
              <a:chOff x="720" y="3156"/>
              <a:chExt cx="336" cy="329"/>
            </a:xfrm>
          </p:grpSpPr>
          <p:sp>
            <p:nvSpPr>
              <p:cNvPr id="78887" name="椭圆 6154"/>
              <p:cNvSpPr/>
              <p:nvPr/>
            </p:nvSpPr>
            <p:spPr>
              <a:xfrm>
                <a:off x="759" y="3185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8888" name="矩形 6155"/>
              <p:cNvSpPr/>
              <p:nvPr/>
            </p:nvSpPr>
            <p:spPr>
              <a:xfrm>
                <a:off x="720" y="3156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8889" name="组合 6156"/>
            <p:cNvGrpSpPr/>
            <p:nvPr/>
          </p:nvGrpSpPr>
          <p:grpSpPr>
            <a:xfrm>
              <a:off x="3996" y="1344"/>
              <a:ext cx="336" cy="329"/>
              <a:chOff x="1968" y="672"/>
              <a:chExt cx="336" cy="329"/>
            </a:xfrm>
          </p:grpSpPr>
          <p:sp>
            <p:nvSpPr>
              <p:cNvPr id="78890" name="椭圆 6157"/>
              <p:cNvSpPr/>
              <p:nvPr/>
            </p:nvSpPr>
            <p:spPr>
              <a:xfrm>
                <a:off x="2003" y="69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8891" name="矩形 6158"/>
              <p:cNvSpPr/>
              <p:nvPr/>
            </p:nvSpPr>
            <p:spPr>
              <a:xfrm>
                <a:off x="1968" y="67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8892" name="组合 6159"/>
            <p:cNvGrpSpPr/>
            <p:nvPr/>
          </p:nvGrpSpPr>
          <p:grpSpPr>
            <a:xfrm>
              <a:off x="3984" y="1680"/>
              <a:ext cx="336" cy="329"/>
              <a:chOff x="777" y="3478"/>
              <a:chExt cx="336" cy="329"/>
            </a:xfrm>
          </p:grpSpPr>
          <p:sp>
            <p:nvSpPr>
              <p:cNvPr id="78893" name="椭圆 6160"/>
              <p:cNvSpPr/>
              <p:nvPr/>
            </p:nvSpPr>
            <p:spPr>
              <a:xfrm>
                <a:off x="816" y="351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8894" name="矩形 6161"/>
              <p:cNvSpPr/>
              <p:nvPr/>
            </p:nvSpPr>
            <p:spPr>
              <a:xfrm>
                <a:off x="777" y="347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8895" name="组合 6162"/>
            <p:cNvGrpSpPr/>
            <p:nvPr/>
          </p:nvGrpSpPr>
          <p:grpSpPr>
            <a:xfrm>
              <a:off x="4332" y="708"/>
              <a:ext cx="336" cy="329"/>
              <a:chOff x="2029" y="703"/>
              <a:chExt cx="336" cy="329"/>
            </a:xfrm>
          </p:grpSpPr>
          <p:sp>
            <p:nvSpPr>
              <p:cNvPr id="78896" name="椭圆 6163"/>
              <p:cNvSpPr/>
              <p:nvPr/>
            </p:nvSpPr>
            <p:spPr>
              <a:xfrm>
                <a:off x="2064" y="72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8897" name="矩形 6164"/>
              <p:cNvSpPr/>
              <p:nvPr/>
            </p:nvSpPr>
            <p:spPr>
              <a:xfrm>
                <a:off x="2029" y="703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象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8898" name="组合 6165"/>
            <p:cNvGrpSpPr/>
            <p:nvPr/>
          </p:nvGrpSpPr>
          <p:grpSpPr>
            <a:xfrm>
              <a:off x="3996" y="1008"/>
              <a:ext cx="336" cy="329"/>
              <a:chOff x="720" y="3156"/>
              <a:chExt cx="336" cy="329"/>
            </a:xfrm>
          </p:grpSpPr>
          <p:sp>
            <p:nvSpPr>
              <p:cNvPr id="78899" name="椭圆 6166"/>
              <p:cNvSpPr/>
              <p:nvPr/>
            </p:nvSpPr>
            <p:spPr>
              <a:xfrm>
                <a:off x="759" y="3185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8900" name="矩形 6167"/>
              <p:cNvSpPr/>
              <p:nvPr/>
            </p:nvSpPr>
            <p:spPr>
              <a:xfrm>
                <a:off x="720" y="3156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兵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9873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sp>
        <p:nvSpPr>
          <p:cNvPr id="79874" name="矩形 6170"/>
          <p:cNvSpPr/>
          <p:nvPr/>
        </p:nvSpPr>
        <p:spPr>
          <a:xfrm>
            <a:off x="1531938" y="614363"/>
            <a:ext cx="3862387" cy="56927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如图，红先</a:t>
            </a:r>
            <a:endParaRPr lang="zh-CN" altLang="en-US" sz="14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车六平五    将</a:t>
            </a:r>
            <a:r>
              <a:rPr lang="en-US" altLang="zh-CN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5</a:t>
            </a:r>
            <a:r>
              <a:rPr lang="zh-CN" altLang="en-US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平</a:t>
            </a:r>
            <a:r>
              <a:rPr lang="en-US" altLang="zh-CN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endParaRPr lang="en-US" altLang="zh-CN" sz="14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</a:t>
            </a:r>
            <a:r>
              <a:rPr lang="zh-CN" altLang="en-US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如黑误走士</a:t>
            </a:r>
            <a:r>
              <a:rPr lang="en-US" altLang="zh-CN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6</a:t>
            </a:r>
            <a:r>
              <a:rPr lang="zh-CN" altLang="en-US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进</a:t>
            </a:r>
            <a:r>
              <a:rPr lang="en-US" altLang="zh-CN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5</a:t>
            </a:r>
            <a:r>
              <a:rPr lang="zh-CN" altLang="en-US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，则兵五进一，红胜。</a:t>
            </a:r>
            <a:endParaRPr lang="zh-CN" altLang="en-US" sz="14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车五平六    将</a:t>
            </a:r>
            <a:r>
              <a:rPr lang="en-US" altLang="zh-CN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r>
              <a:rPr lang="zh-CN" altLang="en-US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平</a:t>
            </a:r>
            <a:r>
              <a:rPr lang="en-US" altLang="zh-CN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5</a:t>
            </a:r>
            <a:endParaRPr lang="en-US" altLang="zh-CN" sz="14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</a:t>
            </a:r>
            <a:r>
              <a:rPr lang="zh-CN" altLang="en-US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车六平七    卒</a:t>
            </a:r>
            <a:r>
              <a:rPr lang="en-US" altLang="zh-CN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r>
              <a:rPr lang="zh-CN" altLang="en-US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进</a:t>
            </a:r>
            <a:r>
              <a:rPr lang="en-US" altLang="zh-CN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endParaRPr lang="en-US" altLang="zh-CN" sz="14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</a:t>
            </a:r>
            <a:r>
              <a:rPr lang="zh-CN" altLang="en-US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如黑径走车</a:t>
            </a:r>
            <a:r>
              <a:rPr lang="en-US" altLang="zh-CN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5</a:t>
            </a:r>
            <a:r>
              <a:rPr lang="zh-CN" altLang="en-US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平</a:t>
            </a:r>
            <a:r>
              <a:rPr lang="en-US" altLang="zh-CN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r>
              <a:rPr lang="zh-CN" altLang="en-US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，则兵五进一，士</a:t>
            </a:r>
            <a:r>
              <a:rPr lang="en-US" altLang="zh-CN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6</a:t>
            </a:r>
            <a:r>
              <a:rPr lang="zh-CN" altLang="en-US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进</a:t>
            </a:r>
            <a:r>
              <a:rPr lang="en-US" altLang="zh-CN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5 </a:t>
            </a:r>
            <a:r>
              <a:rPr lang="zh-CN" altLang="en-US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，车七平五，将</a:t>
            </a:r>
            <a:r>
              <a:rPr lang="en-US" altLang="zh-CN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5</a:t>
            </a:r>
            <a:r>
              <a:rPr lang="zh-CN" altLang="en-US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平</a:t>
            </a:r>
            <a:r>
              <a:rPr lang="en-US" altLang="zh-CN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6</a:t>
            </a:r>
            <a:r>
              <a:rPr lang="zh-CN" altLang="en-US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，车二进一，红胜。</a:t>
            </a:r>
            <a:endParaRPr lang="zh-CN" altLang="en-US" sz="14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帅五平六    车</a:t>
            </a:r>
            <a:r>
              <a:rPr lang="en-US" altLang="zh-CN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5</a:t>
            </a:r>
            <a:r>
              <a:rPr lang="zh-CN" altLang="en-US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平</a:t>
            </a:r>
            <a:r>
              <a:rPr lang="en-US" altLang="zh-CN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    </a:t>
            </a:r>
            <a:endParaRPr lang="en-US" altLang="zh-CN" sz="14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</a:t>
            </a:r>
            <a:r>
              <a:rPr lang="zh-CN" altLang="en-US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帅六平五    马</a:t>
            </a:r>
            <a:r>
              <a:rPr lang="en-US" altLang="zh-CN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7</a:t>
            </a:r>
            <a:r>
              <a:rPr lang="zh-CN" altLang="en-US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退</a:t>
            </a:r>
            <a:r>
              <a:rPr lang="en-US" altLang="zh-CN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5 </a:t>
            </a:r>
            <a:endParaRPr lang="en-US" altLang="zh-CN" sz="14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</a:t>
            </a:r>
            <a:r>
              <a:rPr lang="zh-CN" altLang="en-US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车七进一    车</a:t>
            </a:r>
            <a:r>
              <a:rPr lang="en-US" altLang="zh-CN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r>
              <a:rPr lang="zh-CN" altLang="en-US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退</a:t>
            </a:r>
            <a:r>
              <a:rPr lang="en-US" altLang="zh-CN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endParaRPr lang="en-US" altLang="zh-CN" sz="14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</a:t>
            </a:r>
            <a:r>
              <a:rPr lang="zh-CN" altLang="en-US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车七退三    卒</a:t>
            </a:r>
            <a:r>
              <a:rPr lang="en-US" altLang="zh-CN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zh-CN" altLang="en-US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平</a:t>
            </a:r>
            <a:r>
              <a:rPr lang="en-US" altLang="zh-CN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     </a:t>
            </a:r>
            <a:endParaRPr lang="en-US" altLang="zh-CN" sz="14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</a:t>
            </a:r>
            <a:r>
              <a:rPr lang="zh-CN" altLang="en-US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兵五进一    炮</a:t>
            </a:r>
            <a:r>
              <a:rPr lang="en-US" altLang="zh-CN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5</a:t>
            </a:r>
            <a:r>
              <a:rPr lang="zh-CN" altLang="en-US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退</a:t>
            </a:r>
            <a:r>
              <a:rPr lang="en-US" altLang="zh-CN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5</a:t>
            </a:r>
            <a:endParaRPr lang="en-US" altLang="zh-CN" sz="14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</a:t>
            </a:r>
            <a:r>
              <a:rPr lang="zh-CN" altLang="en-US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如改走士</a:t>
            </a:r>
            <a:r>
              <a:rPr lang="en-US" altLang="zh-CN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6</a:t>
            </a:r>
            <a:r>
              <a:rPr lang="zh-CN" altLang="en-US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进</a:t>
            </a:r>
            <a:r>
              <a:rPr lang="en-US" altLang="zh-CN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5</a:t>
            </a:r>
            <a:r>
              <a:rPr lang="zh-CN" altLang="en-US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，则车二进一，士</a:t>
            </a:r>
            <a:r>
              <a:rPr lang="en-US" altLang="zh-CN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5</a:t>
            </a:r>
            <a:r>
              <a:rPr lang="zh-CN" altLang="en-US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退</a:t>
            </a:r>
            <a:r>
              <a:rPr lang="en-US" altLang="zh-CN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6</a:t>
            </a:r>
            <a:r>
              <a:rPr lang="zh-CN" altLang="en-US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endParaRPr lang="zh-CN" altLang="en-US" sz="14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车七平五杀，红胜。</a:t>
            </a:r>
            <a:endParaRPr lang="zh-CN" altLang="en-US" sz="14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车七平五    车</a:t>
            </a:r>
            <a:r>
              <a:rPr lang="en-US" altLang="zh-CN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r>
              <a:rPr lang="zh-CN" altLang="en-US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进</a:t>
            </a:r>
            <a:r>
              <a:rPr lang="en-US" altLang="zh-CN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    </a:t>
            </a:r>
            <a:endParaRPr lang="en-US" altLang="zh-CN" sz="14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</a:t>
            </a:r>
            <a:r>
              <a:rPr lang="zh-CN" altLang="en-US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车二平四</a:t>
            </a:r>
            <a:endParaRPr lang="zh-CN" altLang="en-US" sz="14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以下红方倒仕，出帅，攻击黑方底士，</a:t>
            </a:r>
            <a:endParaRPr lang="zh-CN" altLang="en-US" sz="14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黑方无法防御。</a:t>
            </a:r>
            <a:endParaRPr lang="zh-CN" altLang="en-US" sz="14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79875" name="组合 6171"/>
          <p:cNvGrpSpPr/>
          <p:nvPr/>
        </p:nvGrpSpPr>
        <p:grpSpPr>
          <a:xfrm>
            <a:off x="5160963" y="671513"/>
            <a:ext cx="5530850" cy="5276850"/>
            <a:chOff x="2400" y="576"/>
            <a:chExt cx="3216" cy="3324"/>
          </a:xfrm>
        </p:grpSpPr>
        <p:pic>
          <p:nvPicPr>
            <p:cNvPr id="79876" name="图片 6172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400" y="576"/>
              <a:ext cx="3216" cy="3324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79877" name="组合 6173"/>
            <p:cNvGrpSpPr/>
            <p:nvPr/>
          </p:nvGrpSpPr>
          <p:grpSpPr>
            <a:xfrm>
              <a:off x="3852" y="1888"/>
              <a:ext cx="336" cy="310"/>
              <a:chOff x="1104" y="768"/>
              <a:chExt cx="336" cy="310"/>
            </a:xfrm>
          </p:grpSpPr>
          <p:sp>
            <p:nvSpPr>
              <p:cNvPr id="79878" name="椭圆 6174"/>
              <p:cNvSpPr/>
              <p:nvPr/>
            </p:nvSpPr>
            <p:spPr>
              <a:xfrm>
                <a:off x="1130" y="781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9879" name="矩形 6175"/>
              <p:cNvSpPr/>
              <p:nvPr/>
            </p:nvSpPr>
            <p:spPr>
              <a:xfrm>
                <a:off x="1104" y="768"/>
                <a:ext cx="336" cy="31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6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9880" name="组合 6176"/>
            <p:cNvGrpSpPr/>
            <p:nvPr/>
          </p:nvGrpSpPr>
          <p:grpSpPr>
            <a:xfrm flipH="1">
              <a:off x="4556" y="3542"/>
              <a:ext cx="340" cy="329"/>
              <a:chOff x="2758" y="2518"/>
              <a:chExt cx="336" cy="329"/>
            </a:xfrm>
          </p:grpSpPr>
          <p:sp>
            <p:nvSpPr>
              <p:cNvPr id="79881" name="椭圆 6177"/>
              <p:cNvSpPr/>
              <p:nvPr/>
            </p:nvSpPr>
            <p:spPr>
              <a:xfrm>
                <a:off x="2793" y="254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9882" name="矩形 6178"/>
              <p:cNvSpPr/>
              <p:nvPr/>
            </p:nvSpPr>
            <p:spPr>
              <a:xfrm>
                <a:off x="2758" y="251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相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9883" name="组合 6179"/>
            <p:cNvGrpSpPr/>
            <p:nvPr/>
          </p:nvGrpSpPr>
          <p:grpSpPr>
            <a:xfrm flipH="1">
              <a:off x="3853" y="3205"/>
              <a:ext cx="340" cy="329"/>
              <a:chOff x="2758" y="2841"/>
              <a:chExt cx="336" cy="329"/>
            </a:xfrm>
          </p:grpSpPr>
          <p:sp>
            <p:nvSpPr>
              <p:cNvPr id="79884" name="椭圆 6180"/>
              <p:cNvSpPr/>
              <p:nvPr/>
            </p:nvSpPr>
            <p:spPr>
              <a:xfrm>
                <a:off x="2797" y="286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9885" name="矩形 6181"/>
              <p:cNvSpPr/>
              <p:nvPr/>
            </p:nvSpPr>
            <p:spPr>
              <a:xfrm>
                <a:off x="2758" y="2841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仕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9886" name="组合 6182"/>
            <p:cNvGrpSpPr/>
            <p:nvPr/>
          </p:nvGrpSpPr>
          <p:grpSpPr>
            <a:xfrm flipH="1">
              <a:off x="3853" y="2856"/>
              <a:ext cx="340" cy="329"/>
              <a:chOff x="2758" y="2518"/>
              <a:chExt cx="336" cy="329"/>
            </a:xfrm>
          </p:grpSpPr>
          <p:sp>
            <p:nvSpPr>
              <p:cNvPr id="79887" name="椭圆 6183"/>
              <p:cNvSpPr/>
              <p:nvPr/>
            </p:nvSpPr>
            <p:spPr>
              <a:xfrm>
                <a:off x="2793" y="254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9888" name="矩形 6184"/>
              <p:cNvSpPr/>
              <p:nvPr/>
            </p:nvSpPr>
            <p:spPr>
              <a:xfrm>
                <a:off x="2758" y="251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相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9889" name="组合 6185"/>
            <p:cNvGrpSpPr/>
            <p:nvPr/>
          </p:nvGrpSpPr>
          <p:grpSpPr>
            <a:xfrm flipH="1">
              <a:off x="3840" y="3554"/>
              <a:ext cx="340" cy="329"/>
              <a:chOff x="2758" y="3129"/>
              <a:chExt cx="336" cy="329"/>
            </a:xfrm>
          </p:grpSpPr>
          <p:sp>
            <p:nvSpPr>
              <p:cNvPr id="79890" name="椭圆 6186"/>
              <p:cNvSpPr/>
              <p:nvPr/>
            </p:nvSpPr>
            <p:spPr>
              <a:xfrm>
                <a:off x="2797" y="3155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9891" name="矩形 6187"/>
              <p:cNvSpPr/>
              <p:nvPr/>
            </p:nvSpPr>
            <p:spPr>
              <a:xfrm>
                <a:off x="2758" y="3129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帅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9892" name="组合 6188"/>
            <p:cNvGrpSpPr/>
            <p:nvPr/>
          </p:nvGrpSpPr>
          <p:grpSpPr>
            <a:xfrm flipH="1">
              <a:off x="4219" y="3566"/>
              <a:ext cx="341" cy="329"/>
              <a:chOff x="2758" y="2841"/>
              <a:chExt cx="336" cy="329"/>
            </a:xfrm>
          </p:grpSpPr>
          <p:sp>
            <p:nvSpPr>
              <p:cNvPr id="79893" name="椭圆 6189"/>
              <p:cNvSpPr/>
              <p:nvPr/>
            </p:nvSpPr>
            <p:spPr>
              <a:xfrm>
                <a:off x="2797" y="286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9894" name="矩形 6190"/>
              <p:cNvSpPr/>
              <p:nvPr/>
            </p:nvSpPr>
            <p:spPr>
              <a:xfrm>
                <a:off x="2758" y="2841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仕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9895" name="组合 6191"/>
            <p:cNvGrpSpPr/>
            <p:nvPr/>
          </p:nvGrpSpPr>
          <p:grpSpPr>
            <a:xfrm>
              <a:off x="3828" y="594"/>
              <a:ext cx="336" cy="329"/>
              <a:chOff x="2579" y="288"/>
              <a:chExt cx="336" cy="329"/>
            </a:xfrm>
          </p:grpSpPr>
          <p:sp>
            <p:nvSpPr>
              <p:cNvPr id="79896" name="椭圆 6192"/>
              <p:cNvSpPr/>
              <p:nvPr/>
            </p:nvSpPr>
            <p:spPr>
              <a:xfrm>
                <a:off x="2609" y="31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9897" name="矩形 6193"/>
              <p:cNvSpPr/>
              <p:nvPr/>
            </p:nvSpPr>
            <p:spPr>
              <a:xfrm>
                <a:off x="2579" y="28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将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9898" name="组合 6194"/>
            <p:cNvGrpSpPr/>
            <p:nvPr/>
          </p:nvGrpSpPr>
          <p:grpSpPr>
            <a:xfrm>
              <a:off x="3838" y="912"/>
              <a:ext cx="336" cy="329"/>
              <a:chOff x="1248" y="192"/>
              <a:chExt cx="336" cy="329"/>
            </a:xfrm>
          </p:grpSpPr>
          <p:sp>
            <p:nvSpPr>
              <p:cNvPr id="79899" name="椭圆 6195"/>
              <p:cNvSpPr/>
              <p:nvPr/>
            </p:nvSpPr>
            <p:spPr>
              <a:xfrm>
                <a:off x="1274" y="22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9900" name="矩形 6196"/>
              <p:cNvSpPr/>
              <p:nvPr/>
            </p:nvSpPr>
            <p:spPr>
              <a:xfrm>
                <a:off x="1248" y="19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士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9901" name="组合 6197"/>
            <p:cNvGrpSpPr/>
            <p:nvPr/>
          </p:nvGrpSpPr>
          <p:grpSpPr>
            <a:xfrm>
              <a:off x="4164" y="600"/>
              <a:ext cx="336" cy="329"/>
              <a:chOff x="1248" y="192"/>
              <a:chExt cx="336" cy="329"/>
            </a:xfrm>
          </p:grpSpPr>
          <p:sp>
            <p:nvSpPr>
              <p:cNvPr id="79902" name="椭圆 6198"/>
              <p:cNvSpPr/>
              <p:nvPr/>
            </p:nvSpPr>
            <p:spPr>
              <a:xfrm>
                <a:off x="1274" y="22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9903" name="矩形 6199"/>
              <p:cNvSpPr/>
              <p:nvPr/>
            </p:nvSpPr>
            <p:spPr>
              <a:xfrm>
                <a:off x="1248" y="19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士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9904" name="组合 6200"/>
            <p:cNvGrpSpPr/>
            <p:nvPr/>
          </p:nvGrpSpPr>
          <p:grpSpPr>
            <a:xfrm>
              <a:off x="4896" y="924"/>
              <a:ext cx="336" cy="329"/>
              <a:chOff x="720" y="3156"/>
              <a:chExt cx="336" cy="329"/>
            </a:xfrm>
          </p:grpSpPr>
          <p:sp>
            <p:nvSpPr>
              <p:cNvPr id="79905" name="椭圆 6201"/>
              <p:cNvSpPr/>
              <p:nvPr/>
            </p:nvSpPr>
            <p:spPr>
              <a:xfrm>
                <a:off x="759" y="3185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9906" name="矩形 6202"/>
              <p:cNvSpPr/>
              <p:nvPr/>
            </p:nvSpPr>
            <p:spPr>
              <a:xfrm>
                <a:off x="720" y="3156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9907" name="组合 6203"/>
            <p:cNvGrpSpPr/>
            <p:nvPr/>
          </p:nvGrpSpPr>
          <p:grpSpPr>
            <a:xfrm>
              <a:off x="3828" y="2529"/>
              <a:ext cx="336" cy="329"/>
              <a:chOff x="1968" y="672"/>
              <a:chExt cx="336" cy="329"/>
            </a:xfrm>
          </p:grpSpPr>
          <p:sp>
            <p:nvSpPr>
              <p:cNvPr id="79908" name="椭圆 6204"/>
              <p:cNvSpPr/>
              <p:nvPr/>
            </p:nvSpPr>
            <p:spPr>
              <a:xfrm>
                <a:off x="2003" y="69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9909" name="矩形 6205"/>
              <p:cNvSpPr/>
              <p:nvPr/>
            </p:nvSpPr>
            <p:spPr>
              <a:xfrm>
                <a:off x="1968" y="67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9910" name="组合 6206"/>
            <p:cNvGrpSpPr/>
            <p:nvPr/>
          </p:nvGrpSpPr>
          <p:grpSpPr>
            <a:xfrm>
              <a:off x="3468" y="912"/>
              <a:ext cx="336" cy="329"/>
              <a:chOff x="777" y="3478"/>
              <a:chExt cx="336" cy="329"/>
            </a:xfrm>
          </p:grpSpPr>
          <p:sp>
            <p:nvSpPr>
              <p:cNvPr id="79911" name="椭圆 6207"/>
              <p:cNvSpPr/>
              <p:nvPr/>
            </p:nvSpPr>
            <p:spPr>
              <a:xfrm>
                <a:off x="816" y="351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9912" name="矩形 6208"/>
              <p:cNvSpPr/>
              <p:nvPr/>
            </p:nvSpPr>
            <p:spPr>
              <a:xfrm>
                <a:off x="777" y="347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9913" name="组合 6209"/>
            <p:cNvGrpSpPr/>
            <p:nvPr/>
          </p:nvGrpSpPr>
          <p:grpSpPr>
            <a:xfrm>
              <a:off x="3840" y="1269"/>
              <a:ext cx="336" cy="329"/>
              <a:chOff x="720" y="3156"/>
              <a:chExt cx="336" cy="329"/>
            </a:xfrm>
          </p:grpSpPr>
          <p:sp>
            <p:nvSpPr>
              <p:cNvPr id="79914" name="椭圆 6210"/>
              <p:cNvSpPr/>
              <p:nvPr/>
            </p:nvSpPr>
            <p:spPr>
              <a:xfrm>
                <a:off x="759" y="3185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9915" name="矩形 6211"/>
              <p:cNvSpPr/>
              <p:nvPr/>
            </p:nvSpPr>
            <p:spPr>
              <a:xfrm>
                <a:off x="720" y="3156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兵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9916" name="组合 6212"/>
            <p:cNvGrpSpPr/>
            <p:nvPr/>
          </p:nvGrpSpPr>
          <p:grpSpPr>
            <a:xfrm>
              <a:off x="4548" y="1884"/>
              <a:ext cx="336" cy="310"/>
              <a:chOff x="1104" y="768"/>
              <a:chExt cx="336" cy="310"/>
            </a:xfrm>
          </p:grpSpPr>
          <p:sp>
            <p:nvSpPr>
              <p:cNvPr id="79917" name="椭圆 6213"/>
              <p:cNvSpPr/>
              <p:nvPr/>
            </p:nvSpPr>
            <p:spPr>
              <a:xfrm>
                <a:off x="1130" y="781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9918" name="矩形 6214"/>
              <p:cNvSpPr/>
              <p:nvPr/>
            </p:nvSpPr>
            <p:spPr>
              <a:xfrm>
                <a:off x="1104" y="768"/>
                <a:ext cx="336" cy="31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马</a:t>
                </a:r>
                <a:endParaRPr lang="zh-CN" altLang="en-US" sz="26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9919" name="组合 6215"/>
            <p:cNvGrpSpPr/>
            <p:nvPr/>
          </p:nvGrpSpPr>
          <p:grpSpPr>
            <a:xfrm>
              <a:off x="3492" y="3225"/>
              <a:ext cx="336" cy="329"/>
              <a:chOff x="1968" y="672"/>
              <a:chExt cx="336" cy="329"/>
            </a:xfrm>
          </p:grpSpPr>
          <p:sp>
            <p:nvSpPr>
              <p:cNvPr id="79920" name="椭圆 6216"/>
              <p:cNvSpPr/>
              <p:nvPr/>
            </p:nvSpPr>
            <p:spPr>
              <a:xfrm>
                <a:off x="2003" y="69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9921" name="矩形 6217"/>
              <p:cNvSpPr/>
              <p:nvPr/>
            </p:nvSpPr>
            <p:spPr>
              <a:xfrm>
                <a:off x="1968" y="67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卒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9922" name="组合 6218"/>
            <p:cNvGrpSpPr/>
            <p:nvPr/>
          </p:nvGrpSpPr>
          <p:grpSpPr>
            <a:xfrm>
              <a:off x="3144" y="3240"/>
              <a:ext cx="336" cy="329"/>
              <a:chOff x="1968" y="672"/>
              <a:chExt cx="336" cy="329"/>
            </a:xfrm>
          </p:grpSpPr>
          <p:sp>
            <p:nvSpPr>
              <p:cNvPr id="79923" name="椭圆 6219"/>
              <p:cNvSpPr/>
              <p:nvPr/>
            </p:nvSpPr>
            <p:spPr>
              <a:xfrm>
                <a:off x="2003" y="69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9924" name="矩形 6220"/>
              <p:cNvSpPr/>
              <p:nvPr/>
            </p:nvSpPr>
            <p:spPr>
              <a:xfrm>
                <a:off x="1968" y="67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卒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0897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grpSp>
        <p:nvGrpSpPr>
          <p:cNvPr id="80898" name="组合 6223"/>
          <p:cNvGrpSpPr/>
          <p:nvPr/>
        </p:nvGrpSpPr>
        <p:grpSpPr>
          <a:xfrm>
            <a:off x="1463675" y="212725"/>
            <a:ext cx="9420225" cy="830263"/>
            <a:chOff x="186" y="134"/>
            <a:chExt cx="5478" cy="523"/>
          </a:xfrm>
        </p:grpSpPr>
        <p:sp>
          <p:nvSpPr>
            <p:cNvPr id="80899" name="矩形 6224"/>
            <p:cNvSpPr/>
            <p:nvPr/>
          </p:nvSpPr>
          <p:spPr>
            <a:xfrm>
              <a:off x="186" y="330"/>
              <a:ext cx="1333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b="1">
                  <a:solidFill>
                    <a:schemeClr val="accent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23</a:t>
              </a:r>
              <a:r>
                <a:rPr lang="zh-CN" altLang="en-US" b="1">
                  <a:solidFill>
                    <a:schemeClr val="accent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、海底捞月</a:t>
              </a:r>
              <a:endParaRPr lang="zh-CN" altLang="en-US" b="1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80900" name="矩形 6225"/>
            <p:cNvSpPr/>
            <p:nvPr/>
          </p:nvSpPr>
          <p:spPr>
            <a:xfrm>
              <a:off x="1474" y="134"/>
              <a:ext cx="4190" cy="523"/>
            </a:xfrm>
            <a:prstGeom prst="rect">
              <a:avLst/>
            </a:prstGeom>
            <a:noFill/>
            <a:ln w="9525" cap="flat" cmpd="sng">
              <a:solidFill>
                <a:srgbClr val="FF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160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　海底捞月杀法一般用于残局阶段。这时优势一方的帅（将）占据中线，用炮借车力在帅（将）底下打车，把对方守肋的车赶开，即能造成白脸将杀势。有时，优势一方有底兵支持中车，亦可对单车方以海底捞月法取胜。</a:t>
              </a:r>
              <a:endParaRPr lang="zh-CN" altLang="en-US" sz="16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80901" name="矩形 6226"/>
          <p:cNvSpPr/>
          <p:nvPr/>
        </p:nvSpPr>
        <p:spPr>
          <a:xfrm>
            <a:off x="1995488" y="1408113"/>
            <a:ext cx="3219450" cy="493903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　　如图红先。本局红方多一炮，且红车占中，可用海底捞月法胜。如黑车占中，则成和局。</a:t>
            </a:r>
            <a:endParaRPr lang="zh-CN" altLang="en-US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车五进五    将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endParaRPr lang="en-US" altLang="zh-CN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炮二平八    车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平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endParaRPr lang="en-US" altLang="zh-CN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　车五退五    车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平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endParaRPr lang="en-US" altLang="zh-CN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　炮八进五    车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endParaRPr lang="en-US" altLang="zh-CN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　车五进四    将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endParaRPr lang="en-US" altLang="zh-CN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　车五进一    将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endParaRPr lang="en-US" altLang="zh-CN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　炮八平六    车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平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endParaRPr lang="en-US" altLang="zh-CN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　车五退六    将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endParaRPr lang="en-US" altLang="zh-CN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　车五平六  （红胜）</a:t>
            </a:r>
            <a:endParaRPr lang="zh-CN" altLang="en-US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80902" name="组合 6227"/>
          <p:cNvGrpSpPr/>
          <p:nvPr/>
        </p:nvGrpSpPr>
        <p:grpSpPr>
          <a:xfrm>
            <a:off x="5202238" y="1054100"/>
            <a:ext cx="5530850" cy="5276850"/>
            <a:chOff x="2304" y="912"/>
            <a:chExt cx="3216" cy="3324"/>
          </a:xfrm>
        </p:grpSpPr>
        <p:pic>
          <p:nvPicPr>
            <p:cNvPr id="80903" name="图片 6228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304" y="912"/>
              <a:ext cx="3216" cy="3324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80904" name="组合 6229"/>
            <p:cNvGrpSpPr/>
            <p:nvPr/>
          </p:nvGrpSpPr>
          <p:grpSpPr>
            <a:xfrm>
              <a:off x="4800" y="2565"/>
              <a:ext cx="336" cy="329"/>
              <a:chOff x="777" y="3478"/>
              <a:chExt cx="336" cy="329"/>
            </a:xfrm>
          </p:grpSpPr>
          <p:sp>
            <p:nvSpPr>
              <p:cNvPr id="80905" name="椭圆 6230"/>
              <p:cNvSpPr/>
              <p:nvPr/>
            </p:nvSpPr>
            <p:spPr>
              <a:xfrm>
                <a:off x="816" y="351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80906" name="矩形 6231"/>
              <p:cNvSpPr/>
              <p:nvPr/>
            </p:nvSpPr>
            <p:spPr>
              <a:xfrm>
                <a:off x="777" y="347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80907" name="组合 6232"/>
            <p:cNvGrpSpPr/>
            <p:nvPr/>
          </p:nvGrpSpPr>
          <p:grpSpPr>
            <a:xfrm>
              <a:off x="3408" y="2256"/>
              <a:ext cx="336" cy="310"/>
              <a:chOff x="1104" y="768"/>
              <a:chExt cx="336" cy="310"/>
            </a:xfrm>
          </p:grpSpPr>
          <p:sp>
            <p:nvSpPr>
              <p:cNvPr id="80908" name="椭圆 6233"/>
              <p:cNvSpPr/>
              <p:nvPr/>
            </p:nvSpPr>
            <p:spPr>
              <a:xfrm>
                <a:off x="1130" y="781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80909" name="矩形 6234"/>
              <p:cNvSpPr/>
              <p:nvPr/>
            </p:nvSpPr>
            <p:spPr>
              <a:xfrm>
                <a:off x="1104" y="768"/>
                <a:ext cx="336" cy="31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6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80910" name="组合 6235"/>
            <p:cNvGrpSpPr/>
            <p:nvPr/>
          </p:nvGrpSpPr>
          <p:grpSpPr>
            <a:xfrm flipH="1">
              <a:off x="3744" y="3866"/>
              <a:ext cx="340" cy="329"/>
              <a:chOff x="2758" y="3129"/>
              <a:chExt cx="336" cy="329"/>
            </a:xfrm>
          </p:grpSpPr>
          <p:sp>
            <p:nvSpPr>
              <p:cNvPr id="80911" name="椭圆 6236"/>
              <p:cNvSpPr/>
              <p:nvPr/>
            </p:nvSpPr>
            <p:spPr>
              <a:xfrm>
                <a:off x="2797" y="3155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80912" name="矩形 6237"/>
              <p:cNvSpPr/>
              <p:nvPr/>
            </p:nvSpPr>
            <p:spPr>
              <a:xfrm>
                <a:off x="2758" y="3129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帅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80913" name="组合 6238"/>
            <p:cNvGrpSpPr/>
            <p:nvPr/>
          </p:nvGrpSpPr>
          <p:grpSpPr>
            <a:xfrm>
              <a:off x="3372" y="936"/>
              <a:ext cx="336" cy="329"/>
              <a:chOff x="2579" y="288"/>
              <a:chExt cx="336" cy="329"/>
            </a:xfrm>
          </p:grpSpPr>
          <p:sp>
            <p:nvSpPr>
              <p:cNvPr id="80914" name="椭圆 6239"/>
              <p:cNvSpPr/>
              <p:nvPr/>
            </p:nvSpPr>
            <p:spPr>
              <a:xfrm>
                <a:off x="2609" y="31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80915" name="矩形 6240"/>
              <p:cNvSpPr/>
              <p:nvPr/>
            </p:nvSpPr>
            <p:spPr>
              <a:xfrm>
                <a:off x="2579" y="28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将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80916" name="组合 6241"/>
            <p:cNvGrpSpPr/>
            <p:nvPr/>
          </p:nvGrpSpPr>
          <p:grpSpPr>
            <a:xfrm>
              <a:off x="3744" y="2592"/>
              <a:ext cx="336" cy="329"/>
              <a:chOff x="720" y="3156"/>
              <a:chExt cx="336" cy="329"/>
            </a:xfrm>
          </p:grpSpPr>
          <p:sp>
            <p:nvSpPr>
              <p:cNvPr id="80917" name="椭圆 6242"/>
              <p:cNvSpPr/>
              <p:nvPr/>
            </p:nvSpPr>
            <p:spPr>
              <a:xfrm>
                <a:off x="759" y="3185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80918" name="矩形 6243"/>
              <p:cNvSpPr/>
              <p:nvPr/>
            </p:nvSpPr>
            <p:spPr>
              <a:xfrm>
                <a:off x="720" y="3156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21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sp>
        <p:nvSpPr>
          <p:cNvPr id="81922" name="矩形 6246"/>
          <p:cNvSpPr/>
          <p:nvPr/>
        </p:nvSpPr>
        <p:spPr>
          <a:xfrm>
            <a:off x="2335213" y="1292225"/>
            <a:ext cx="2746375" cy="410781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如图，红先：</a:t>
            </a:r>
            <a:endParaRPr lang="zh-CN" altLang="en-US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车五进六    将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endParaRPr lang="en-US" altLang="zh-CN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车五退一    将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endParaRPr lang="en-US" altLang="zh-CN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兵二平三    车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endParaRPr lang="en-US" altLang="zh-CN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兵三平四    车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endParaRPr lang="en-US" altLang="zh-CN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兵四平五    车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endParaRPr lang="en-US" altLang="zh-CN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兵五平六    车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endParaRPr lang="en-US" altLang="zh-CN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兵六平七    车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endParaRPr lang="en-US" altLang="zh-CN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车五进一    将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endParaRPr lang="en-US" altLang="zh-CN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车五平六  （红胜）</a:t>
            </a:r>
            <a:endParaRPr lang="zh-CN" altLang="en-US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81923" name="组合 6247"/>
          <p:cNvGrpSpPr/>
          <p:nvPr/>
        </p:nvGrpSpPr>
        <p:grpSpPr>
          <a:xfrm>
            <a:off x="5119688" y="673100"/>
            <a:ext cx="5530850" cy="5276850"/>
            <a:chOff x="2304" y="538"/>
            <a:chExt cx="3216" cy="3324"/>
          </a:xfrm>
        </p:grpSpPr>
        <p:pic>
          <p:nvPicPr>
            <p:cNvPr id="81924" name="图片 6248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304" y="538"/>
              <a:ext cx="3216" cy="3324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81925" name="组合 6249"/>
            <p:cNvGrpSpPr/>
            <p:nvPr/>
          </p:nvGrpSpPr>
          <p:grpSpPr>
            <a:xfrm>
              <a:off x="4800" y="564"/>
              <a:ext cx="336" cy="329"/>
              <a:chOff x="777" y="3478"/>
              <a:chExt cx="336" cy="329"/>
            </a:xfrm>
          </p:grpSpPr>
          <p:sp>
            <p:nvSpPr>
              <p:cNvPr id="81926" name="椭圆 6250"/>
              <p:cNvSpPr/>
              <p:nvPr/>
            </p:nvSpPr>
            <p:spPr>
              <a:xfrm>
                <a:off x="816" y="351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81927" name="矩形 6251"/>
              <p:cNvSpPr/>
              <p:nvPr/>
            </p:nvSpPr>
            <p:spPr>
              <a:xfrm>
                <a:off x="777" y="347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兵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81928" name="组合 6252"/>
            <p:cNvGrpSpPr/>
            <p:nvPr/>
          </p:nvGrpSpPr>
          <p:grpSpPr>
            <a:xfrm>
              <a:off x="3408" y="1882"/>
              <a:ext cx="336" cy="310"/>
              <a:chOff x="1104" y="768"/>
              <a:chExt cx="336" cy="310"/>
            </a:xfrm>
          </p:grpSpPr>
          <p:sp>
            <p:nvSpPr>
              <p:cNvPr id="81929" name="椭圆 6253"/>
              <p:cNvSpPr/>
              <p:nvPr/>
            </p:nvSpPr>
            <p:spPr>
              <a:xfrm>
                <a:off x="1130" y="781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81930" name="矩形 6254"/>
              <p:cNvSpPr/>
              <p:nvPr/>
            </p:nvSpPr>
            <p:spPr>
              <a:xfrm>
                <a:off x="1104" y="768"/>
                <a:ext cx="336" cy="31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6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81931" name="组合 6255"/>
            <p:cNvGrpSpPr/>
            <p:nvPr/>
          </p:nvGrpSpPr>
          <p:grpSpPr>
            <a:xfrm flipH="1">
              <a:off x="3744" y="3492"/>
              <a:ext cx="340" cy="329"/>
              <a:chOff x="2758" y="3129"/>
              <a:chExt cx="336" cy="329"/>
            </a:xfrm>
          </p:grpSpPr>
          <p:sp>
            <p:nvSpPr>
              <p:cNvPr id="81932" name="椭圆 6256"/>
              <p:cNvSpPr/>
              <p:nvPr/>
            </p:nvSpPr>
            <p:spPr>
              <a:xfrm>
                <a:off x="2797" y="3155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81933" name="矩形 6257"/>
              <p:cNvSpPr/>
              <p:nvPr/>
            </p:nvSpPr>
            <p:spPr>
              <a:xfrm>
                <a:off x="2758" y="3129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帅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81934" name="组合 6258"/>
            <p:cNvGrpSpPr/>
            <p:nvPr/>
          </p:nvGrpSpPr>
          <p:grpSpPr>
            <a:xfrm>
              <a:off x="3372" y="562"/>
              <a:ext cx="336" cy="329"/>
              <a:chOff x="2579" y="288"/>
              <a:chExt cx="336" cy="329"/>
            </a:xfrm>
          </p:grpSpPr>
          <p:sp>
            <p:nvSpPr>
              <p:cNvPr id="81935" name="椭圆 6259"/>
              <p:cNvSpPr/>
              <p:nvPr/>
            </p:nvSpPr>
            <p:spPr>
              <a:xfrm>
                <a:off x="2609" y="31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81936" name="矩形 6260"/>
              <p:cNvSpPr/>
              <p:nvPr/>
            </p:nvSpPr>
            <p:spPr>
              <a:xfrm>
                <a:off x="2579" y="28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将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81937" name="组合 6261"/>
            <p:cNvGrpSpPr/>
            <p:nvPr/>
          </p:nvGrpSpPr>
          <p:grpSpPr>
            <a:xfrm>
              <a:off x="3744" y="2218"/>
              <a:ext cx="336" cy="329"/>
              <a:chOff x="720" y="3156"/>
              <a:chExt cx="336" cy="329"/>
            </a:xfrm>
          </p:grpSpPr>
          <p:sp>
            <p:nvSpPr>
              <p:cNvPr id="81938" name="椭圆 6262"/>
              <p:cNvSpPr/>
              <p:nvPr/>
            </p:nvSpPr>
            <p:spPr>
              <a:xfrm>
                <a:off x="759" y="3185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81939" name="矩形 6263"/>
              <p:cNvSpPr/>
              <p:nvPr/>
            </p:nvSpPr>
            <p:spPr>
              <a:xfrm>
                <a:off x="720" y="3156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2945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sp>
        <p:nvSpPr>
          <p:cNvPr id="82946" name="矩形 6266"/>
          <p:cNvSpPr/>
          <p:nvPr/>
        </p:nvSpPr>
        <p:spPr>
          <a:xfrm>
            <a:off x="2743200" y="1557338"/>
            <a:ext cx="6862763" cy="216852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本课小结：</a:t>
            </a:r>
            <a:endParaRPr lang="zh-CN" altLang="en-US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象棋是以捉死对方的将帅为目的，即所谓“将死”为每一局棋的最终目的。因此，为了取胜，必须掌握各种基本杀法，这是学好象棋的一项最基础的基本功。本课共介绍了二十三种象棋的基本杀法，供同学们学习，希望同学们能把象棋当作业余文化生活的一个组成部分，调剂精神，陶冶情操，发展智力，锻炼思维，促进自己学业的发展的成功。</a:t>
            </a:r>
            <a:endParaRPr lang="zh-CN" altLang="en-US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0657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grpSp>
        <p:nvGrpSpPr>
          <p:cNvPr id="70658" name="组合 5645"/>
          <p:cNvGrpSpPr/>
          <p:nvPr/>
        </p:nvGrpSpPr>
        <p:grpSpPr>
          <a:xfrm>
            <a:off x="1619250" y="401638"/>
            <a:ext cx="9078913" cy="584200"/>
            <a:chOff x="277" y="253"/>
            <a:chExt cx="5279" cy="368"/>
          </a:xfrm>
        </p:grpSpPr>
        <p:sp>
          <p:nvSpPr>
            <p:cNvPr id="70659" name="矩形 5646"/>
            <p:cNvSpPr/>
            <p:nvPr/>
          </p:nvSpPr>
          <p:spPr>
            <a:xfrm>
              <a:off x="277" y="284"/>
              <a:ext cx="1605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>
                  <a:solidFill>
                    <a:schemeClr val="accent2"/>
                  </a:solidFill>
                  <a:latin typeface="Times New Roman" panose="02020603050405020304" pitchFamily="18" charset="0"/>
                  <a:ea typeface="黑体" panose="02010609060101010101" pitchFamily="2" charset="-122"/>
                </a:rPr>
                <a:t>二十、夹车炮杀</a:t>
              </a:r>
              <a:endParaRPr lang="zh-CN" altLang="en-US">
                <a:solidFill>
                  <a:schemeClr val="accent2"/>
                </a:solidFill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  <p:sp>
          <p:nvSpPr>
            <p:cNvPr id="70660" name="矩形 5647"/>
            <p:cNvSpPr/>
            <p:nvPr/>
          </p:nvSpPr>
          <p:spPr>
            <a:xfrm>
              <a:off x="1701" y="253"/>
              <a:ext cx="3855" cy="368"/>
            </a:xfrm>
            <a:prstGeom prst="rect">
              <a:avLst/>
            </a:prstGeom>
            <a:noFill/>
            <a:ln w="9525" cap="flat" cmpd="sng">
              <a:solidFill>
                <a:srgbClr val="FF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160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　车和双炮配合，在对方底线、二路或三路横线做成杀势，称“夹车炮杀”。</a:t>
              </a:r>
              <a:endParaRPr lang="zh-CN" altLang="en-US" sz="16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70661" name="矩形 5648"/>
          <p:cNvSpPr/>
          <p:nvPr/>
        </p:nvSpPr>
        <p:spPr>
          <a:xfrm>
            <a:off x="2106613" y="2276475"/>
            <a:ext cx="2741612" cy="161480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如图，红先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车八进九   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炮七进四   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车八退二  （红胜）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pSp>
        <p:nvGrpSpPr>
          <p:cNvPr id="70662" name="组合 5649"/>
          <p:cNvGrpSpPr/>
          <p:nvPr/>
        </p:nvGrpSpPr>
        <p:grpSpPr>
          <a:xfrm>
            <a:off x="5070475" y="1003300"/>
            <a:ext cx="5592763" cy="5276850"/>
            <a:chOff x="2076" y="768"/>
            <a:chExt cx="3252" cy="3324"/>
          </a:xfrm>
        </p:grpSpPr>
        <p:pic>
          <p:nvPicPr>
            <p:cNvPr id="70663" name="图片 5650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112" y="768"/>
              <a:ext cx="3216" cy="3324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70664" name="组合 5651"/>
            <p:cNvGrpSpPr/>
            <p:nvPr/>
          </p:nvGrpSpPr>
          <p:grpSpPr>
            <a:xfrm>
              <a:off x="2844" y="2412"/>
              <a:ext cx="336" cy="329"/>
              <a:chOff x="777" y="3478"/>
              <a:chExt cx="336" cy="329"/>
            </a:xfrm>
          </p:grpSpPr>
          <p:sp>
            <p:nvSpPr>
              <p:cNvPr id="70665" name="椭圆 5652"/>
              <p:cNvSpPr/>
              <p:nvPr/>
            </p:nvSpPr>
            <p:spPr>
              <a:xfrm>
                <a:off x="816" y="351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0666" name="矩形 5653"/>
              <p:cNvSpPr/>
              <p:nvPr/>
            </p:nvSpPr>
            <p:spPr>
              <a:xfrm>
                <a:off x="777" y="347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0667" name="组合 5654"/>
            <p:cNvGrpSpPr/>
            <p:nvPr/>
          </p:nvGrpSpPr>
          <p:grpSpPr>
            <a:xfrm>
              <a:off x="3168" y="2736"/>
              <a:ext cx="336" cy="310"/>
              <a:chOff x="1104" y="768"/>
              <a:chExt cx="336" cy="310"/>
            </a:xfrm>
          </p:grpSpPr>
          <p:sp>
            <p:nvSpPr>
              <p:cNvPr id="70668" name="椭圆 5655"/>
              <p:cNvSpPr/>
              <p:nvPr/>
            </p:nvSpPr>
            <p:spPr>
              <a:xfrm>
                <a:off x="1130" y="781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0669" name="矩形 5656"/>
              <p:cNvSpPr/>
              <p:nvPr/>
            </p:nvSpPr>
            <p:spPr>
              <a:xfrm>
                <a:off x="1104" y="768"/>
                <a:ext cx="336" cy="31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6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0670" name="组合 5657"/>
            <p:cNvGrpSpPr/>
            <p:nvPr/>
          </p:nvGrpSpPr>
          <p:grpSpPr>
            <a:xfrm>
              <a:off x="2124" y="2412"/>
              <a:ext cx="336" cy="331"/>
              <a:chOff x="2745" y="3605"/>
              <a:chExt cx="336" cy="331"/>
            </a:xfrm>
          </p:grpSpPr>
          <p:sp>
            <p:nvSpPr>
              <p:cNvPr id="70671" name="椭圆 5658"/>
              <p:cNvSpPr/>
              <p:nvPr/>
            </p:nvSpPr>
            <p:spPr>
              <a:xfrm>
                <a:off x="2784" y="364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0672" name="矩形 5659"/>
              <p:cNvSpPr/>
              <p:nvPr/>
            </p:nvSpPr>
            <p:spPr>
              <a:xfrm>
                <a:off x="2745" y="3605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兵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0673" name="组合 5660"/>
            <p:cNvGrpSpPr/>
            <p:nvPr/>
          </p:nvGrpSpPr>
          <p:grpSpPr>
            <a:xfrm flipH="1">
              <a:off x="4268" y="3746"/>
              <a:ext cx="340" cy="329"/>
              <a:chOff x="2758" y="2518"/>
              <a:chExt cx="336" cy="329"/>
            </a:xfrm>
          </p:grpSpPr>
          <p:sp>
            <p:nvSpPr>
              <p:cNvPr id="70674" name="椭圆 5661"/>
              <p:cNvSpPr/>
              <p:nvPr/>
            </p:nvSpPr>
            <p:spPr>
              <a:xfrm>
                <a:off x="2793" y="254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0675" name="矩形 5662"/>
              <p:cNvSpPr/>
              <p:nvPr/>
            </p:nvSpPr>
            <p:spPr>
              <a:xfrm>
                <a:off x="2758" y="251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相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0676" name="组合 5663"/>
            <p:cNvGrpSpPr/>
            <p:nvPr/>
          </p:nvGrpSpPr>
          <p:grpSpPr>
            <a:xfrm flipH="1">
              <a:off x="3565" y="3397"/>
              <a:ext cx="340" cy="329"/>
              <a:chOff x="2758" y="2841"/>
              <a:chExt cx="336" cy="329"/>
            </a:xfrm>
          </p:grpSpPr>
          <p:sp>
            <p:nvSpPr>
              <p:cNvPr id="70677" name="椭圆 5664"/>
              <p:cNvSpPr/>
              <p:nvPr/>
            </p:nvSpPr>
            <p:spPr>
              <a:xfrm>
                <a:off x="2797" y="286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0678" name="矩形 5665"/>
              <p:cNvSpPr/>
              <p:nvPr/>
            </p:nvSpPr>
            <p:spPr>
              <a:xfrm>
                <a:off x="2758" y="2841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仕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0679" name="组合 5666"/>
            <p:cNvGrpSpPr/>
            <p:nvPr/>
          </p:nvGrpSpPr>
          <p:grpSpPr>
            <a:xfrm flipH="1">
              <a:off x="3565" y="3048"/>
              <a:ext cx="340" cy="329"/>
              <a:chOff x="2758" y="2518"/>
              <a:chExt cx="336" cy="329"/>
            </a:xfrm>
          </p:grpSpPr>
          <p:sp>
            <p:nvSpPr>
              <p:cNvPr id="70680" name="椭圆 5667"/>
              <p:cNvSpPr/>
              <p:nvPr/>
            </p:nvSpPr>
            <p:spPr>
              <a:xfrm>
                <a:off x="2793" y="254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0681" name="矩形 5668"/>
              <p:cNvSpPr/>
              <p:nvPr/>
            </p:nvSpPr>
            <p:spPr>
              <a:xfrm>
                <a:off x="2758" y="251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相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0682" name="组合 5669"/>
            <p:cNvGrpSpPr/>
            <p:nvPr/>
          </p:nvGrpSpPr>
          <p:grpSpPr>
            <a:xfrm flipH="1">
              <a:off x="3552" y="3746"/>
              <a:ext cx="340" cy="329"/>
              <a:chOff x="2758" y="3129"/>
              <a:chExt cx="336" cy="329"/>
            </a:xfrm>
          </p:grpSpPr>
          <p:sp>
            <p:nvSpPr>
              <p:cNvPr id="70683" name="椭圆 5670"/>
              <p:cNvSpPr/>
              <p:nvPr/>
            </p:nvSpPr>
            <p:spPr>
              <a:xfrm>
                <a:off x="2797" y="3155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0684" name="矩形 5671"/>
              <p:cNvSpPr/>
              <p:nvPr/>
            </p:nvSpPr>
            <p:spPr>
              <a:xfrm>
                <a:off x="2758" y="3129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帅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0685" name="组合 5672"/>
            <p:cNvGrpSpPr/>
            <p:nvPr/>
          </p:nvGrpSpPr>
          <p:grpSpPr>
            <a:xfrm flipH="1">
              <a:off x="3914" y="3746"/>
              <a:ext cx="341" cy="329"/>
              <a:chOff x="2758" y="2841"/>
              <a:chExt cx="336" cy="329"/>
            </a:xfrm>
          </p:grpSpPr>
          <p:sp>
            <p:nvSpPr>
              <p:cNvPr id="70686" name="椭圆 5673"/>
              <p:cNvSpPr/>
              <p:nvPr/>
            </p:nvSpPr>
            <p:spPr>
              <a:xfrm>
                <a:off x="2797" y="286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0687" name="矩形 5674"/>
              <p:cNvSpPr/>
              <p:nvPr/>
            </p:nvSpPr>
            <p:spPr>
              <a:xfrm>
                <a:off x="2758" y="2841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仕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0688" name="组合 5675"/>
            <p:cNvGrpSpPr/>
            <p:nvPr/>
          </p:nvGrpSpPr>
          <p:grpSpPr>
            <a:xfrm>
              <a:off x="3552" y="2736"/>
              <a:ext cx="336" cy="329"/>
              <a:chOff x="1968" y="672"/>
              <a:chExt cx="336" cy="329"/>
            </a:xfrm>
          </p:grpSpPr>
          <p:sp>
            <p:nvSpPr>
              <p:cNvPr id="70689" name="椭圆 5676"/>
              <p:cNvSpPr/>
              <p:nvPr/>
            </p:nvSpPr>
            <p:spPr>
              <a:xfrm>
                <a:off x="2003" y="69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0690" name="矩形 5677"/>
              <p:cNvSpPr/>
              <p:nvPr/>
            </p:nvSpPr>
            <p:spPr>
              <a:xfrm>
                <a:off x="1968" y="67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0691" name="组合 5678"/>
            <p:cNvGrpSpPr/>
            <p:nvPr/>
          </p:nvGrpSpPr>
          <p:grpSpPr>
            <a:xfrm>
              <a:off x="2076" y="1776"/>
              <a:ext cx="432" cy="329"/>
              <a:chOff x="3055" y="733"/>
              <a:chExt cx="432" cy="329"/>
            </a:xfrm>
          </p:grpSpPr>
          <p:sp>
            <p:nvSpPr>
              <p:cNvPr id="70692" name="椭圆 5679"/>
              <p:cNvSpPr/>
              <p:nvPr/>
            </p:nvSpPr>
            <p:spPr>
              <a:xfrm>
                <a:off x="3133" y="733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0693" name="矩形 5680"/>
              <p:cNvSpPr/>
              <p:nvPr/>
            </p:nvSpPr>
            <p:spPr>
              <a:xfrm>
                <a:off x="3055" y="733"/>
                <a:ext cx="432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 </a:t>
                </a: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卒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0694" name="组合 5681"/>
            <p:cNvGrpSpPr/>
            <p:nvPr/>
          </p:nvGrpSpPr>
          <p:grpSpPr>
            <a:xfrm>
              <a:off x="3168" y="786"/>
              <a:ext cx="336" cy="329"/>
              <a:chOff x="2579" y="288"/>
              <a:chExt cx="336" cy="329"/>
            </a:xfrm>
          </p:grpSpPr>
          <p:sp>
            <p:nvSpPr>
              <p:cNvPr id="70695" name="椭圆 5682"/>
              <p:cNvSpPr/>
              <p:nvPr/>
            </p:nvSpPr>
            <p:spPr>
              <a:xfrm>
                <a:off x="2609" y="31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0696" name="矩形 5683"/>
              <p:cNvSpPr/>
              <p:nvPr/>
            </p:nvSpPr>
            <p:spPr>
              <a:xfrm>
                <a:off x="2579" y="28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将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0697" name="组合 5684"/>
            <p:cNvGrpSpPr/>
            <p:nvPr/>
          </p:nvGrpSpPr>
          <p:grpSpPr>
            <a:xfrm>
              <a:off x="3550" y="1104"/>
              <a:ext cx="336" cy="329"/>
              <a:chOff x="1248" y="192"/>
              <a:chExt cx="336" cy="329"/>
            </a:xfrm>
          </p:grpSpPr>
          <p:sp>
            <p:nvSpPr>
              <p:cNvPr id="70698" name="椭圆 5685"/>
              <p:cNvSpPr/>
              <p:nvPr/>
            </p:nvSpPr>
            <p:spPr>
              <a:xfrm>
                <a:off x="1274" y="22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0699" name="矩形 5686"/>
              <p:cNvSpPr/>
              <p:nvPr/>
            </p:nvSpPr>
            <p:spPr>
              <a:xfrm>
                <a:off x="1248" y="19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士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0700" name="组合 5687"/>
            <p:cNvGrpSpPr/>
            <p:nvPr/>
          </p:nvGrpSpPr>
          <p:grpSpPr>
            <a:xfrm>
              <a:off x="4248" y="781"/>
              <a:ext cx="336" cy="329"/>
              <a:chOff x="2029" y="703"/>
              <a:chExt cx="336" cy="329"/>
            </a:xfrm>
          </p:grpSpPr>
          <p:sp>
            <p:nvSpPr>
              <p:cNvPr id="70701" name="椭圆 5688"/>
              <p:cNvSpPr/>
              <p:nvPr/>
            </p:nvSpPr>
            <p:spPr>
              <a:xfrm>
                <a:off x="2064" y="72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0702" name="矩形 5689"/>
              <p:cNvSpPr/>
              <p:nvPr/>
            </p:nvSpPr>
            <p:spPr>
              <a:xfrm>
                <a:off x="2029" y="703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象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0703" name="组合 5690"/>
            <p:cNvGrpSpPr/>
            <p:nvPr/>
          </p:nvGrpSpPr>
          <p:grpSpPr>
            <a:xfrm>
              <a:off x="3900" y="768"/>
              <a:ext cx="336" cy="329"/>
              <a:chOff x="1248" y="192"/>
              <a:chExt cx="336" cy="329"/>
            </a:xfrm>
          </p:grpSpPr>
          <p:sp>
            <p:nvSpPr>
              <p:cNvPr id="70704" name="椭圆 5691"/>
              <p:cNvSpPr/>
              <p:nvPr/>
            </p:nvSpPr>
            <p:spPr>
              <a:xfrm>
                <a:off x="1274" y="22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0705" name="矩形 5692"/>
              <p:cNvSpPr/>
              <p:nvPr/>
            </p:nvSpPr>
            <p:spPr>
              <a:xfrm>
                <a:off x="1248" y="19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士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0706" name="组合 5693"/>
            <p:cNvGrpSpPr/>
            <p:nvPr/>
          </p:nvGrpSpPr>
          <p:grpSpPr>
            <a:xfrm>
              <a:off x="2496" y="3720"/>
              <a:ext cx="336" cy="329"/>
              <a:chOff x="720" y="3156"/>
              <a:chExt cx="336" cy="329"/>
            </a:xfrm>
          </p:grpSpPr>
          <p:sp>
            <p:nvSpPr>
              <p:cNvPr id="70707" name="椭圆 5694"/>
              <p:cNvSpPr/>
              <p:nvPr/>
            </p:nvSpPr>
            <p:spPr>
              <a:xfrm>
                <a:off x="759" y="3185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0708" name="矩形 5695"/>
              <p:cNvSpPr/>
              <p:nvPr/>
            </p:nvSpPr>
            <p:spPr>
              <a:xfrm>
                <a:off x="720" y="3156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0709" name="组合 5696"/>
            <p:cNvGrpSpPr/>
            <p:nvPr/>
          </p:nvGrpSpPr>
          <p:grpSpPr>
            <a:xfrm>
              <a:off x="4584" y="3753"/>
              <a:ext cx="336" cy="329"/>
              <a:chOff x="1968" y="672"/>
              <a:chExt cx="336" cy="329"/>
            </a:xfrm>
          </p:grpSpPr>
          <p:sp>
            <p:nvSpPr>
              <p:cNvPr id="70710" name="椭圆 5697"/>
              <p:cNvSpPr/>
              <p:nvPr/>
            </p:nvSpPr>
            <p:spPr>
              <a:xfrm>
                <a:off x="2003" y="69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0711" name="矩形 5698"/>
              <p:cNvSpPr/>
              <p:nvPr/>
            </p:nvSpPr>
            <p:spPr>
              <a:xfrm>
                <a:off x="1968" y="67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0712" name="组合 5699"/>
            <p:cNvGrpSpPr/>
            <p:nvPr/>
          </p:nvGrpSpPr>
          <p:grpSpPr>
            <a:xfrm>
              <a:off x="2124" y="1116"/>
              <a:ext cx="336" cy="329"/>
              <a:chOff x="777" y="3478"/>
              <a:chExt cx="336" cy="329"/>
            </a:xfrm>
          </p:grpSpPr>
          <p:sp>
            <p:nvSpPr>
              <p:cNvPr id="70713" name="椭圆 5700"/>
              <p:cNvSpPr/>
              <p:nvPr/>
            </p:nvSpPr>
            <p:spPr>
              <a:xfrm>
                <a:off x="816" y="351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0714" name="矩形 5701"/>
              <p:cNvSpPr/>
              <p:nvPr/>
            </p:nvSpPr>
            <p:spPr>
              <a:xfrm>
                <a:off x="777" y="347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81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sp>
        <p:nvSpPr>
          <p:cNvPr id="71682" name="矩形 5704"/>
          <p:cNvSpPr/>
          <p:nvPr/>
        </p:nvSpPr>
        <p:spPr>
          <a:xfrm>
            <a:off x="1665288" y="576263"/>
            <a:ext cx="3632200" cy="541591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如图红先：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车八进九    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      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黑如象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，则红车八退一，象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，炮七进二杀，红胜。  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炮七进四    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 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黑如将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，则红炮七进二杀，红胜。  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炮九退二杀！（ 红胜）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en-US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夹车炮和天地炮都是双炮和车的联攻。不同的是天地炮杀势中，双炮分置中路和侧翼底线，而夹车炮杀势中的双炮应当分布在车的同一侧翼，而且车双炮三个子分占三条竖线。双炮在横线方向的位置应当是一炮占底线，一炮占宫顶线，或者至少其中一炮占得下二路线，这样才有最大的攻杀威力。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        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pSp>
        <p:nvGrpSpPr>
          <p:cNvPr id="71683" name="组合 5705"/>
          <p:cNvGrpSpPr/>
          <p:nvPr/>
        </p:nvGrpSpPr>
        <p:grpSpPr>
          <a:xfrm>
            <a:off x="5099050" y="301625"/>
            <a:ext cx="5716588" cy="6030913"/>
            <a:chOff x="2292" y="214"/>
            <a:chExt cx="3324" cy="3799"/>
          </a:xfrm>
        </p:grpSpPr>
        <p:sp>
          <p:nvSpPr>
            <p:cNvPr id="71684" name="矩形 5706"/>
            <p:cNvSpPr/>
            <p:nvPr/>
          </p:nvSpPr>
          <p:spPr>
            <a:xfrm>
              <a:off x="2400" y="3781"/>
              <a:ext cx="3216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九    八    七   六    五    四     三    二    一</a:t>
              </a:r>
              <a:endParaRPr lang="zh-CN" altLang="en-US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71685" name="矩形 5707"/>
            <p:cNvSpPr/>
            <p:nvPr/>
          </p:nvSpPr>
          <p:spPr>
            <a:xfrm>
              <a:off x="2366" y="214"/>
              <a:ext cx="3216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b="1">
                  <a:solidFill>
                    <a:schemeClr val="accent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r>
                <a:rPr lang="zh-CN" altLang="en-US" b="1">
                  <a:solidFill>
                    <a:schemeClr val="accent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１    ２   ３    ４    ５    ６    ７    ８    ９</a:t>
              </a:r>
              <a:endParaRPr lang="zh-CN" altLang="en-US" b="1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grpSp>
          <p:nvGrpSpPr>
            <p:cNvPr id="71686" name="组合 5708"/>
            <p:cNvGrpSpPr/>
            <p:nvPr/>
          </p:nvGrpSpPr>
          <p:grpSpPr>
            <a:xfrm>
              <a:off x="2292" y="432"/>
              <a:ext cx="3252" cy="3372"/>
              <a:chOff x="2292" y="432"/>
              <a:chExt cx="3252" cy="3372"/>
            </a:xfrm>
          </p:grpSpPr>
          <p:pic>
            <p:nvPicPr>
              <p:cNvPr id="71687" name="图片 5709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2328" y="480"/>
                <a:ext cx="3216" cy="3324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grpSp>
            <p:nvGrpSpPr>
              <p:cNvPr id="71688" name="组合 5710"/>
              <p:cNvGrpSpPr/>
              <p:nvPr/>
            </p:nvGrpSpPr>
            <p:grpSpPr>
              <a:xfrm>
                <a:off x="3072" y="1140"/>
                <a:ext cx="336" cy="329"/>
                <a:chOff x="777" y="3478"/>
                <a:chExt cx="336" cy="329"/>
              </a:xfrm>
            </p:grpSpPr>
            <p:sp>
              <p:nvSpPr>
                <p:cNvPr id="71689" name="椭圆 5711"/>
                <p:cNvSpPr/>
                <p:nvPr/>
              </p:nvSpPr>
              <p:spPr>
                <a:xfrm>
                  <a:off x="816" y="351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71690" name="矩形 5712"/>
                <p:cNvSpPr/>
                <p:nvPr/>
              </p:nvSpPr>
              <p:spPr>
                <a:xfrm>
                  <a:off x="777" y="347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炮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71691" name="组合 5713"/>
              <p:cNvGrpSpPr/>
              <p:nvPr/>
            </p:nvGrpSpPr>
            <p:grpSpPr>
              <a:xfrm>
                <a:off x="3384" y="2448"/>
                <a:ext cx="336" cy="310"/>
                <a:chOff x="1104" y="768"/>
                <a:chExt cx="336" cy="310"/>
              </a:xfrm>
            </p:grpSpPr>
            <p:sp>
              <p:nvSpPr>
                <p:cNvPr id="71692" name="椭圆 5714"/>
                <p:cNvSpPr/>
                <p:nvPr/>
              </p:nvSpPr>
              <p:spPr>
                <a:xfrm>
                  <a:off x="1130" y="781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en-US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  <a:p>
                  <a:pPr algn="ctr"/>
                  <a:endParaRPr lang="en-US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71693" name="矩形 5715"/>
                <p:cNvSpPr/>
                <p:nvPr/>
              </p:nvSpPr>
              <p:spPr>
                <a:xfrm>
                  <a:off x="1104" y="768"/>
                  <a:ext cx="336" cy="31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6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车</a:t>
                  </a:r>
                  <a:endPara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71694" name="组合 5716"/>
              <p:cNvGrpSpPr/>
              <p:nvPr/>
            </p:nvGrpSpPr>
            <p:grpSpPr>
              <a:xfrm>
                <a:off x="2340" y="2124"/>
                <a:ext cx="336" cy="331"/>
                <a:chOff x="2745" y="3605"/>
                <a:chExt cx="336" cy="331"/>
              </a:xfrm>
            </p:grpSpPr>
            <p:sp>
              <p:nvSpPr>
                <p:cNvPr id="71695" name="椭圆 5717"/>
                <p:cNvSpPr/>
                <p:nvPr/>
              </p:nvSpPr>
              <p:spPr>
                <a:xfrm>
                  <a:off x="2784" y="36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71696" name="矩形 5718"/>
                <p:cNvSpPr/>
                <p:nvPr/>
              </p:nvSpPr>
              <p:spPr>
                <a:xfrm>
                  <a:off x="2745" y="3605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兵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71697" name="组合 5719"/>
              <p:cNvGrpSpPr/>
              <p:nvPr/>
            </p:nvGrpSpPr>
            <p:grpSpPr>
              <a:xfrm>
                <a:off x="3768" y="2760"/>
                <a:ext cx="1056" cy="1027"/>
                <a:chOff x="3768" y="2760"/>
                <a:chExt cx="1056" cy="1027"/>
              </a:xfrm>
            </p:grpSpPr>
            <p:grpSp>
              <p:nvGrpSpPr>
                <p:cNvPr id="71698" name="组合 5720"/>
                <p:cNvGrpSpPr/>
                <p:nvPr/>
              </p:nvGrpSpPr>
              <p:grpSpPr>
                <a:xfrm flipH="1">
                  <a:off x="4484" y="3458"/>
                  <a:ext cx="340" cy="329"/>
                  <a:chOff x="2758" y="2518"/>
                  <a:chExt cx="336" cy="329"/>
                </a:xfrm>
              </p:grpSpPr>
              <p:sp>
                <p:nvSpPr>
                  <p:cNvPr id="71699" name="椭圆 5721"/>
                  <p:cNvSpPr/>
                  <p:nvPr/>
                </p:nvSpPr>
                <p:spPr>
                  <a:xfrm>
                    <a:off x="2793" y="2548"/>
                    <a:ext cx="288" cy="28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ap="flat" cmpd="sng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anchor="t" anchorCtr="0"/>
                  <a:p>
                    <a:endParaRPr lang="zh-CN" altLang="en-US"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71700" name="矩形 5722"/>
                  <p:cNvSpPr/>
                  <p:nvPr/>
                </p:nvSpPr>
                <p:spPr>
                  <a:xfrm>
                    <a:off x="2758" y="2518"/>
                    <a:ext cx="336" cy="329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zh-CN" altLang="en-US" sz="2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rPr>
                      <a:t>相</a:t>
                    </a:r>
                    <a:endPara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</p:grpSp>
            <p:grpSp>
              <p:nvGrpSpPr>
                <p:cNvPr id="71701" name="组合 5723"/>
                <p:cNvGrpSpPr/>
                <p:nvPr/>
              </p:nvGrpSpPr>
              <p:grpSpPr>
                <a:xfrm flipH="1">
                  <a:off x="3781" y="3109"/>
                  <a:ext cx="340" cy="329"/>
                  <a:chOff x="2758" y="2841"/>
                  <a:chExt cx="336" cy="329"/>
                </a:xfrm>
              </p:grpSpPr>
              <p:sp>
                <p:nvSpPr>
                  <p:cNvPr id="71702" name="椭圆 5724"/>
                  <p:cNvSpPr/>
                  <p:nvPr/>
                </p:nvSpPr>
                <p:spPr>
                  <a:xfrm>
                    <a:off x="2797" y="2867"/>
                    <a:ext cx="288" cy="28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ap="flat" cmpd="sng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anchor="t" anchorCtr="0"/>
                  <a:p>
                    <a:endParaRPr lang="zh-CN" altLang="en-US"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71703" name="矩形 5725"/>
                  <p:cNvSpPr/>
                  <p:nvPr/>
                </p:nvSpPr>
                <p:spPr>
                  <a:xfrm>
                    <a:off x="2758" y="2841"/>
                    <a:ext cx="336" cy="329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zh-CN" altLang="en-US" sz="2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rPr>
                      <a:t>仕</a:t>
                    </a:r>
                    <a:endPara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</p:grpSp>
            <p:grpSp>
              <p:nvGrpSpPr>
                <p:cNvPr id="71704" name="组合 5726"/>
                <p:cNvGrpSpPr/>
                <p:nvPr/>
              </p:nvGrpSpPr>
              <p:grpSpPr>
                <a:xfrm flipH="1">
                  <a:off x="3781" y="2760"/>
                  <a:ext cx="340" cy="329"/>
                  <a:chOff x="2758" y="2518"/>
                  <a:chExt cx="336" cy="329"/>
                </a:xfrm>
              </p:grpSpPr>
              <p:sp>
                <p:nvSpPr>
                  <p:cNvPr id="71705" name="椭圆 5727"/>
                  <p:cNvSpPr/>
                  <p:nvPr/>
                </p:nvSpPr>
                <p:spPr>
                  <a:xfrm>
                    <a:off x="2793" y="2548"/>
                    <a:ext cx="288" cy="28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ap="flat" cmpd="sng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anchor="t" anchorCtr="0"/>
                  <a:p>
                    <a:endParaRPr lang="zh-CN" altLang="en-US"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71706" name="矩形 5728"/>
                  <p:cNvSpPr/>
                  <p:nvPr/>
                </p:nvSpPr>
                <p:spPr>
                  <a:xfrm>
                    <a:off x="2758" y="2518"/>
                    <a:ext cx="336" cy="329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zh-CN" altLang="en-US" sz="2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rPr>
                      <a:t>相</a:t>
                    </a:r>
                    <a:endPara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</p:grpSp>
            <p:grpSp>
              <p:nvGrpSpPr>
                <p:cNvPr id="71707" name="组合 5729"/>
                <p:cNvGrpSpPr/>
                <p:nvPr/>
              </p:nvGrpSpPr>
              <p:grpSpPr>
                <a:xfrm flipH="1">
                  <a:off x="3768" y="3458"/>
                  <a:ext cx="340" cy="329"/>
                  <a:chOff x="2758" y="3129"/>
                  <a:chExt cx="336" cy="329"/>
                </a:xfrm>
              </p:grpSpPr>
              <p:sp>
                <p:nvSpPr>
                  <p:cNvPr id="71708" name="椭圆 5730"/>
                  <p:cNvSpPr/>
                  <p:nvPr/>
                </p:nvSpPr>
                <p:spPr>
                  <a:xfrm>
                    <a:off x="2797" y="3155"/>
                    <a:ext cx="288" cy="28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ap="flat" cmpd="sng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anchor="t" anchorCtr="0"/>
                  <a:p>
                    <a:endParaRPr lang="zh-CN" altLang="en-US"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71709" name="矩形 5731"/>
                  <p:cNvSpPr/>
                  <p:nvPr/>
                </p:nvSpPr>
                <p:spPr>
                  <a:xfrm>
                    <a:off x="2758" y="3129"/>
                    <a:ext cx="336" cy="329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zh-CN" altLang="en-US" sz="2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rPr>
                      <a:t>帅</a:t>
                    </a:r>
                    <a:endPara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</p:grpSp>
            <p:grpSp>
              <p:nvGrpSpPr>
                <p:cNvPr id="71710" name="组合 5732"/>
                <p:cNvGrpSpPr/>
                <p:nvPr/>
              </p:nvGrpSpPr>
              <p:grpSpPr>
                <a:xfrm flipH="1">
                  <a:off x="4130" y="3458"/>
                  <a:ext cx="341" cy="329"/>
                  <a:chOff x="2758" y="2841"/>
                  <a:chExt cx="336" cy="329"/>
                </a:xfrm>
              </p:grpSpPr>
              <p:sp>
                <p:nvSpPr>
                  <p:cNvPr id="71711" name="椭圆 5733"/>
                  <p:cNvSpPr/>
                  <p:nvPr/>
                </p:nvSpPr>
                <p:spPr>
                  <a:xfrm>
                    <a:off x="2797" y="2867"/>
                    <a:ext cx="288" cy="28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ap="flat" cmpd="sng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anchor="t" anchorCtr="0"/>
                  <a:p>
                    <a:endParaRPr lang="zh-CN" altLang="en-US"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71712" name="矩形 5734"/>
                  <p:cNvSpPr/>
                  <p:nvPr/>
                </p:nvSpPr>
                <p:spPr>
                  <a:xfrm>
                    <a:off x="2758" y="2841"/>
                    <a:ext cx="336" cy="329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zh-CN" altLang="en-US" sz="2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rPr>
                      <a:t>仕</a:t>
                    </a:r>
                    <a:endPara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</p:grpSp>
          </p:grpSp>
          <p:grpSp>
            <p:nvGrpSpPr>
              <p:cNvPr id="71713" name="组合 5735"/>
              <p:cNvGrpSpPr/>
              <p:nvPr/>
            </p:nvGrpSpPr>
            <p:grpSpPr>
              <a:xfrm>
                <a:off x="3768" y="2448"/>
                <a:ext cx="336" cy="329"/>
                <a:chOff x="1968" y="672"/>
                <a:chExt cx="336" cy="329"/>
              </a:xfrm>
            </p:grpSpPr>
            <p:sp>
              <p:nvSpPr>
                <p:cNvPr id="71714" name="椭圆 5736"/>
                <p:cNvSpPr/>
                <p:nvPr/>
              </p:nvSpPr>
              <p:spPr>
                <a:xfrm>
                  <a:off x="2003" y="69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71715" name="矩形 5737"/>
                <p:cNvSpPr/>
                <p:nvPr/>
              </p:nvSpPr>
              <p:spPr>
                <a:xfrm>
                  <a:off x="1968" y="672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炮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71716" name="组合 5738"/>
              <p:cNvGrpSpPr/>
              <p:nvPr/>
            </p:nvGrpSpPr>
            <p:grpSpPr>
              <a:xfrm>
                <a:off x="2292" y="1488"/>
                <a:ext cx="432" cy="329"/>
                <a:chOff x="3055" y="733"/>
                <a:chExt cx="432" cy="329"/>
              </a:xfrm>
            </p:grpSpPr>
            <p:sp>
              <p:nvSpPr>
                <p:cNvPr id="71717" name="椭圆 5739"/>
                <p:cNvSpPr/>
                <p:nvPr/>
              </p:nvSpPr>
              <p:spPr>
                <a:xfrm>
                  <a:off x="3133" y="733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71718" name="矩形 5740"/>
                <p:cNvSpPr/>
                <p:nvPr/>
              </p:nvSpPr>
              <p:spPr>
                <a:xfrm>
                  <a:off x="3055" y="733"/>
                  <a:ext cx="432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en-US" altLang="zh-CN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 </a:t>
                  </a: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卒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71719" name="组合 5741"/>
              <p:cNvGrpSpPr/>
              <p:nvPr/>
            </p:nvGrpSpPr>
            <p:grpSpPr>
              <a:xfrm>
                <a:off x="2712" y="3432"/>
                <a:ext cx="336" cy="329"/>
                <a:chOff x="720" y="3156"/>
                <a:chExt cx="336" cy="329"/>
              </a:xfrm>
            </p:grpSpPr>
            <p:sp>
              <p:nvSpPr>
                <p:cNvPr id="71720" name="椭圆 5742"/>
                <p:cNvSpPr/>
                <p:nvPr/>
              </p:nvSpPr>
              <p:spPr>
                <a:xfrm>
                  <a:off x="759" y="3185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71721" name="矩形 5743"/>
                <p:cNvSpPr/>
                <p:nvPr/>
              </p:nvSpPr>
              <p:spPr>
                <a:xfrm>
                  <a:off x="720" y="3156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车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71722" name="组合 5744"/>
              <p:cNvGrpSpPr/>
              <p:nvPr/>
            </p:nvGrpSpPr>
            <p:grpSpPr>
              <a:xfrm>
                <a:off x="4800" y="3465"/>
                <a:ext cx="336" cy="329"/>
                <a:chOff x="1968" y="672"/>
                <a:chExt cx="336" cy="329"/>
              </a:xfrm>
            </p:grpSpPr>
            <p:sp>
              <p:nvSpPr>
                <p:cNvPr id="71723" name="椭圆 5745"/>
                <p:cNvSpPr/>
                <p:nvPr/>
              </p:nvSpPr>
              <p:spPr>
                <a:xfrm>
                  <a:off x="2003" y="69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71724" name="矩形 5746"/>
                <p:cNvSpPr/>
                <p:nvPr/>
              </p:nvSpPr>
              <p:spPr>
                <a:xfrm>
                  <a:off x="1968" y="672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炮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71725" name="组合 5747"/>
              <p:cNvGrpSpPr/>
              <p:nvPr/>
            </p:nvGrpSpPr>
            <p:grpSpPr>
              <a:xfrm>
                <a:off x="2340" y="432"/>
                <a:ext cx="336" cy="329"/>
                <a:chOff x="777" y="3478"/>
                <a:chExt cx="336" cy="329"/>
              </a:xfrm>
            </p:grpSpPr>
            <p:sp>
              <p:nvSpPr>
                <p:cNvPr id="71726" name="椭圆 5748"/>
                <p:cNvSpPr/>
                <p:nvPr/>
              </p:nvSpPr>
              <p:spPr>
                <a:xfrm>
                  <a:off x="816" y="351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71727" name="矩形 5749"/>
                <p:cNvSpPr/>
                <p:nvPr/>
              </p:nvSpPr>
              <p:spPr>
                <a:xfrm>
                  <a:off x="777" y="347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炮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71728" name="组合 5750"/>
              <p:cNvGrpSpPr/>
              <p:nvPr/>
            </p:nvGrpSpPr>
            <p:grpSpPr>
              <a:xfrm>
                <a:off x="3384" y="480"/>
                <a:ext cx="1416" cy="998"/>
                <a:chOff x="3384" y="480"/>
                <a:chExt cx="1416" cy="998"/>
              </a:xfrm>
            </p:grpSpPr>
            <p:grpSp>
              <p:nvGrpSpPr>
                <p:cNvPr id="71729" name="组合 5751"/>
                <p:cNvGrpSpPr/>
                <p:nvPr/>
              </p:nvGrpSpPr>
              <p:grpSpPr>
                <a:xfrm>
                  <a:off x="3384" y="498"/>
                  <a:ext cx="336" cy="329"/>
                  <a:chOff x="2579" y="288"/>
                  <a:chExt cx="336" cy="329"/>
                </a:xfrm>
              </p:grpSpPr>
              <p:sp>
                <p:nvSpPr>
                  <p:cNvPr id="71730" name="椭圆 5752"/>
                  <p:cNvSpPr/>
                  <p:nvPr/>
                </p:nvSpPr>
                <p:spPr>
                  <a:xfrm>
                    <a:off x="2609" y="310"/>
                    <a:ext cx="288" cy="28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 anchorCtr="0"/>
                  <a:p>
                    <a:pPr algn="ctr"/>
                    <a:endParaRPr lang="zh-CN" altLang="zh-CN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71731" name="矩形 5753"/>
                  <p:cNvSpPr/>
                  <p:nvPr/>
                </p:nvSpPr>
                <p:spPr>
                  <a:xfrm>
                    <a:off x="2579" y="288"/>
                    <a:ext cx="336" cy="329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zh-CN" altLang="en-US" sz="2800" b="1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rPr>
                      <a:t>将</a:t>
                    </a:r>
                    <a:endPara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</p:grpSp>
            <p:grpSp>
              <p:nvGrpSpPr>
                <p:cNvPr id="71732" name="组合 5754"/>
                <p:cNvGrpSpPr/>
                <p:nvPr/>
              </p:nvGrpSpPr>
              <p:grpSpPr>
                <a:xfrm>
                  <a:off x="3766" y="816"/>
                  <a:ext cx="336" cy="329"/>
                  <a:chOff x="1248" y="192"/>
                  <a:chExt cx="336" cy="329"/>
                </a:xfrm>
              </p:grpSpPr>
              <p:sp>
                <p:nvSpPr>
                  <p:cNvPr id="71733" name="椭圆 5755"/>
                  <p:cNvSpPr/>
                  <p:nvPr/>
                </p:nvSpPr>
                <p:spPr>
                  <a:xfrm>
                    <a:off x="1274" y="227"/>
                    <a:ext cx="288" cy="28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 anchorCtr="0"/>
                  <a:p>
                    <a:pPr algn="ctr"/>
                    <a:endParaRPr lang="zh-CN" altLang="zh-CN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71734" name="矩形 5756"/>
                  <p:cNvSpPr/>
                  <p:nvPr/>
                </p:nvSpPr>
                <p:spPr>
                  <a:xfrm>
                    <a:off x="1248" y="192"/>
                    <a:ext cx="336" cy="329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zh-CN" altLang="en-US" sz="2800" b="1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rPr>
                      <a:t>士</a:t>
                    </a:r>
                    <a:endPara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</p:grpSp>
            <p:grpSp>
              <p:nvGrpSpPr>
                <p:cNvPr id="71735" name="组合 5757"/>
                <p:cNvGrpSpPr/>
                <p:nvPr/>
              </p:nvGrpSpPr>
              <p:grpSpPr>
                <a:xfrm>
                  <a:off x="4464" y="493"/>
                  <a:ext cx="336" cy="329"/>
                  <a:chOff x="2029" y="703"/>
                  <a:chExt cx="336" cy="329"/>
                </a:xfrm>
              </p:grpSpPr>
              <p:sp>
                <p:nvSpPr>
                  <p:cNvPr id="71736" name="椭圆 5758"/>
                  <p:cNvSpPr/>
                  <p:nvPr/>
                </p:nvSpPr>
                <p:spPr>
                  <a:xfrm>
                    <a:off x="2064" y="720"/>
                    <a:ext cx="288" cy="28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 anchorCtr="0"/>
                  <a:p>
                    <a:pPr algn="ctr"/>
                    <a:endParaRPr lang="zh-CN" altLang="zh-CN" sz="280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71737" name="矩形 5759"/>
                  <p:cNvSpPr/>
                  <p:nvPr/>
                </p:nvSpPr>
                <p:spPr>
                  <a:xfrm>
                    <a:off x="2029" y="703"/>
                    <a:ext cx="336" cy="329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zh-CN" altLang="en-US" sz="2800" b="1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rPr>
                      <a:t>象</a:t>
                    </a:r>
                    <a:endPara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</p:grpSp>
            <p:grpSp>
              <p:nvGrpSpPr>
                <p:cNvPr id="71738" name="组合 5760"/>
                <p:cNvGrpSpPr/>
                <p:nvPr/>
              </p:nvGrpSpPr>
              <p:grpSpPr>
                <a:xfrm>
                  <a:off x="4116" y="480"/>
                  <a:ext cx="336" cy="329"/>
                  <a:chOff x="1248" y="192"/>
                  <a:chExt cx="336" cy="329"/>
                </a:xfrm>
              </p:grpSpPr>
              <p:sp>
                <p:nvSpPr>
                  <p:cNvPr id="71739" name="椭圆 5761"/>
                  <p:cNvSpPr/>
                  <p:nvPr/>
                </p:nvSpPr>
                <p:spPr>
                  <a:xfrm>
                    <a:off x="1274" y="227"/>
                    <a:ext cx="288" cy="28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 anchorCtr="0"/>
                  <a:p>
                    <a:pPr algn="ctr"/>
                    <a:endParaRPr lang="zh-CN" altLang="zh-CN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71740" name="矩形 5762"/>
                  <p:cNvSpPr/>
                  <p:nvPr/>
                </p:nvSpPr>
                <p:spPr>
                  <a:xfrm>
                    <a:off x="1248" y="192"/>
                    <a:ext cx="336" cy="329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zh-CN" altLang="en-US" sz="2800" b="1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rPr>
                      <a:t>士</a:t>
                    </a:r>
                    <a:endPara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</p:grpSp>
            <p:grpSp>
              <p:nvGrpSpPr>
                <p:cNvPr id="71741" name="组合 5763"/>
                <p:cNvGrpSpPr/>
                <p:nvPr/>
              </p:nvGrpSpPr>
              <p:grpSpPr>
                <a:xfrm>
                  <a:off x="3768" y="1149"/>
                  <a:ext cx="336" cy="329"/>
                  <a:chOff x="2029" y="703"/>
                  <a:chExt cx="336" cy="329"/>
                </a:xfrm>
              </p:grpSpPr>
              <p:sp>
                <p:nvSpPr>
                  <p:cNvPr id="71742" name="椭圆 5764"/>
                  <p:cNvSpPr/>
                  <p:nvPr/>
                </p:nvSpPr>
                <p:spPr>
                  <a:xfrm>
                    <a:off x="2064" y="720"/>
                    <a:ext cx="288" cy="28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 anchorCtr="0"/>
                  <a:p>
                    <a:pPr algn="ctr"/>
                    <a:endParaRPr lang="zh-CN" altLang="zh-CN" sz="280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71743" name="矩形 5765"/>
                  <p:cNvSpPr/>
                  <p:nvPr/>
                </p:nvSpPr>
                <p:spPr>
                  <a:xfrm>
                    <a:off x="2029" y="703"/>
                    <a:ext cx="336" cy="329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zh-CN" altLang="en-US" sz="2800" b="1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rPr>
                      <a:t>象</a:t>
                    </a:r>
                    <a:endPara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</p:grpSp>
          </p:grpSp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2705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sp>
        <p:nvSpPr>
          <p:cNvPr id="72706" name="矩形 5768"/>
          <p:cNvSpPr/>
          <p:nvPr/>
        </p:nvSpPr>
        <p:spPr>
          <a:xfrm>
            <a:off x="1781175" y="908050"/>
            <a:ext cx="3379788" cy="479996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如图红先：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马八退六！  士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黑如将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平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，则红炮七平六，即成马后炮杀！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炮九进六    象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                           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车八进五    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黑如改走象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，红车八退一，成闷杀！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车八退一    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炮七进三杀！（ 红胜）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本局红方首着退马士角送吃，是取胜的关键，否则红主难解黑方在红右翼的强大攻势。            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2707" name="矩形 5769"/>
          <p:cNvSpPr/>
          <p:nvPr/>
        </p:nvSpPr>
        <p:spPr>
          <a:xfrm>
            <a:off x="5243513" y="5964238"/>
            <a:ext cx="5530850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九    八    七    六    五    四    三    二    一</a:t>
            </a:r>
            <a:endParaRPr lang="zh-CN" altLang="en-US" b="1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2708" name="矩形 5770"/>
          <p:cNvSpPr/>
          <p:nvPr/>
        </p:nvSpPr>
        <p:spPr>
          <a:xfrm>
            <a:off x="5184775" y="301625"/>
            <a:ext cx="5530850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b="1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１    ２    ３    ４    ５    ６    ７    ８    ９</a:t>
            </a:r>
            <a:endParaRPr lang="zh-CN" altLang="en-US" b="1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72709" name="组合 5771"/>
          <p:cNvGrpSpPr/>
          <p:nvPr/>
        </p:nvGrpSpPr>
        <p:grpSpPr>
          <a:xfrm>
            <a:off x="5119688" y="723900"/>
            <a:ext cx="5530850" cy="5276850"/>
            <a:chOff x="2328" y="480"/>
            <a:chExt cx="3216" cy="3324"/>
          </a:xfrm>
        </p:grpSpPr>
        <p:pic>
          <p:nvPicPr>
            <p:cNvPr id="72710" name="图片 5772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328" y="480"/>
              <a:ext cx="3216" cy="3324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72711" name="组合 5773"/>
            <p:cNvGrpSpPr/>
            <p:nvPr/>
          </p:nvGrpSpPr>
          <p:grpSpPr>
            <a:xfrm>
              <a:off x="3060" y="1461"/>
              <a:ext cx="336" cy="329"/>
              <a:chOff x="777" y="3478"/>
              <a:chExt cx="336" cy="329"/>
            </a:xfrm>
          </p:grpSpPr>
          <p:sp>
            <p:nvSpPr>
              <p:cNvPr id="72712" name="椭圆 5774"/>
              <p:cNvSpPr/>
              <p:nvPr/>
            </p:nvSpPr>
            <p:spPr>
              <a:xfrm>
                <a:off x="816" y="351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2713" name="矩形 5775"/>
              <p:cNvSpPr/>
              <p:nvPr/>
            </p:nvSpPr>
            <p:spPr>
              <a:xfrm>
                <a:off x="777" y="347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2714" name="组合 5776"/>
            <p:cNvGrpSpPr/>
            <p:nvPr/>
          </p:nvGrpSpPr>
          <p:grpSpPr>
            <a:xfrm>
              <a:off x="4128" y="840"/>
              <a:ext cx="336" cy="310"/>
              <a:chOff x="1104" y="768"/>
              <a:chExt cx="336" cy="310"/>
            </a:xfrm>
          </p:grpSpPr>
          <p:sp>
            <p:nvSpPr>
              <p:cNvPr id="72715" name="椭圆 5777"/>
              <p:cNvSpPr/>
              <p:nvPr/>
            </p:nvSpPr>
            <p:spPr>
              <a:xfrm>
                <a:off x="1130" y="781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2716" name="矩形 5778"/>
              <p:cNvSpPr/>
              <p:nvPr/>
            </p:nvSpPr>
            <p:spPr>
              <a:xfrm>
                <a:off x="1104" y="768"/>
                <a:ext cx="336" cy="31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6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2717" name="组合 5779"/>
            <p:cNvGrpSpPr/>
            <p:nvPr/>
          </p:nvGrpSpPr>
          <p:grpSpPr>
            <a:xfrm>
              <a:off x="3060" y="2436"/>
              <a:ext cx="336" cy="331"/>
              <a:chOff x="2745" y="3605"/>
              <a:chExt cx="336" cy="331"/>
            </a:xfrm>
          </p:grpSpPr>
          <p:sp>
            <p:nvSpPr>
              <p:cNvPr id="72718" name="椭圆 5780"/>
              <p:cNvSpPr/>
              <p:nvPr/>
            </p:nvSpPr>
            <p:spPr>
              <a:xfrm>
                <a:off x="2784" y="364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2719" name="矩形 5781"/>
              <p:cNvSpPr/>
              <p:nvPr/>
            </p:nvSpPr>
            <p:spPr>
              <a:xfrm>
                <a:off x="2745" y="3605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兵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2720" name="组合 5782"/>
            <p:cNvGrpSpPr/>
            <p:nvPr/>
          </p:nvGrpSpPr>
          <p:grpSpPr>
            <a:xfrm>
              <a:off x="3084" y="2760"/>
              <a:ext cx="1387" cy="1027"/>
              <a:chOff x="3084" y="2760"/>
              <a:chExt cx="1387" cy="1027"/>
            </a:xfrm>
          </p:grpSpPr>
          <p:grpSp>
            <p:nvGrpSpPr>
              <p:cNvPr id="72721" name="组合 5783"/>
              <p:cNvGrpSpPr/>
              <p:nvPr/>
            </p:nvGrpSpPr>
            <p:grpSpPr>
              <a:xfrm flipH="1">
                <a:off x="3084" y="3434"/>
                <a:ext cx="340" cy="329"/>
                <a:chOff x="2758" y="2518"/>
                <a:chExt cx="336" cy="329"/>
              </a:xfrm>
            </p:grpSpPr>
            <p:sp>
              <p:nvSpPr>
                <p:cNvPr id="72722" name="椭圆 5784"/>
                <p:cNvSpPr/>
                <p:nvPr/>
              </p:nvSpPr>
              <p:spPr>
                <a:xfrm>
                  <a:off x="2793" y="25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72723" name="矩形 5785"/>
                <p:cNvSpPr/>
                <p:nvPr/>
              </p:nvSpPr>
              <p:spPr>
                <a:xfrm>
                  <a:off x="2758" y="251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相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72724" name="组合 5786"/>
              <p:cNvGrpSpPr/>
              <p:nvPr/>
            </p:nvGrpSpPr>
            <p:grpSpPr>
              <a:xfrm flipH="1">
                <a:off x="3781" y="3109"/>
                <a:ext cx="340" cy="329"/>
                <a:chOff x="2758" y="2841"/>
                <a:chExt cx="336" cy="329"/>
              </a:xfrm>
            </p:grpSpPr>
            <p:sp>
              <p:nvSpPr>
                <p:cNvPr id="72725" name="椭圆 5787"/>
                <p:cNvSpPr/>
                <p:nvPr/>
              </p:nvSpPr>
              <p:spPr>
                <a:xfrm>
                  <a:off x="2797" y="286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72726" name="矩形 5788"/>
                <p:cNvSpPr/>
                <p:nvPr/>
              </p:nvSpPr>
              <p:spPr>
                <a:xfrm>
                  <a:off x="2758" y="2841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仕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72727" name="组合 5789"/>
              <p:cNvGrpSpPr/>
              <p:nvPr/>
            </p:nvGrpSpPr>
            <p:grpSpPr>
              <a:xfrm flipH="1">
                <a:off x="3781" y="2760"/>
                <a:ext cx="340" cy="329"/>
                <a:chOff x="2758" y="2518"/>
                <a:chExt cx="336" cy="329"/>
              </a:xfrm>
            </p:grpSpPr>
            <p:sp>
              <p:nvSpPr>
                <p:cNvPr id="72728" name="椭圆 5790"/>
                <p:cNvSpPr/>
                <p:nvPr/>
              </p:nvSpPr>
              <p:spPr>
                <a:xfrm>
                  <a:off x="2793" y="25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72729" name="矩形 5791"/>
                <p:cNvSpPr/>
                <p:nvPr/>
              </p:nvSpPr>
              <p:spPr>
                <a:xfrm>
                  <a:off x="2758" y="251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相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72730" name="组合 5792"/>
              <p:cNvGrpSpPr/>
              <p:nvPr/>
            </p:nvGrpSpPr>
            <p:grpSpPr>
              <a:xfrm flipH="1">
                <a:off x="3768" y="3458"/>
                <a:ext cx="340" cy="329"/>
                <a:chOff x="2758" y="3129"/>
                <a:chExt cx="336" cy="329"/>
              </a:xfrm>
            </p:grpSpPr>
            <p:sp>
              <p:nvSpPr>
                <p:cNvPr id="72731" name="椭圆 5793"/>
                <p:cNvSpPr/>
                <p:nvPr/>
              </p:nvSpPr>
              <p:spPr>
                <a:xfrm>
                  <a:off x="2797" y="3155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72732" name="矩形 5794"/>
                <p:cNvSpPr/>
                <p:nvPr/>
              </p:nvSpPr>
              <p:spPr>
                <a:xfrm>
                  <a:off x="2758" y="3129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帅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72733" name="组合 5795"/>
              <p:cNvGrpSpPr/>
              <p:nvPr/>
            </p:nvGrpSpPr>
            <p:grpSpPr>
              <a:xfrm flipH="1">
                <a:off x="4130" y="3458"/>
                <a:ext cx="341" cy="329"/>
                <a:chOff x="2758" y="2841"/>
                <a:chExt cx="336" cy="329"/>
              </a:xfrm>
            </p:grpSpPr>
            <p:sp>
              <p:nvSpPr>
                <p:cNvPr id="72734" name="椭圆 5796"/>
                <p:cNvSpPr/>
                <p:nvPr/>
              </p:nvSpPr>
              <p:spPr>
                <a:xfrm>
                  <a:off x="2797" y="286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72735" name="矩形 5797"/>
                <p:cNvSpPr/>
                <p:nvPr/>
              </p:nvSpPr>
              <p:spPr>
                <a:xfrm>
                  <a:off x="2758" y="2841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仕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</p:grpSp>
        <p:grpSp>
          <p:nvGrpSpPr>
            <p:cNvPr id="72736" name="组合 5798"/>
            <p:cNvGrpSpPr/>
            <p:nvPr/>
          </p:nvGrpSpPr>
          <p:grpSpPr>
            <a:xfrm>
              <a:off x="4464" y="2448"/>
              <a:ext cx="336" cy="329"/>
              <a:chOff x="1968" y="672"/>
              <a:chExt cx="336" cy="329"/>
            </a:xfrm>
          </p:grpSpPr>
          <p:sp>
            <p:nvSpPr>
              <p:cNvPr id="72737" name="椭圆 5799"/>
              <p:cNvSpPr/>
              <p:nvPr/>
            </p:nvSpPr>
            <p:spPr>
              <a:xfrm>
                <a:off x="2003" y="69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2738" name="矩形 5800"/>
              <p:cNvSpPr/>
              <p:nvPr/>
            </p:nvSpPr>
            <p:spPr>
              <a:xfrm>
                <a:off x="1968" y="67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2739" name="组合 5801"/>
            <p:cNvGrpSpPr/>
            <p:nvPr/>
          </p:nvGrpSpPr>
          <p:grpSpPr>
            <a:xfrm>
              <a:off x="3708" y="1500"/>
              <a:ext cx="432" cy="329"/>
              <a:chOff x="3055" y="733"/>
              <a:chExt cx="432" cy="329"/>
            </a:xfrm>
          </p:grpSpPr>
          <p:sp>
            <p:nvSpPr>
              <p:cNvPr id="72740" name="椭圆 5802"/>
              <p:cNvSpPr/>
              <p:nvPr/>
            </p:nvSpPr>
            <p:spPr>
              <a:xfrm>
                <a:off x="3133" y="733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2741" name="矩形 5803"/>
              <p:cNvSpPr/>
              <p:nvPr/>
            </p:nvSpPr>
            <p:spPr>
              <a:xfrm>
                <a:off x="3055" y="733"/>
                <a:ext cx="432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 </a:t>
                </a: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卒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2742" name="组合 5804"/>
            <p:cNvGrpSpPr/>
            <p:nvPr/>
          </p:nvGrpSpPr>
          <p:grpSpPr>
            <a:xfrm>
              <a:off x="2700" y="2136"/>
              <a:ext cx="336" cy="329"/>
              <a:chOff x="720" y="3156"/>
              <a:chExt cx="336" cy="329"/>
            </a:xfrm>
          </p:grpSpPr>
          <p:sp>
            <p:nvSpPr>
              <p:cNvPr id="72743" name="椭圆 5805"/>
              <p:cNvSpPr/>
              <p:nvPr/>
            </p:nvSpPr>
            <p:spPr>
              <a:xfrm>
                <a:off x="759" y="3185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2744" name="矩形 5806"/>
              <p:cNvSpPr/>
              <p:nvPr/>
            </p:nvSpPr>
            <p:spPr>
              <a:xfrm>
                <a:off x="720" y="3156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2745" name="组合 5807"/>
            <p:cNvGrpSpPr/>
            <p:nvPr/>
          </p:nvGrpSpPr>
          <p:grpSpPr>
            <a:xfrm>
              <a:off x="5196" y="3444"/>
              <a:ext cx="336" cy="329"/>
              <a:chOff x="1968" y="672"/>
              <a:chExt cx="336" cy="329"/>
            </a:xfrm>
          </p:grpSpPr>
          <p:sp>
            <p:nvSpPr>
              <p:cNvPr id="72746" name="椭圆 5808"/>
              <p:cNvSpPr/>
              <p:nvPr/>
            </p:nvSpPr>
            <p:spPr>
              <a:xfrm>
                <a:off x="2003" y="69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2747" name="矩形 5809"/>
              <p:cNvSpPr/>
              <p:nvPr/>
            </p:nvSpPr>
            <p:spPr>
              <a:xfrm>
                <a:off x="1968" y="67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2748" name="组合 5810"/>
            <p:cNvGrpSpPr/>
            <p:nvPr/>
          </p:nvGrpSpPr>
          <p:grpSpPr>
            <a:xfrm>
              <a:off x="2700" y="801"/>
              <a:ext cx="336" cy="329"/>
              <a:chOff x="777" y="3478"/>
              <a:chExt cx="336" cy="329"/>
            </a:xfrm>
          </p:grpSpPr>
          <p:sp>
            <p:nvSpPr>
              <p:cNvPr id="72749" name="椭圆 5811"/>
              <p:cNvSpPr/>
              <p:nvPr/>
            </p:nvSpPr>
            <p:spPr>
              <a:xfrm>
                <a:off x="816" y="351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2750" name="矩形 5812"/>
              <p:cNvSpPr/>
              <p:nvPr/>
            </p:nvSpPr>
            <p:spPr>
              <a:xfrm>
                <a:off x="777" y="347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马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2751" name="组合 5813"/>
            <p:cNvGrpSpPr/>
            <p:nvPr/>
          </p:nvGrpSpPr>
          <p:grpSpPr>
            <a:xfrm>
              <a:off x="3060" y="480"/>
              <a:ext cx="1392" cy="998"/>
              <a:chOff x="3060" y="480"/>
              <a:chExt cx="1392" cy="998"/>
            </a:xfrm>
          </p:grpSpPr>
          <p:grpSp>
            <p:nvGrpSpPr>
              <p:cNvPr id="72752" name="组合 5814"/>
              <p:cNvGrpSpPr/>
              <p:nvPr/>
            </p:nvGrpSpPr>
            <p:grpSpPr>
              <a:xfrm>
                <a:off x="3732" y="498"/>
                <a:ext cx="336" cy="329"/>
                <a:chOff x="2579" y="288"/>
                <a:chExt cx="336" cy="329"/>
              </a:xfrm>
            </p:grpSpPr>
            <p:sp>
              <p:nvSpPr>
                <p:cNvPr id="72753" name="椭圆 5815"/>
                <p:cNvSpPr/>
                <p:nvPr/>
              </p:nvSpPr>
              <p:spPr>
                <a:xfrm>
                  <a:off x="2609" y="31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72754" name="矩形 5816"/>
                <p:cNvSpPr/>
                <p:nvPr/>
              </p:nvSpPr>
              <p:spPr>
                <a:xfrm>
                  <a:off x="2579" y="28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将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72755" name="组合 5817"/>
              <p:cNvGrpSpPr/>
              <p:nvPr/>
            </p:nvGrpSpPr>
            <p:grpSpPr>
              <a:xfrm>
                <a:off x="3754" y="816"/>
                <a:ext cx="336" cy="329"/>
                <a:chOff x="1248" y="192"/>
                <a:chExt cx="336" cy="329"/>
              </a:xfrm>
            </p:grpSpPr>
            <p:sp>
              <p:nvSpPr>
                <p:cNvPr id="72756" name="椭圆 5818"/>
                <p:cNvSpPr/>
                <p:nvPr/>
              </p:nvSpPr>
              <p:spPr>
                <a:xfrm>
                  <a:off x="1274" y="22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72757" name="矩形 5819"/>
                <p:cNvSpPr/>
                <p:nvPr/>
              </p:nvSpPr>
              <p:spPr>
                <a:xfrm>
                  <a:off x="1248" y="192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士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72758" name="组合 5820"/>
              <p:cNvGrpSpPr/>
              <p:nvPr/>
            </p:nvGrpSpPr>
            <p:grpSpPr>
              <a:xfrm>
                <a:off x="3060" y="493"/>
                <a:ext cx="336" cy="329"/>
                <a:chOff x="2029" y="703"/>
                <a:chExt cx="336" cy="329"/>
              </a:xfrm>
            </p:grpSpPr>
            <p:sp>
              <p:nvSpPr>
                <p:cNvPr id="72759" name="椭圆 5821"/>
                <p:cNvSpPr/>
                <p:nvPr/>
              </p:nvSpPr>
              <p:spPr>
                <a:xfrm>
                  <a:off x="2064" y="72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72760" name="矩形 5822"/>
                <p:cNvSpPr/>
                <p:nvPr/>
              </p:nvSpPr>
              <p:spPr>
                <a:xfrm>
                  <a:off x="2029" y="703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象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72761" name="组合 5823"/>
              <p:cNvGrpSpPr/>
              <p:nvPr/>
            </p:nvGrpSpPr>
            <p:grpSpPr>
              <a:xfrm>
                <a:off x="4116" y="480"/>
                <a:ext cx="336" cy="329"/>
                <a:chOff x="1248" y="192"/>
                <a:chExt cx="336" cy="329"/>
              </a:xfrm>
            </p:grpSpPr>
            <p:sp>
              <p:nvSpPr>
                <p:cNvPr id="72762" name="椭圆 5824"/>
                <p:cNvSpPr/>
                <p:nvPr/>
              </p:nvSpPr>
              <p:spPr>
                <a:xfrm>
                  <a:off x="1274" y="22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72763" name="矩形 5825"/>
                <p:cNvSpPr/>
                <p:nvPr/>
              </p:nvSpPr>
              <p:spPr>
                <a:xfrm>
                  <a:off x="1248" y="192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士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72764" name="组合 5826"/>
              <p:cNvGrpSpPr/>
              <p:nvPr/>
            </p:nvGrpSpPr>
            <p:grpSpPr>
              <a:xfrm>
                <a:off x="3744" y="1149"/>
                <a:ext cx="336" cy="329"/>
                <a:chOff x="2029" y="703"/>
                <a:chExt cx="336" cy="329"/>
              </a:xfrm>
            </p:grpSpPr>
            <p:sp>
              <p:nvSpPr>
                <p:cNvPr id="72765" name="椭圆 5827"/>
                <p:cNvSpPr/>
                <p:nvPr/>
              </p:nvSpPr>
              <p:spPr>
                <a:xfrm>
                  <a:off x="2064" y="72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72766" name="矩形 5828"/>
                <p:cNvSpPr/>
                <p:nvPr/>
              </p:nvSpPr>
              <p:spPr>
                <a:xfrm>
                  <a:off x="2029" y="703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象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</p:grpSp>
        <p:grpSp>
          <p:nvGrpSpPr>
            <p:cNvPr id="72767" name="组合 5829"/>
            <p:cNvGrpSpPr/>
            <p:nvPr/>
          </p:nvGrpSpPr>
          <p:grpSpPr>
            <a:xfrm>
              <a:off x="4428" y="1809"/>
              <a:ext cx="432" cy="329"/>
              <a:chOff x="3055" y="733"/>
              <a:chExt cx="432" cy="329"/>
            </a:xfrm>
          </p:grpSpPr>
          <p:sp>
            <p:nvSpPr>
              <p:cNvPr id="72768" name="椭圆 5830"/>
              <p:cNvSpPr/>
              <p:nvPr/>
            </p:nvSpPr>
            <p:spPr>
              <a:xfrm>
                <a:off x="3133" y="733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2769" name="矩形 5831"/>
              <p:cNvSpPr/>
              <p:nvPr/>
            </p:nvSpPr>
            <p:spPr>
              <a:xfrm>
                <a:off x="3055" y="733"/>
                <a:ext cx="432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 </a:t>
                </a: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卒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2770" name="组合 5832"/>
            <p:cNvGrpSpPr/>
            <p:nvPr/>
          </p:nvGrpSpPr>
          <p:grpSpPr>
            <a:xfrm>
              <a:off x="4836" y="3456"/>
              <a:ext cx="336" cy="329"/>
              <a:chOff x="1968" y="672"/>
              <a:chExt cx="336" cy="329"/>
            </a:xfrm>
          </p:grpSpPr>
          <p:sp>
            <p:nvSpPr>
              <p:cNvPr id="72771" name="椭圆 5833"/>
              <p:cNvSpPr/>
              <p:nvPr/>
            </p:nvSpPr>
            <p:spPr>
              <a:xfrm>
                <a:off x="2003" y="69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2772" name="矩形 5834"/>
              <p:cNvSpPr/>
              <p:nvPr/>
            </p:nvSpPr>
            <p:spPr>
              <a:xfrm>
                <a:off x="1968" y="67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马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2773" name="组合 5835"/>
            <p:cNvGrpSpPr/>
            <p:nvPr/>
          </p:nvGrpSpPr>
          <p:grpSpPr>
            <a:xfrm>
              <a:off x="3756" y="2436"/>
              <a:ext cx="336" cy="331"/>
              <a:chOff x="2745" y="3605"/>
              <a:chExt cx="336" cy="331"/>
            </a:xfrm>
          </p:grpSpPr>
          <p:sp>
            <p:nvSpPr>
              <p:cNvPr id="72774" name="椭圆 5836"/>
              <p:cNvSpPr/>
              <p:nvPr/>
            </p:nvSpPr>
            <p:spPr>
              <a:xfrm>
                <a:off x="2784" y="364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2775" name="矩形 5837"/>
              <p:cNvSpPr/>
              <p:nvPr/>
            </p:nvSpPr>
            <p:spPr>
              <a:xfrm>
                <a:off x="2745" y="3605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兵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2776" name="组合 5838"/>
            <p:cNvGrpSpPr/>
            <p:nvPr/>
          </p:nvGrpSpPr>
          <p:grpSpPr>
            <a:xfrm>
              <a:off x="2352" y="2777"/>
              <a:ext cx="336" cy="331"/>
              <a:chOff x="2745" y="3605"/>
              <a:chExt cx="336" cy="331"/>
            </a:xfrm>
          </p:grpSpPr>
          <p:sp>
            <p:nvSpPr>
              <p:cNvPr id="72777" name="椭圆 5839"/>
              <p:cNvSpPr/>
              <p:nvPr/>
            </p:nvSpPr>
            <p:spPr>
              <a:xfrm>
                <a:off x="2784" y="364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2778" name="矩形 5840"/>
              <p:cNvSpPr/>
              <p:nvPr/>
            </p:nvSpPr>
            <p:spPr>
              <a:xfrm>
                <a:off x="2745" y="3605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3729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sp>
        <p:nvSpPr>
          <p:cNvPr id="73730" name="矩形 5843"/>
          <p:cNvSpPr/>
          <p:nvPr/>
        </p:nvSpPr>
        <p:spPr>
          <a:xfrm>
            <a:off x="1882775" y="781050"/>
            <a:ext cx="3379788" cy="535432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如图红先：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炮三进六！  士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　炮三平七！　卒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平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　仕六进五　　后车进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8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帅四进一　　后车平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　车八进五　　象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黑如改走将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，则红炮九退一，将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，车八退二杀！红胜。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车八退一    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　如黑象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，炮七进一，红胜。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炮七退一　　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炮九退二杀！（ 红胜）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73731" name="图片 584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119688" y="723900"/>
            <a:ext cx="5530850" cy="527685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73732" name="组合 5845"/>
          <p:cNvGrpSpPr/>
          <p:nvPr/>
        </p:nvGrpSpPr>
        <p:grpSpPr>
          <a:xfrm>
            <a:off x="5092700" y="765175"/>
            <a:ext cx="577850" cy="522288"/>
            <a:chOff x="777" y="3478"/>
            <a:chExt cx="336" cy="329"/>
          </a:xfrm>
        </p:grpSpPr>
        <p:sp>
          <p:nvSpPr>
            <p:cNvPr id="73733" name="椭圆 5846"/>
            <p:cNvSpPr/>
            <p:nvPr/>
          </p:nvSpPr>
          <p:spPr>
            <a:xfrm>
              <a:off x="816" y="3517"/>
              <a:ext cx="288" cy="288"/>
            </a:xfrm>
            <a:prstGeom prst="ellipse">
              <a:avLst/>
            </a:prstGeom>
            <a:solidFill>
              <a:srgbClr val="FFFFFF"/>
            </a:solidFill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73734" name="矩形 5847"/>
            <p:cNvSpPr/>
            <p:nvPr/>
          </p:nvSpPr>
          <p:spPr>
            <a:xfrm>
              <a:off x="777" y="3478"/>
              <a:ext cx="336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炮</a:t>
              </a:r>
              <a:endPara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73735" name="组合 5848"/>
          <p:cNvGrpSpPr/>
          <p:nvPr/>
        </p:nvGrpSpPr>
        <p:grpSpPr>
          <a:xfrm>
            <a:off x="10064750" y="790575"/>
            <a:ext cx="577850" cy="492125"/>
            <a:chOff x="1104" y="768"/>
            <a:chExt cx="336" cy="310"/>
          </a:xfrm>
        </p:grpSpPr>
        <p:sp>
          <p:nvSpPr>
            <p:cNvPr id="73736" name="椭圆 5849"/>
            <p:cNvSpPr/>
            <p:nvPr/>
          </p:nvSpPr>
          <p:spPr>
            <a:xfrm>
              <a:off x="1130" y="781"/>
              <a:ext cx="288" cy="288"/>
            </a:xfrm>
            <a:prstGeom prst="ellipse">
              <a:avLst/>
            </a:prstGeom>
            <a:solidFill>
              <a:srgbClr val="FFFFFF"/>
            </a:solidFill>
            <a:ln w="381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en-US" altLang="zh-CN" sz="280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 algn="ctr"/>
              <a:endParaRPr lang="en-US" altLang="zh-CN" sz="280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73737" name="矩形 5850"/>
            <p:cNvSpPr/>
            <p:nvPr/>
          </p:nvSpPr>
          <p:spPr>
            <a:xfrm>
              <a:off x="1104" y="768"/>
              <a:ext cx="336" cy="31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6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车</a:t>
              </a:r>
              <a:endParaRPr lang="zh-CN" altLang="en-US" sz="26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73738" name="组合 5851"/>
          <p:cNvGrpSpPr/>
          <p:nvPr/>
        </p:nvGrpSpPr>
        <p:grpSpPr>
          <a:xfrm flipH="1">
            <a:off x="6419850" y="5413375"/>
            <a:ext cx="584200" cy="522288"/>
            <a:chOff x="2758" y="2518"/>
            <a:chExt cx="336" cy="329"/>
          </a:xfrm>
        </p:grpSpPr>
        <p:sp>
          <p:nvSpPr>
            <p:cNvPr id="73739" name="椭圆 5852"/>
            <p:cNvSpPr/>
            <p:nvPr/>
          </p:nvSpPr>
          <p:spPr>
            <a:xfrm>
              <a:off x="2793" y="2548"/>
              <a:ext cx="288" cy="288"/>
            </a:xfrm>
            <a:prstGeom prst="ellipse">
              <a:avLst/>
            </a:prstGeom>
            <a:solidFill>
              <a:srgbClr val="FFFFFF"/>
            </a:solidFill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73740" name="矩形 5853"/>
            <p:cNvSpPr/>
            <p:nvPr/>
          </p:nvSpPr>
          <p:spPr>
            <a:xfrm>
              <a:off x="2758" y="2518"/>
              <a:ext cx="336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相</a:t>
              </a:r>
              <a:endPara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73741" name="组合 5854"/>
          <p:cNvGrpSpPr/>
          <p:nvPr/>
        </p:nvGrpSpPr>
        <p:grpSpPr>
          <a:xfrm flipH="1">
            <a:off x="7618413" y="4897438"/>
            <a:ext cx="585787" cy="522287"/>
            <a:chOff x="2758" y="2841"/>
            <a:chExt cx="336" cy="329"/>
          </a:xfrm>
        </p:grpSpPr>
        <p:sp>
          <p:nvSpPr>
            <p:cNvPr id="73742" name="椭圆 5855"/>
            <p:cNvSpPr/>
            <p:nvPr/>
          </p:nvSpPr>
          <p:spPr>
            <a:xfrm>
              <a:off x="2797" y="2867"/>
              <a:ext cx="288" cy="288"/>
            </a:xfrm>
            <a:prstGeom prst="ellipse">
              <a:avLst/>
            </a:prstGeom>
            <a:solidFill>
              <a:srgbClr val="FFFFFF"/>
            </a:solidFill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73743" name="矩形 5856"/>
            <p:cNvSpPr/>
            <p:nvPr/>
          </p:nvSpPr>
          <p:spPr>
            <a:xfrm>
              <a:off x="2758" y="2841"/>
              <a:ext cx="336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仕</a:t>
              </a:r>
              <a:endPara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73744" name="组合 5857"/>
          <p:cNvGrpSpPr/>
          <p:nvPr/>
        </p:nvGrpSpPr>
        <p:grpSpPr>
          <a:xfrm flipH="1">
            <a:off x="7618413" y="4343400"/>
            <a:ext cx="585787" cy="522288"/>
            <a:chOff x="2758" y="2518"/>
            <a:chExt cx="336" cy="329"/>
          </a:xfrm>
        </p:grpSpPr>
        <p:sp>
          <p:nvSpPr>
            <p:cNvPr id="73745" name="椭圆 5858"/>
            <p:cNvSpPr/>
            <p:nvPr/>
          </p:nvSpPr>
          <p:spPr>
            <a:xfrm>
              <a:off x="2793" y="2548"/>
              <a:ext cx="288" cy="288"/>
            </a:xfrm>
            <a:prstGeom prst="ellipse">
              <a:avLst/>
            </a:prstGeom>
            <a:solidFill>
              <a:srgbClr val="FFFFFF"/>
            </a:solidFill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73746" name="矩形 5859"/>
            <p:cNvSpPr/>
            <p:nvPr/>
          </p:nvSpPr>
          <p:spPr>
            <a:xfrm>
              <a:off x="2758" y="2518"/>
              <a:ext cx="336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相</a:t>
              </a:r>
              <a:endPara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73747" name="组合 5860"/>
          <p:cNvGrpSpPr/>
          <p:nvPr/>
        </p:nvGrpSpPr>
        <p:grpSpPr>
          <a:xfrm flipH="1">
            <a:off x="8234363" y="4894263"/>
            <a:ext cx="585787" cy="522287"/>
            <a:chOff x="2758" y="3129"/>
            <a:chExt cx="336" cy="329"/>
          </a:xfrm>
        </p:grpSpPr>
        <p:sp>
          <p:nvSpPr>
            <p:cNvPr id="73748" name="椭圆 5861"/>
            <p:cNvSpPr/>
            <p:nvPr/>
          </p:nvSpPr>
          <p:spPr>
            <a:xfrm>
              <a:off x="2797" y="3155"/>
              <a:ext cx="288" cy="288"/>
            </a:xfrm>
            <a:prstGeom prst="ellipse">
              <a:avLst/>
            </a:prstGeom>
            <a:solidFill>
              <a:srgbClr val="FFFFFF"/>
            </a:solidFill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73749" name="矩形 5862"/>
            <p:cNvSpPr/>
            <p:nvPr/>
          </p:nvSpPr>
          <p:spPr>
            <a:xfrm>
              <a:off x="2758" y="3129"/>
              <a:ext cx="336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帅</a:t>
              </a:r>
              <a:endPara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73750" name="组合 5863"/>
          <p:cNvGrpSpPr/>
          <p:nvPr/>
        </p:nvGrpSpPr>
        <p:grpSpPr>
          <a:xfrm flipH="1">
            <a:off x="7019925" y="5438775"/>
            <a:ext cx="587375" cy="522288"/>
            <a:chOff x="2758" y="2841"/>
            <a:chExt cx="336" cy="329"/>
          </a:xfrm>
        </p:grpSpPr>
        <p:sp>
          <p:nvSpPr>
            <p:cNvPr id="73751" name="椭圆 5864"/>
            <p:cNvSpPr/>
            <p:nvPr/>
          </p:nvSpPr>
          <p:spPr>
            <a:xfrm>
              <a:off x="2797" y="2867"/>
              <a:ext cx="288" cy="288"/>
            </a:xfrm>
            <a:prstGeom prst="ellipse">
              <a:avLst/>
            </a:prstGeom>
            <a:solidFill>
              <a:srgbClr val="FFFFFF"/>
            </a:solidFill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73752" name="矩形 5865"/>
            <p:cNvSpPr/>
            <p:nvPr/>
          </p:nvSpPr>
          <p:spPr>
            <a:xfrm>
              <a:off x="2758" y="2841"/>
              <a:ext cx="336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仕</a:t>
              </a:r>
              <a:endPara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73753" name="组合 5866"/>
          <p:cNvGrpSpPr/>
          <p:nvPr/>
        </p:nvGrpSpPr>
        <p:grpSpPr>
          <a:xfrm>
            <a:off x="10052050" y="5429250"/>
            <a:ext cx="577850" cy="522288"/>
            <a:chOff x="1968" y="672"/>
            <a:chExt cx="336" cy="329"/>
          </a:xfrm>
        </p:grpSpPr>
        <p:sp>
          <p:nvSpPr>
            <p:cNvPr id="73754" name="椭圆 5867"/>
            <p:cNvSpPr/>
            <p:nvPr/>
          </p:nvSpPr>
          <p:spPr>
            <a:xfrm>
              <a:off x="2003" y="698"/>
              <a:ext cx="288" cy="288"/>
            </a:xfrm>
            <a:prstGeom prst="ellipse">
              <a:avLst/>
            </a:prstGeom>
            <a:solidFill>
              <a:srgbClr val="FFFFFF"/>
            </a:solidFill>
            <a:ln w="381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zh-CN" altLang="zh-CN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73755" name="矩形 5868"/>
            <p:cNvSpPr/>
            <p:nvPr/>
          </p:nvSpPr>
          <p:spPr>
            <a:xfrm>
              <a:off x="1968" y="672"/>
              <a:ext cx="336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车</a:t>
              </a:r>
              <a:endParaRPr lang="zh-CN" altLang="en-US" sz="28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73756" name="组合 5869"/>
          <p:cNvGrpSpPr/>
          <p:nvPr/>
        </p:nvGrpSpPr>
        <p:grpSpPr>
          <a:xfrm>
            <a:off x="5773738" y="3360738"/>
            <a:ext cx="577850" cy="522287"/>
            <a:chOff x="777" y="3478"/>
            <a:chExt cx="336" cy="329"/>
          </a:xfrm>
        </p:grpSpPr>
        <p:sp>
          <p:nvSpPr>
            <p:cNvPr id="73757" name="椭圆 5870"/>
            <p:cNvSpPr/>
            <p:nvPr/>
          </p:nvSpPr>
          <p:spPr>
            <a:xfrm>
              <a:off x="816" y="3517"/>
              <a:ext cx="288" cy="288"/>
            </a:xfrm>
            <a:prstGeom prst="ellipse">
              <a:avLst/>
            </a:prstGeom>
            <a:solidFill>
              <a:srgbClr val="FFFFFF"/>
            </a:solidFill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73758" name="矩形 5871"/>
            <p:cNvSpPr/>
            <p:nvPr/>
          </p:nvSpPr>
          <p:spPr>
            <a:xfrm>
              <a:off x="777" y="3478"/>
              <a:ext cx="336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车</a:t>
              </a:r>
              <a:endPara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73759" name="组合 5872"/>
          <p:cNvGrpSpPr/>
          <p:nvPr/>
        </p:nvGrpSpPr>
        <p:grpSpPr>
          <a:xfrm>
            <a:off x="6992938" y="733425"/>
            <a:ext cx="577850" cy="522288"/>
            <a:chOff x="2579" y="288"/>
            <a:chExt cx="336" cy="329"/>
          </a:xfrm>
        </p:grpSpPr>
        <p:sp>
          <p:nvSpPr>
            <p:cNvPr id="73760" name="椭圆 5873"/>
            <p:cNvSpPr/>
            <p:nvPr/>
          </p:nvSpPr>
          <p:spPr>
            <a:xfrm>
              <a:off x="2609" y="310"/>
              <a:ext cx="288" cy="288"/>
            </a:xfrm>
            <a:prstGeom prst="ellipse">
              <a:avLst/>
            </a:prstGeom>
            <a:solidFill>
              <a:srgbClr val="FFFFFF"/>
            </a:solidFill>
            <a:ln w="381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zh-CN" altLang="zh-CN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73761" name="矩形 5874"/>
            <p:cNvSpPr/>
            <p:nvPr/>
          </p:nvSpPr>
          <p:spPr>
            <a:xfrm>
              <a:off x="2579" y="288"/>
              <a:ext cx="336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将</a:t>
              </a:r>
              <a:endParaRPr lang="zh-CN" altLang="en-US" sz="28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73762" name="组合 5875"/>
          <p:cNvGrpSpPr/>
          <p:nvPr/>
        </p:nvGrpSpPr>
        <p:grpSpPr>
          <a:xfrm>
            <a:off x="7577138" y="1225550"/>
            <a:ext cx="577850" cy="522288"/>
            <a:chOff x="1248" y="192"/>
            <a:chExt cx="336" cy="329"/>
          </a:xfrm>
        </p:grpSpPr>
        <p:sp>
          <p:nvSpPr>
            <p:cNvPr id="73763" name="椭圆 5876"/>
            <p:cNvSpPr/>
            <p:nvPr/>
          </p:nvSpPr>
          <p:spPr>
            <a:xfrm>
              <a:off x="1274" y="227"/>
              <a:ext cx="288" cy="288"/>
            </a:xfrm>
            <a:prstGeom prst="ellipse">
              <a:avLst/>
            </a:prstGeom>
            <a:solidFill>
              <a:srgbClr val="FFFFFF"/>
            </a:solidFill>
            <a:ln w="381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zh-CN" altLang="zh-CN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73764" name="矩形 5877"/>
            <p:cNvSpPr/>
            <p:nvPr/>
          </p:nvSpPr>
          <p:spPr>
            <a:xfrm>
              <a:off x="1248" y="192"/>
              <a:ext cx="336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士</a:t>
              </a:r>
              <a:endParaRPr lang="zh-CN" altLang="en-US" sz="28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73765" name="组合 5878"/>
          <p:cNvGrpSpPr/>
          <p:nvPr/>
        </p:nvGrpSpPr>
        <p:grpSpPr>
          <a:xfrm>
            <a:off x="8785225" y="739775"/>
            <a:ext cx="577850" cy="522288"/>
            <a:chOff x="2029" y="703"/>
            <a:chExt cx="336" cy="329"/>
          </a:xfrm>
        </p:grpSpPr>
        <p:sp>
          <p:nvSpPr>
            <p:cNvPr id="73766" name="椭圆 5879"/>
            <p:cNvSpPr/>
            <p:nvPr/>
          </p:nvSpPr>
          <p:spPr>
            <a:xfrm>
              <a:off x="2064" y="720"/>
              <a:ext cx="288" cy="288"/>
            </a:xfrm>
            <a:prstGeom prst="ellipse">
              <a:avLst/>
            </a:prstGeom>
            <a:solidFill>
              <a:srgbClr val="FFFFFF"/>
            </a:solidFill>
            <a:ln w="381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zh-CN" altLang="zh-CN" sz="280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73767" name="矩形 5880"/>
            <p:cNvSpPr/>
            <p:nvPr/>
          </p:nvSpPr>
          <p:spPr>
            <a:xfrm>
              <a:off x="2029" y="703"/>
              <a:ext cx="336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象</a:t>
              </a:r>
              <a:endParaRPr lang="zh-CN" altLang="en-US" sz="28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73768" name="组合 5881"/>
          <p:cNvGrpSpPr/>
          <p:nvPr/>
        </p:nvGrpSpPr>
        <p:grpSpPr>
          <a:xfrm>
            <a:off x="8199438" y="692150"/>
            <a:ext cx="577850" cy="522288"/>
            <a:chOff x="1248" y="192"/>
            <a:chExt cx="336" cy="329"/>
          </a:xfrm>
        </p:grpSpPr>
        <p:sp>
          <p:nvSpPr>
            <p:cNvPr id="73769" name="椭圆 5882"/>
            <p:cNvSpPr/>
            <p:nvPr/>
          </p:nvSpPr>
          <p:spPr>
            <a:xfrm>
              <a:off x="1274" y="227"/>
              <a:ext cx="288" cy="288"/>
            </a:xfrm>
            <a:prstGeom prst="ellipse">
              <a:avLst/>
            </a:prstGeom>
            <a:solidFill>
              <a:srgbClr val="FFFFFF"/>
            </a:solidFill>
            <a:ln w="381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zh-CN" altLang="zh-CN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73770" name="矩形 5883"/>
            <p:cNvSpPr/>
            <p:nvPr/>
          </p:nvSpPr>
          <p:spPr>
            <a:xfrm>
              <a:off x="1248" y="192"/>
              <a:ext cx="336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士</a:t>
              </a:r>
              <a:endParaRPr lang="zh-CN" altLang="en-US" sz="28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73771" name="组合 5884"/>
          <p:cNvGrpSpPr/>
          <p:nvPr/>
        </p:nvGrpSpPr>
        <p:grpSpPr>
          <a:xfrm>
            <a:off x="7559675" y="1754188"/>
            <a:ext cx="577850" cy="522287"/>
            <a:chOff x="2029" y="703"/>
            <a:chExt cx="336" cy="329"/>
          </a:xfrm>
        </p:grpSpPr>
        <p:sp>
          <p:nvSpPr>
            <p:cNvPr id="73772" name="椭圆 5885"/>
            <p:cNvSpPr/>
            <p:nvPr/>
          </p:nvSpPr>
          <p:spPr>
            <a:xfrm>
              <a:off x="2064" y="720"/>
              <a:ext cx="288" cy="288"/>
            </a:xfrm>
            <a:prstGeom prst="ellipse">
              <a:avLst/>
            </a:prstGeom>
            <a:solidFill>
              <a:srgbClr val="FFFFFF"/>
            </a:solidFill>
            <a:ln w="381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zh-CN" altLang="zh-CN" sz="280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73773" name="矩形 5886"/>
            <p:cNvSpPr/>
            <p:nvPr/>
          </p:nvSpPr>
          <p:spPr>
            <a:xfrm>
              <a:off x="2029" y="703"/>
              <a:ext cx="336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象</a:t>
              </a:r>
              <a:endParaRPr lang="zh-CN" altLang="en-US" sz="28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73774" name="组合 5887"/>
          <p:cNvGrpSpPr/>
          <p:nvPr/>
        </p:nvGrpSpPr>
        <p:grpSpPr>
          <a:xfrm>
            <a:off x="6931025" y="4929188"/>
            <a:ext cx="742950" cy="522287"/>
            <a:chOff x="3055" y="733"/>
            <a:chExt cx="432" cy="329"/>
          </a:xfrm>
        </p:grpSpPr>
        <p:sp>
          <p:nvSpPr>
            <p:cNvPr id="73775" name="椭圆 5888"/>
            <p:cNvSpPr/>
            <p:nvPr/>
          </p:nvSpPr>
          <p:spPr>
            <a:xfrm>
              <a:off x="3133" y="733"/>
              <a:ext cx="288" cy="288"/>
            </a:xfrm>
            <a:prstGeom prst="ellipse">
              <a:avLst/>
            </a:prstGeom>
            <a:solidFill>
              <a:srgbClr val="FFFFFF"/>
            </a:solidFill>
            <a:ln w="381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zh-CN" altLang="zh-CN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73776" name="矩形 5889"/>
            <p:cNvSpPr/>
            <p:nvPr/>
          </p:nvSpPr>
          <p:spPr>
            <a:xfrm>
              <a:off x="3055" y="733"/>
              <a:ext cx="432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r>
                <a: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卒</a:t>
              </a:r>
              <a:endParaRPr lang="zh-CN" altLang="en-US" sz="28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73777" name="组合 5890"/>
          <p:cNvGrpSpPr/>
          <p:nvPr/>
        </p:nvGrpSpPr>
        <p:grpSpPr>
          <a:xfrm>
            <a:off x="8802688" y="4343400"/>
            <a:ext cx="577850" cy="525463"/>
            <a:chOff x="2745" y="3605"/>
            <a:chExt cx="336" cy="331"/>
          </a:xfrm>
        </p:grpSpPr>
        <p:sp>
          <p:nvSpPr>
            <p:cNvPr id="73778" name="椭圆 5891"/>
            <p:cNvSpPr/>
            <p:nvPr/>
          </p:nvSpPr>
          <p:spPr>
            <a:xfrm>
              <a:off x="2784" y="3648"/>
              <a:ext cx="288" cy="288"/>
            </a:xfrm>
            <a:prstGeom prst="ellipse">
              <a:avLst/>
            </a:prstGeom>
            <a:solidFill>
              <a:srgbClr val="FFFFFF"/>
            </a:solidFill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73779" name="矩形 5892"/>
            <p:cNvSpPr/>
            <p:nvPr/>
          </p:nvSpPr>
          <p:spPr>
            <a:xfrm>
              <a:off x="2745" y="3605"/>
              <a:ext cx="336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炮</a:t>
              </a:r>
              <a:endPara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4753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grpSp>
        <p:nvGrpSpPr>
          <p:cNvPr id="74754" name="组合 5895"/>
          <p:cNvGrpSpPr/>
          <p:nvPr/>
        </p:nvGrpSpPr>
        <p:grpSpPr>
          <a:xfrm>
            <a:off x="1698625" y="330200"/>
            <a:ext cx="8842375" cy="644525"/>
            <a:chOff x="323" y="208"/>
            <a:chExt cx="5142" cy="406"/>
          </a:xfrm>
        </p:grpSpPr>
        <p:sp>
          <p:nvSpPr>
            <p:cNvPr id="74755" name="矩形 5896"/>
            <p:cNvSpPr/>
            <p:nvPr/>
          </p:nvSpPr>
          <p:spPr>
            <a:xfrm>
              <a:off x="323" y="255"/>
              <a:ext cx="1650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>
                  <a:solidFill>
                    <a:schemeClr val="accent2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21</a:t>
              </a:r>
              <a:r>
                <a:rPr lang="zh-CN" altLang="en-US">
                  <a:solidFill>
                    <a:schemeClr val="accent2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、三子归边杀</a:t>
              </a:r>
              <a:endParaRPr lang="zh-CN" altLang="en-US">
                <a:solidFill>
                  <a:schemeClr val="accent2"/>
                </a:solidFill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74756" name="矩形 5897"/>
            <p:cNvSpPr/>
            <p:nvPr/>
          </p:nvSpPr>
          <p:spPr>
            <a:xfrm>
              <a:off x="1791" y="208"/>
              <a:ext cx="3674" cy="406"/>
            </a:xfrm>
            <a:prstGeom prst="rect">
              <a:avLst/>
            </a:prstGeom>
            <a:noFill/>
            <a:ln w="9525" cap="flat" cmpd="sng">
              <a:solidFill>
                <a:srgbClr val="FF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180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　车马炮等三种进攻性的棋子集结侧翼，能造成各种杀势，称“三子归边”杀法。</a:t>
              </a:r>
              <a:endParaRPr lang="zh-CN" altLang="en-US" sz="1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74757" name="矩形 5898"/>
          <p:cNvSpPr/>
          <p:nvPr/>
        </p:nvSpPr>
        <p:spPr>
          <a:xfrm>
            <a:off x="1884363" y="1989138"/>
            <a:ext cx="3062287" cy="299974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如图，红先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车二进一    象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7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如黑将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，马四进二，将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，炮一进五，马后炮杀！红胜。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车二平三    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马四进二    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炮一进五  （红胜）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pSp>
        <p:nvGrpSpPr>
          <p:cNvPr id="74758" name="组合 5899"/>
          <p:cNvGrpSpPr/>
          <p:nvPr/>
        </p:nvGrpSpPr>
        <p:grpSpPr>
          <a:xfrm>
            <a:off x="4981575" y="1028700"/>
            <a:ext cx="5530850" cy="5276850"/>
            <a:chOff x="2208" y="672"/>
            <a:chExt cx="3216" cy="3324"/>
          </a:xfrm>
        </p:grpSpPr>
        <p:pic>
          <p:nvPicPr>
            <p:cNvPr id="74759" name="图片 5900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208" y="672"/>
              <a:ext cx="3216" cy="3324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74760" name="组合 5901"/>
            <p:cNvGrpSpPr/>
            <p:nvPr/>
          </p:nvGrpSpPr>
          <p:grpSpPr>
            <a:xfrm>
              <a:off x="5064" y="2949"/>
              <a:ext cx="336" cy="329"/>
              <a:chOff x="777" y="3478"/>
              <a:chExt cx="336" cy="329"/>
            </a:xfrm>
          </p:grpSpPr>
          <p:sp>
            <p:nvSpPr>
              <p:cNvPr id="74761" name="椭圆 5902"/>
              <p:cNvSpPr/>
              <p:nvPr/>
            </p:nvSpPr>
            <p:spPr>
              <a:xfrm>
                <a:off x="816" y="351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4762" name="矩形 5903"/>
              <p:cNvSpPr/>
              <p:nvPr/>
            </p:nvSpPr>
            <p:spPr>
              <a:xfrm>
                <a:off x="777" y="347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4763" name="组合 5904"/>
            <p:cNvGrpSpPr/>
            <p:nvPr/>
          </p:nvGrpSpPr>
          <p:grpSpPr>
            <a:xfrm>
              <a:off x="4008" y="3324"/>
              <a:ext cx="336" cy="310"/>
              <a:chOff x="1104" y="768"/>
              <a:chExt cx="336" cy="310"/>
            </a:xfrm>
          </p:grpSpPr>
          <p:sp>
            <p:nvSpPr>
              <p:cNvPr id="74764" name="椭圆 5905"/>
              <p:cNvSpPr/>
              <p:nvPr/>
            </p:nvSpPr>
            <p:spPr>
              <a:xfrm>
                <a:off x="1130" y="781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4765" name="矩形 5906"/>
              <p:cNvSpPr/>
              <p:nvPr/>
            </p:nvSpPr>
            <p:spPr>
              <a:xfrm>
                <a:off x="1104" y="768"/>
                <a:ext cx="336" cy="31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6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4766" name="组合 5907"/>
            <p:cNvGrpSpPr/>
            <p:nvPr/>
          </p:nvGrpSpPr>
          <p:grpSpPr>
            <a:xfrm flipH="1">
              <a:off x="2972" y="3638"/>
              <a:ext cx="340" cy="329"/>
              <a:chOff x="2758" y="2518"/>
              <a:chExt cx="336" cy="329"/>
            </a:xfrm>
          </p:grpSpPr>
          <p:sp>
            <p:nvSpPr>
              <p:cNvPr id="74767" name="椭圆 5908"/>
              <p:cNvSpPr/>
              <p:nvPr/>
            </p:nvSpPr>
            <p:spPr>
              <a:xfrm>
                <a:off x="2793" y="254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4768" name="矩形 5909"/>
              <p:cNvSpPr/>
              <p:nvPr/>
            </p:nvSpPr>
            <p:spPr>
              <a:xfrm>
                <a:off x="2758" y="251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相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4769" name="组合 5910"/>
            <p:cNvGrpSpPr/>
            <p:nvPr/>
          </p:nvGrpSpPr>
          <p:grpSpPr>
            <a:xfrm flipH="1">
              <a:off x="3661" y="3301"/>
              <a:ext cx="340" cy="329"/>
              <a:chOff x="2758" y="2841"/>
              <a:chExt cx="336" cy="329"/>
            </a:xfrm>
          </p:grpSpPr>
          <p:sp>
            <p:nvSpPr>
              <p:cNvPr id="74770" name="椭圆 5911"/>
              <p:cNvSpPr/>
              <p:nvPr/>
            </p:nvSpPr>
            <p:spPr>
              <a:xfrm>
                <a:off x="2797" y="286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4771" name="矩形 5912"/>
              <p:cNvSpPr/>
              <p:nvPr/>
            </p:nvSpPr>
            <p:spPr>
              <a:xfrm>
                <a:off x="2758" y="2841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仕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4772" name="组合 5913"/>
            <p:cNvGrpSpPr/>
            <p:nvPr/>
          </p:nvGrpSpPr>
          <p:grpSpPr>
            <a:xfrm flipH="1">
              <a:off x="3661" y="2952"/>
              <a:ext cx="340" cy="329"/>
              <a:chOff x="2758" y="2518"/>
              <a:chExt cx="336" cy="329"/>
            </a:xfrm>
          </p:grpSpPr>
          <p:sp>
            <p:nvSpPr>
              <p:cNvPr id="74773" name="椭圆 5914"/>
              <p:cNvSpPr/>
              <p:nvPr/>
            </p:nvSpPr>
            <p:spPr>
              <a:xfrm>
                <a:off x="2793" y="254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4774" name="矩形 5915"/>
              <p:cNvSpPr/>
              <p:nvPr/>
            </p:nvSpPr>
            <p:spPr>
              <a:xfrm>
                <a:off x="2758" y="251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相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4775" name="组合 5916"/>
            <p:cNvGrpSpPr/>
            <p:nvPr/>
          </p:nvGrpSpPr>
          <p:grpSpPr>
            <a:xfrm flipH="1">
              <a:off x="3648" y="3650"/>
              <a:ext cx="340" cy="329"/>
              <a:chOff x="2758" y="3129"/>
              <a:chExt cx="336" cy="329"/>
            </a:xfrm>
          </p:grpSpPr>
          <p:sp>
            <p:nvSpPr>
              <p:cNvPr id="74776" name="椭圆 5917"/>
              <p:cNvSpPr/>
              <p:nvPr/>
            </p:nvSpPr>
            <p:spPr>
              <a:xfrm>
                <a:off x="2797" y="3155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4777" name="矩形 5918"/>
              <p:cNvSpPr/>
              <p:nvPr/>
            </p:nvSpPr>
            <p:spPr>
              <a:xfrm>
                <a:off x="2758" y="3129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帅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4778" name="组合 5919"/>
            <p:cNvGrpSpPr/>
            <p:nvPr/>
          </p:nvGrpSpPr>
          <p:grpSpPr>
            <a:xfrm flipH="1">
              <a:off x="3312" y="3662"/>
              <a:ext cx="341" cy="329"/>
              <a:chOff x="2758" y="2841"/>
              <a:chExt cx="336" cy="329"/>
            </a:xfrm>
          </p:grpSpPr>
          <p:sp>
            <p:nvSpPr>
              <p:cNvPr id="74779" name="椭圆 5920"/>
              <p:cNvSpPr/>
              <p:nvPr/>
            </p:nvSpPr>
            <p:spPr>
              <a:xfrm>
                <a:off x="2797" y="286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4780" name="矩形 5921"/>
              <p:cNvSpPr/>
              <p:nvPr/>
            </p:nvSpPr>
            <p:spPr>
              <a:xfrm>
                <a:off x="2758" y="2841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仕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4781" name="组合 5922"/>
            <p:cNvGrpSpPr/>
            <p:nvPr/>
          </p:nvGrpSpPr>
          <p:grpSpPr>
            <a:xfrm>
              <a:off x="2964" y="2988"/>
              <a:ext cx="336" cy="329"/>
              <a:chOff x="1968" y="672"/>
              <a:chExt cx="336" cy="329"/>
            </a:xfrm>
          </p:grpSpPr>
          <p:sp>
            <p:nvSpPr>
              <p:cNvPr id="74782" name="椭圆 5923"/>
              <p:cNvSpPr/>
              <p:nvPr/>
            </p:nvSpPr>
            <p:spPr>
              <a:xfrm>
                <a:off x="2003" y="69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4783" name="矩形 5924"/>
              <p:cNvSpPr/>
              <p:nvPr/>
            </p:nvSpPr>
            <p:spPr>
              <a:xfrm>
                <a:off x="1968" y="67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马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4784" name="组合 5925"/>
            <p:cNvGrpSpPr/>
            <p:nvPr/>
          </p:nvGrpSpPr>
          <p:grpSpPr>
            <a:xfrm>
              <a:off x="3984" y="690"/>
              <a:ext cx="336" cy="329"/>
              <a:chOff x="2579" y="288"/>
              <a:chExt cx="336" cy="329"/>
            </a:xfrm>
          </p:grpSpPr>
          <p:sp>
            <p:nvSpPr>
              <p:cNvPr id="74785" name="椭圆 5926"/>
              <p:cNvSpPr/>
              <p:nvPr/>
            </p:nvSpPr>
            <p:spPr>
              <a:xfrm>
                <a:off x="2609" y="31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4786" name="矩形 5927"/>
              <p:cNvSpPr/>
              <p:nvPr/>
            </p:nvSpPr>
            <p:spPr>
              <a:xfrm>
                <a:off x="2579" y="28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将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4787" name="组合 5928"/>
            <p:cNvGrpSpPr/>
            <p:nvPr/>
          </p:nvGrpSpPr>
          <p:grpSpPr>
            <a:xfrm>
              <a:off x="3646" y="1008"/>
              <a:ext cx="336" cy="329"/>
              <a:chOff x="1248" y="192"/>
              <a:chExt cx="336" cy="329"/>
            </a:xfrm>
          </p:grpSpPr>
          <p:sp>
            <p:nvSpPr>
              <p:cNvPr id="74788" name="椭圆 5929"/>
              <p:cNvSpPr/>
              <p:nvPr/>
            </p:nvSpPr>
            <p:spPr>
              <a:xfrm>
                <a:off x="1274" y="22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4789" name="矩形 5930"/>
              <p:cNvSpPr/>
              <p:nvPr/>
            </p:nvSpPr>
            <p:spPr>
              <a:xfrm>
                <a:off x="1248" y="19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士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4790" name="组合 5931"/>
            <p:cNvGrpSpPr/>
            <p:nvPr/>
          </p:nvGrpSpPr>
          <p:grpSpPr>
            <a:xfrm>
              <a:off x="2940" y="685"/>
              <a:ext cx="336" cy="329"/>
              <a:chOff x="2029" y="703"/>
              <a:chExt cx="336" cy="329"/>
            </a:xfrm>
          </p:grpSpPr>
          <p:sp>
            <p:nvSpPr>
              <p:cNvPr id="74791" name="椭圆 5932"/>
              <p:cNvSpPr/>
              <p:nvPr/>
            </p:nvSpPr>
            <p:spPr>
              <a:xfrm>
                <a:off x="2064" y="72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4792" name="矩形 5933"/>
              <p:cNvSpPr/>
              <p:nvPr/>
            </p:nvSpPr>
            <p:spPr>
              <a:xfrm>
                <a:off x="2029" y="703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象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4793" name="组合 5934"/>
            <p:cNvGrpSpPr/>
            <p:nvPr/>
          </p:nvGrpSpPr>
          <p:grpSpPr>
            <a:xfrm>
              <a:off x="3312" y="672"/>
              <a:ext cx="336" cy="329"/>
              <a:chOff x="1248" y="192"/>
              <a:chExt cx="336" cy="329"/>
            </a:xfrm>
          </p:grpSpPr>
          <p:sp>
            <p:nvSpPr>
              <p:cNvPr id="74794" name="椭圆 5935"/>
              <p:cNvSpPr/>
              <p:nvPr/>
            </p:nvSpPr>
            <p:spPr>
              <a:xfrm>
                <a:off x="1274" y="22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4795" name="矩形 5936"/>
              <p:cNvSpPr/>
              <p:nvPr/>
            </p:nvSpPr>
            <p:spPr>
              <a:xfrm>
                <a:off x="1248" y="19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士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4796" name="组合 5937"/>
            <p:cNvGrpSpPr/>
            <p:nvPr/>
          </p:nvGrpSpPr>
          <p:grpSpPr>
            <a:xfrm>
              <a:off x="4704" y="1020"/>
              <a:ext cx="336" cy="329"/>
              <a:chOff x="720" y="3156"/>
              <a:chExt cx="336" cy="329"/>
            </a:xfrm>
          </p:grpSpPr>
          <p:sp>
            <p:nvSpPr>
              <p:cNvPr id="74797" name="椭圆 5938"/>
              <p:cNvSpPr/>
              <p:nvPr/>
            </p:nvSpPr>
            <p:spPr>
              <a:xfrm>
                <a:off x="759" y="3185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4798" name="矩形 5939"/>
              <p:cNvSpPr/>
              <p:nvPr/>
            </p:nvSpPr>
            <p:spPr>
              <a:xfrm>
                <a:off x="720" y="3156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4799" name="组合 5940"/>
            <p:cNvGrpSpPr/>
            <p:nvPr/>
          </p:nvGrpSpPr>
          <p:grpSpPr>
            <a:xfrm>
              <a:off x="2616" y="3657"/>
              <a:ext cx="336" cy="329"/>
              <a:chOff x="1968" y="672"/>
              <a:chExt cx="336" cy="329"/>
            </a:xfrm>
          </p:grpSpPr>
          <p:sp>
            <p:nvSpPr>
              <p:cNvPr id="74800" name="椭圆 5941"/>
              <p:cNvSpPr/>
              <p:nvPr/>
            </p:nvSpPr>
            <p:spPr>
              <a:xfrm>
                <a:off x="2003" y="69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4801" name="矩形 5942"/>
              <p:cNvSpPr/>
              <p:nvPr/>
            </p:nvSpPr>
            <p:spPr>
              <a:xfrm>
                <a:off x="1968" y="67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4802" name="组合 5943"/>
            <p:cNvGrpSpPr/>
            <p:nvPr/>
          </p:nvGrpSpPr>
          <p:grpSpPr>
            <a:xfrm>
              <a:off x="3984" y="1680"/>
              <a:ext cx="336" cy="329"/>
              <a:chOff x="777" y="3478"/>
              <a:chExt cx="336" cy="329"/>
            </a:xfrm>
          </p:grpSpPr>
          <p:sp>
            <p:nvSpPr>
              <p:cNvPr id="74803" name="椭圆 5944"/>
              <p:cNvSpPr/>
              <p:nvPr/>
            </p:nvSpPr>
            <p:spPr>
              <a:xfrm>
                <a:off x="816" y="351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4804" name="矩形 5945"/>
              <p:cNvSpPr/>
              <p:nvPr/>
            </p:nvSpPr>
            <p:spPr>
              <a:xfrm>
                <a:off x="777" y="347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马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4805" name="组合 5946"/>
            <p:cNvGrpSpPr/>
            <p:nvPr/>
          </p:nvGrpSpPr>
          <p:grpSpPr>
            <a:xfrm>
              <a:off x="3648" y="1377"/>
              <a:ext cx="336" cy="329"/>
              <a:chOff x="2029" y="703"/>
              <a:chExt cx="336" cy="329"/>
            </a:xfrm>
          </p:grpSpPr>
          <p:sp>
            <p:nvSpPr>
              <p:cNvPr id="74806" name="椭圆 5947"/>
              <p:cNvSpPr/>
              <p:nvPr/>
            </p:nvSpPr>
            <p:spPr>
              <a:xfrm>
                <a:off x="2064" y="72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4807" name="矩形 5948"/>
              <p:cNvSpPr/>
              <p:nvPr/>
            </p:nvSpPr>
            <p:spPr>
              <a:xfrm>
                <a:off x="2029" y="703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象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5777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sp>
        <p:nvSpPr>
          <p:cNvPr id="75778" name="矩形 5951"/>
          <p:cNvSpPr/>
          <p:nvPr/>
        </p:nvSpPr>
        <p:spPr>
          <a:xfrm>
            <a:off x="2017713" y="1125538"/>
            <a:ext cx="3219450" cy="410781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如图，红先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炮一进七   象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7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9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如黑士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，马二进三，将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，炮一退一，马后炮杀！红胜。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马二进三    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平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车二进九    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黑如象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9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7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，车二退一，将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，马三退二杀！红胜。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炮一退一    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车二退二  （红胜）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pSp>
        <p:nvGrpSpPr>
          <p:cNvPr id="75779" name="组合 5952"/>
          <p:cNvGrpSpPr/>
          <p:nvPr/>
        </p:nvGrpSpPr>
        <p:grpSpPr>
          <a:xfrm>
            <a:off x="5173663" y="692150"/>
            <a:ext cx="5532437" cy="5276850"/>
            <a:chOff x="2208" y="672"/>
            <a:chExt cx="3216" cy="3324"/>
          </a:xfrm>
        </p:grpSpPr>
        <p:pic>
          <p:nvPicPr>
            <p:cNvPr id="75780" name="图片 595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208" y="672"/>
              <a:ext cx="3216" cy="3324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75781" name="组合 5954"/>
            <p:cNvGrpSpPr/>
            <p:nvPr/>
          </p:nvGrpSpPr>
          <p:grpSpPr>
            <a:xfrm>
              <a:off x="5064" y="2949"/>
              <a:ext cx="336" cy="329"/>
              <a:chOff x="777" y="3478"/>
              <a:chExt cx="336" cy="329"/>
            </a:xfrm>
          </p:grpSpPr>
          <p:sp>
            <p:nvSpPr>
              <p:cNvPr id="75782" name="椭圆 5955"/>
              <p:cNvSpPr/>
              <p:nvPr/>
            </p:nvSpPr>
            <p:spPr>
              <a:xfrm>
                <a:off x="816" y="351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5783" name="矩形 5956"/>
              <p:cNvSpPr/>
              <p:nvPr/>
            </p:nvSpPr>
            <p:spPr>
              <a:xfrm>
                <a:off x="777" y="347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5784" name="组合 5957"/>
            <p:cNvGrpSpPr/>
            <p:nvPr/>
          </p:nvGrpSpPr>
          <p:grpSpPr>
            <a:xfrm>
              <a:off x="4008" y="3324"/>
              <a:ext cx="336" cy="310"/>
              <a:chOff x="1104" y="768"/>
              <a:chExt cx="336" cy="310"/>
            </a:xfrm>
          </p:grpSpPr>
          <p:sp>
            <p:nvSpPr>
              <p:cNvPr id="75785" name="椭圆 5958"/>
              <p:cNvSpPr/>
              <p:nvPr/>
            </p:nvSpPr>
            <p:spPr>
              <a:xfrm>
                <a:off x="1130" y="781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5786" name="矩形 5959"/>
              <p:cNvSpPr/>
              <p:nvPr/>
            </p:nvSpPr>
            <p:spPr>
              <a:xfrm>
                <a:off x="1104" y="768"/>
                <a:ext cx="336" cy="31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6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5787" name="组合 5960"/>
            <p:cNvGrpSpPr/>
            <p:nvPr/>
          </p:nvGrpSpPr>
          <p:grpSpPr>
            <a:xfrm>
              <a:off x="2972" y="2952"/>
              <a:ext cx="1029" cy="1039"/>
              <a:chOff x="2972" y="2952"/>
              <a:chExt cx="1029" cy="1039"/>
            </a:xfrm>
          </p:grpSpPr>
          <p:grpSp>
            <p:nvGrpSpPr>
              <p:cNvPr id="75788" name="组合 5961"/>
              <p:cNvGrpSpPr/>
              <p:nvPr/>
            </p:nvGrpSpPr>
            <p:grpSpPr>
              <a:xfrm flipH="1">
                <a:off x="2972" y="3638"/>
                <a:ext cx="340" cy="329"/>
                <a:chOff x="2758" y="2518"/>
                <a:chExt cx="336" cy="329"/>
              </a:xfrm>
            </p:grpSpPr>
            <p:sp>
              <p:nvSpPr>
                <p:cNvPr id="75789" name="椭圆 5962"/>
                <p:cNvSpPr/>
                <p:nvPr/>
              </p:nvSpPr>
              <p:spPr>
                <a:xfrm>
                  <a:off x="2793" y="25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75790" name="矩形 5963"/>
                <p:cNvSpPr/>
                <p:nvPr/>
              </p:nvSpPr>
              <p:spPr>
                <a:xfrm>
                  <a:off x="2758" y="251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相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75791" name="组合 5964"/>
              <p:cNvGrpSpPr/>
              <p:nvPr/>
            </p:nvGrpSpPr>
            <p:grpSpPr>
              <a:xfrm flipH="1">
                <a:off x="3661" y="3301"/>
                <a:ext cx="340" cy="329"/>
                <a:chOff x="2758" y="2841"/>
                <a:chExt cx="336" cy="329"/>
              </a:xfrm>
            </p:grpSpPr>
            <p:sp>
              <p:nvSpPr>
                <p:cNvPr id="75792" name="椭圆 5965"/>
                <p:cNvSpPr/>
                <p:nvPr/>
              </p:nvSpPr>
              <p:spPr>
                <a:xfrm>
                  <a:off x="2797" y="286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75793" name="矩形 5966"/>
                <p:cNvSpPr/>
                <p:nvPr/>
              </p:nvSpPr>
              <p:spPr>
                <a:xfrm>
                  <a:off x="2758" y="2841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仕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75794" name="组合 5967"/>
              <p:cNvGrpSpPr/>
              <p:nvPr/>
            </p:nvGrpSpPr>
            <p:grpSpPr>
              <a:xfrm flipH="1">
                <a:off x="3661" y="2952"/>
                <a:ext cx="340" cy="329"/>
                <a:chOff x="2758" y="2518"/>
                <a:chExt cx="336" cy="329"/>
              </a:xfrm>
            </p:grpSpPr>
            <p:sp>
              <p:nvSpPr>
                <p:cNvPr id="75795" name="椭圆 5968"/>
                <p:cNvSpPr/>
                <p:nvPr/>
              </p:nvSpPr>
              <p:spPr>
                <a:xfrm>
                  <a:off x="2793" y="25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75796" name="矩形 5969"/>
                <p:cNvSpPr/>
                <p:nvPr/>
              </p:nvSpPr>
              <p:spPr>
                <a:xfrm>
                  <a:off x="2758" y="251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相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75797" name="组合 5970"/>
              <p:cNvGrpSpPr/>
              <p:nvPr/>
            </p:nvGrpSpPr>
            <p:grpSpPr>
              <a:xfrm flipH="1">
                <a:off x="3648" y="3650"/>
                <a:ext cx="340" cy="329"/>
                <a:chOff x="2758" y="3129"/>
                <a:chExt cx="336" cy="329"/>
              </a:xfrm>
            </p:grpSpPr>
            <p:sp>
              <p:nvSpPr>
                <p:cNvPr id="75798" name="椭圆 5971"/>
                <p:cNvSpPr/>
                <p:nvPr/>
              </p:nvSpPr>
              <p:spPr>
                <a:xfrm>
                  <a:off x="2797" y="3155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75799" name="矩形 5972"/>
                <p:cNvSpPr/>
                <p:nvPr/>
              </p:nvSpPr>
              <p:spPr>
                <a:xfrm>
                  <a:off x="2758" y="3129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帅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75800" name="组合 5973"/>
              <p:cNvGrpSpPr/>
              <p:nvPr/>
            </p:nvGrpSpPr>
            <p:grpSpPr>
              <a:xfrm flipH="1">
                <a:off x="3312" y="3662"/>
                <a:ext cx="341" cy="329"/>
                <a:chOff x="2758" y="2841"/>
                <a:chExt cx="336" cy="329"/>
              </a:xfrm>
            </p:grpSpPr>
            <p:sp>
              <p:nvSpPr>
                <p:cNvPr id="75801" name="椭圆 5974"/>
                <p:cNvSpPr/>
                <p:nvPr/>
              </p:nvSpPr>
              <p:spPr>
                <a:xfrm>
                  <a:off x="2797" y="286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75802" name="矩形 5975"/>
                <p:cNvSpPr/>
                <p:nvPr/>
              </p:nvSpPr>
              <p:spPr>
                <a:xfrm>
                  <a:off x="2758" y="2841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仕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</p:grpSp>
        <p:grpSp>
          <p:nvGrpSpPr>
            <p:cNvPr id="75803" name="组合 5976"/>
            <p:cNvGrpSpPr/>
            <p:nvPr/>
          </p:nvGrpSpPr>
          <p:grpSpPr>
            <a:xfrm>
              <a:off x="3660" y="1992"/>
              <a:ext cx="336" cy="329"/>
              <a:chOff x="1968" y="672"/>
              <a:chExt cx="336" cy="329"/>
            </a:xfrm>
          </p:grpSpPr>
          <p:sp>
            <p:nvSpPr>
              <p:cNvPr id="75804" name="椭圆 5977"/>
              <p:cNvSpPr/>
              <p:nvPr/>
            </p:nvSpPr>
            <p:spPr>
              <a:xfrm>
                <a:off x="2003" y="69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5805" name="矩形 5978"/>
              <p:cNvSpPr/>
              <p:nvPr/>
            </p:nvSpPr>
            <p:spPr>
              <a:xfrm>
                <a:off x="1968" y="67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5806" name="组合 5979"/>
            <p:cNvGrpSpPr/>
            <p:nvPr/>
          </p:nvGrpSpPr>
          <p:grpSpPr>
            <a:xfrm>
              <a:off x="4704" y="3600"/>
              <a:ext cx="336" cy="329"/>
              <a:chOff x="720" y="3156"/>
              <a:chExt cx="336" cy="329"/>
            </a:xfrm>
          </p:grpSpPr>
          <p:sp>
            <p:nvSpPr>
              <p:cNvPr id="75807" name="椭圆 5980"/>
              <p:cNvSpPr/>
              <p:nvPr/>
            </p:nvSpPr>
            <p:spPr>
              <a:xfrm>
                <a:off x="759" y="3185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5808" name="矩形 5981"/>
              <p:cNvSpPr/>
              <p:nvPr/>
            </p:nvSpPr>
            <p:spPr>
              <a:xfrm>
                <a:off x="720" y="3156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5809" name="组合 5982"/>
            <p:cNvGrpSpPr/>
            <p:nvPr/>
          </p:nvGrpSpPr>
          <p:grpSpPr>
            <a:xfrm>
              <a:off x="2244" y="3633"/>
              <a:ext cx="336" cy="329"/>
              <a:chOff x="1968" y="672"/>
              <a:chExt cx="336" cy="329"/>
            </a:xfrm>
          </p:grpSpPr>
          <p:sp>
            <p:nvSpPr>
              <p:cNvPr id="75810" name="椭圆 5983"/>
              <p:cNvSpPr/>
              <p:nvPr/>
            </p:nvSpPr>
            <p:spPr>
              <a:xfrm>
                <a:off x="2003" y="69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5811" name="矩形 5984"/>
              <p:cNvSpPr/>
              <p:nvPr/>
            </p:nvSpPr>
            <p:spPr>
              <a:xfrm>
                <a:off x="1968" y="67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5812" name="组合 5985"/>
            <p:cNvGrpSpPr/>
            <p:nvPr/>
          </p:nvGrpSpPr>
          <p:grpSpPr>
            <a:xfrm>
              <a:off x="4716" y="1656"/>
              <a:ext cx="336" cy="329"/>
              <a:chOff x="777" y="3478"/>
              <a:chExt cx="336" cy="329"/>
            </a:xfrm>
          </p:grpSpPr>
          <p:sp>
            <p:nvSpPr>
              <p:cNvPr id="75813" name="椭圆 5986"/>
              <p:cNvSpPr/>
              <p:nvPr/>
            </p:nvSpPr>
            <p:spPr>
              <a:xfrm>
                <a:off x="816" y="351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5814" name="矩形 5987"/>
              <p:cNvSpPr/>
              <p:nvPr/>
            </p:nvSpPr>
            <p:spPr>
              <a:xfrm>
                <a:off x="777" y="347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马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5815" name="组合 5988"/>
            <p:cNvGrpSpPr/>
            <p:nvPr/>
          </p:nvGrpSpPr>
          <p:grpSpPr>
            <a:xfrm>
              <a:off x="3312" y="672"/>
              <a:ext cx="1356" cy="1034"/>
              <a:chOff x="3312" y="672"/>
              <a:chExt cx="1356" cy="1034"/>
            </a:xfrm>
          </p:grpSpPr>
          <p:grpSp>
            <p:nvGrpSpPr>
              <p:cNvPr id="75816" name="组合 5989"/>
              <p:cNvGrpSpPr/>
              <p:nvPr/>
            </p:nvGrpSpPr>
            <p:grpSpPr>
              <a:xfrm>
                <a:off x="3648" y="690"/>
                <a:ext cx="336" cy="329"/>
                <a:chOff x="2579" y="288"/>
                <a:chExt cx="336" cy="329"/>
              </a:xfrm>
            </p:grpSpPr>
            <p:sp>
              <p:nvSpPr>
                <p:cNvPr id="75817" name="椭圆 5990"/>
                <p:cNvSpPr/>
                <p:nvPr/>
              </p:nvSpPr>
              <p:spPr>
                <a:xfrm>
                  <a:off x="2609" y="31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75818" name="矩形 5991"/>
                <p:cNvSpPr/>
                <p:nvPr/>
              </p:nvSpPr>
              <p:spPr>
                <a:xfrm>
                  <a:off x="2579" y="28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将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75819" name="组合 5992"/>
              <p:cNvGrpSpPr/>
              <p:nvPr/>
            </p:nvGrpSpPr>
            <p:grpSpPr>
              <a:xfrm>
                <a:off x="3646" y="1008"/>
                <a:ext cx="336" cy="329"/>
                <a:chOff x="1248" y="192"/>
                <a:chExt cx="336" cy="329"/>
              </a:xfrm>
            </p:grpSpPr>
            <p:sp>
              <p:nvSpPr>
                <p:cNvPr id="75820" name="椭圆 5993"/>
                <p:cNvSpPr/>
                <p:nvPr/>
              </p:nvSpPr>
              <p:spPr>
                <a:xfrm>
                  <a:off x="1274" y="22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75821" name="矩形 5994"/>
                <p:cNvSpPr/>
                <p:nvPr/>
              </p:nvSpPr>
              <p:spPr>
                <a:xfrm>
                  <a:off x="1248" y="192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士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75822" name="组合 5995"/>
              <p:cNvGrpSpPr/>
              <p:nvPr/>
            </p:nvGrpSpPr>
            <p:grpSpPr>
              <a:xfrm>
                <a:off x="4332" y="685"/>
                <a:ext cx="336" cy="329"/>
                <a:chOff x="2029" y="703"/>
                <a:chExt cx="336" cy="329"/>
              </a:xfrm>
            </p:grpSpPr>
            <p:sp>
              <p:nvSpPr>
                <p:cNvPr id="75823" name="椭圆 5996"/>
                <p:cNvSpPr/>
                <p:nvPr/>
              </p:nvSpPr>
              <p:spPr>
                <a:xfrm>
                  <a:off x="2064" y="72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75824" name="矩形 5997"/>
                <p:cNvSpPr/>
                <p:nvPr/>
              </p:nvSpPr>
              <p:spPr>
                <a:xfrm>
                  <a:off x="2029" y="703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象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75825" name="组合 5998"/>
              <p:cNvGrpSpPr/>
              <p:nvPr/>
            </p:nvGrpSpPr>
            <p:grpSpPr>
              <a:xfrm>
                <a:off x="3312" y="672"/>
                <a:ext cx="336" cy="329"/>
                <a:chOff x="1248" y="192"/>
                <a:chExt cx="336" cy="329"/>
              </a:xfrm>
            </p:grpSpPr>
            <p:sp>
              <p:nvSpPr>
                <p:cNvPr id="75826" name="椭圆 5999"/>
                <p:cNvSpPr/>
                <p:nvPr/>
              </p:nvSpPr>
              <p:spPr>
                <a:xfrm>
                  <a:off x="1274" y="22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75827" name="矩形 6000"/>
                <p:cNvSpPr/>
                <p:nvPr/>
              </p:nvSpPr>
              <p:spPr>
                <a:xfrm>
                  <a:off x="1248" y="192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士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75828" name="组合 6001"/>
              <p:cNvGrpSpPr/>
              <p:nvPr/>
            </p:nvGrpSpPr>
            <p:grpSpPr>
              <a:xfrm>
                <a:off x="3648" y="1377"/>
                <a:ext cx="336" cy="329"/>
                <a:chOff x="2029" y="703"/>
                <a:chExt cx="336" cy="329"/>
              </a:xfrm>
            </p:grpSpPr>
            <p:sp>
              <p:nvSpPr>
                <p:cNvPr id="75829" name="椭圆 6002"/>
                <p:cNvSpPr/>
                <p:nvPr/>
              </p:nvSpPr>
              <p:spPr>
                <a:xfrm>
                  <a:off x="2064" y="72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75830" name="矩形 6003"/>
                <p:cNvSpPr/>
                <p:nvPr/>
              </p:nvSpPr>
              <p:spPr>
                <a:xfrm>
                  <a:off x="2029" y="703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象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</p:grpSp>
        <p:grpSp>
          <p:nvGrpSpPr>
            <p:cNvPr id="75831" name="组合 6004"/>
            <p:cNvGrpSpPr/>
            <p:nvPr/>
          </p:nvGrpSpPr>
          <p:grpSpPr>
            <a:xfrm>
              <a:off x="3984" y="2325"/>
              <a:ext cx="336" cy="329"/>
              <a:chOff x="1968" y="672"/>
              <a:chExt cx="336" cy="329"/>
            </a:xfrm>
          </p:grpSpPr>
          <p:sp>
            <p:nvSpPr>
              <p:cNvPr id="75832" name="椭圆 6005"/>
              <p:cNvSpPr/>
              <p:nvPr/>
            </p:nvSpPr>
            <p:spPr>
              <a:xfrm>
                <a:off x="2003" y="69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5833" name="矩形 6006"/>
              <p:cNvSpPr/>
              <p:nvPr/>
            </p:nvSpPr>
            <p:spPr>
              <a:xfrm>
                <a:off x="1968" y="67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卒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6801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sp>
        <p:nvSpPr>
          <p:cNvPr id="76802" name="矩形 6009"/>
          <p:cNvSpPr/>
          <p:nvPr/>
        </p:nvSpPr>
        <p:spPr>
          <a:xfrm>
            <a:off x="1884363" y="981075"/>
            <a:ext cx="3219450" cy="479996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如图红先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本例黑方天地炮与肋车联攻，红方似乎已回天乏术，但依靠先行之利，以车马炮三子归边造成绝杀。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马二进三    士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车四进九    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车四平六    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平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车六平四    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平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车四平五    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平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如黑将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平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，则车五平六杀！红胜。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车五退一  （红胜）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pSp>
        <p:nvGrpSpPr>
          <p:cNvPr id="76803" name="组合 6010"/>
          <p:cNvGrpSpPr/>
          <p:nvPr/>
        </p:nvGrpSpPr>
        <p:grpSpPr>
          <a:xfrm>
            <a:off x="5167313" y="692150"/>
            <a:ext cx="5530850" cy="5276850"/>
            <a:chOff x="2208" y="480"/>
            <a:chExt cx="3216" cy="3324"/>
          </a:xfrm>
        </p:grpSpPr>
        <p:pic>
          <p:nvPicPr>
            <p:cNvPr id="76804" name="图片 601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208" y="480"/>
              <a:ext cx="3216" cy="3324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76805" name="组合 6012"/>
            <p:cNvGrpSpPr/>
            <p:nvPr/>
          </p:nvGrpSpPr>
          <p:grpSpPr>
            <a:xfrm>
              <a:off x="5052" y="504"/>
              <a:ext cx="336" cy="329"/>
              <a:chOff x="777" y="3478"/>
              <a:chExt cx="336" cy="329"/>
            </a:xfrm>
          </p:grpSpPr>
          <p:sp>
            <p:nvSpPr>
              <p:cNvPr id="76806" name="椭圆 6013"/>
              <p:cNvSpPr/>
              <p:nvPr/>
            </p:nvSpPr>
            <p:spPr>
              <a:xfrm>
                <a:off x="816" y="351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6807" name="矩形 6014"/>
              <p:cNvSpPr/>
              <p:nvPr/>
            </p:nvSpPr>
            <p:spPr>
              <a:xfrm>
                <a:off x="777" y="347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6808" name="组合 6015"/>
            <p:cNvGrpSpPr/>
            <p:nvPr/>
          </p:nvGrpSpPr>
          <p:grpSpPr>
            <a:xfrm>
              <a:off x="3312" y="1824"/>
              <a:ext cx="336" cy="310"/>
              <a:chOff x="1104" y="768"/>
              <a:chExt cx="336" cy="310"/>
            </a:xfrm>
          </p:grpSpPr>
          <p:sp>
            <p:nvSpPr>
              <p:cNvPr id="76809" name="椭圆 6016"/>
              <p:cNvSpPr/>
              <p:nvPr/>
            </p:nvSpPr>
            <p:spPr>
              <a:xfrm>
                <a:off x="1130" y="781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6810" name="矩形 6017"/>
              <p:cNvSpPr/>
              <p:nvPr/>
            </p:nvSpPr>
            <p:spPr>
              <a:xfrm>
                <a:off x="1104" y="768"/>
                <a:ext cx="336" cy="31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6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6811" name="组合 6018"/>
            <p:cNvGrpSpPr/>
            <p:nvPr/>
          </p:nvGrpSpPr>
          <p:grpSpPr>
            <a:xfrm>
              <a:off x="2972" y="2760"/>
              <a:ext cx="1029" cy="1039"/>
              <a:chOff x="2972" y="2952"/>
              <a:chExt cx="1029" cy="1039"/>
            </a:xfrm>
          </p:grpSpPr>
          <p:grpSp>
            <p:nvGrpSpPr>
              <p:cNvPr id="76812" name="组合 6019"/>
              <p:cNvGrpSpPr/>
              <p:nvPr/>
            </p:nvGrpSpPr>
            <p:grpSpPr>
              <a:xfrm flipH="1">
                <a:off x="2972" y="3638"/>
                <a:ext cx="340" cy="329"/>
                <a:chOff x="2758" y="2518"/>
                <a:chExt cx="336" cy="329"/>
              </a:xfrm>
            </p:grpSpPr>
            <p:sp>
              <p:nvSpPr>
                <p:cNvPr id="76813" name="椭圆 6020"/>
                <p:cNvSpPr/>
                <p:nvPr/>
              </p:nvSpPr>
              <p:spPr>
                <a:xfrm>
                  <a:off x="2793" y="25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76814" name="矩形 6021"/>
                <p:cNvSpPr/>
                <p:nvPr/>
              </p:nvSpPr>
              <p:spPr>
                <a:xfrm>
                  <a:off x="2758" y="251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相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76815" name="组合 6022"/>
              <p:cNvGrpSpPr/>
              <p:nvPr/>
            </p:nvGrpSpPr>
            <p:grpSpPr>
              <a:xfrm flipH="1">
                <a:off x="3661" y="3301"/>
                <a:ext cx="340" cy="329"/>
                <a:chOff x="2758" y="2841"/>
                <a:chExt cx="336" cy="329"/>
              </a:xfrm>
            </p:grpSpPr>
            <p:sp>
              <p:nvSpPr>
                <p:cNvPr id="76816" name="椭圆 6023"/>
                <p:cNvSpPr/>
                <p:nvPr/>
              </p:nvSpPr>
              <p:spPr>
                <a:xfrm>
                  <a:off x="2797" y="286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76817" name="矩形 6024"/>
                <p:cNvSpPr/>
                <p:nvPr/>
              </p:nvSpPr>
              <p:spPr>
                <a:xfrm>
                  <a:off x="2758" y="2841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仕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76818" name="组合 6025"/>
              <p:cNvGrpSpPr/>
              <p:nvPr/>
            </p:nvGrpSpPr>
            <p:grpSpPr>
              <a:xfrm flipH="1">
                <a:off x="3661" y="2952"/>
                <a:ext cx="340" cy="329"/>
                <a:chOff x="2758" y="2518"/>
                <a:chExt cx="336" cy="329"/>
              </a:xfrm>
            </p:grpSpPr>
            <p:sp>
              <p:nvSpPr>
                <p:cNvPr id="76819" name="椭圆 6026"/>
                <p:cNvSpPr/>
                <p:nvPr/>
              </p:nvSpPr>
              <p:spPr>
                <a:xfrm>
                  <a:off x="2793" y="25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76820" name="矩形 6027"/>
                <p:cNvSpPr/>
                <p:nvPr/>
              </p:nvSpPr>
              <p:spPr>
                <a:xfrm>
                  <a:off x="2758" y="251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相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76821" name="组合 6028"/>
              <p:cNvGrpSpPr/>
              <p:nvPr/>
            </p:nvGrpSpPr>
            <p:grpSpPr>
              <a:xfrm flipH="1">
                <a:off x="3648" y="3650"/>
                <a:ext cx="340" cy="329"/>
                <a:chOff x="2758" y="3129"/>
                <a:chExt cx="336" cy="329"/>
              </a:xfrm>
            </p:grpSpPr>
            <p:sp>
              <p:nvSpPr>
                <p:cNvPr id="76822" name="椭圆 6029"/>
                <p:cNvSpPr/>
                <p:nvPr/>
              </p:nvSpPr>
              <p:spPr>
                <a:xfrm>
                  <a:off x="2797" y="3155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76823" name="矩形 6030"/>
                <p:cNvSpPr/>
                <p:nvPr/>
              </p:nvSpPr>
              <p:spPr>
                <a:xfrm>
                  <a:off x="2758" y="3129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帅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76824" name="组合 6031"/>
              <p:cNvGrpSpPr/>
              <p:nvPr/>
            </p:nvGrpSpPr>
            <p:grpSpPr>
              <a:xfrm flipH="1">
                <a:off x="3312" y="3662"/>
                <a:ext cx="341" cy="329"/>
                <a:chOff x="2758" y="2841"/>
                <a:chExt cx="336" cy="329"/>
              </a:xfrm>
            </p:grpSpPr>
            <p:sp>
              <p:nvSpPr>
                <p:cNvPr id="76825" name="椭圆 6032"/>
                <p:cNvSpPr/>
                <p:nvPr/>
              </p:nvSpPr>
              <p:spPr>
                <a:xfrm>
                  <a:off x="2797" y="286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76826" name="矩形 6033"/>
                <p:cNvSpPr/>
                <p:nvPr/>
              </p:nvSpPr>
              <p:spPr>
                <a:xfrm>
                  <a:off x="2758" y="2841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仕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</p:grpSp>
        <p:grpSp>
          <p:nvGrpSpPr>
            <p:cNvPr id="76827" name="组合 6034"/>
            <p:cNvGrpSpPr/>
            <p:nvPr/>
          </p:nvGrpSpPr>
          <p:grpSpPr>
            <a:xfrm>
              <a:off x="3646" y="1161"/>
              <a:ext cx="336" cy="329"/>
              <a:chOff x="1968" y="672"/>
              <a:chExt cx="336" cy="329"/>
            </a:xfrm>
          </p:grpSpPr>
          <p:sp>
            <p:nvSpPr>
              <p:cNvPr id="76828" name="椭圆 6035"/>
              <p:cNvSpPr/>
              <p:nvPr/>
            </p:nvSpPr>
            <p:spPr>
              <a:xfrm>
                <a:off x="2003" y="69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6829" name="矩形 6036"/>
              <p:cNvSpPr/>
              <p:nvPr/>
            </p:nvSpPr>
            <p:spPr>
              <a:xfrm>
                <a:off x="1968" y="67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6830" name="组合 6037"/>
            <p:cNvGrpSpPr/>
            <p:nvPr/>
          </p:nvGrpSpPr>
          <p:grpSpPr>
            <a:xfrm>
              <a:off x="3996" y="3468"/>
              <a:ext cx="336" cy="329"/>
              <a:chOff x="720" y="3156"/>
              <a:chExt cx="336" cy="329"/>
            </a:xfrm>
          </p:grpSpPr>
          <p:sp>
            <p:nvSpPr>
              <p:cNvPr id="76831" name="椭圆 6038"/>
              <p:cNvSpPr/>
              <p:nvPr/>
            </p:nvSpPr>
            <p:spPr>
              <a:xfrm>
                <a:off x="759" y="3185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6832" name="矩形 6039"/>
              <p:cNvSpPr/>
              <p:nvPr/>
            </p:nvSpPr>
            <p:spPr>
              <a:xfrm>
                <a:off x="720" y="3156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6833" name="组合 6040"/>
            <p:cNvGrpSpPr/>
            <p:nvPr/>
          </p:nvGrpSpPr>
          <p:grpSpPr>
            <a:xfrm>
              <a:off x="2244" y="3441"/>
              <a:ext cx="336" cy="329"/>
              <a:chOff x="1968" y="672"/>
              <a:chExt cx="336" cy="329"/>
            </a:xfrm>
          </p:grpSpPr>
          <p:sp>
            <p:nvSpPr>
              <p:cNvPr id="76834" name="椭圆 6041"/>
              <p:cNvSpPr/>
              <p:nvPr/>
            </p:nvSpPr>
            <p:spPr>
              <a:xfrm>
                <a:off x="2003" y="69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6835" name="矩形 6042"/>
              <p:cNvSpPr/>
              <p:nvPr/>
            </p:nvSpPr>
            <p:spPr>
              <a:xfrm>
                <a:off x="1968" y="67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6836" name="组合 6043"/>
            <p:cNvGrpSpPr/>
            <p:nvPr/>
          </p:nvGrpSpPr>
          <p:grpSpPr>
            <a:xfrm>
              <a:off x="4704" y="1152"/>
              <a:ext cx="336" cy="329"/>
              <a:chOff x="777" y="3478"/>
              <a:chExt cx="336" cy="329"/>
            </a:xfrm>
          </p:grpSpPr>
          <p:sp>
            <p:nvSpPr>
              <p:cNvPr id="76837" name="椭圆 6044"/>
              <p:cNvSpPr/>
              <p:nvPr/>
            </p:nvSpPr>
            <p:spPr>
              <a:xfrm>
                <a:off x="816" y="351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6838" name="矩形 6045"/>
              <p:cNvSpPr/>
              <p:nvPr/>
            </p:nvSpPr>
            <p:spPr>
              <a:xfrm>
                <a:off x="777" y="347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马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6839" name="组合 6046"/>
            <p:cNvGrpSpPr/>
            <p:nvPr/>
          </p:nvGrpSpPr>
          <p:grpSpPr>
            <a:xfrm>
              <a:off x="3646" y="498"/>
              <a:ext cx="336" cy="329"/>
              <a:chOff x="2579" y="288"/>
              <a:chExt cx="336" cy="329"/>
            </a:xfrm>
          </p:grpSpPr>
          <p:sp>
            <p:nvSpPr>
              <p:cNvPr id="76840" name="椭圆 6047"/>
              <p:cNvSpPr/>
              <p:nvPr/>
            </p:nvSpPr>
            <p:spPr>
              <a:xfrm>
                <a:off x="2609" y="31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6841" name="矩形 6048"/>
              <p:cNvSpPr/>
              <p:nvPr/>
            </p:nvSpPr>
            <p:spPr>
              <a:xfrm>
                <a:off x="2579" y="28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将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6842" name="组合 6049"/>
            <p:cNvGrpSpPr/>
            <p:nvPr/>
          </p:nvGrpSpPr>
          <p:grpSpPr>
            <a:xfrm>
              <a:off x="3646" y="816"/>
              <a:ext cx="336" cy="329"/>
              <a:chOff x="1248" y="192"/>
              <a:chExt cx="336" cy="329"/>
            </a:xfrm>
          </p:grpSpPr>
          <p:sp>
            <p:nvSpPr>
              <p:cNvPr id="76843" name="椭圆 6050"/>
              <p:cNvSpPr/>
              <p:nvPr/>
            </p:nvSpPr>
            <p:spPr>
              <a:xfrm>
                <a:off x="1274" y="22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6844" name="矩形 6051"/>
              <p:cNvSpPr/>
              <p:nvPr/>
            </p:nvSpPr>
            <p:spPr>
              <a:xfrm>
                <a:off x="1248" y="19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士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6845" name="组合 6052"/>
            <p:cNvGrpSpPr/>
            <p:nvPr/>
          </p:nvGrpSpPr>
          <p:grpSpPr>
            <a:xfrm>
              <a:off x="2952" y="517"/>
              <a:ext cx="336" cy="329"/>
              <a:chOff x="2029" y="703"/>
              <a:chExt cx="336" cy="329"/>
            </a:xfrm>
          </p:grpSpPr>
          <p:sp>
            <p:nvSpPr>
              <p:cNvPr id="76846" name="椭圆 6053"/>
              <p:cNvSpPr/>
              <p:nvPr/>
            </p:nvSpPr>
            <p:spPr>
              <a:xfrm>
                <a:off x="2064" y="72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6847" name="矩形 6054"/>
              <p:cNvSpPr/>
              <p:nvPr/>
            </p:nvSpPr>
            <p:spPr>
              <a:xfrm>
                <a:off x="2029" y="703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象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6848" name="组合 6055"/>
            <p:cNvGrpSpPr/>
            <p:nvPr/>
          </p:nvGrpSpPr>
          <p:grpSpPr>
            <a:xfrm>
              <a:off x="3312" y="480"/>
              <a:ext cx="336" cy="329"/>
              <a:chOff x="1248" y="192"/>
              <a:chExt cx="336" cy="329"/>
            </a:xfrm>
          </p:grpSpPr>
          <p:sp>
            <p:nvSpPr>
              <p:cNvPr id="76849" name="椭圆 6056"/>
              <p:cNvSpPr/>
              <p:nvPr/>
            </p:nvSpPr>
            <p:spPr>
              <a:xfrm>
                <a:off x="1274" y="22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6850" name="矩形 6057"/>
              <p:cNvSpPr/>
              <p:nvPr/>
            </p:nvSpPr>
            <p:spPr>
              <a:xfrm>
                <a:off x="1248" y="19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士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7825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sp>
        <p:nvSpPr>
          <p:cNvPr id="77826" name="矩形 6060"/>
          <p:cNvSpPr/>
          <p:nvPr/>
        </p:nvSpPr>
        <p:spPr>
          <a:xfrm>
            <a:off x="1962150" y="836613"/>
            <a:ext cx="3136900" cy="479996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如图，红先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本例马炮兵三子归边的一个典型局面。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　炮九进三    士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　马七进九    炮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平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红方伏有马九进八，士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，马八退七，士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，兵六进一的连杀手段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因此黑方只有先平炮解杀。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　马九进八   炮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9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　炮九平七   士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　马八退七    士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马七进六  （红胜）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pSp>
        <p:nvGrpSpPr>
          <p:cNvPr id="77827" name="组合 6061"/>
          <p:cNvGrpSpPr/>
          <p:nvPr/>
        </p:nvGrpSpPr>
        <p:grpSpPr>
          <a:xfrm>
            <a:off x="5167313" y="692150"/>
            <a:ext cx="5530850" cy="5276850"/>
            <a:chOff x="2208" y="480"/>
            <a:chExt cx="3216" cy="3324"/>
          </a:xfrm>
        </p:grpSpPr>
        <p:pic>
          <p:nvPicPr>
            <p:cNvPr id="77828" name="图片 6062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208" y="480"/>
              <a:ext cx="3216" cy="3324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77829" name="组合 6063"/>
            <p:cNvGrpSpPr/>
            <p:nvPr/>
          </p:nvGrpSpPr>
          <p:grpSpPr>
            <a:xfrm>
              <a:off x="2232" y="1488"/>
              <a:ext cx="336" cy="329"/>
              <a:chOff x="777" y="3478"/>
              <a:chExt cx="336" cy="329"/>
            </a:xfrm>
          </p:grpSpPr>
          <p:sp>
            <p:nvSpPr>
              <p:cNvPr id="77830" name="椭圆 6064"/>
              <p:cNvSpPr/>
              <p:nvPr/>
            </p:nvSpPr>
            <p:spPr>
              <a:xfrm>
                <a:off x="816" y="351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7831" name="矩形 6065"/>
              <p:cNvSpPr/>
              <p:nvPr/>
            </p:nvSpPr>
            <p:spPr>
              <a:xfrm>
                <a:off x="777" y="347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7832" name="组合 6066"/>
            <p:cNvGrpSpPr/>
            <p:nvPr/>
          </p:nvGrpSpPr>
          <p:grpSpPr>
            <a:xfrm>
              <a:off x="4008" y="3132"/>
              <a:ext cx="336" cy="310"/>
              <a:chOff x="1104" y="768"/>
              <a:chExt cx="336" cy="310"/>
            </a:xfrm>
          </p:grpSpPr>
          <p:sp>
            <p:nvSpPr>
              <p:cNvPr id="77833" name="椭圆 6067"/>
              <p:cNvSpPr/>
              <p:nvPr/>
            </p:nvSpPr>
            <p:spPr>
              <a:xfrm>
                <a:off x="1130" y="781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7834" name="矩形 6068"/>
              <p:cNvSpPr/>
              <p:nvPr/>
            </p:nvSpPr>
            <p:spPr>
              <a:xfrm>
                <a:off x="1104" y="768"/>
                <a:ext cx="336" cy="31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卒</a:t>
                </a:r>
                <a:endParaRPr lang="zh-CN" altLang="en-US" sz="26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7835" name="组合 6069"/>
            <p:cNvGrpSpPr/>
            <p:nvPr/>
          </p:nvGrpSpPr>
          <p:grpSpPr>
            <a:xfrm>
              <a:off x="2592" y="2457"/>
              <a:ext cx="336" cy="329"/>
              <a:chOff x="1968" y="672"/>
              <a:chExt cx="336" cy="329"/>
            </a:xfrm>
          </p:grpSpPr>
          <p:sp>
            <p:nvSpPr>
              <p:cNvPr id="77836" name="椭圆 6070"/>
              <p:cNvSpPr/>
              <p:nvPr/>
            </p:nvSpPr>
            <p:spPr>
              <a:xfrm>
                <a:off x="2003" y="69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7837" name="矩形 6071"/>
              <p:cNvSpPr/>
              <p:nvPr/>
            </p:nvSpPr>
            <p:spPr>
              <a:xfrm>
                <a:off x="1968" y="67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马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7838" name="组合 6072"/>
            <p:cNvGrpSpPr/>
            <p:nvPr/>
          </p:nvGrpSpPr>
          <p:grpSpPr>
            <a:xfrm>
              <a:off x="3300" y="804"/>
              <a:ext cx="336" cy="329"/>
              <a:chOff x="720" y="3156"/>
              <a:chExt cx="336" cy="329"/>
            </a:xfrm>
          </p:grpSpPr>
          <p:sp>
            <p:nvSpPr>
              <p:cNvPr id="77839" name="椭圆 6073"/>
              <p:cNvSpPr/>
              <p:nvPr/>
            </p:nvSpPr>
            <p:spPr>
              <a:xfrm>
                <a:off x="759" y="3185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7840" name="矩形 6074"/>
              <p:cNvSpPr/>
              <p:nvPr/>
            </p:nvSpPr>
            <p:spPr>
              <a:xfrm>
                <a:off x="720" y="3156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兵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7841" name="组合 6075"/>
            <p:cNvGrpSpPr/>
            <p:nvPr/>
          </p:nvGrpSpPr>
          <p:grpSpPr>
            <a:xfrm>
              <a:off x="2592" y="3441"/>
              <a:ext cx="336" cy="329"/>
              <a:chOff x="1968" y="672"/>
              <a:chExt cx="336" cy="329"/>
            </a:xfrm>
          </p:grpSpPr>
          <p:sp>
            <p:nvSpPr>
              <p:cNvPr id="77842" name="椭圆 6076"/>
              <p:cNvSpPr/>
              <p:nvPr/>
            </p:nvSpPr>
            <p:spPr>
              <a:xfrm>
                <a:off x="2003" y="69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7843" name="矩形 6077"/>
              <p:cNvSpPr/>
              <p:nvPr/>
            </p:nvSpPr>
            <p:spPr>
              <a:xfrm>
                <a:off x="1968" y="67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7844" name="组合 6078"/>
            <p:cNvGrpSpPr/>
            <p:nvPr/>
          </p:nvGrpSpPr>
          <p:grpSpPr>
            <a:xfrm>
              <a:off x="2940" y="1488"/>
              <a:ext cx="336" cy="329"/>
              <a:chOff x="777" y="3478"/>
              <a:chExt cx="336" cy="329"/>
            </a:xfrm>
          </p:grpSpPr>
          <p:sp>
            <p:nvSpPr>
              <p:cNvPr id="77845" name="椭圆 6079"/>
              <p:cNvSpPr/>
              <p:nvPr/>
            </p:nvSpPr>
            <p:spPr>
              <a:xfrm>
                <a:off x="816" y="351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7846" name="矩形 6080"/>
              <p:cNvSpPr/>
              <p:nvPr/>
            </p:nvSpPr>
            <p:spPr>
              <a:xfrm>
                <a:off x="777" y="347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马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7847" name="组合 6081"/>
            <p:cNvGrpSpPr/>
            <p:nvPr/>
          </p:nvGrpSpPr>
          <p:grpSpPr>
            <a:xfrm>
              <a:off x="3648" y="498"/>
              <a:ext cx="336" cy="329"/>
              <a:chOff x="2579" y="288"/>
              <a:chExt cx="336" cy="329"/>
            </a:xfrm>
          </p:grpSpPr>
          <p:sp>
            <p:nvSpPr>
              <p:cNvPr id="77848" name="椭圆 6082"/>
              <p:cNvSpPr/>
              <p:nvPr/>
            </p:nvSpPr>
            <p:spPr>
              <a:xfrm>
                <a:off x="2609" y="31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7849" name="矩形 6083"/>
              <p:cNvSpPr/>
              <p:nvPr/>
            </p:nvSpPr>
            <p:spPr>
              <a:xfrm>
                <a:off x="2579" y="28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将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7850" name="组合 6084"/>
            <p:cNvGrpSpPr/>
            <p:nvPr/>
          </p:nvGrpSpPr>
          <p:grpSpPr>
            <a:xfrm>
              <a:off x="3984" y="492"/>
              <a:ext cx="336" cy="329"/>
              <a:chOff x="1248" y="192"/>
              <a:chExt cx="336" cy="329"/>
            </a:xfrm>
          </p:grpSpPr>
          <p:sp>
            <p:nvSpPr>
              <p:cNvPr id="77851" name="椭圆 6085"/>
              <p:cNvSpPr/>
              <p:nvPr/>
            </p:nvSpPr>
            <p:spPr>
              <a:xfrm>
                <a:off x="1274" y="22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7852" name="矩形 6086"/>
              <p:cNvSpPr/>
              <p:nvPr/>
            </p:nvSpPr>
            <p:spPr>
              <a:xfrm>
                <a:off x="1248" y="19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士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7853" name="组合 6087"/>
            <p:cNvGrpSpPr/>
            <p:nvPr/>
          </p:nvGrpSpPr>
          <p:grpSpPr>
            <a:xfrm>
              <a:off x="4332" y="493"/>
              <a:ext cx="336" cy="329"/>
              <a:chOff x="2029" y="703"/>
              <a:chExt cx="336" cy="329"/>
            </a:xfrm>
          </p:grpSpPr>
          <p:sp>
            <p:nvSpPr>
              <p:cNvPr id="77854" name="椭圆 6088"/>
              <p:cNvSpPr/>
              <p:nvPr/>
            </p:nvSpPr>
            <p:spPr>
              <a:xfrm>
                <a:off x="2064" y="72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7855" name="矩形 6089"/>
              <p:cNvSpPr/>
              <p:nvPr/>
            </p:nvSpPr>
            <p:spPr>
              <a:xfrm>
                <a:off x="2029" y="703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象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7856" name="组合 6090"/>
            <p:cNvGrpSpPr/>
            <p:nvPr/>
          </p:nvGrpSpPr>
          <p:grpSpPr>
            <a:xfrm>
              <a:off x="3312" y="480"/>
              <a:ext cx="336" cy="329"/>
              <a:chOff x="1248" y="192"/>
              <a:chExt cx="336" cy="329"/>
            </a:xfrm>
          </p:grpSpPr>
          <p:sp>
            <p:nvSpPr>
              <p:cNvPr id="77857" name="椭圆 6091"/>
              <p:cNvSpPr/>
              <p:nvPr/>
            </p:nvSpPr>
            <p:spPr>
              <a:xfrm>
                <a:off x="1274" y="22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7858" name="矩形 6092"/>
              <p:cNvSpPr/>
              <p:nvPr/>
            </p:nvSpPr>
            <p:spPr>
              <a:xfrm>
                <a:off x="1248" y="19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士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7859" name="组合 6093"/>
            <p:cNvGrpSpPr/>
            <p:nvPr/>
          </p:nvGrpSpPr>
          <p:grpSpPr>
            <a:xfrm>
              <a:off x="3648" y="1185"/>
              <a:ext cx="336" cy="329"/>
              <a:chOff x="2029" y="703"/>
              <a:chExt cx="336" cy="329"/>
            </a:xfrm>
          </p:grpSpPr>
          <p:sp>
            <p:nvSpPr>
              <p:cNvPr id="77860" name="椭圆 6094"/>
              <p:cNvSpPr/>
              <p:nvPr/>
            </p:nvSpPr>
            <p:spPr>
              <a:xfrm>
                <a:off x="2064" y="72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7861" name="矩形 6095"/>
              <p:cNvSpPr/>
              <p:nvPr/>
            </p:nvSpPr>
            <p:spPr>
              <a:xfrm>
                <a:off x="2029" y="703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象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7862" name="组合 6096"/>
            <p:cNvGrpSpPr/>
            <p:nvPr/>
          </p:nvGrpSpPr>
          <p:grpSpPr>
            <a:xfrm>
              <a:off x="3276" y="3120"/>
              <a:ext cx="336" cy="329"/>
              <a:chOff x="1968" y="672"/>
              <a:chExt cx="336" cy="329"/>
            </a:xfrm>
          </p:grpSpPr>
          <p:sp>
            <p:nvSpPr>
              <p:cNvPr id="77863" name="椭圆 6097"/>
              <p:cNvSpPr/>
              <p:nvPr/>
            </p:nvSpPr>
            <p:spPr>
              <a:xfrm>
                <a:off x="2003" y="69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7864" name="矩形 6098"/>
              <p:cNvSpPr/>
              <p:nvPr/>
            </p:nvSpPr>
            <p:spPr>
              <a:xfrm>
                <a:off x="1968" y="67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卒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7865" name="组合 6099"/>
            <p:cNvGrpSpPr/>
            <p:nvPr/>
          </p:nvGrpSpPr>
          <p:grpSpPr>
            <a:xfrm>
              <a:off x="3660" y="2772"/>
              <a:ext cx="1056" cy="1027"/>
              <a:chOff x="3768" y="2760"/>
              <a:chExt cx="1056" cy="1027"/>
            </a:xfrm>
          </p:grpSpPr>
          <p:grpSp>
            <p:nvGrpSpPr>
              <p:cNvPr id="77866" name="组合 6100"/>
              <p:cNvGrpSpPr/>
              <p:nvPr/>
            </p:nvGrpSpPr>
            <p:grpSpPr>
              <a:xfrm flipH="1">
                <a:off x="4484" y="3458"/>
                <a:ext cx="340" cy="329"/>
                <a:chOff x="2758" y="2518"/>
                <a:chExt cx="336" cy="329"/>
              </a:xfrm>
            </p:grpSpPr>
            <p:sp>
              <p:nvSpPr>
                <p:cNvPr id="77867" name="椭圆 6101"/>
                <p:cNvSpPr/>
                <p:nvPr/>
              </p:nvSpPr>
              <p:spPr>
                <a:xfrm>
                  <a:off x="2793" y="25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77868" name="矩形 6102"/>
                <p:cNvSpPr/>
                <p:nvPr/>
              </p:nvSpPr>
              <p:spPr>
                <a:xfrm>
                  <a:off x="2758" y="251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相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77869" name="组合 6103"/>
              <p:cNvGrpSpPr/>
              <p:nvPr/>
            </p:nvGrpSpPr>
            <p:grpSpPr>
              <a:xfrm flipH="1">
                <a:off x="3781" y="3109"/>
                <a:ext cx="340" cy="329"/>
                <a:chOff x="2758" y="2841"/>
                <a:chExt cx="336" cy="329"/>
              </a:xfrm>
            </p:grpSpPr>
            <p:sp>
              <p:nvSpPr>
                <p:cNvPr id="77870" name="椭圆 6104"/>
                <p:cNvSpPr/>
                <p:nvPr/>
              </p:nvSpPr>
              <p:spPr>
                <a:xfrm>
                  <a:off x="2797" y="286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77871" name="矩形 6105"/>
                <p:cNvSpPr/>
                <p:nvPr/>
              </p:nvSpPr>
              <p:spPr>
                <a:xfrm>
                  <a:off x="2758" y="2841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仕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77872" name="组合 6106"/>
              <p:cNvGrpSpPr/>
              <p:nvPr/>
            </p:nvGrpSpPr>
            <p:grpSpPr>
              <a:xfrm flipH="1">
                <a:off x="3781" y="2760"/>
                <a:ext cx="340" cy="329"/>
                <a:chOff x="2758" y="2518"/>
                <a:chExt cx="336" cy="329"/>
              </a:xfrm>
            </p:grpSpPr>
            <p:sp>
              <p:nvSpPr>
                <p:cNvPr id="77873" name="椭圆 6107"/>
                <p:cNvSpPr/>
                <p:nvPr/>
              </p:nvSpPr>
              <p:spPr>
                <a:xfrm>
                  <a:off x="2793" y="25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77874" name="矩形 6108"/>
                <p:cNvSpPr/>
                <p:nvPr/>
              </p:nvSpPr>
              <p:spPr>
                <a:xfrm>
                  <a:off x="2758" y="251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相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77875" name="组合 6109"/>
              <p:cNvGrpSpPr/>
              <p:nvPr/>
            </p:nvGrpSpPr>
            <p:grpSpPr>
              <a:xfrm flipH="1">
                <a:off x="3768" y="3458"/>
                <a:ext cx="340" cy="329"/>
                <a:chOff x="2758" y="3129"/>
                <a:chExt cx="336" cy="329"/>
              </a:xfrm>
            </p:grpSpPr>
            <p:sp>
              <p:nvSpPr>
                <p:cNvPr id="77876" name="椭圆 6110"/>
                <p:cNvSpPr/>
                <p:nvPr/>
              </p:nvSpPr>
              <p:spPr>
                <a:xfrm>
                  <a:off x="2797" y="3155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77877" name="矩形 6111"/>
                <p:cNvSpPr/>
                <p:nvPr/>
              </p:nvSpPr>
              <p:spPr>
                <a:xfrm>
                  <a:off x="2758" y="3129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帅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77878" name="组合 6112"/>
              <p:cNvGrpSpPr/>
              <p:nvPr/>
            </p:nvGrpSpPr>
            <p:grpSpPr>
              <a:xfrm flipH="1">
                <a:off x="4130" y="3458"/>
                <a:ext cx="341" cy="329"/>
                <a:chOff x="2758" y="2841"/>
                <a:chExt cx="336" cy="329"/>
              </a:xfrm>
            </p:grpSpPr>
            <p:sp>
              <p:nvSpPr>
                <p:cNvPr id="77879" name="椭圆 6113"/>
                <p:cNvSpPr/>
                <p:nvPr/>
              </p:nvSpPr>
              <p:spPr>
                <a:xfrm>
                  <a:off x="2797" y="286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77880" name="矩形 6114"/>
                <p:cNvSpPr/>
                <p:nvPr/>
              </p:nvSpPr>
              <p:spPr>
                <a:xfrm>
                  <a:off x="2758" y="2841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仕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</p:grpSp>
      </p:grp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commondata" val="eyJoZGlkIjoiMjlmZjc0ZDI4M2E4OGVhZDc4MTFhN2VmYTMzMzgwODc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2659</Words>
  <Application>WPS 演示</Application>
  <PresentationFormat>宽屏</PresentationFormat>
  <Paragraphs>558</Paragraphs>
  <Slides>14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5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Times New Roman</vt:lpstr>
      <vt:lpstr>黑体</vt:lpstr>
      <vt:lpstr>方正舒体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孙永</cp:lastModifiedBy>
  <cp:revision>155</cp:revision>
  <dcterms:created xsi:type="dcterms:W3CDTF">2019-06-19T02:08:00Z</dcterms:created>
  <dcterms:modified xsi:type="dcterms:W3CDTF">2024-11-06T04:28:45Z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2052-12.1.0.17133</vt:lpwstr>
  </property>
  <property fmtid="{D5CDD505-2E9C-101B-9397-08002B2CF9AE}" pid="3" name="ICV">
    <vt:lpwstr>83C26FD6439B4E8AA4288A91EBB3F901_11</vt:lpwstr>
  </property>
</Properties>
</file>