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66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方正舒体" pitchFamily="2" charset="-122"/>
                <a:sym typeface="+mn-ea"/>
              </a:rPr>
              <a:t>中国象棋基础教程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 sz="4400">
                <a:sym typeface="+mn-ea"/>
              </a:rPr>
              <a:t>基本杀法</a:t>
            </a:r>
            <a:r>
              <a:rPr lang="en-US" altLang="zh-CN" sz="4400">
                <a:sym typeface="+mn-ea"/>
              </a:rPr>
              <a:t>5</a:t>
            </a:r>
            <a:endParaRPr lang="en-US" altLang="zh-CN" sz="44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51202" name="矩形 4523"/>
          <p:cNvSpPr/>
          <p:nvPr/>
        </p:nvSpPr>
        <p:spPr>
          <a:xfrm>
            <a:off x="1860550" y="895350"/>
            <a:ext cx="3297238" cy="50774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炮二进五 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，车三平五，士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，车五进二杀，红方速胜。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车三进三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车六平五！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，车三退一杀！红胜。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车三平四！  双将杀！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本局红方弃车这着妙极，无论黑方用将吃还是用士吃，红方都是妙杀。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51203" name="组合 4524"/>
          <p:cNvGrpSpPr/>
          <p:nvPr/>
        </p:nvGrpSpPr>
        <p:grpSpPr>
          <a:xfrm>
            <a:off x="5173663" y="327025"/>
            <a:ext cx="5613400" cy="6030913"/>
            <a:chOff x="2352" y="214"/>
            <a:chExt cx="3264" cy="3799"/>
          </a:xfrm>
        </p:grpSpPr>
        <p:sp>
          <p:nvSpPr>
            <p:cNvPr id="51204" name="矩形 4525"/>
            <p:cNvSpPr/>
            <p:nvPr/>
          </p:nvSpPr>
          <p:spPr>
            <a:xfrm>
              <a:off x="2400" y="378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四 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205" name="矩形 4526"/>
            <p:cNvSpPr/>
            <p:nvPr/>
          </p:nvSpPr>
          <p:spPr>
            <a:xfrm>
              <a:off x="2366" y="21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 ２    ３    ４    ５   ６    ７ 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51206" name="组合 4527"/>
            <p:cNvGrpSpPr/>
            <p:nvPr/>
          </p:nvGrpSpPr>
          <p:grpSpPr>
            <a:xfrm>
              <a:off x="2352" y="468"/>
              <a:ext cx="3216" cy="3324"/>
              <a:chOff x="2352" y="468"/>
              <a:chExt cx="3216" cy="3324"/>
            </a:xfrm>
          </p:grpSpPr>
          <p:pic>
            <p:nvPicPr>
              <p:cNvPr id="51207" name="图片 452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352" y="468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51208" name="组合 4529"/>
              <p:cNvGrpSpPr/>
              <p:nvPr/>
            </p:nvGrpSpPr>
            <p:grpSpPr>
              <a:xfrm>
                <a:off x="3781" y="495"/>
                <a:ext cx="336" cy="329"/>
                <a:chOff x="2579" y="288"/>
                <a:chExt cx="336" cy="329"/>
              </a:xfrm>
            </p:grpSpPr>
            <p:sp>
              <p:nvSpPr>
                <p:cNvPr id="51209" name="椭圆 4530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10" name="矩形 4531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11" name="组合 4532"/>
              <p:cNvGrpSpPr/>
              <p:nvPr/>
            </p:nvGrpSpPr>
            <p:grpSpPr>
              <a:xfrm>
                <a:off x="4855" y="2116"/>
                <a:ext cx="336" cy="331"/>
                <a:chOff x="2745" y="3605"/>
                <a:chExt cx="336" cy="331"/>
              </a:xfrm>
            </p:grpSpPr>
            <p:sp>
              <p:nvSpPr>
                <p:cNvPr id="51212" name="椭圆 4533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13" name="矩形 4534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14" name="组合 4535"/>
              <p:cNvGrpSpPr/>
              <p:nvPr/>
            </p:nvGrpSpPr>
            <p:grpSpPr>
              <a:xfrm>
                <a:off x="3792" y="806"/>
                <a:ext cx="336" cy="329"/>
                <a:chOff x="1667" y="768"/>
                <a:chExt cx="336" cy="329"/>
              </a:xfrm>
            </p:grpSpPr>
            <p:sp>
              <p:nvSpPr>
                <p:cNvPr id="51215" name="椭圆 4536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16" name="矩形 4537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17" name="组合 4538"/>
              <p:cNvGrpSpPr/>
              <p:nvPr/>
            </p:nvGrpSpPr>
            <p:grpSpPr>
              <a:xfrm>
                <a:off x="5198" y="1135"/>
                <a:ext cx="336" cy="329"/>
                <a:chOff x="2029" y="703"/>
                <a:chExt cx="336" cy="329"/>
              </a:xfrm>
            </p:grpSpPr>
            <p:sp>
              <p:nvSpPr>
                <p:cNvPr id="51218" name="椭圆 453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19" name="矩形 454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20" name="组合 4541"/>
              <p:cNvGrpSpPr/>
              <p:nvPr/>
            </p:nvGrpSpPr>
            <p:grpSpPr>
              <a:xfrm>
                <a:off x="3744" y="3128"/>
                <a:ext cx="432" cy="329"/>
                <a:chOff x="3055" y="733"/>
                <a:chExt cx="432" cy="329"/>
              </a:xfrm>
            </p:grpSpPr>
            <p:sp>
              <p:nvSpPr>
                <p:cNvPr id="51221" name="椭圆 4542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22" name="矩形 4543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23" name="组合 4544"/>
              <p:cNvGrpSpPr/>
              <p:nvPr/>
            </p:nvGrpSpPr>
            <p:grpSpPr>
              <a:xfrm>
                <a:off x="4494" y="1466"/>
                <a:ext cx="336" cy="329"/>
                <a:chOff x="720" y="3156"/>
                <a:chExt cx="336" cy="329"/>
              </a:xfrm>
            </p:grpSpPr>
            <p:sp>
              <p:nvSpPr>
                <p:cNvPr id="51224" name="椭圆 4545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25" name="矩形 4546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26" name="组合 4547"/>
              <p:cNvGrpSpPr/>
              <p:nvPr/>
            </p:nvGrpSpPr>
            <p:grpSpPr>
              <a:xfrm>
                <a:off x="3441" y="798"/>
                <a:ext cx="336" cy="329"/>
                <a:chOff x="1597" y="2989"/>
                <a:chExt cx="336" cy="329"/>
              </a:xfrm>
            </p:grpSpPr>
            <p:sp>
              <p:nvSpPr>
                <p:cNvPr id="51227" name="椭圆 4548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28" name="矩形 4549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29" name="组合 4550"/>
              <p:cNvGrpSpPr/>
              <p:nvPr/>
            </p:nvGrpSpPr>
            <p:grpSpPr>
              <a:xfrm>
                <a:off x="4150" y="3441"/>
                <a:ext cx="336" cy="329"/>
                <a:chOff x="2758" y="3129"/>
                <a:chExt cx="336" cy="329"/>
              </a:xfrm>
            </p:grpSpPr>
            <p:sp>
              <p:nvSpPr>
                <p:cNvPr id="51230" name="椭圆 4551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31" name="矩形 4552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32" name="组合 4553"/>
              <p:cNvGrpSpPr/>
              <p:nvPr/>
            </p:nvGrpSpPr>
            <p:grpSpPr>
              <a:xfrm>
                <a:off x="4512" y="506"/>
                <a:ext cx="336" cy="329"/>
                <a:chOff x="2029" y="703"/>
                <a:chExt cx="336" cy="329"/>
              </a:xfrm>
            </p:grpSpPr>
            <p:sp>
              <p:nvSpPr>
                <p:cNvPr id="51233" name="椭圆 4554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34" name="矩形 4555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35" name="组合 4556"/>
              <p:cNvGrpSpPr/>
              <p:nvPr/>
            </p:nvGrpSpPr>
            <p:grpSpPr>
              <a:xfrm>
                <a:off x="3083" y="495"/>
                <a:ext cx="336" cy="329"/>
                <a:chOff x="2029" y="703"/>
                <a:chExt cx="336" cy="329"/>
              </a:xfrm>
            </p:grpSpPr>
            <p:sp>
              <p:nvSpPr>
                <p:cNvPr id="51236" name="椭圆 4557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37" name="矩形 4558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38" name="组合 4559"/>
              <p:cNvGrpSpPr/>
              <p:nvPr/>
            </p:nvGrpSpPr>
            <p:grpSpPr>
              <a:xfrm>
                <a:off x="4142" y="1137"/>
                <a:ext cx="336" cy="329"/>
                <a:chOff x="1667" y="768"/>
                <a:chExt cx="336" cy="329"/>
              </a:xfrm>
            </p:grpSpPr>
            <p:sp>
              <p:nvSpPr>
                <p:cNvPr id="51239" name="椭圆 4560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40" name="矩形 4561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1241" name="组合 4562"/>
              <p:cNvGrpSpPr/>
              <p:nvPr/>
            </p:nvGrpSpPr>
            <p:grpSpPr>
              <a:xfrm>
                <a:off x="3795" y="1782"/>
                <a:ext cx="336" cy="329"/>
                <a:chOff x="720" y="3156"/>
                <a:chExt cx="336" cy="329"/>
              </a:xfrm>
            </p:grpSpPr>
            <p:sp>
              <p:nvSpPr>
                <p:cNvPr id="51242" name="椭圆 4563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243" name="矩形 4564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52226" name="组合 4567"/>
          <p:cNvGrpSpPr/>
          <p:nvPr/>
        </p:nvGrpSpPr>
        <p:grpSpPr>
          <a:xfrm>
            <a:off x="5232400" y="188913"/>
            <a:ext cx="5613400" cy="6030912"/>
            <a:chOff x="2576" y="119"/>
            <a:chExt cx="3536" cy="3799"/>
          </a:xfrm>
        </p:grpSpPr>
        <p:sp>
          <p:nvSpPr>
            <p:cNvPr id="52227" name="矩形 4568"/>
            <p:cNvSpPr/>
            <p:nvPr/>
          </p:nvSpPr>
          <p:spPr>
            <a:xfrm>
              <a:off x="2628" y="3686"/>
              <a:ext cx="348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2228" name="矩形 4569"/>
            <p:cNvSpPr/>
            <p:nvPr/>
          </p:nvSpPr>
          <p:spPr>
            <a:xfrm>
              <a:off x="2591" y="119"/>
              <a:ext cx="348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 ２    ３   ４    ５    ６     ７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pic>
          <p:nvPicPr>
            <p:cNvPr id="52229" name="图片 45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76" y="346"/>
              <a:ext cx="3484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52230" name="组合 4571"/>
            <p:cNvGrpSpPr/>
            <p:nvPr/>
          </p:nvGrpSpPr>
          <p:grpSpPr>
            <a:xfrm>
              <a:off x="4124" y="373"/>
              <a:ext cx="364" cy="329"/>
              <a:chOff x="2579" y="288"/>
              <a:chExt cx="336" cy="329"/>
            </a:xfrm>
          </p:grpSpPr>
          <p:sp>
            <p:nvSpPr>
              <p:cNvPr id="52231" name="椭圆 4572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32" name="矩形 4573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33" name="组合 4574"/>
            <p:cNvGrpSpPr/>
            <p:nvPr/>
          </p:nvGrpSpPr>
          <p:grpSpPr>
            <a:xfrm>
              <a:off x="4131" y="2614"/>
              <a:ext cx="364" cy="331"/>
              <a:chOff x="2745" y="3605"/>
              <a:chExt cx="336" cy="331"/>
            </a:xfrm>
          </p:grpSpPr>
          <p:sp>
            <p:nvSpPr>
              <p:cNvPr id="52234" name="椭圆 4575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35" name="矩形 4576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36" name="组合 4577"/>
            <p:cNvGrpSpPr/>
            <p:nvPr/>
          </p:nvGrpSpPr>
          <p:grpSpPr>
            <a:xfrm>
              <a:off x="4136" y="684"/>
              <a:ext cx="364" cy="329"/>
              <a:chOff x="1667" y="768"/>
              <a:chExt cx="336" cy="329"/>
            </a:xfrm>
          </p:grpSpPr>
          <p:sp>
            <p:nvSpPr>
              <p:cNvPr id="52237" name="椭圆 4578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38" name="矩形 4579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39" name="组合 4580"/>
            <p:cNvGrpSpPr/>
            <p:nvPr/>
          </p:nvGrpSpPr>
          <p:grpSpPr>
            <a:xfrm>
              <a:off x="5289" y="383"/>
              <a:ext cx="364" cy="329"/>
              <a:chOff x="2029" y="703"/>
              <a:chExt cx="336" cy="329"/>
            </a:xfrm>
          </p:grpSpPr>
          <p:sp>
            <p:nvSpPr>
              <p:cNvPr id="52240" name="椭圆 4581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41" name="矩形 4582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42" name="组合 4583"/>
            <p:cNvGrpSpPr/>
            <p:nvPr/>
          </p:nvGrpSpPr>
          <p:grpSpPr>
            <a:xfrm>
              <a:off x="4486" y="3006"/>
              <a:ext cx="468" cy="329"/>
              <a:chOff x="3055" y="733"/>
              <a:chExt cx="432" cy="329"/>
            </a:xfrm>
          </p:grpSpPr>
          <p:sp>
            <p:nvSpPr>
              <p:cNvPr id="52243" name="椭圆 4584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44" name="矩形 4585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45" name="组合 4586"/>
            <p:cNvGrpSpPr/>
            <p:nvPr/>
          </p:nvGrpSpPr>
          <p:grpSpPr>
            <a:xfrm>
              <a:off x="4518" y="677"/>
              <a:ext cx="364" cy="329"/>
              <a:chOff x="720" y="3156"/>
              <a:chExt cx="336" cy="329"/>
            </a:xfrm>
          </p:grpSpPr>
          <p:sp>
            <p:nvSpPr>
              <p:cNvPr id="52246" name="椭圆 4587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47" name="矩形 4588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48" name="组合 4589"/>
            <p:cNvGrpSpPr/>
            <p:nvPr/>
          </p:nvGrpSpPr>
          <p:grpSpPr>
            <a:xfrm>
              <a:off x="3392" y="695"/>
              <a:ext cx="364" cy="329"/>
              <a:chOff x="1597" y="2989"/>
              <a:chExt cx="336" cy="329"/>
            </a:xfrm>
          </p:grpSpPr>
          <p:sp>
            <p:nvSpPr>
              <p:cNvPr id="52249" name="椭圆 4590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50" name="矩形 4591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51" name="组合 4592"/>
            <p:cNvGrpSpPr/>
            <p:nvPr/>
          </p:nvGrpSpPr>
          <p:grpSpPr>
            <a:xfrm>
              <a:off x="4140" y="3279"/>
              <a:ext cx="364" cy="329"/>
              <a:chOff x="2758" y="3129"/>
              <a:chExt cx="336" cy="329"/>
            </a:xfrm>
          </p:grpSpPr>
          <p:sp>
            <p:nvSpPr>
              <p:cNvPr id="52252" name="椭圆 4593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53" name="矩形 4594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54" name="组合 4595"/>
            <p:cNvGrpSpPr/>
            <p:nvPr/>
          </p:nvGrpSpPr>
          <p:grpSpPr>
            <a:xfrm>
              <a:off x="4916" y="384"/>
              <a:ext cx="364" cy="329"/>
              <a:chOff x="2029" y="703"/>
              <a:chExt cx="336" cy="329"/>
            </a:xfrm>
          </p:grpSpPr>
          <p:sp>
            <p:nvSpPr>
              <p:cNvPr id="52255" name="椭圆 4596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56" name="矩形 4597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57" name="组合 4598"/>
            <p:cNvGrpSpPr/>
            <p:nvPr/>
          </p:nvGrpSpPr>
          <p:grpSpPr>
            <a:xfrm>
              <a:off x="4142" y="1015"/>
              <a:ext cx="364" cy="329"/>
              <a:chOff x="2029" y="703"/>
              <a:chExt cx="336" cy="329"/>
            </a:xfrm>
          </p:grpSpPr>
          <p:sp>
            <p:nvSpPr>
              <p:cNvPr id="52258" name="椭圆 4599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59" name="矩形 4600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60" name="组合 4601"/>
            <p:cNvGrpSpPr/>
            <p:nvPr/>
          </p:nvGrpSpPr>
          <p:grpSpPr>
            <a:xfrm>
              <a:off x="4515" y="359"/>
              <a:ext cx="364" cy="329"/>
              <a:chOff x="1667" y="768"/>
              <a:chExt cx="336" cy="329"/>
            </a:xfrm>
          </p:grpSpPr>
          <p:sp>
            <p:nvSpPr>
              <p:cNvPr id="52261" name="椭圆 4602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62" name="矩形 4603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63" name="组合 4604"/>
            <p:cNvGrpSpPr/>
            <p:nvPr/>
          </p:nvGrpSpPr>
          <p:grpSpPr>
            <a:xfrm>
              <a:off x="3758" y="1653"/>
              <a:ext cx="364" cy="329"/>
              <a:chOff x="720" y="3156"/>
              <a:chExt cx="336" cy="329"/>
            </a:xfrm>
          </p:grpSpPr>
          <p:sp>
            <p:nvSpPr>
              <p:cNvPr id="52264" name="椭圆 4605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65" name="矩形 4606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66" name="组合 4607"/>
            <p:cNvGrpSpPr/>
            <p:nvPr/>
          </p:nvGrpSpPr>
          <p:grpSpPr>
            <a:xfrm>
              <a:off x="4900" y="2024"/>
              <a:ext cx="364" cy="329"/>
              <a:chOff x="720" y="3156"/>
              <a:chExt cx="336" cy="329"/>
            </a:xfrm>
          </p:grpSpPr>
          <p:sp>
            <p:nvSpPr>
              <p:cNvPr id="52267" name="椭圆 4608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68" name="矩形 4609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69" name="组合 4610"/>
            <p:cNvGrpSpPr/>
            <p:nvPr/>
          </p:nvGrpSpPr>
          <p:grpSpPr>
            <a:xfrm>
              <a:off x="4534" y="3286"/>
              <a:ext cx="364" cy="329"/>
              <a:chOff x="720" y="3156"/>
              <a:chExt cx="336" cy="329"/>
            </a:xfrm>
          </p:grpSpPr>
          <p:sp>
            <p:nvSpPr>
              <p:cNvPr id="52270" name="椭圆 4611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71" name="矩形 4612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72" name="组合 4613"/>
            <p:cNvGrpSpPr/>
            <p:nvPr/>
          </p:nvGrpSpPr>
          <p:grpSpPr>
            <a:xfrm>
              <a:off x="4130" y="2971"/>
              <a:ext cx="364" cy="329"/>
              <a:chOff x="720" y="3156"/>
              <a:chExt cx="336" cy="329"/>
            </a:xfrm>
          </p:grpSpPr>
          <p:sp>
            <p:nvSpPr>
              <p:cNvPr id="52273" name="椭圆 4614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74" name="矩形 4615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75" name="组合 4616"/>
            <p:cNvGrpSpPr/>
            <p:nvPr/>
          </p:nvGrpSpPr>
          <p:grpSpPr>
            <a:xfrm>
              <a:off x="2584" y="2646"/>
              <a:ext cx="364" cy="331"/>
              <a:chOff x="2745" y="3605"/>
              <a:chExt cx="336" cy="331"/>
            </a:xfrm>
          </p:grpSpPr>
          <p:sp>
            <p:nvSpPr>
              <p:cNvPr id="52276" name="椭圆 4617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77" name="矩形 4618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78" name="组合 4619"/>
            <p:cNvGrpSpPr/>
            <p:nvPr/>
          </p:nvGrpSpPr>
          <p:grpSpPr>
            <a:xfrm>
              <a:off x="2602" y="3302"/>
              <a:ext cx="364" cy="329"/>
              <a:chOff x="2029" y="703"/>
              <a:chExt cx="336" cy="329"/>
            </a:xfrm>
          </p:grpSpPr>
          <p:sp>
            <p:nvSpPr>
              <p:cNvPr id="52279" name="椭圆 4620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80" name="矩形 4621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81" name="组合 4622"/>
            <p:cNvGrpSpPr/>
            <p:nvPr/>
          </p:nvGrpSpPr>
          <p:grpSpPr>
            <a:xfrm>
              <a:off x="2984" y="1661"/>
              <a:ext cx="364" cy="329"/>
              <a:chOff x="2029" y="703"/>
              <a:chExt cx="336" cy="329"/>
            </a:xfrm>
          </p:grpSpPr>
          <p:sp>
            <p:nvSpPr>
              <p:cNvPr id="52282" name="椭圆 4623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83" name="矩形 4624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84" name="组合 4625"/>
            <p:cNvGrpSpPr/>
            <p:nvPr/>
          </p:nvGrpSpPr>
          <p:grpSpPr>
            <a:xfrm>
              <a:off x="4905" y="2982"/>
              <a:ext cx="364" cy="329"/>
              <a:chOff x="2029" y="703"/>
              <a:chExt cx="336" cy="329"/>
            </a:xfrm>
          </p:grpSpPr>
          <p:sp>
            <p:nvSpPr>
              <p:cNvPr id="52285" name="椭圆 4626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86" name="矩形 4627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2287" name="组合 4628"/>
            <p:cNvGrpSpPr/>
            <p:nvPr/>
          </p:nvGrpSpPr>
          <p:grpSpPr>
            <a:xfrm>
              <a:off x="3763" y="1026"/>
              <a:ext cx="364" cy="329"/>
              <a:chOff x="2029" y="703"/>
              <a:chExt cx="336" cy="329"/>
            </a:xfrm>
          </p:grpSpPr>
          <p:sp>
            <p:nvSpPr>
              <p:cNvPr id="52288" name="椭圆 4629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2289" name="矩形 4630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52290" name="矩形 4631"/>
          <p:cNvSpPr/>
          <p:nvPr/>
        </p:nvSpPr>
        <p:spPr>
          <a:xfrm>
            <a:off x="1847850" y="1125538"/>
            <a:ext cx="3297238" cy="39693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车七进一    炮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车七平六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车四进一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，炮九平六杀，红胜。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炮九平六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车四退一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马六进七  双将杀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! 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红胜。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4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53250" name="组合 4634"/>
          <p:cNvGrpSpPr/>
          <p:nvPr/>
        </p:nvGrpSpPr>
        <p:grpSpPr>
          <a:xfrm>
            <a:off x="5232400" y="404813"/>
            <a:ext cx="5329238" cy="5545137"/>
            <a:chOff x="2973" y="336"/>
            <a:chExt cx="2800" cy="2880"/>
          </a:xfrm>
        </p:grpSpPr>
        <p:pic>
          <p:nvPicPr>
            <p:cNvPr id="53251" name="图片 463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973" y="336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53252" name="组合 4636"/>
            <p:cNvGrpSpPr/>
            <p:nvPr/>
          </p:nvGrpSpPr>
          <p:grpSpPr>
            <a:xfrm>
              <a:off x="4542" y="905"/>
              <a:ext cx="347" cy="284"/>
              <a:chOff x="3072" y="808"/>
              <a:chExt cx="347" cy="284"/>
            </a:xfrm>
          </p:grpSpPr>
          <p:sp>
            <p:nvSpPr>
              <p:cNvPr id="53253" name="椭圆 4637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54" name="矩形 4638"/>
              <p:cNvSpPr/>
              <p:nvPr/>
            </p:nvSpPr>
            <p:spPr>
              <a:xfrm flipH="1">
                <a:off x="3079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55" name="组合 4639"/>
            <p:cNvGrpSpPr/>
            <p:nvPr/>
          </p:nvGrpSpPr>
          <p:grpSpPr>
            <a:xfrm>
              <a:off x="4224" y="2875"/>
              <a:ext cx="349" cy="284"/>
              <a:chOff x="3072" y="808"/>
              <a:chExt cx="349" cy="284"/>
            </a:xfrm>
          </p:grpSpPr>
          <p:sp>
            <p:nvSpPr>
              <p:cNvPr id="53256" name="椭圆 4640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57" name="矩形 4641"/>
              <p:cNvSpPr/>
              <p:nvPr/>
            </p:nvSpPr>
            <p:spPr>
              <a:xfrm flipH="1">
                <a:off x="3081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58" name="组合 4642"/>
            <p:cNvGrpSpPr/>
            <p:nvPr/>
          </p:nvGrpSpPr>
          <p:grpSpPr>
            <a:xfrm>
              <a:off x="3002" y="934"/>
              <a:ext cx="347" cy="284"/>
              <a:chOff x="3072" y="808"/>
              <a:chExt cx="347" cy="284"/>
            </a:xfrm>
          </p:grpSpPr>
          <p:sp>
            <p:nvSpPr>
              <p:cNvPr id="53259" name="椭圆 464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60" name="矩形 4644"/>
              <p:cNvSpPr/>
              <p:nvPr/>
            </p:nvSpPr>
            <p:spPr>
              <a:xfrm flipH="1">
                <a:off x="3079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61" name="组合 4645"/>
            <p:cNvGrpSpPr/>
            <p:nvPr/>
          </p:nvGrpSpPr>
          <p:grpSpPr>
            <a:xfrm>
              <a:off x="4232" y="901"/>
              <a:ext cx="347" cy="284"/>
              <a:chOff x="2016" y="1152"/>
              <a:chExt cx="347" cy="284"/>
            </a:xfrm>
          </p:grpSpPr>
          <p:sp>
            <p:nvSpPr>
              <p:cNvPr id="53262" name="椭圆 4646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63" name="矩形 4647"/>
              <p:cNvSpPr/>
              <p:nvPr/>
            </p:nvSpPr>
            <p:spPr>
              <a:xfrm flipH="1">
                <a:off x="2023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64" name="组合 4648"/>
            <p:cNvGrpSpPr/>
            <p:nvPr/>
          </p:nvGrpSpPr>
          <p:grpSpPr>
            <a:xfrm>
              <a:off x="3903" y="602"/>
              <a:ext cx="347" cy="284"/>
              <a:chOff x="2016" y="1152"/>
              <a:chExt cx="347" cy="284"/>
            </a:xfrm>
          </p:grpSpPr>
          <p:sp>
            <p:nvSpPr>
              <p:cNvPr id="53265" name="椭圆 464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66" name="矩形 4650"/>
              <p:cNvSpPr/>
              <p:nvPr/>
            </p:nvSpPr>
            <p:spPr>
              <a:xfrm flipH="1">
                <a:off x="2023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67" name="组合 4651"/>
            <p:cNvGrpSpPr/>
            <p:nvPr/>
          </p:nvGrpSpPr>
          <p:grpSpPr>
            <a:xfrm>
              <a:off x="4215" y="2348"/>
              <a:ext cx="346" cy="284"/>
              <a:chOff x="2016" y="1152"/>
              <a:chExt cx="346" cy="284"/>
            </a:xfrm>
          </p:grpSpPr>
          <p:sp>
            <p:nvSpPr>
              <p:cNvPr id="53268" name="椭圆 4652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69" name="矩形 4653"/>
              <p:cNvSpPr/>
              <p:nvPr/>
            </p:nvSpPr>
            <p:spPr>
              <a:xfrm flipH="1">
                <a:off x="2022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70" name="组合 4654"/>
            <p:cNvGrpSpPr/>
            <p:nvPr/>
          </p:nvGrpSpPr>
          <p:grpSpPr>
            <a:xfrm>
              <a:off x="3307" y="2902"/>
              <a:ext cx="348" cy="284"/>
              <a:chOff x="2016" y="1152"/>
              <a:chExt cx="348" cy="284"/>
            </a:xfrm>
          </p:grpSpPr>
          <p:sp>
            <p:nvSpPr>
              <p:cNvPr id="53271" name="椭圆 4655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72" name="矩形 4656"/>
              <p:cNvSpPr/>
              <p:nvPr/>
            </p:nvSpPr>
            <p:spPr>
              <a:xfrm flipH="1">
                <a:off x="2024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73" name="组合 4657"/>
            <p:cNvGrpSpPr/>
            <p:nvPr/>
          </p:nvGrpSpPr>
          <p:grpSpPr>
            <a:xfrm>
              <a:off x="4224" y="1248"/>
              <a:ext cx="349" cy="284"/>
              <a:chOff x="3072" y="808"/>
              <a:chExt cx="349" cy="284"/>
            </a:xfrm>
          </p:grpSpPr>
          <p:sp>
            <p:nvSpPr>
              <p:cNvPr id="53274" name="椭圆 4658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75" name="矩形 4659"/>
              <p:cNvSpPr/>
              <p:nvPr/>
            </p:nvSpPr>
            <p:spPr>
              <a:xfrm flipH="1">
                <a:off x="3081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76" name="组合 4660"/>
            <p:cNvGrpSpPr/>
            <p:nvPr/>
          </p:nvGrpSpPr>
          <p:grpSpPr>
            <a:xfrm>
              <a:off x="3936" y="2880"/>
              <a:ext cx="349" cy="284"/>
              <a:chOff x="3072" y="808"/>
              <a:chExt cx="349" cy="284"/>
            </a:xfrm>
          </p:grpSpPr>
          <p:sp>
            <p:nvSpPr>
              <p:cNvPr id="53277" name="椭圆 4661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78" name="矩形 4662"/>
              <p:cNvSpPr/>
              <p:nvPr/>
            </p:nvSpPr>
            <p:spPr>
              <a:xfrm flipH="1">
                <a:off x="3081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79" name="组合 4663"/>
            <p:cNvGrpSpPr/>
            <p:nvPr/>
          </p:nvGrpSpPr>
          <p:grpSpPr>
            <a:xfrm>
              <a:off x="5424" y="916"/>
              <a:ext cx="349" cy="284"/>
              <a:chOff x="3072" y="808"/>
              <a:chExt cx="349" cy="284"/>
            </a:xfrm>
          </p:grpSpPr>
          <p:sp>
            <p:nvSpPr>
              <p:cNvPr id="53280" name="椭圆 4664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81" name="矩形 4665"/>
              <p:cNvSpPr/>
              <p:nvPr/>
            </p:nvSpPr>
            <p:spPr>
              <a:xfrm flipH="1">
                <a:off x="3081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82" name="组合 4666"/>
            <p:cNvGrpSpPr/>
            <p:nvPr/>
          </p:nvGrpSpPr>
          <p:grpSpPr>
            <a:xfrm>
              <a:off x="4525" y="2888"/>
              <a:ext cx="346" cy="284"/>
              <a:chOff x="3072" y="808"/>
              <a:chExt cx="346" cy="284"/>
            </a:xfrm>
          </p:grpSpPr>
          <p:sp>
            <p:nvSpPr>
              <p:cNvPr id="53283" name="椭圆 4667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84" name="矩形 4668"/>
              <p:cNvSpPr/>
              <p:nvPr/>
            </p:nvSpPr>
            <p:spPr>
              <a:xfrm flipH="1">
                <a:off x="3078" y="816"/>
                <a:ext cx="340" cy="22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85" name="组合 4669"/>
            <p:cNvGrpSpPr/>
            <p:nvPr/>
          </p:nvGrpSpPr>
          <p:grpSpPr>
            <a:xfrm>
              <a:off x="3602" y="2636"/>
              <a:ext cx="349" cy="284"/>
              <a:chOff x="2016" y="1152"/>
              <a:chExt cx="349" cy="284"/>
            </a:xfrm>
          </p:grpSpPr>
          <p:sp>
            <p:nvSpPr>
              <p:cNvPr id="53286" name="椭圆 467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87" name="矩形 4671"/>
              <p:cNvSpPr/>
              <p:nvPr/>
            </p:nvSpPr>
            <p:spPr>
              <a:xfrm flipH="1">
                <a:off x="2025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88" name="组合 4672"/>
            <p:cNvGrpSpPr/>
            <p:nvPr/>
          </p:nvGrpSpPr>
          <p:grpSpPr>
            <a:xfrm>
              <a:off x="2991" y="2902"/>
              <a:ext cx="349" cy="284"/>
              <a:chOff x="2016" y="1152"/>
              <a:chExt cx="349" cy="284"/>
            </a:xfrm>
          </p:grpSpPr>
          <p:sp>
            <p:nvSpPr>
              <p:cNvPr id="53289" name="椭圆 4673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90" name="矩形 4674"/>
              <p:cNvSpPr/>
              <p:nvPr/>
            </p:nvSpPr>
            <p:spPr>
              <a:xfrm flipH="1">
                <a:off x="2025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91" name="组合 4675"/>
            <p:cNvGrpSpPr/>
            <p:nvPr/>
          </p:nvGrpSpPr>
          <p:grpSpPr>
            <a:xfrm>
              <a:off x="3916" y="916"/>
              <a:ext cx="347" cy="284"/>
              <a:chOff x="2016" y="1152"/>
              <a:chExt cx="347" cy="284"/>
            </a:xfrm>
          </p:grpSpPr>
          <p:sp>
            <p:nvSpPr>
              <p:cNvPr id="53292" name="椭圆 4676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93" name="矩形 4677"/>
              <p:cNvSpPr/>
              <p:nvPr/>
            </p:nvSpPr>
            <p:spPr>
              <a:xfrm flipH="1">
                <a:off x="2023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94" name="组合 4678"/>
            <p:cNvGrpSpPr/>
            <p:nvPr/>
          </p:nvGrpSpPr>
          <p:grpSpPr>
            <a:xfrm>
              <a:off x="3622" y="1469"/>
              <a:ext cx="346" cy="284"/>
              <a:chOff x="2016" y="1152"/>
              <a:chExt cx="346" cy="284"/>
            </a:xfrm>
          </p:grpSpPr>
          <p:sp>
            <p:nvSpPr>
              <p:cNvPr id="53295" name="椭圆 467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96" name="矩形 4680"/>
              <p:cNvSpPr/>
              <p:nvPr/>
            </p:nvSpPr>
            <p:spPr>
              <a:xfrm flipH="1">
                <a:off x="2022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3297" name="组合 4681"/>
            <p:cNvGrpSpPr/>
            <p:nvPr/>
          </p:nvGrpSpPr>
          <p:grpSpPr>
            <a:xfrm>
              <a:off x="2995" y="1255"/>
              <a:ext cx="346" cy="284"/>
              <a:chOff x="3072" y="808"/>
              <a:chExt cx="346" cy="284"/>
            </a:xfrm>
          </p:grpSpPr>
          <p:sp>
            <p:nvSpPr>
              <p:cNvPr id="53298" name="椭圆 4682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3299" name="矩形 4683"/>
              <p:cNvSpPr/>
              <p:nvPr/>
            </p:nvSpPr>
            <p:spPr>
              <a:xfrm flipH="1">
                <a:off x="3078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53300" name="矩形 4684"/>
          <p:cNvSpPr/>
          <p:nvPr/>
        </p:nvSpPr>
        <p:spPr>
          <a:xfrm>
            <a:off x="1860550" y="895350"/>
            <a:ext cx="3297238" cy="4384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炮九平六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黑方不能将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，因有兵五进一，将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，炮六平四的杀着。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车九平六！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兵五进一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 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兵五平六！ 双将杀！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本例是马炮同时从两个方向对黑方照将造成的杀着。红弃车引将这着是制胜关键。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54274" name="矩形 4687"/>
          <p:cNvSpPr/>
          <p:nvPr/>
        </p:nvSpPr>
        <p:spPr>
          <a:xfrm>
            <a:off x="1863725" y="765175"/>
            <a:ext cx="3152775" cy="50774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炮二进五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，车三平五，士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，车五进三杀，红方速胜。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车三进三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车六平五！士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，车三退一杀！红胜。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车三平四！双将杀。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本例红方车这着妙极，无论黑方用将吃还是用士吃，红方都是妙杀。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54275" name="组合 4688"/>
          <p:cNvGrpSpPr/>
          <p:nvPr/>
        </p:nvGrpSpPr>
        <p:grpSpPr>
          <a:xfrm>
            <a:off x="5095875" y="288925"/>
            <a:ext cx="5705475" cy="6030913"/>
            <a:chOff x="2490" y="182"/>
            <a:chExt cx="3594" cy="3799"/>
          </a:xfrm>
        </p:grpSpPr>
        <p:sp>
          <p:nvSpPr>
            <p:cNvPr id="54276" name="矩形 4689"/>
            <p:cNvSpPr/>
            <p:nvPr/>
          </p:nvSpPr>
          <p:spPr>
            <a:xfrm>
              <a:off x="2600" y="3749"/>
              <a:ext cx="348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4277" name="矩形 4690"/>
            <p:cNvSpPr/>
            <p:nvPr/>
          </p:nvSpPr>
          <p:spPr>
            <a:xfrm>
              <a:off x="2563" y="182"/>
              <a:ext cx="348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４    ５    ６    ７    ８ 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54278" name="组合 4691"/>
            <p:cNvGrpSpPr/>
            <p:nvPr/>
          </p:nvGrpSpPr>
          <p:grpSpPr>
            <a:xfrm>
              <a:off x="2490" y="423"/>
              <a:ext cx="3484" cy="3340"/>
              <a:chOff x="2530" y="391"/>
              <a:chExt cx="3484" cy="3340"/>
            </a:xfrm>
          </p:grpSpPr>
          <p:pic>
            <p:nvPicPr>
              <p:cNvPr id="54279" name="图片 469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530" y="391"/>
                <a:ext cx="3484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54280" name="组合 4693"/>
              <p:cNvGrpSpPr/>
              <p:nvPr/>
            </p:nvGrpSpPr>
            <p:grpSpPr>
              <a:xfrm>
                <a:off x="4102" y="407"/>
                <a:ext cx="364" cy="329"/>
                <a:chOff x="2579" y="288"/>
                <a:chExt cx="336" cy="329"/>
              </a:xfrm>
            </p:grpSpPr>
            <p:sp>
              <p:nvSpPr>
                <p:cNvPr id="54281" name="椭圆 4694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282" name="矩形 4695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283" name="组合 4696"/>
              <p:cNvGrpSpPr/>
              <p:nvPr/>
            </p:nvGrpSpPr>
            <p:grpSpPr>
              <a:xfrm>
                <a:off x="5228" y="2029"/>
                <a:ext cx="364" cy="331"/>
                <a:chOff x="2745" y="3605"/>
                <a:chExt cx="336" cy="331"/>
              </a:xfrm>
            </p:grpSpPr>
            <p:sp>
              <p:nvSpPr>
                <p:cNvPr id="54284" name="椭圆 4697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285" name="矩形 4698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286" name="组合 4699"/>
              <p:cNvGrpSpPr/>
              <p:nvPr/>
            </p:nvGrpSpPr>
            <p:grpSpPr>
              <a:xfrm>
                <a:off x="4090" y="742"/>
                <a:ext cx="364" cy="329"/>
                <a:chOff x="1667" y="768"/>
                <a:chExt cx="336" cy="329"/>
              </a:xfrm>
            </p:grpSpPr>
            <p:sp>
              <p:nvSpPr>
                <p:cNvPr id="54287" name="椭圆 4700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288" name="矩形 4701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289" name="组合 4702"/>
              <p:cNvGrpSpPr/>
              <p:nvPr/>
            </p:nvGrpSpPr>
            <p:grpSpPr>
              <a:xfrm>
                <a:off x="5644" y="1069"/>
                <a:ext cx="364" cy="329"/>
                <a:chOff x="2029" y="703"/>
                <a:chExt cx="336" cy="329"/>
              </a:xfrm>
            </p:grpSpPr>
            <p:sp>
              <p:nvSpPr>
                <p:cNvPr id="54290" name="椭圆 4703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291" name="矩形 4704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292" name="组合 4705"/>
              <p:cNvGrpSpPr/>
              <p:nvPr/>
            </p:nvGrpSpPr>
            <p:grpSpPr>
              <a:xfrm>
                <a:off x="4842" y="1389"/>
                <a:ext cx="364" cy="329"/>
                <a:chOff x="720" y="3156"/>
                <a:chExt cx="336" cy="329"/>
              </a:xfrm>
            </p:grpSpPr>
            <p:sp>
              <p:nvSpPr>
                <p:cNvPr id="54293" name="椭圆 4706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294" name="矩形 4707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295" name="组合 4708"/>
              <p:cNvGrpSpPr/>
              <p:nvPr/>
            </p:nvGrpSpPr>
            <p:grpSpPr>
              <a:xfrm>
                <a:off x="4844" y="402"/>
                <a:ext cx="364" cy="329"/>
                <a:chOff x="2029" y="703"/>
                <a:chExt cx="336" cy="329"/>
              </a:xfrm>
            </p:grpSpPr>
            <p:sp>
              <p:nvSpPr>
                <p:cNvPr id="54296" name="椭圆 470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297" name="矩形 471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298" name="组合 4711"/>
              <p:cNvGrpSpPr/>
              <p:nvPr/>
            </p:nvGrpSpPr>
            <p:grpSpPr>
              <a:xfrm>
                <a:off x="3322" y="423"/>
                <a:ext cx="364" cy="329"/>
                <a:chOff x="2029" y="703"/>
                <a:chExt cx="336" cy="329"/>
              </a:xfrm>
            </p:grpSpPr>
            <p:sp>
              <p:nvSpPr>
                <p:cNvPr id="54299" name="椭圆 4712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300" name="矩形 4713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301" name="组合 4714"/>
              <p:cNvGrpSpPr/>
              <p:nvPr/>
            </p:nvGrpSpPr>
            <p:grpSpPr>
              <a:xfrm>
                <a:off x="4462" y="1055"/>
                <a:ext cx="364" cy="329"/>
                <a:chOff x="1667" y="768"/>
                <a:chExt cx="336" cy="329"/>
              </a:xfrm>
            </p:grpSpPr>
            <p:sp>
              <p:nvSpPr>
                <p:cNvPr id="54302" name="椭圆 4715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303" name="矩形 4716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304" name="组合 4717"/>
              <p:cNvGrpSpPr/>
              <p:nvPr/>
            </p:nvGrpSpPr>
            <p:grpSpPr>
              <a:xfrm>
                <a:off x="4474" y="3402"/>
                <a:ext cx="364" cy="329"/>
                <a:chOff x="2758" y="3129"/>
                <a:chExt cx="336" cy="329"/>
              </a:xfrm>
            </p:grpSpPr>
            <p:sp>
              <p:nvSpPr>
                <p:cNvPr id="54305" name="椭圆 4718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306" name="矩形 4719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307" name="组合 4720"/>
              <p:cNvGrpSpPr/>
              <p:nvPr/>
            </p:nvGrpSpPr>
            <p:grpSpPr>
              <a:xfrm>
                <a:off x="3323" y="1077"/>
                <a:ext cx="364" cy="329"/>
                <a:chOff x="1667" y="768"/>
                <a:chExt cx="336" cy="329"/>
              </a:xfrm>
            </p:grpSpPr>
            <p:sp>
              <p:nvSpPr>
                <p:cNvPr id="54308" name="椭圆 4721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309" name="矩形 4722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310" name="组合 4723"/>
              <p:cNvGrpSpPr/>
              <p:nvPr/>
            </p:nvGrpSpPr>
            <p:grpSpPr>
              <a:xfrm>
                <a:off x="4049" y="3051"/>
                <a:ext cx="468" cy="329"/>
                <a:chOff x="3055" y="733"/>
                <a:chExt cx="432" cy="329"/>
              </a:xfrm>
            </p:grpSpPr>
            <p:sp>
              <p:nvSpPr>
                <p:cNvPr id="54311" name="椭圆 4724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312" name="矩形 4725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313" name="组合 4726"/>
              <p:cNvGrpSpPr/>
              <p:nvPr/>
            </p:nvGrpSpPr>
            <p:grpSpPr>
              <a:xfrm>
                <a:off x="3694" y="738"/>
                <a:ext cx="364" cy="329"/>
                <a:chOff x="720" y="3156"/>
                <a:chExt cx="336" cy="329"/>
              </a:xfrm>
            </p:grpSpPr>
            <p:sp>
              <p:nvSpPr>
                <p:cNvPr id="54314" name="椭圆 4727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315" name="矩形 4728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4316" name="组合 4729"/>
              <p:cNvGrpSpPr/>
              <p:nvPr/>
            </p:nvGrpSpPr>
            <p:grpSpPr>
              <a:xfrm>
                <a:off x="4089" y="1713"/>
                <a:ext cx="364" cy="329"/>
                <a:chOff x="720" y="3156"/>
                <a:chExt cx="336" cy="329"/>
              </a:xfrm>
            </p:grpSpPr>
            <p:sp>
              <p:nvSpPr>
                <p:cNvPr id="54317" name="椭圆 4730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4318" name="矩形 4731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55298" name="组合 4734"/>
          <p:cNvGrpSpPr/>
          <p:nvPr/>
        </p:nvGrpSpPr>
        <p:grpSpPr>
          <a:xfrm>
            <a:off x="1611313" y="330200"/>
            <a:ext cx="9042400" cy="644525"/>
            <a:chOff x="272" y="208"/>
            <a:chExt cx="5258" cy="406"/>
          </a:xfrm>
        </p:grpSpPr>
        <p:sp>
          <p:nvSpPr>
            <p:cNvPr id="55299" name="矩形 4735"/>
            <p:cNvSpPr/>
            <p:nvPr/>
          </p:nvSpPr>
          <p:spPr>
            <a:xfrm>
              <a:off x="272" y="250"/>
              <a:ext cx="1559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十五、铁门闩杀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55300" name="矩形 4736"/>
            <p:cNvSpPr/>
            <p:nvPr/>
          </p:nvSpPr>
          <p:spPr>
            <a:xfrm>
              <a:off x="1701" y="208"/>
              <a:ext cx="3829" cy="40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用炮镇住对方中路的士象，然后再用车将死对方的杀势叫铁门闩杀。</a:t>
              </a:r>
              <a:endPara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55301" name="矩形 4737"/>
          <p:cNvSpPr/>
          <p:nvPr/>
        </p:nvSpPr>
        <p:spPr>
          <a:xfrm>
            <a:off x="2195513" y="2565400"/>
            <a:ext cx="3549650" cy="7835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如图是典型的铁门闩杀。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55302" name="组合 4738"/>
          <p:cNvGrpSpPr/>
          <p:nvPr/>
        </p:nvGrpSpPr>
        <p:grpSpPr>
          <a:xfrm>
            <a:off x="5146675" y="984250"/>
            <a:ext cx="5530850" cy="5292725"/>
            <a:chOff x="2352" y="842"/>
            <a:chExt cx="3216" cy="3334"/>
          </a:xfrm>
        </p:grpSpPr>
        <p:pic>
          <p:nvPicPr>
            <p:cNvPr id="55303" name="图片 473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52" y="852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55304" name="组合 4740"/>
            <p:cNvGrpSpPr/>
            <p:nvPr/>
          </p:nvGrpSpPr>
          <p:grpSpPr>
            <a:xfrm>
              <a:off x="3792" y="2832"/>
              <a:ext cx="336" cy="310"/>
              <a:chOff x="1104" y="768"/>
              <a:chExt cx="336" cy="310"/>
            </a:xfrm>
          </p:grpSpPr>
          <p:sp>
            <p:nvSpPr>
              <p:cNvPr id="55305" name="椭圆 4741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5306" name="矩形 4742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5307" name="组合 4743"/>
            <p:cNvGrpSpPr/>
            <p:nvPr/>
          </p:nvGrpSpPr>
          <p:grpSpPr>
            <a:xfrm>
              <a:off x="3105" y="842"/>
              <a:ext cx="1030" cy="1001"/>
              <a:chOff x="3050" y="637"/>
              <a:chExt cx="1030" cy="1001"/>
            </a:xfrm>
          </p:grpSpPr>
          <p:grpSp>
            <p:nvGrpSpPr>
              <p:cNvPr id="55308" name="组合 4744"/>
              <p:cNvGrpSpPr/>
              <p:nvPr/>
            </p:nvGrpSpPr>
            <p:grpSpPr>
              <a:xfrm>
                <a:off x="3744" y="655"/>
                <a:ext cx="336" cy="329"/>
                <a:chOff x="2579" y="288"/>
                <a:chExt cx="336" cy="329"/>
              </a:xfrm>
            </p:grpSpPr>
            <p:sp>
              <p:nvSpPr>
                <p:cNvPr id="55309" name="椭圆 4745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10" name="矩形 4746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11" name="组合 4747"/>
              <p:cNvGrpSpPr/>
              <p:nvPr/>
            </p:nvGrpSpPr>
            <p:grpSpPr>
              <a:xfrm>
                <a:off x="3744" y="973"/>
                <a:ext cx="336" cy="329"/>
                <a:chOff x="1248" y="192"/>
                <a:chExt cx="336" cy="329"/>
              </a:xfrm>
            </p:grpSpPr>
            <p:sp>
              <p:nvSpPr>
                <p:cNvPr id="55312" name="椭圆 4748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13" name="矩形 4749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14" name="组合 4750"/>
              <p:cNvGrpSpPr/>
              <p:nvPr/>
            </p:nvGrpSpPr>
            <p:grpSpPr>
              <a:xfrm>
                <a:off x="3050" y="650"/>
                <a:ext cx="336" cy="329"/>
                <a:chOff x="2029" y="703"/>
                <a:chExt cx="336" cy="329"/>
              </a:xfrm>
            </p:grpSpPr>
            <p:sp>
              <p:nvSpPr>
                <p:cNvPr id="55315" name="椭圆 4751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16" name="矩形 4752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17" name="组合 4753"/>
              <p:cNvGrpSpPr/>
              <p:nvPr/>
            </p:nvGrpSpPr>
            <p:grpSpPr>
              <a:xfrm>
                <a:off x="3399" y="637"/>
                <a:ext cx="336" cy="329"/>
                <a:chOff x="1248" y="192"/>
                <a:chExt cx="336" cy="329"/>
              </a:xfrm>
            </p:grpSpPr>
            <p:sp>
              <p:nvSpPr>
                <p:cNvPr id="55318" name="椭圆 4754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19" name="矩形 4755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20" name="组合 4756"/>
              <p:cNvGrpSpPr/>
              <p:nvPr/>
            </p:nvGrpSpPr>
            <p:grpSpPr>
              <a:xfrm>
                <a:off x="3744" y="1309"/>
                <a:ext cx="336" cy="329"/>
                <a:chOff x="2029" y="703"/>
                <a:chExt cx="336" cy="329"/>
              </a:xfrm>
            </p:grpSpPr>
            <p:sp>
              <p:nvSpPr>
                <p:cNvPr id="55321" name="椭圆 4757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22" name="矩形 4758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55323" name="组合 4759"/>
            <p:cNvGrpSpPr/>
            <p:nvPr/>
          </p:nvGrpSpPr>
          <p:grpSpPr>
            <a:xfrm>
              <a:off x="4128" y="857"/>
              <a:ext cx="336" cy="329"/>
              <a:chOff x="720" y="3156"/>
              <a:chExt cx="336" cy="329"/>
            </a:xfrm>
          </p:grpSpPr>
          <p:sp>
            <p:nvSpPr>
              <p:cNvPr id="55324" name="椭圆 4760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5325" name="矩形 4761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5326" name="组合 4762"/>
            <p:cNvGrpSpPr/>
            <p:nvPr/>
          </p:nvGrpSpPr>
          <p:grpSpPr>
            <a:xfrm>
              <a:off x="3099" y="3147"/>
              <a:ext cx="1385" cy="1027"/>
              <a:chOff x="3042" y="3081"/>
              <a:chExt cx="1385" cy="1027"/>
            </a:xfrm>
          </p:grpSpPr>
          <p:grpSp>
            <p:nvGrpSpPr>
              <p:cNvPr id="55327" name="组合 4763"/>
              <p:cNvGrpSpPr/>
              <p:nvPr/>
            </p:nvGrpSpPr>
            <p:grpSpPr>
              <a:xfrm>
                <a:off x="3042" y="3779"/>
                <a:ext cx="336" cy="329"/>
                <a:chOff x="2758" y="2518"/>
                <a:chExt cx="336" cy="329"/>
              </a:xfrm>
            </p:grpSpPr>
            <p:sp>
              <p:nvSpPr>
                <p:cNvPr id="55328" name="椭圆 4764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29" name="矩形 4765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30" name="组合 4766"/>
              <p:cNvGrpSpPr/>
              <p:nvPr/>
            </p:nvGrpSpPr>
            <p:grpSpPr>
              <a:xfrm>
                <a:off x="3736" y="3430"/>
                <a:ext cx="336" cy="329"/>
                <a:chOff x="2758" y="2841"/>
                <a:chExt cx="336" cy="329"/>
              </a:xfrm>
            </p:grpSpPr>
            <p:sp>
              <p:nvSpPr>
                <p:cNvPr id="55331" name="椭圆 4767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32" name="矩形 4768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33" name="组合 4769"/>
              <p:cNvGrpSpPr/>
              <p:nvPr/>
            </p:nvGrpSpPr>
            <p:grpSpPr>
              <a:xfrm>
                <a:off x="3736" y="3081"/>
                <a:ext cx="336" cy="329"/>
                <a:chOff x="2758" y="2518"/>
                <a:chExt cx="336" cy="329"/>
              </a:xfrm>
            </p:grpSpPr>
            <p:sp>
              <p:nvSpPr>
                <p:cNvPr id="55334" name="椭圆 477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35" name="矩形 477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36" name="组合 4772"/>
              <p:cNvGrpSpPr/>
              <p:nvPr/>
            </p:nvGrpSpPr>
            <p:grpSpPr>
              <a:xfrm>
                <a:off x="4091" y="3779"/>
                <a:ext cx="336" cy="329"/>
                <a:chOff x="2758" y="3129"/>
                <a:chExt cx="336" cy="329"/>
              </a:xfrm>
            </p:grpSpPr>
            <p:sp>
              <p:nvSpPr>
                <p:cNvPr id="55337" name="椭圆 4773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38" name="矩形 4774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5339" name="组合 4775"/>
              <p:cNvGrpSpPr/>
              <p:nvPr/>
            </p:nvGrpSpPr>
            <p:grpSpPr>
              <a:xfrm>
                <a:off x="3391" y="3779"/>
                <a:ext cx="336" cy="329"/>
                <a:chOff x="2758" y="2841"/>
                <a:chExt cx="336" cy="329"/>
              </a:xfrm>
            </p:grpSpPr>
            <p:sp>
              <p:nvSpPr>
                <p:cNvPr id="55340" name="椭圆 4776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5341" name="矩形 4777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55342" name="组合 4778"/>
            <p:cNvGrpSpPr/>
            <p:nvPr/>
          </p:nvGrpSpPr>
          <p:grpSpPr>
            <a:xfrm>
              <a:off x="3792" y="1858"/>
              <a:ext cx="336" cy="329"/>
              <a:chOff x="777" y="3478"/>
              <a:chExt cx="336" cy="329"/>
            </a:xfrm>
          </p:grpSpPr>
          <p:sp>
            <p:nvSpPr>
              <p:cNvPr id="55343" name="椭圆 4779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5344" name="矩形 4780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56322" name="矩形 4783"/>
          <p:cNvSpPr/>
          <p:nvPr/>
        </p:nvSpPr>
        <p:spPr>
          <a:xfrm>
            <a:off x="1863725" y="1125538"/>
            <a:ext cx="3297238" cy="45231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图中黑方虽有底车看守底线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但红方有马在照将腾挪以后隔断黑车的防御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结果还是造成了铁门闩杀。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着法如下：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马二退四 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马四进三！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车四进三！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铁门闩杀！红胜。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56323" name="组合 4784"/>
          <p:cNvGrpSpPr/>
          <p:nvPr/>
        </p:nvGrpSpPr>
        <p:grpSpPr>
          <a:xfrm>
            <a:off x="5187950" y="288925"/>
            <a:ext cx="5613400" cy="6030913"/>
            <a:chOff x="2352" y="214"/>
            <a:chExt cx="3264" cy="3799"/>
          </a:xfrm>
        </p:grpSpPr>
        <p:sp>
          <p:nvSpPr>
            <p:cNvPr id="56324" name="矩形 4785"/>
            <p:cNvSpPr/>
            <p:nvPr/>
          </p:nvSpPr>
          <p:spPr>
            <a:xfrm>
              <a:off x="2400" y="378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6325" name="矩形 4786"/>
            <p:cNvSpPr/>
            <p:nvPr/>
          </p:nvSpPr>
          <p:spPr>
            <a:xfrm>
              <a:off x="2366" y="21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 ６     ７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56326" name="组合 4787"/>
            <p:cNvGrpSpPr/>
            <p:nvPr/>
          </p:nvGrpSpPr>
          <p:grpSpPr>
            <a:xfrm>
              <a:off x="2352" y="468"/>
              <a:ext cx="3216" cy="3324"/>
              <a:chOff x="2352" y="468"/>
              <a:chExt cx="3216" cy="3324"/>
            </a:xfrm>
          </p:grpSpPr>
          <p:pic>
            <p:nvPicPr>
              <p:cNvPr id="56327" name="图片 478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352" y="468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56328" name="组合 4789"/>
              <p:cNvGrpSpPr/>
              <p:nvPr/>
            </p:nvGrpSpPr>
            <p:grpSpPr>
              <a:xfrm>
                <a:off x="3781" y="495"/>
                <a:ext cx="336" cy="329"/>
                <a:chOff x="2579" y="288"/>
                <a:chExt cx="336" cy="329"/>
              </a:xfrm>
            </p:grpSpPr>
            <p:sp>
              <p:nvSpPr>
                <p:cNvPr id="56329" name="椭圆 4790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30" name="矩形 4791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31" name="组合 4792"/>
              <p:cNvGrpSpPr/>
              <p:nvPr/>
            </p:nvGrpSpPr>
            <p:grpSpPr>
              <a:xfrm>
                <a:off x="3803" y="1466"/>
                <a:ext cx="336" cy="331"/>
                <a:chOff x="2745" y="3605"/>
                <a:chExt cx="336" cy="331"/>
              </a:xfrm>
            </p:grpSpPr>
            <p:sp>
              <p:nvSpPr>
                <p:cNvPr id="56332" name="椭圆 4793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33" name="矩形 4794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34" name="组合 4795"/>
              <p:cNvGrpSpPr/>
              <p:nvPr/>
            </p:nvGrpSpPr>
            <p:grpSpPr>
              <a:xfrm>
                <a:off x="3792" y="806"/>
                <a:ext cx="336" cy="329"/>
                <a:chOff x="1667" y="768"/>
                <a:chExt cx="336" cy="329"/>
              </a:xfrm>
            </p:grpSpPr>
            <p:sp>
              <p:nvSpPr>
                <p:cNvPr id="56335" name="椭圆 4796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36" name="矩形 4797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37" name="组合 4798"/>
              <p:cNvGrpSpPr/>
              <p:nvPr/>
            </p:nvGrpSpPr>
            <p:grpSpPr>
              <a:xfrm>
                <a:off x="4863" y="489"/>
                <a:ext cx="336" cy="329"/>
                <a:chOff x="2029" y="703"/>
                <a:chExt cx="336" cy="329"/>
              </a:xfrm>
            </p:grpSpPr>
            <p:sp>
              <p:nvSpPr>
                <p:cNvPr id="56338" name="椭圆 479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39" name="矩形 480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40" name="组合 4801"/>
              <p:cNvGrpSpPr/>
              <p:nvPr/>
            </p:nvGrpSpPr>
            <p:grpSpPr>
              <a:xfrm>
                <a:off x="4176" y="1477"/>
                <a:ext cx="336" cy="329"/>
                <a:chOff x="720" y="3156"/>
                <a:chExt cx="336" cy="329"/>
              </a:xfrm>
            </p:grpSpPr>
            <p:sp>
              <p:nvSpPr>
                <p:cNvPr id="56341" name="椭圆 4802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42" name="矩形 4803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43" name="组合 4804"/>
              <p:cNvGrpSpPr/>
              <p:nvPr/>
            </p:nvGrpSpPr>
            <p:grpSpPr>
              <a:xfrm>
                <a:off x="4867" y="816"/>
                <a:ext cx="336" cy="329"/>
                <a:chOff x="1597" y="2989"/>
                <a:chExt cx="336" cy="329"/>
              </a:xfrm>
            </p:grpSpPr>
            <p:sp>
              <p:nvSpPr>
                <p:cNvPr id="56344" name="椭圆 4805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45" name="矩形 4806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46" name="组合 4807"/>
              <p:cNvGrpSpPr/>
              <p:nvPr/>
            </p:nvGrpSpPr>
            <p:grpSpPr>
              <a:xfrm>
                <a:off x="3788" y="1152"/>
                <a:ext cx="336" cy="329"/>
                <a:chOff x="2029" y="703"/>
                <a:chExt cx="336" cy="329"/>
              </a:xfrm>
            </p:grpSpPr>
            <p:sp>
              <p:nvSpPr>
                <p:cNvPr id="56347" name="椭圆 4808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48" name="矩形 4809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49" name="组合 4810"/>
              <p:cNvGrpSpPr/>
              <p:nvPr/>
            </p:nvGrpSpPr>
            <p:grpSpPr>
              <a:xfrm>
                <a:off x="3083" y="495"/>
                <a:ext cx="336" cy="329"/>
                <a:chOff x="2029" y="703"/>
                <a:chExt cx="336" cy="329"/>
              </a:xfrm>
            </p:grpSpPr>
            <p:sp>
              <p:nvSpPr>
                <p:cNvPr id="56350" name="椭圆 4811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51" name="矩形 4812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52" name="组合 4813"/>
              <p:cNvGrpSpPr/>
              <p:nvPr/>
            </p:nvGrpSpPr>
            <p:grpSpPr>
              <a:xfrm>
                <a:off x="3427" y="498"/>
                <a:ext cx="336" cy="329"/>
                <a:chOff x="1667" y="768"/>
                <a:chExt cx="336" cy="329"/>
              </a:xfrm>
            </p:grpSpPr>
            <p:sp>
              <p:nvSpPr>
                <p:cNvPr id="56353" name="椭圆 4814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54" name="矩形 4815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55" name="组合 4816"/>
              <p:cNvGrpSpPr/>
              <p:nvPr/>
            </p:nvGrpSpPr>
            <p:grpSpPr>
              <a:xfrm>
                <a:off x="3097" y="2736"/>
                <a:ext cx="1385" cy="1027"/>
                <a:chOff x="3042" y="3081"/>
                <a:chExt cx="1385" cy="1027"/>
              </a:xfrm>
            </p:grpSpPr>
            <p:grpSp>
              <p:nvGrpSpPr>
                <p:cNvPr id="56356" name="组合 4817"/>
                <p:cNvGrpSpPr/>
                <p:nvPr/>
              </p:nvGrpSpPr>
              <p:grpSpPr>
                <a:xfrm>
                  <a:off x="3042" y="3779"/>
                  <a:ext cx="336" cy="329"/>
                  <a:chOff x="2758" y="2518"/>
                  <a:chExt cx="336" cy="329"/>
                </a:xfrm>
              </p:grpSpPr>
              <p:sp>
                <p:nvSpPr>
                  <p:cNvPr id="56357" name="椭圆 4818"/>
                  <p:cNvSpPr/>
                  <p:nvPr/>
                </p:nvSpPr>
                <p:spPr>
                  <a:xfrm>
                    <a:off x="2793" y="2548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56358" name="矩形 4819"/>
                  <p:cNvSpPr/>
                  <p:nvPr/>
                </p:nvSpPr>
                <p:spPr>
                  <a:xfrm>
                    <a:off x="2758" y="2518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56359" name="组合 4820"/>
                <p:cNvGrpSpPr/>
                <p:nvPr/>
              </p:nvGrpSpPr>
              <p:grpSpPr>
                <a:xfrm>
                  <a:off x="3736" y="3430"/>
                  <a:ext cx="336" cy="329"/>
                  <a:chOff x="2758" y="2841"/>
                  <a:chExt cx="336" cy="329"/>
                </a:xfrm>
              </p:grpSpPr>
              <p:sp>
                <p:nvSpPr>
                  <p:cNvPr id="56360" name="椭圆 4821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56361" name="矩形 4822"/>
                  <p:cNvSpPr/>
                  <p:nvPr/>
                </p:nvSpPr>
                <p:spPr>
                  <a:xfrm>
                    <a:off x="2758" y="2841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56362" name="组合 4823"/>
                <p:cNvGrpSpPr/>
                <p:nvPr/>
              </p:nvGrpSpPr>
              <p:grpSpPr>
                <a:xfrm>
                  <a:off x="3736" y="3081"/>
                  <a:ext cx="336" cy="329"/>
                  <a:chOff x="2758" y="2518"/>
                  <a:chExt cx="336" cy="329"/>
                </a:xfrm>
              </p:grpSpPr>
              <p:sp>
                <p:nvSpPr>
                  <p:cNvPr id="56363" name="椭圆 4824"/>
                  <p:cNvSpPr/>
                  <p:nvPr/>
                </p:nvSpPr>
                <p:spPr>
                  <a:xfrm>
                    <a:off x="2793" y="2548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56364" name="矩形 4825"/>
                  <p:cNvSpPr/>
                  <p:nvPr/>
                </p:nvSpPr>
                <p:spPr>
                  <a:xfrm>
                    <a:off x="2758" y="2518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56365" name="组合 4826"/>
                <p:cNvGrpSpPr/>
                <p:nvPr/>
              </p:nvGrpSpPr>
              <p:grpSpPr>
                <a:xfrm>
                  <a:off x="4091" y="3779"/>
                  <a:ext cx="336" cy="329"/>
                  <a:chOff x="2758" y="3129"/>
                  <a:chExt cx="336" cy="329"/>
                </a:xfrm>
              </p:grpSpPr>
              <p:sp>
                <p:nvSpPr>
                  <p:cNvPr id="56366" name="椭圆 4827"/>
                  <p:cNvSpPr/>
                  <p:nvPr/>
                </p:nvSpPr>
                <p:spPr>
                  <a:xfrm>
                    <a:off x="2797" y="3155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56367" name="矩形 4828"/>
                  <p:cNvSpPr/>
                  <p:nvPr/>
                </p:nvSpPr>
                <p:spPr>
                  <a:xfrm>
                    <a:off x="2758" y="3129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帅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56368" name="组合 4829"/>
                <p:cNvGrpSpPr/>
                <p:nvPr/>
              </p:nvGrpSpPr>
              <p:grpSpPr>
                <a:xfrm>
                  <a:off x="3391" y="3779"/>
                  <a:ext cx="336" cy="329"/>
                  <a:chOff x="2758" y="2841"/>
                  <a:chExt cx="336" cy="329"/>
                </a:xfrm>
              </p:grpSpPr>
              <p:sp>
                <p:nvSpPr>
                  <p:cNvPr id="56369" name="椭圆 4830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56370" name="矩形 4831"/>
                  <p:cNvSpPr/>
                  <p:nvPr/>
                </p:nvSpPr>
                <p:spPr>
                  <a:xfrm>
                    <a:off x="2758" y="2841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56371" name="组合 4832"/>
              <p:cNvGrpSpPr/>
              <p:nvPr/>
            </p:nvGrpSpPr>
            <p:grpSpPr>
              <a:xfrm>
                <a:off x="3094" y="3098"/>
                <a:ext cx="336" cy="329"/>
                <a:chOff x="1667" y="768"/>
                <a:chExt cx="336" cy="329"/>
              </a:xfrm>
            </p:grpSpPr>
            <p:sp>
              <p:nvSpPr>
                <p:cNvPr id="56372" name="椭圆 4833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73" name="矩形 4834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74" name="组合 4835"/>
              <p:cNvGrpSpPr/>
              <p:nvPr/>
            </p:nvGrpSpPr>
            <p:grpSpPr>
              <a:xfrm>
                <a:off x="5206" y="3408"/>
                <a:ext cx="336" cy="329"/>
                <a:chOff x="1968" y="672"/>
                <a:chExt cx="336" cy="329"/>
              </a:xfrm>
            </p:grpSpPr>
            <p:sp>
              <p:nvSpPr>
                <p:cNvPr id="56375" name="椭圆 4836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76" name="矩形 4837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6377" name="组合 4838"/>
              <p:cNvGrpSpPr/>
              <p:nvPr/>
            </p:nvGrpSpPr>
            <p:grpSpPr>
              <a:xfrm>
                <a:off x="4464" y="3107"/>
                <a:ext cx="432" cy="329"/>
                <a:chOff x="3055" y="733"/>
                <a:chExt cx="432" cy="329"/>
              </a:xfrm>
            </p:grpSpPr>
            <p:sp>
              <p:nvSpPr>
                <p:cNvPr id="56378" name="椭圆 4839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6379" name="矩形 4840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57346" name="组合 4843"/>
          <p:cNvGrpSpPr/>
          <p:nvPr/>
        </p:nvGrpSpPr>
        <p:grpSpPr>
          <a:xfrm>
            <a:off x="5132388" y="327025"/>
            <a:ext cx="5613400" cy="6030913"/>
            <a:chOff x="2352" y="214"/>
            <a:chExt cx="3264" cy="3799"/>
          </a:xfrm>
        </p:grpSpPr>
        <p:sp>
          <p:nvSpPr>
            <p:cNvPr id="57347" name="矩形 4844"/>
            <p:cNvSpPr/>
            <p:nvPr/>
          </p:nvSpPr>
          <p:spPr>
            <a:xfrm>
              <a:off x="2400" y="378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7348" name="矩形 4845"/>
            <p:cNvSpPr/>
            <p:nvPr/>
          </p:nvSpPr>
          <p:spPr>
            <a:xfrm>
              <a:off x="2366" y="21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57349" name="组合 4846"/>
            <p:cNvGrpSpPr/>
            <p:nvPr/>
          </p:nvGrpSpPr>
          <p:grpSpPr>
            <a:xfrm>
              <a:off x="2352" y="468"/>
              <a:ext cx="3249" cy="3324"/>
              <a:chOff x="2352" y="468"/>
              <a:chExt cx="3249" cy="3324"/>
            </a:xfrm>
          </p:grpSpPr>
          <p:pic>
            <p:nvPicPr>
              <p:cNvPr id="57350" name="图片 484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352" y="468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57351" name="组合 4848"/>
              <p:cNvGrpSpPr/>
              <p:nvPr/>
            </p:nvGrpSpPr>
            <p:grpSpPr>
              <a:xfrm>
                <a:off x="3781" y="495"/>
                <a:ext cx="336" cy="329"/>
                <a:chOff x="2579" y="288"/>
                <a:chExt cx="336" cy="329"/>
              </a:xfrm>
            </p:grpSpPr>
            <p:sp>
              <p:nvSpPr>
                <p:cNvPr id="57352" name="椭圆 4849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53" name="矩形 4850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7354" name="组合 4851"/>
              <p:cNvGrpSpPr/>
              <p:nvPr/>
            </p:nvGrpSpPr>
            <p:grpSpPr>
              <a:xfrm>
                <a:off x="4848" y="1429"/>
                <a:ext cx="336" cy="331"/>
                <a:chOff x="2745" y="3605"/>
                <a:chExt cx="336" cy="331"/>
              </a:xfrm>
            </p:grpSpPr>
            <p:sp>
              <p:nvSpPr>
                <p:cNvPr id="57355" name="椭圆 4852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56" name="矩形 4853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7357" name="组合 4854"/>
              <p:cNvGrpSpPr/>
              <p:nvPr/>
            </p:nvGrpSpPr>
            <p:grpSpPr>
              <a:xfrm>
                <a:off x="3792" y="806"/>
                <a:ext cx="336" cy="329"/>
                <a:chOff x="1667" y="768"/>
                <a:chExt cx="336" cy="329"/>
              </a:xfrm>
            </p:grpSpPr>
            <p:sp>
              <p:nvSpPr>
                <p:cNvPr id="57358" name="椭圆 4855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59" name="矩形 4856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7360" name="组合 4857"/>
              <p:cNvGrpSpPr/>
              <p:nvPr/>
            </p:nvGrpSpPr>
            <p:grpSpPr>
              <a:xfrm>
                <a:off x="5202" y="1152"/>
                <a:ext cx="336" cy="329"/>
                <a:chOff x="2029" y="703"/>
                <a:chExt cx="336" cy="329"/>
              </a:xfrm>
            </p:grpSpPr>
            <p:sp>
              <p:nvSpPr>
                <p:cNvPr id="57361" name="椭圆 4858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62" name="矩形 4859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7363" name="组合 4860"/>
              <p:cNvGrpSpPr/>
              <p:nvPr/>
            </p:nvGrpSpPr>
            <p:grpSpPr>
              <a:xfrm>
                <a:off x="4154" y="498"/>
                <a:ext cx="336" cy="329"/>
                <a:chOff x="1667" y="768"/>
                <a:chExt cx="336" cy="329"/>
              </a:xfrm>
            </p:grpSpPr>
            <p:sp>
              <p:nvSpPr>
                <p:cNvPr id="57364" name="椭圆 4861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65" name="矩形 4862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7366" name="组合 4863"/>
              <p:cNvGrpSpPr/>
              <p:nvPr/>
            </p:nvGrpSpPr>
            <p:grpSpPr>
              <a:xfrm>
                <a:off x="5169" y="1499"/>
                <a:ext cx="432" cy="329"/>
                <a:chOff x="3055" y="733"/>
                <a:chExt cx="432" cy="329"/>
              </a:xfrm>
            </p:grpSpPr>
            <p:sp>
              <p:nvSpPr>
                <p:cNvPr id="57367" name="椭圆 4864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68" name="矩形 4865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7369" name="组合 4866"/>
              <p:cNvGrpSpPr/>
              <p:nvPr/>
            </p:nvGrpSpPr>
            <p:grpSpPr>
              <a:xfrm>
                <a:off x="3445" y="777"/>
                <a:ext cx="336" cy="331"/>
                <a:chOff x="2745" y="3605"/>
                <a:chExt cx="336" cy="331"/>
              </a:xfrm>
            </p:grpSpPr>
            <p:sp>
              <p:nvSpPr>
                <p:cNvPr id="57370" name="椭圆 4867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71" name="矩形 4868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7372" name="组合 4869"/>
              <p:cNvGrpSpPr/>
              <p:nvPr/>
            </p:nvGrpSpPr>
            <p:grpSpPr>
              <a:xfrm>
                <a:off x="3792" y="3398"/>
                <a:ext cx="336" cy="331"/>
                <a:chOff x="2745" y="3605"/>
                <a:chExt cx="336" cy="331"/>
              </a:xfrm>
            </p:grpSpPr>
            <p:sp>
              <p:nvSpPr>
                <p:cNvPr id="57373" name="椭圆 4870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7374" name="矩形 4871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  <p:sp>
        <p:nvSpPr>
          <p:cNvPr id="57375" name="矩形 4872"/>
          <p:cNvSpPr/>
          <p:nvPr/>
        </p:nvSpPr>
        <p:spPr>
          <a:xfrm>
            <a:off x="2038350" y="549275"/>
            <a:ext cx="2906713" cy="299974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炮二进二！ 卒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           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兵六平七   卒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                                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兵七进一   卒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          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炮二退二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         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炮二平九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         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炮九平五   卒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         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帅五平六   卒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         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兵七平六   铁门闩杀！红胜。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7376" name="矩形 4873"/>
          <p:cNvSpPr/>
          <p:nvPr/>
        </p:nvSpPr>
        <p:spPr>
          <a:xfrm>
            <a:off x="1884363" y="3573463"/>
            <a:ext cx="3276600" cy="20612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16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本局首着炮二进二是红方造成铁门闩杀的关键要着，它起着控制局面的重要作用。红兵进入对方底线，控制黑将的活动后，红炮由右翼迂回到左翼要杀，实则是声东击西，迫使黑方象飞中路，然后才有炮镇中路、出帅助兵要杀的凶着。黑卒赶不上步，只有干瞪眼。</a:t>
            </a:r>
            <a:endParaRPr lang="zh-CN" altLang="en-US" sz="16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6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58370" name="矩形 4876"/>
          <p:cNvSpPr/>
          <p:nvPr/>
        </p:nvSpPr>
        <p:spPr>
          <a:xfrm>
            <a:off x="4613275" y="5373688"/>
            <a:ext cx="37973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红先，如何取胜？</a:t>
            </a:r>
            <a:endParaRPr lang="zh-CN" altLang="en-US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58371" name="组合 4877"/>
          <p:cNvGrpSpPr/>
          <p:nvPr/>
        </p:nvGrpSpPr>
        <p:grpSpPr>
          <a:xfrm>
            <a:off x="1465263" y="546100"/>
            <a:ext cx="4837112" cy="4572000"/>
            <a:chOff x="63" y="336"/>
            <a:chExt cx="2813" cy="2880"/>
          </a:xfrm>
        </p:grpSpPr>
        <p:pic>
          <p:nvPicPr>
            <p:cNvPr id="58372" name="图片 487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3" y="336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58373" name="组合 4879"/>
            <p:cNvGrpSpPr/>
            <p:nvPr/>
          </p:nvGrpSpPr>
          <p:grpSpPr>
            <a:xfrm>
              <a:off x="1322" y="2577"/>
              <a:ext cx="345" cy="284"/>
              <a:chOff x="3072" y="808"/>
              <a:chExt cx="345" cy="284"/>
            </a:xfrm>
          </p:grpSpPr>
          <p:sp>
            <p:nvSpPr>
              <p:cNvPr id="58374" name="椭圆 4880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75" name="矩形 4881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76" name="组合 4882"/>
            <p:cNvGrpSpPr/>
            <p:nvPr/>
          </p:nvGrpSpPr>
          <p:grpSpPr>
            <a:xfrm>
              <a:off x="1611" y="2880"/>
              <a:ext cx="345" cy="284"/>
              <a:chOff x="3072" y="808"/>
              <a:chExt cx="345" cy="284"/>
            </a:xfrm>
          </p:grpSpPr>
          <p:sp>
            <p:nvSpPr>
              <p:cNvPr id="58377" name="椭圆 488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78" name="矩形 4884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79" name="组合 4885"/>
            <p:cNvGrpSpPr/>
            <p:nvPr/>
          </p:nvGrpSpPr>
          <p:grpSpPr>
            <a:xfrm>
              <a:off x="1001" y="2880"/>
              <a:ext cx="345" cy="284"/>
              <a:chOff x="3072" y="808"/>
              <a:chExt cx="345" cy="284"/>
            </a:xfrm>
          </p:grpSpPr>
          <p:sp>
            <p:nvSpPr>
              <p:cNvPr id="58380" name="椭圆 4886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81" name="矩形 4887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82" name="组合 4888"/>
            <p:cNvGrpSpPr/>
            <p:nvPr/>
          </p:nvGrpSpPr>
          <p:grpSpPr>
            <a:xfrm>
              <a:off x="1903" y="938"/>
              <a:ext cx="345" cy="284"/>
              <a:chOff x="2016" y="1152"/>
              <a:chExt cx="345" cy="284"/>
            </a:xfrm>
          </p:grpSpPr>
          <p:sp>
            <p:nvSpPr>
              <p:cNvPr id="58383" name="椭圆 488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84" name="矩形 4890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85" name="组合 4891"/>
            <p:cNvGrpSpPr/>
            <p:nvPr/>
          </p:nvGrpSpPr>
          <p:grpSpPr>
            <a:xfrm>
              <a:off x="1914" y="358"/>
              <a:ext cx="345" cy="284"/>
              <a:chOff x="2016" y="1152"/>
              <a:chExt cx="345" cy="284"/>
            </a:xfrm>
          </p:grpSpPr>
          <p:sp>
            <p:nvSpPr>
              <p:cNvPr id="58386" name="椭圆 4892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87" name="矩形 4893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88" name="组合 4894"/>
            <p:cNvGrpSpPr/>
            <p:nvPr/>
          </p:nvGrpSpPr>
          <p:grpSpPr>
            <a:xfrm>
              <a:off x="1311" y="958"/>
              <a:ext cx="345" cy="284"/>
              <a:chOff x="2016" y="1152"/>
              <a:chExt cx="345" cy="284"/>
            </a:xfrm>
          </p:grpSpPr>
          <p:sp>
            <p:nvSpPr>
              <p:cNvPr id="58389" name="椭圆 4895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90" name="矩形 4896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91" name="组合 4897"/>
            <p:cNvGrpSpPr/>
            <p:nvPr/>
          </p:nvGrpSpPr>
          <p:grpSpPr>
            <a:xfrm>
              <a:off x="971" y="359"/>
              <a:ext cx="345" cy="284"/>
              <a:chOff x="2016" y="1152"/>
              <a:chExt cx="345" cy="284"/>
            </a:xfrm>
          </p:grpSpPr>
          <p:sp>
            <p:nvSpPr>
              <p:cNvPr id="58392" name="椭圆 4898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93" name="矩形 4899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94" name="组合 4900"/>
            <p:cNvGrpSpPr/>
            <p:nvPr/>
          </p:nvGrpSpPr>
          <p:grpSpPr>
            <a:xfrm>
              <a:off x="1611" y="348"/>
              <a:ext cx="345" cy="284"/>
              <a:chOff x="2016" y="1152"/>
              <a:chExt cx="345" cy="284"/>
            </a:xfrm>
          </p:grpSpPr>
          <p:sp>
            <p:nvSpPr>
              <p:cNvPr id="58395" name="椭圆 4901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96" name="矩形 4902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97" name="组合 4903"/>
            <p:cNvGrpSpPr/>
            <p:nvPr/>
          </p:nvGrpSpPr>
          <p:grpSpPr>
            <a:xfrm>
              <a:off x="1290" y="348"/>
              <a:ext cx="345" cy="284"/>
              <a:chOff x="2016" y="1152"/>
              <a:chExt cx="345" cy="284"/>
            </a:xfrm>
          </p:grpSpPr>
          <p:sp>
            <p:nvSpPr>
              <p:cNvPr id="58398" name="椭圆 4904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99" name="矩形 4905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00" name="组合 4906"/>
            <p:cNvGrpSpPr/>
            <p:nvPr/>
          </p:nvGrpSpPr>
          <p:grpSpPr>
            <a:xfrm>
              <a:off x="1648" y="2577"/>
              <a:ext cx="345" cy="284"/>
              <a:chOff x="2016" y="1152"/>
              <a:chExt cx="345" cy="284"/>
            </a:xfrm>
          </p:grpSpPr>
          <p:sp>
            <p:nvSpPr>
              <p:cNvPr id="58401" name="椭圆 490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02" name="矩形 490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03" name="组合 4909"/>
            <p:cNvGrpSpPr/>
            <p:nvPr/>
          </p:nvGrpSpPr>
          <p:grpSpPr>
            <a:xfrm>
              <a:off x="2531" y="2898"/>
              <a:ext cx="345" cy="284"/>
              <a:chOff x="2016" y="1152"/>
              <a:chExt cx="345" cy="284"/>
            </a:xfrm>
          </p:grpSpPr>
          <p:sp>
            <p:nvSpPr>
              <p:cNvPr id="58404" name="椭圆 491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05" name="矩形 491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06" name="组合 4912"/>
            <p:cNvGrpSpPr/>
            <p:nvPr/>
          </p:nvGrpSpPr>
          <p:grpSpPr>
            <a:xfrm>
              <a:off x="1309" y="2282"/>
              <a:ext cx="345" cy="284"/>
              <a:chOff x="3072" y="808"/>
              <a:chExt cx="345" cy="284"/>
            </a:xfrm>
          </p:grpSpPr>
          <p:sp>
            <p:nvSpPr>
              <p:cNvPr id="58407" name="椭圆 491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08" name="矩形 4914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09" name="组合 4915"/>
            <p:cNvGrpSpPr/>
            <p:nvPr/>
          </p:nvGrpSpPr>
          <p:grpSpPr>
            <a:xfrm>
              <a:off x="2528" y="1222"/>
              <a:ext cx="345" cy="284"/>
              <a:chOff x="3072" y="808"/>
              <a:chExt cx="345" cy="284"/>
            </a:xfrm>
          </p:grpSpPr>
          <p:sp>
            <p:nvSpPr>
              <p:cNvPr id="58410" name="椭圆 4916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11" name="矩形 4917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12" name="组合 4918"/>
            <p:cNvGrpSpPr/>
            <p:nvPr/>
          </p:nvGrpSpPr>
          <p:grpSpPr>
            <a:xfrm>
              <a:off x="1931" y="2895"/>
              <a:ext cx="345" cy="284"/>
              <a:chOff x="3072" y="808"/>
              <a:chExt cx="345" cy="284"/>
            </a:xfrm>
          </p:grpSpPr>
          <p:sp>
            <p:nvSpPr>
              <p:cNvPr id="58413" name="椭圆 4919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14" name="矩形 4920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15" name="组合 4921"/>
            <p:cNvGrpSpPr/>
            <p:nvPr/>
          </p:nvGrpSpPr>
          <p:grpSpPr>
            <a:xfrm>
              <a:off x="964" y="661"/>
              <a:ext cx="345" cy="284"/>
              <a:chOff x="3072" y="808"/>
              <a:chExt cx="345" cy="284"/>
            </a:xfrm>
          </p:grpSpPr>
          <p:sp>
            <p:nvSpPr>
              <p:cNvPr id="58416" name="椭圆 4922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17" name="矩形 4923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18" name="组合 4924"/>
            <p:cNvGrpSpPr/>
            <p:nvPr/>
          </p:nvGrpSpPr>
          <p:grpSpPr>
            <a:xfrm>
              <a:off x="386" y="2057"/>
              <a:ext cx="345" cy="284"/>
              <a:chOff x="2016" y="1152"/>
              <a:chExt cx="345" cy="284"/>
            </a:xfrm>
          </p:grpSpPr>
          <p:sp>
            <p:nvSpPr>
              <p:cNvPr id="58419" name="椭圆 4925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20" name="矩形 4926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8421" name="组合 4927"/>
          <p:cNvGrpSpPr/>
          <p:nvPr/>
        </p:nvGrpSpPr>
        <p:grpSpPr>
          <a:xfrm>
            <a:off x="6240463" y="481013"/>
            <a:ext cx="4792662" cy="4624387"/>
            <a:chOff x="2964" y="303"/>
            <a:chExt cx="2787" cy="2913"/>
          </a:xfrm>
        </p:grpSpPr>
        <p:pic>
          <p:nvPicPr>
            <p:cNvPr id="58422" name="图片 492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964" y="336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58423" name="组合 4929"/>
            <p:cNvGrpSpPr/>
            <p:nvPr/>
          </p:nvGrpSpPr>
          <p:grpSpPr>
            <a:xfrm>
              <a:off x="3290" y="1473"/>
              <a:ext cx="345" cy="284"/>
              <a:chOff x="3072" y="808"/>
              <a:chExt cx="345" cy="284"/>
            </a:xfrm>
          </p:grpSpPr>
          <p:sp>
            <p:nvSpPr>
              <p:cNvPr id="58424" name="椭圆 4930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25" name="矩形 4931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26" name="组合 4932"/>
            <p:cNvGrpSpPr/>
            <p:nvPr/>
          </p:nvGrpSpPr>
          <p:grpSpPr>
            <a:xfrm>
              <a:off x="4215" y="2875"/>
              <a:ext cx="345" cy="284"/>
              <a:chOff x="3072" y="808"/>
              <a:chExt cx="345" cy="284"/>
            </a:xfrm>
          </p:grpSpPr>
          <p:sp>
            <p:nvSpPr>
              <p:cNvPr id="58427" name="椭圆 493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28" name="矩形 4934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29" name="组合 4935"/>
            <p:cNvGrpSpPr/>
            <p:nvPr/>
          </p:nvGrpSpPr>
          <p:grpSpPr>
            <a:xfrm>
              <a:off x="3906" y="1739"/>
              <a:ext cx="345" cy="284"/>
              <a:chOff x="3072" y="808"/>
              <a:chExt cx="345" cy="284"/>
            </a:xfrm>
          </p:grpSpPr>
          <p:sp>
            <p:nvSpPr>
              <p:cNvPr id="58430" name="椭圆 4936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31" name="矩形 4937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32" name="组合 4938"/>
            <p:cNvGrpSpPr/>
            <p:nvPr/>
          </p:nvGrpSpPr>
          <p:grpSpPr>
            <a:xfrm>
              <a:off x="4223" y="901"/>
              <a:ext cx="345" cy="284"/>
              <a:chOff x="2016" y="1152"/>
              <a:chExt cx="345" cy="284"/>
            </a:xfrm>
          </p:grpSpPr>
          <p:sp>
            <p:nvSpPr>
              <p:cNvPr id="58433" name="椭圆 493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34" name="矩形 4940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35" name="组合 4941"/>
            <p:cNvGrpSpPr/>
            <p:nvPr/>
          </p:nvGrpSpPr>
          <p:grpSpPr>
            <a:xfrm>
              <a:off x="3593" y="1470"/>
              <a:ext cx="345" cy="284"/>
              <a:chOff x="2016" y="1152"/>
              <a:chExt cx="345" cy="284"/>
            </a:xfrm>
          </p:grpSpPr>
          <p:sp>
            <p:nvSpPr>
              <p:cNvPr id="58436" name="椭圆 4942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37" name="矩形 4943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38" name="组合 4944"/>
            <p:cNvGrpSpPr/>
            <p:nvPr/>
          </p:nvGrpSpPr>
          <p:grpSpPr>
            <a:xfrm>
              <a:off x="4527" y="2570"/>
              <a:ext cx="345" cy="284"/>
              <a:chOff x="2016" y="1152"/>
              <a:chExt cx="345" cy="284"/>
            </a:xfrm>
          </p:grpSpPr>
          <p:sp>
            <p:nvSpPr>
              <p:cNvPr id="58439" name="椭圆 4945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40" name="矩形 4946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41" name="组合 4947"/>
            <p:cNvGrpSpPr/>
            <p:nvPr/>
          </p:nvGrpSpPr>
          <p:grpSpPr>
            <a:xfrm>
              <a:off x="4213" y="2570"/>
              <a:ext cx="345" cy="284"/>
              <a:chOff x="3072" y="808"/>
              <a:chExt cx="345" cy="284"/>
            </a:xfrm>
          </p:grpSpPr>
          <p:sp>
            <p:nvSpPr>
              <p:cNvPr id="58442" name="椭圆 4948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43" name="矩形 4949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44" name="组合 4950"/>
            <p:cNvGrpSpPr/>
            <p:nvPr/>
          </p:nvGrpSpPr>
          <p:grpSpPr>
            <a:xfrm>
              <a:off x="5118" y="1207"/>
              <a:ext cx="345" cy="284"/>
              <a:chOff x="3072" y="808"/>
              <a:chExt cx="345" cy="284"/>
            </a:xfrm>
          </p:grpSpPr>
          <p:sp>
            <p:nvSpPr>
              <p:cNvPr id="58445" name="椭圆 4951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46" name="矩形 4952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47" name="组合 4953"/>
            <p:cNvGrpSpPr/>
            <p:nvPr/>
          </p:nvGrpSpPr>
          <p:grpSpPr>
            <a:xfrm>
              <a:off x="4516" y="2888"/>
              <a:ext cx="345" cy="284"/>
              <a:chOff x="3072" y="808"/>
              <a:chExt cx="345" cy="284"/>
            </a:xfrm>
          </p:grpSpPr>
          <p:sp>
            <p:nvSpPr>
              <p:cNvPr id="58448" name="椭圆 4954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49" name="矩形 4955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50" name="组合 4956"/>
            <p:cNvGrpSpPr/>
            <p:nvPr/>
          </p:nvGrpSpPr>
          <p:grpSpPr>
            <a:xfrm>
              <a:off x="3593" y="2636"/>
              <a:ext cx="345" cy="284"/>
              <a:chOff x="2016" y="1152"/>
              <a:chExt cx="345" cy="284"/>
            </a:xfrm>
          </p:grpSpPr>
          <p:sp>
            <p:nvSpPr>
              <p:cNvPr id="58451" name="椭圆 495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52" name="矩形 495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53" name="组合 4959"/>
            <p:cNvGrpSpPr/>
            <p:nvPr/>
          </p:nvGrpSpPr>
          <p:grpSpPr>
            <a:xfrm>
              <a:off x="4841" y="2585"/>
              <a:ext cx="345" cy="284"/>
              <a:chOff x="2016" y="1152"/>
              <a:chExt cx="345" cy="284"/>
            </a:xfrm>
          </p:grpSpPr>
          <p:sp>
            <p:nvSpPr>
              <p:cNvPr id="58454" name="椭圆 496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55" name="矩形 496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56" name="组合 4962"/>
            <p:cNvGrpSpPr/>
            <p:nvPr/>
          </p:nvGrpSpPr>
          <p:grpSpPr>
            <a:xfrm>
              <a:off x="4822" y="307"/>
              <a:ext cx="345" cy="284"/>
              <a:chOff x="2016" y="1152"/>
              <a:chExt cx="345" cy="284"/>
            </a:xfrm>
          </p:grpSpPr>
          <p:sp>
            <p:nvSpPr>
              <p:cNvPr id="58457" name="椭圆 4963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58" name="矩形 4964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59" name="组合 4965"/>
            <p:cNvGrpSpPr/>
            <p:nvPr/>
          </p:nvGrpSpPr>
          <p:grpSpPr>
            <a:xfrm>
              <a:off x="4224" y="1743"/>
              <a:ext cx="345" cy="284"/>
              <a:chOff x="3072" y="808"/>
              <a:chExt cx="345" cy="284"/>
            </a:xfrm>
          </p:grpSpPr>
          <p:sp>
            <p:nvSpPr>
              <p:cNvPr id="58460" name="椭圆 4966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61" name="矩形 4967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62" name="组合 4968"/>
            <p:cNvGrpSpPr/>
            <p:nvPr/>
          </p:nvGrpSpPr>
          <p:grpSpPr>
            <a:xfrm>
              <a:off x="4187" y="303"/>
              <a:ext cx="666" cy="584"/>
              <a:chOff x="1299" y="348"/>
              <a:chExt cx="666" cy="584"/>
            </a:xfrm>
          </p:grpSpPr>
          <p:grpSp>
            <p:nvGrpSpPr>
              <p:cNvPr id="58463" name="组合 4969"/>
              <p:cNvGrpSpPr/>
              <p:nvPr/>
            </p:nvGrpSpPr>
            <p:grpSpPr>
              <a:xfrm>
                <a:off x="1320" y="648"/>
                <a:ext cx="345" cy="284"/>
                <a:chOff x="2016" y="1152"/>
                <a:chExt cx="345" cy="284"/>
              </a:xfrm>
            </p:grpSpPr>
            <p:sp>
              <p:nvSpPr>
                <p:cNvPr id="58464" name="椭圆 4970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8465" name="矩形 4971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8466" name="组合 4972"/>
              <p:cNvGrpSpPr/>
              <p:nvPr/>
            </p:nvGrpSpPr>
            <p:grpSpPr>
              <a:xfrm>
                <a:off x="1620" y="348"/>
                <a:ext cx="345" cy="284"/>
                <a:chOff x="2016" y="1152"/>
                <a:chExt cx="345" cy="284"/>
              </a:xfrm>
            </p:grpSpPr>
            <p:sp>
              <p:nvSpPr>
                <p:cNvPr id="58467" name="椭圆 4973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8468" name="矩形 4974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58469" name="组合 4975"/>
              <p:cNvGrpSpPr/>
              <p:nvPr/>
            </p:nvGrpSpPr>
            <p:grpSpPr>
              <a:xfrm>
                <a:off x="1299" y="348"/>
                <a:ext cx="345" cy="284"/>
                <a:chOff x="2016" y="1152"/>
                <a:chExt cx="345" cy="284"/>
              </a:xfrm>
            </p:grpSpPr>
            <p:sp>
              <p:nvSpPr>
                <p:cNvPr id="58470" name="椭圆 4976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8471" name="矩形 4977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58472" name="组合 4978"/>
            <p:cNvGrpSpPr/>
            <p:nvPr/>
          </p:nvGrpSpPr>
          <p:grpSpPr>
            <a:xfrm>
              <a:off x="4211" y="2301"/>
              <a:ext cx="345" cy="284"/>
              <a:chOff x="3072" y="808"/>
              <a:chExt cx="345" cy="284"/>
            </a:xfrm>
          </p:grpSpPr>
          <p:sp>
            <p:nvSpPr>
              <p:cNvPr id="58473" name="椭圆 4979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74" name="矩形 4980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75" name="组合 4981"/>
            <p:cNvGrpSpPr/>
            <p:nvPr/>
          </p:nvGrpSpPr>
          <p:grpSpPr>
            <a:xfrm>
              <a:off x="4835" y="2891"/>
              <a:ext cx="345" cy="284"/>
              <a:chOff x="3072" y="808"/>
              <a:chExt cx="345" cy="284"/>
            </a:xfrm>
          </p:grpSpPr>
          <p:sp>
            <p:nvSpPr>
              <p:cNvPr id="58476" name="椭圆 4982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77" name="矩形 4983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78" name="组合 4984"/>
            <p:cNvGrpSpPr/>
            <p:nvPr/>
          </p:nvGrpSpPr>
          <p:grpSpPr>
            <a:xfrm>
              <a:off x="3591" y="639"/>
              <a:ext cx="345" cy="284"/>
              <a:chOff x="2016" y="1152"/>
              <a:chExt cx="345" cy="284"/>
            </a:xfrm>
          </p:grpSpPr>
          <p:sp>
            <p:nvSpPr>
              <p:cNvPr id="58479" name="椭圆 4985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80" name="矩形 4986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481" name="组合 4987"/>
            <p:cNvGrpSpPr/>
            <p:nvPr/>
          </p:nvGrpSpPr>
          <p:grpSpPr>
            <a:xfrm>
              <a:off x="5127" y="2031"/>
              <a:ext cx="345" cy="284"/>
              <a:chOff x="2016" y="1152"/>
              <a:chExt cx="345" cy="284"/>
            </a:xfrm>
          </p:grpSpPr>
          <p:sp>
            <p:nvSpPr>
              <p:cNvPr id="58482" name="椭圆 4988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83" name="矩形 4989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43010" name="组合 4118"/>
          <p:cNvGrpSpPr/>
          <p:nvPr/>
        </p:nvGrpSpPr>
        <p:grpSpPr>
          <a:xfrm>
            <a:off x="1573213" y="346075"/>
            <a:ext cx="9291637" cy="644525"/>
            <a:chOff x="250" y="218"/>
            <a:chExt cx="5403" cy="406"/>
          </a:xfrm>
        </p:grpSpPr>
        <p:sp>
          <p:nvSpPr>
            <p:cNvPr id="43011" name="矩形 4119"/>
            <p:cNvSpPr/>
            <p:nvPr/>
          </p:nvSpPr>
          <p:spPr>
            <a:xfrm>
              <a:off x="250" y="240"/>
              <a:ext cx="1360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十二、闷宫杀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43012" name="矩形 4120"/>
            <p:cNvSpPr/>
            <p:nvPr/>
          </p:nvSpPr>
          <p:spPr>
            <a:xfrm>
              <a:off x="1525" y="218"/>
              <a:ext cx="4128" cy="40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　利用对方双士自阻将帅，用炮把对方将帅将死在九宫原位的杀法，叫闷宫杀。</a:t>
              </a:r>
              <a:endPara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3013" name="矩形 4121"/>
          <p:cNvSpPr/>
          <p:nvPr/>
        </p:nvSpPr>
        <p:spPr>
          <a:xfrm>
            <a:off x="2195513" y="2046288"/>
            <a:ext cx="2730500" cy="3276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车七平五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红方弃车杀象是妙手，黑如应以车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或马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，则炮七进七，立刻成“闷宫”杀。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炮八进一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炮七进七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闷宫（红胜）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3014" name="组合 4122"/>
          <p:cNvGrpSpPr/>
          <p:nvPr/>
        </p:nvGrpSpPr>
        <p:grpSpPr>
          <a:xfrm>
            <a:off x="5167313" y="996950"/>
            <a:ext cx="5530850" cy="5280025"/>
            <a:chOff x="2112" y="756"/>
            <a:chExt cx="3216" cy="3326"/>
          </a:xfrm>
        </p:grpSpPr>
        <p:pic>
          <p:nvPicPr>
            <p:cNvPr id="43015" name="图片 41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12" y="756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43016" name="组合 4124"/>
            <p:cNvGrpSpPr/>
            <p:nvPr/>
          </p:nvGrpSpPr>
          <p:grpSpPr>
            <a:xfrm>
              <a:off x="2496" y="1075"/>
              <a:ext cx="336" cy="329"/>
              <a:chOff x="777" y="3478"/>
              <a:chExt cx="336" cy="329"/>
            </a:xfrm>
          </p:grpSpPr>
          <p:sp>
            <p:nvSpPr>
              <p:cNvPr id="43017" name="椭圆 4125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18" name="矩形 4126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3019" name="组合 4127"/>
            <p:cNvGrpSpPr/>
            <p:nvPr/>
          </p:nvGrpSpPr>
          <p:grpSpPr>
            <a:xfrm>
              <a:off x="3899" y="1451"/>
              <a:ext cx="336" cy="310"/>
              <a:chOff x="1104" y="768"/>
              <a:chExt cx="336" cy="310"/>
            </a:xfrm>
          </p:grpSpPr>
          <p:sp>
            <p:nvSpPr>
              <p:cNvPr id="43020" name="椭圆 4128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21" name="矩形 4129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3022" name="组合 4130"/>
            <p:cNvGrpSpPr/>
            <p:nvPr/>
          </p:nvGrpSpPr>
          <p:grpSpPr>
            <a:xfrm>
              <a:off x="4261" y="1093"/>
              <a:ext cx="336" cy="329"/>
              <a:chOff x="1968" y="672"/>
              <a:chExt cx="336" cy="329"/>
            </a:xfrm>
          </p:grpSpPr>
          <p:sp>
            <p:nvSpPr>
              <p:cNvPr id="43023" name="椭圆 4131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24" name="矩形 4132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3025" name="组合 4133"/>
            <p:cNvGrpSpPr/>
            <p:nvPr/>
          </p:nvGrpSpPr>
          <p:grpSpPr>
            <a:xfrm>
              <a:off x="2854" y="3035"/>
              <a:ext cx="336" cy="329"/>
              <a:chOff x="777" y="3478"/>
              <a:chExt cx="336" cy="329"/>
            </a:xfrm>
          </p:grpSpPr>
          <p:sp>
            <p:nvSpPr>
              <p:cNvPr id="43026" name="椭圆 4134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27" name="矩形 4135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3028" name="组合 4136"/>
            <p:cNvGrpSpPr/>
            <p:nvPr/>
          </p:nvGrpSpPr>
          <p:grpSpPr>
            <a:xfrm>
              <a:off x="4992" y="3696"/>
              <a:ext cx="336" cy="329"/>
              <a:chOff x="1968" y="672"/>
              <a:chExt cx="336" cy="329"/>
            </a:xfrm>
          </p:grpSpPr>
          <p:sp>
            <p:nvSpPr>
              <p:cNvPr id="43029" name="椭圆 413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30" name="矩形 413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3031" name="组合 4139"/>
            <p:cNvGrpSpPr/>
            <p:nvPr/>
          </p:nvGrpSpPr>
          <p:grpSpPr>
            <a:xfrm>
              <a:off x="2840" y="1392"/>
              <a:ext cx="336" cy="329"/>
              <a:chOff x="720" y="3156"/>
              <a:chExt cx="336" cy="329"/>
            </a:xfrm>
          </p:grpSpPr>
          <p:sp>
            <p:nvSpPr>
              <p:cNvPr id="43032" name="椭圆 4140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33" name="矩形 4141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3034" name="组合 4142"/>
            <p:cNvGrpSpPr/>
            <p:nvPr/>
          </p:nvGrpSpPr>
          <p:grpSpPr>
            <a:xfrm>
              <a:off x="2858" y="765"/>
              <a:ext cx="1030" cy="1001"/>
              <a:chOff x="3050" y="637"/>
              <a:chExt cx="1030" cy="1001"/>
            </a:xfrm>
          </p:grpSpPr>
          <p:grpSp>
            <p:nvGrpSpPr>
              <p:cNvPr id="43035" name="组合 4143"/>
              <p:cNvGrpSpPr/>
              <p:nvPr/>
            </p:nvGrpSpPr>
            <p:grpSpPr>
              <a:xfrm>
                <a:off x="3744" y="655"/>
                <a:ext cx="336" cy="329"/>
                <a:chOff x="2579" y="288"/>
                <a:chExt cx="336" cy="329"/>
              </a:xfrm>
            </p:grpSpPr>
            <p:sp>
              <p:nvSpPr>
                <p:cNvPr id="43036" name="椭圆 4144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37" name="矩形 4145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38" name="组合 4146"/>
              <p:cNvGrpSpPr/>
              <p:nvPr/>
            </p:nvGrpSpPr>
            <p:grpSpPr>
              <a:xfrm>
                <a:off x="3744" y="973"/>
                <a:ext cx="336" cy="329"/>
                <a:chOff x="1248" y="192"/>
                <a:chExt cx="336" cy="329"/>
              </a:xfrm>
            </p:grpSpPr>
            <p:sp>
              <p:nvSpPr>
                <p:cNvPr id="43039" name="椭圆 4147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40" name="矩形 4148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41" name="组合 4149"/>
              <p:cNvGrpSpPr/>
              <p:nvPr/>
            </p:nvGrpSpPr>
            <p:grpSpPr>
              <a:xfrm>
                <a:off x="3050" y="650"/>
                <a:ext cx="336" cy="329"/>
                <a:chOff x="2029" y="703"/>
                <a:chExt cx="336" cy="329"/>
              </a:xfrm>
            </p:grpSpPr>
            <p:sp>
              <p:nvSpPr>
                <p:cNvPr id="43042" name="椭圆 4150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43" name="矩形 4151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44" name="组合 4152"/>
              <p:cNvGrpSpPr/>
              <p:nvPr/>
            </p:nvGrpSpPr>
            <p:grpSpPr>
              <a:xfrm>
                <a:off x="3399" y="637"/>
                <a:ext cx="336" cy="329"/>
                <a:chOff x="1248" y="192"/>
                <a:chExt cx="336" cy="329"/>
              </a:xfrm>
            </p:grpSpPr>
            <p:sp>
              <p:nvSpPr>
                <p:cNvPr id="43045" name="椭圆 4153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46" name="矩形 4154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47" name="组合 4155"/>
              <p:cNvGrpSpPr/>
              <p:nvPr/>
            </p:nvGrpSpPr>
            <p:grpSpPr>
              <a:xfrm>
                <a:off x="3744" y="1309"/>
                <a:ext cx="336" cy="329"/>
                <a:chOff x="2029" y="703"/>
                <a:chExt cx="336" cy="329"/>
              </a:xfrm>
            </p:grpSpPr>
            <p:sp>
              <p:nvSpPr>
                <p:cNvPr id="43048" name="椭圆 4156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49" name="矩形 4157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43050" name="组合 4158"/>
            <p:cNvGrpSpPr/>
            <p:nvPr/>
          </p:nvGrpSpPr>
          <p:grpSpPr>
            <a:xfrm flipH="1">
              <a:off x="3537" y="3033"/>
              <a:ext cx="1056" cy="1049"/>
              <a:chOff x="3146" y="2806"/>
              <a:chExt cx="1043" cy="1049"/>
            </a:xfrm>
          </p:grpSpPr>
          <p:grpSp>
            <p:nvGrpSpPr>
              <p:cNvPr id="43051" name="组合 4159"/>
              <p:cNvGrpSpPr/>
              <p:nvPr/>
            </p:nvGrpSpPr>
            <p:grpSpPr>
              <a:xfrm>
                <a:off x="3146" y="3526"/>
                <a:ext cx="336" cy="329"/>
                <a:chOff x="2758" y="2518"/>
                <a:chExt cx="336" cy="329"/>
              </a:xfrm>
            </p:grpSpPr>
            <p:sp>
              <p:nvSpPr>
                <p:cNvPr id="43052" name="椭圆 416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53" name="矩形 416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54" name="组合 4162"/>
              <p:cNvGrpSpPr/>
              <p:nvPr/>
            </p:nvGrpSpPr>
            <p:grpSpPr>
              <a:xfrm>
                <a:off x="3840" y="3155"/>
                <a:ext cx="336" cy="329"/>
                <a:chOff x="2758" y="2841"/>
                <a:chExt cx="336" cy="329"/>
              </a:xfrm>
            </p:grpSpPr>
            <p:sp>
              <p:nvSpPr>
                <p:cNvPr id="43055" name="椭圆 4163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56" name="矩形 4164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57" name="组合 4165"/>
              <p:cNvGrpSpPr/>
              <p:nvPr/>
            </p:nvGrpSpPr>
            <p:grpSpPr>
              <a:xfrm>
                <a:off x="3840" y="2806"/>
                <a:ext cx="336" cy="329"/>
                <a:chOff x="2758" y="2518"/>
                <a:chExt cx="336" cy="329"/>
              </a:xfrm>
            </p:grpSpPr>
            <p:sp>
              <p:nvSpPr>
                <p:cNvPr id="43058" name="椭圆 4166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59" name="矩形 4167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60" name="组合 4168"/>
              <p:cNvGrpSpPr/>
              <p:nvPr/>
            </p:nvGrpSpPr>
            <p:grpSpPr>
              <a:xfrm>
                <a:off x="3853" y="3504"/>
                <a:ext cx="336" cy="329"/>
                <a:chOff x="2758" y="3129"/>
                <a:chExt cx="336" cy="329"/>
              </a:xfrm>
            </p:grpSpPr>
            <p:sp>
              <p:nvSpPr>
                <p:cNvPr id="43061" name="椭圆 4169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62" name="矩形 4170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3063" name="组合 4171"/>
              <p:cNvGrpSpPr/>
              <p:nvPr/>
            </p:nvGrpSpPr>
            <p:grpSpPr>
              <a:xfrm>
                <a:off x="3495" y="3521"/>
                <a:ext cx="336" cy="329"/>
                <a:chOff x="2758" y="2841"/>
                <a:chExt cx="336" cy="329"/>
              </a:xfrm>
            </p:grpSpPr>
            <p:sp>
              <p:nvSpPr>
                <p:cNvPr id="43064" name="椭圆 4172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065" name="矩形 4173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43066" name="组合 4174"/>
            <p:cNvGrpSpPr/>
            <p:nvPr/>
          </p:nvGrpSpPr>
          <p:grpSpPr>
            <a:xfrm>
              <a:off x="2843" y="2400"/>
              <a:ext cx="336" cy="329"/>
              <a:chOff x="777" y="3478"/>
              <a:chExt cx="336" cy="329"/>
            </a:xfrm>
          </p:grpSpPr>
          <p:sp>
            <p:nvSpPr>
              <p:cNvPr id="43067" name="椭圆 4175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68" name="矩形 4176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44034" name="矩形 4179"/>
          <p:cNvSpPr/>
          <p:nvPr/>
        </p:nvSpPr>
        <p:spPr>
          <a:xfrm>
            <a:off x="2038350" y="1125538"/>
            <a:ext cx="3146425" cy="4384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车七进二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炮三进三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炮三退一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车七平五！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，车二平四杀士，红胜。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炮三进一  闷宫红胜。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本例粗看并无闷宫杀的可能，但红方有弃车的妙手，可造成闷宫杀。构思奇妙，出人意外。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4035" name="组合 4180"/>
          <p:cNvGrpSpPr/>
          <p:nvPr/>
        </p:nvGrpSpPr>
        <p:grpSpPr>
          <a:xfrm>
            <a:off x="5060950" y="304800"/>
            <a:ext cx="5657850" cy="6024563"/>
            <a:chOff x="2278" y="192"/>
            <a:chExt cx="3290" cy="3795"/>
          </a:xfrm>
        </p:grpSpPr>
        <p:pic>
          <p:nvPicPr>
            <p:cNvPr id="44036" name="图片 418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78" y="459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44037" name="组合 4182"/>
            <p:cNvGrpSpPr/>
            <p:nvPr/>
          </p:nvGrpSpPr>
          <p:grpSpPr>
            <a:xfrm>
              <a:off x="4416" y="1438"/>
              <a:ext cx="336" cy="329"/>
              <a:chOff x="777" y="3478"/>
              <a:chExt cx="336" cy="329"/>
            </a:xfrm>
          </p:grpSpPr>
          <p:sp>
            <p:nvSpPr>
              <p:cNvPr id="44038" name="椭圆 4183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39" name="矩形 4184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40" name="组合 4185"/>
            <p:cNvGrpSpPr/>
            <p:nvPr/>
          </p:nvGrpSpPr>
          <p:grpSpPr>
            <a:xfrm>
              <a:off x="4091" y="3100"/>
              <a:ext cx="336" cy="310"/>
              <a:chOff x="1104" y="768"/>
              <a:chExt cx="336" cy="310"/>
            </a:xfrm>
          </p:grpSpPr>
          <p:sp>
            <p:nvSpPr>
              <p:cNvPr id="44041" name="椭圆 4186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42" name="矩形 4187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43" name="组合 4188"/>
            <p:cNvGrpSpPr/>
            <p:nvPr/>
          </p:nvGrpSpPr>
          <p:grpSpPr>
            <a:xfrm>
              <a:off x="3707" y="3103"/>
              <a:ext cx="336" cy="329"/>
              <a:chOff x="2758" y="2841"/>
              <a:chExt cx="336" cy="329"/>
            </a:xfrm>
          </p:grpSpPr>
          <p:sp>
            <p:nvSpPr>
              <p:cNvPr id="44044" name="椭圆 4189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45" name="矩形 4190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46" name="组合 4191"/>
            <p:cNvGrpSpPr/>
            <p:nvPr/>
          </p:nvGrpSpPr>
          <p:grpSpPr>
            <a:xfrm>
              <a:off x="3705" y="3456"/>
              <a:ext cx="336" cy="329"/>
              <a:chOff x="2758" y="3129"/>
              <a:chExt cx="336" cy="329"/>
            </a:xfrm>
          </p:grpSpPr>
          <p:sp>
            <p:nvSpPr>
              <p:cNvPr id="44047" name="椭圆 4192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48" name="矩形 4193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49" name="组合 4194"/>
            <p:cNvGrpSpPr/>
            <p:nvPr/>
          </p:nvGrpSpPr>
          <p:grpSpPr>
            <a:xfrm>
              <a:off x="3013" y="1444"/>
              <a:ext cx="336" cy="329"/>
              <a:chOff x="720" y="3156"/>
              <a:chExt cx="336" cy="329"/>
            </a:xfrm>
          </p:grpSpPr>
          <p:sp>
            <p:nvSpPr>
              <p:cNvPr id="44050" name="椭圆 4195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51" name="矩形 4196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52" name="组合 4197"/>
            <p:cNvGrpSpPr/>
            <p:nvPr/>
          </p:nvGrpSpPr>
          <p:grpSpPr>
            <a:xfrm>
              <a:off x="3707" y="803"/>
              <a:ext cx="336" cy="329"/>
              <a:chOff x="2579" y="288"/>
              <a:chExt cx="336" cy="329"/>
            </a:xfrm>
          </p:grpSpPr>
          <p:sp>
            <p:nvSpPr>
              <p:cNvPr id="44053" name="椭圆 4198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54" name="矩形 4199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55" name="组合 4200"/>
            <p:cNvGrpSpPr/>
            <p:nvPr/>
          </p:nvGrpSpPr>
          <p:grpSpPr>
            <a:xfrm>
              <a:off x="3364" y="1141"/>
              <a:ext cx="336" cy="329"/>
              <a:chOff x="1248" y="192"/>
              <a:chExt cx="336" cy="329"/>
            </a:xfrm>
          </p:grpSpPr>
          <p:sp>
            <p:nvSpPr>
              <p:cNvPr id="44056" name="椭圆 4201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57" name="矩形 4202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58" name="组合 4203"/>
            <p:cNvGrpSpPr/>
            <p:nvPr/>
          </p:nvGrpSpPr>
          <p:grpSpPr>
            <a:xfrm>
              <a:off x="4043" y="465"/>
              <a:ext cx="336" cy="329"/>
              <a:chOff x="1248" y="192"/>
              <a:chExt cx="336" cy="329"/>
            </a:xfrm>
          </p:grpSpPr>
          <p:sp>
            <p:nvSpPr>
              <p:cNvPr id="44059" name="椭圆 4204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60" name="矩形 4205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61" name="组合 4206"/>
            <p:cNvGrpSpPr/>
            <p:nvPr/>
          </p:nvGrpSpPr>
          <p:grpSpPr>
            <a:xfrm>
              <a:off x="3707" y="1137"/>
              <a:ext cx="336" cy="329"/>
              <a:chOff x="2029" y="703"/>
              <a:chExt cx="336" cy="329"/>
            </a:xfrm>
          </p:grpSpPr>
          <p:sp>
            <p:nvSpPr>
              <p:cNvPr id="44062" name="椭圆 4207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63" name="矩形 4208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64" name="组合 4209"/>
            <p:cNvGrpSpPr/>
            <p:nvPr/>
          </p:nvGrpSpPr>
          <p:grpSpPr>
            <a:xfrm>
              <a:off x="3352" y="3105"/>
              <a:ext cx="336" cy="329"/>
              <a:chOff x="1968" y="672"/>
              <a:chExt cx="336" cy="329"/>
            </a:xfrm>
          </p:grpSpPr>
          <p:sp>
            <p:nvSpPr>
              <p:cNvPr id="44065" name="椭圆 4210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66" name="矩形 4211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4067" name="矩形 4212"/>
            <p:cNvSpPr/>
            <p:nvPr/>
          </p:nvSpPr>
          <p:spPr>
            <a:xfrm>
              <a:off x="2352" y="3755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六    五    四 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4068" name="矩形 4213"/>
            <p:cNvSpPr/>
            <p:nvPr/>
          </p:nvSpPr>
          <p:spPr>
            <a:xfrm>
              <a:off x="2278" y="192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44069" name="组合 4214"/>
            <p:cNvGrpSpPr/>
            <p:nvPr/>
          </p:nvGrpSpPr>
          <p:grpSpPr>
            <a:xfrm>
              <a:off x="4752" y="447"/>
              <a:ext cx="336" cy="329"/>
              <a:chOff x="720" y="3156"/>
              <a:chExt cx="336" cy="329"/>
            </a:xfrm>
          </p:grpSpPr>
          <p:sp>
            <p:nvSpPr>
              <p:cNvPr id="44070" name="椭圆 4215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71" name="矩形 4216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4072" name="组合 4217"/>
            <p:cNvGrpSpPr/>
            <p:nvPr/>
          </p:nvGrpSpPr>
          <p:grpSpPr>
            <a:xfrm>
              <a:off x="4043" y="783"/>
              <a:ext cx="336" cy="329"/>
              <a:chOff x="1968" y="672"/>
              <a:chExt cx="336" cy="329"/>
            </a:xfrm>
          </p:grpSpPr>
          <p:sp>
            <p:nvSpPr>
              <p:cNvPr id="44073" name="椭圆 4218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074" name="矩形 4219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45058" name="矩形 4222"/>
          <p:cNvSpPr/>
          <p:nvPr/>
        </p:nvSpPr>
        <p:spPr>
          <a:xfrm>
            <a:off x="2030413" y="857250"/>
            <a:ext cx="3067050" cy="50774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车八进二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兵四平五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此着黑如应以将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，红车八退一杀。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又如黑应以车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，车八退九，马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，炮七进七，车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，炮九平七，闷宫杀！红胜。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车八退九！ 马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炮七进七   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炮九平七   闷宫红胜。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本例红方弃兵的退车闪将都是取胜的关键。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5059" name="组合 4223"/>
          <p:cNvGrpSpPr/>
          <p:nvPr/>
        </p:nvGrpSpPr>
        <p:grpSpPr>
          <a:xfrm>
            <a:off x="5060950" y="304800"/>
            <a:ext cx="5657850" cy="6024563"/>
            <a:chOff x="2468" y="192"/>
            <a:chExt cx="3564" cy="3795"/>
          </a:xfrm>
        </p:grpSpPr>
        <p:pic>
          <p:nvPicPr>
            <p:cNvPr id="45060" name="图片 422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468" y="459"/>
              <a:ext cx="3484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45061" name="组合 4225"/>
            <p:cNvGrpSpPr/>
            <p:nvPr/>
          </p:nvGrpSpPr>
          <p:grpSpPr>
            <a:xfrm>
              <a:off x="3256" y="2740"/>
              <a:ext cx="364" cy="329"/>
              <a:chOff x="777" y="3478"/>
              <a:chExt cx="336" cy="329"/>
            </a:xfrm>
          </p:grpSpPr>
          <p:sp>
            <p:nvSpPr>
              <p:cNvPr id="45062" name="椭圆 4226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63" name="矩形 4227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64" name="组合 4228"/>
            <p:cNvGrpSpPr/>
            <p:nvPr/>
          </p:nvGrpSpPr>
          <p:grpSpPr>
            <a:xfrm>
              <a:off x="5185" y="797"/>
              <a:ext cx="364" cy="310"/>
              <a:chOff x="1104" y="768"/>
              <a:chExt cx="336" cy="310"/>
            </a:xfrm>
          </p:grpSpPr>
          <p:sp>
            <p:nvSpPr>
              <p:cNvPr id="45065" name="椭圆 4229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66" name="矩形 4230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67" name="组合 4231"/>
            <p:cNvGrpSpPr/>
            <p:nvPr/>
          </p:nvGrpSpPr>
          <p:grpSpPr>
            <a:xfrm>
              <a:off x="3639" y="3397"/>
              <a:ext cx="364" cy="329"/>
              <a:chOff x="2758" y="2841"/>
              <a:chExt cx="336" cy="329"/>
            </a:xfrm>
          </p:grpSpPr>
          <p:sp>
            <p:nvSpPr>
              <p:cNvPr id="45068" name="椭圆 4232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69" name="矩形 4233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70" name="组合 4234"/>
            <p:cNvGrpSpPr/>
            <p:nvPr/>
          </p:nvGrpSpPr>
          <p:grpSpPr>
            <a:xfrm>
              <a:off x="4006" y="3400"/>
              <a:ext cx="364" cy="329"/>
              <a:chOff x="2758" y="3129"/>
              <a:chExt cx="336" cy="329"/>
            </a:xfrm>
          </p:grpSpPr>
          <p:sp>
            <p:nvSpPr>
              <p:cNvPr id="45071" name="椭圆 4235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72" name="矩形 4236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73" name="组合 4237"/>
            <p:cNvGrpSpPr/>
            <p:nvPr/>
          </p:nvGrpSpPr>
          <p:grpSpPr>
            <a:xfrm>
              <a:off x="2877" y="1130"/>
              <a:ext cx="364" cy="329"/>
              <a:chOff x="720" y="3156"/>
              <a:chExt cx="336" cy="329"/>
            </a:xfrm>
          </p:grpSpPr>
          <p:sp>
            <p:nvSpPr>
              <p:cNvPr id="45074" name="椭圆 4238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75" name="矩形 4239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76" name="组合 4240"/>
            <p:cNvGrpSpPr/>
            <p:nvPr/>
          </p:nvGrpSpPr>
          <p:grpSpPr>
            <a:xfrm>
              <a:off x="4016" y="487"/>
              <a:ext cx="364" cy="329"/>
              <a:chOff x="2579" y="288"/>
              <a:chExt cx="336" cy="329"/>
            </a:xfrm>
          </p:grpSpPr>
          <p:sp>
            <p:nvSpPr>
              <p:cNvPr id="45077" name="椭圆 4241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78" name="矩形 4242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79" name="组合 4243"/>
            <p:cNvGrpSpPr/>
            <p:nvPr/>
          </p:nvGrpSpPr>
          <p:grpSpPr>
            <a:xfrm>
              <a:off x="4012" y="798"/>
              <a:ext cx="364" cy="329"/>
              <a:chOff x="1248" y="192"/>
              <a:chExt cx="336" cy="329"/>
            </a:xfrm>
          </p:grpSpPr>
          <p:sp>
            <p:nvSpPr>
              <p:cNvPr id="45080" name="椭圆 4244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81" name="矩形 4245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82" name="组合 4246"/>
            <p:cNvGrpSpPr/>
            <p:nvPr/>
          </p:nvGrpSpPr>
          <p:grpSpPr>
            <a:xfrm>
              <a:off x="4380" y="465"/>
              <a:ext cx="364" cy="329"/>
              <a:chOff x="1248" y="192"/>
              <a:chExt cx="336" cy="329"/>
            </a:xfrm>
          </p:grpSpPr>
          <p:sp>
            <p:nvSpPr>
              <p:cNvPr id="45083" name="椭圆 4247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84" name="矩形 4248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85" name="组合 4249"/>
            <p:cNvGrpSpPr/>
            <p:nvPr/>
          </p:nvGrpSpPr>
          <p:grpSpPr>
            <a:xfrm>
              <a:off x="3253" y="3402"/>
              <a:ext cx="364" cy="329"/>
              <a:chOff x="1968" y="672"/>
              <a:chExt cx="336" cy="329"/>
            </a:xfrm>
          </p:grpSpPr>
          <p:sp>
            <p:nvSpPr>
              <p:cNvPr id="45086" name="椭圆 4250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87" name="矩形 4251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5088" name="矩形 4252"/>
            <p:cNvSpPr/>
            <p:nvPr/>
          </p:nvSpPr>
          <p:spPr>
            <a:xfrm>
              <a:off x="2548" y="3755"/>
              <a:ext cx="348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5089" name="矩形 4253"/>
            <p:cNvSpPr/>
            <p:nvPr/>
          </p:nvSpPr>
          <p:spPr>
            <a:xfrm>
              <a:off x="2530" y="192"/>
              <a:ext cx="348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45090" name="组合 4254"/>
            <p:cNvGrpSpPr/>
            <p:nvPr/>
          </p:nvGrpSpPr>
          <p:grpSpPr>
            <a:xfrm>
              <a:off x="4374" y="797"/>
              <a:ext cx="364" cy="329"/>
              <a:chOff x="720" y="3156"/>
              <a:chExt cx="336" cy="329"/>
            </a:xfrm>
          </p:grpSpPr>
          <p:sp>
            <p:nvSpPr>
              <p:cNvPr id="45091" name="椭圆 4255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92" name="矩形 4256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93" name="组合 4257"/>
            <p:cNvGrpSpPr/>
            <p:nvPr/>
          </p:nvGrpSpPr>
          <p:grpSpPr>
            <a:xfrm>
              <a:off x="2498" y="1122"/>
              <a:ext cx="364" cy="329"/>
              <a:chOff x="1968" y="672"/>
              <a:chExt cx="336" cy="329"/>
            </a:xfrm>
          </p:grpSpPr>
          <p:sp>
            <p:nvSpPr>
              <p:cNvPr id="45094" name="椭圆 4258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95" name="矩形 4259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96" name="组合 4260"/>
            <p:cNvGrpSpPr/>
            <p:nvPr/>
          </p:nvGrpSpPr>
          <p:grpSpPr>
            <a:xfrm>
              <a:off x="2485" y="472"/>
              <a:ext cx="364" cy="329"/>
              <a:chOff x="777" y="3478"/>
              <a:chExt cx="336" cy="329"/>
            </a:xfrm>
          </p:grpSpPr>
          <p:sp>
            <p:nvSpPr>
              <p:cNvPr id="45097" name="椭圆 4261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098" name="矩形 4262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099" name="组合 4263"/>
            <p:cNvGrpSpPr/>
            <p:nvPr/>
          </p:nvGrpSpPr>
          <p:grpSpPr>
            <a:xfrm>
              <a:off x="2485" y="3398"/>
              <a:ext cx="364" cy="329"/>
              <a:chOff x="1968" y="672"/>
              <a:chExt cx="336" cy="329"/>
            </a:xfrm>
          </p:grpSpPr>
          <p:sp>
            <p:nvSpPr>
              <p:cNvPr id="45100" name="椭圆 4264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101" name="矩形 4265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102" name="组合 4266"/>
            <p:cNvGrpSpPr/>
            <p:nvPr/>
          </p:nvGrpSpPr>
          <p:grpSpPr>
            <a:xfrm>
              <a:off x="4013" y="1125"/>
              <a:ext cx="364" cy="329"/>
              <a:chOff x="1968" y="672"/>
              <a:chExt cx="336" cy="329"/>
            </a:xfrm>
          </p:grpSpPr>
          <p:sp>
            <p:nvSpPr>
              <p:cNvPr id="45103" name="椭圆 426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104" name="矩形 426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5105" name="组合 4269"/>
            <p:cNvGrpSpPr/>
            <p:nvPr/>
          </p:nvGrpSpPr>
          <p:grpSpPr>
            <a:xfrm>
              <a:off x="2490" y="1450"/>
              <a:ext cx="364" cy="329"/>
              <a:chOff x="1968" y="672"/>
              <a:chExt cx="336" cy="329"/>
            </a:xfrm>
          </p:grpSpPr>
          <p:sp>
            <p:nvSpPr>
              <p:cNvPr id="45106" name="椭圆 4270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5107" name="矩形 4271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46082" name="组合 4274"/>
          <p:cNvGrpSpPr/>
          <p:nvPr/>
        </p:nvGrpSpPr>
        <p:grpSpPr>
          <a:xfrm>
            <a:off x="1449388" y="203200"/>
            <a:ext cx="9310687" cy="830263"/>
            <a:chOff x="178" y="128"/>
            <a:chExt cx="5414" cy="523"/>
          </a:xfrm>
        </p:grpSpPr>
        <p:sp>
          <p:nvSpPr>
            <p:cNvPr id="46083" name="矩形 4275"/>
            <p:cNvSpPr/>
            <p:nvPr/>
          </p:nvSpPr>
          <p:spPr>
            <a:xfrm>
              <a:off x="178" y="240"/>
              <a:ext cx="115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十三、闷杀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46084" name="矩形 4276"/>
            <p:cNvSpPr/>
            <p:nvPr/>
          </p:nvSpPr>
          <p:spPr>
            <a:xfrm>
              <a:off x="1235" y="128"/>
              <a:ext cx="4357" cy="523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在闷式杀法中，除了利用对方双士自阻将帅用炮造成的闷杀以外，还有采取弃子堵塞战术，有意识地阻塞对方将帅或士象的通路造成的各种闷杀。它们与闷宫杀有异曲同工之妙。</a:t>
              </a:r>
              <a:endPara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6085" name="矩形 4277"/>
          <p:cNvSpPr/>
          <p:nvPr/>
        </p:nvSpPr>
        <p:spPr>
          <a:xfrm>
            <a:off x="1962150" y="1700213"/>
            <a:ext cx="3198813" cy="34150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车七平四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车四平五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仕五进四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车五进六！车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仕四退五   闷杀红胜。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本例红方弃车于九宫花心这一着，造成对方将的通路和士的退路，于是成了炮的闷杀。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46086" name="图片 427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35575" y="1050925"/>
            <a:ext cx="5530850" cy="527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6087" name="组合 4279"/>
          <p:cNvGrpSpPr/>
          <p:nvPr/>
        </p:nvGrpSpPr>
        <p:grpSpPr>
          <a:xfrm>
            <a:off x="8296275" y="1617663"/>
            <a:ext cx="577850" cy="522287"/>
            <a:chOff x="2579" y="288"/>
            <a:chExt cx="336" cy="329"/>
          </a:xfrm>
        </p:grpSpPr>
        <p:sp>
          <p:nvSpPr>
            <p:cNvPr id="46088" name="椭圆 4280"/>
            <p:cNvSpPr/>
            <p:nvPr/>
          </p:nvSpPr>
          <p:spPr>
            <a:xfrm>
              <a:off x="2609" y="310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089" name="矩形 4281"/>
            <p:cNvSpPr/>
            <p:nvPr/>
          </p:nvSpPr>
          <p:spPr>
            <a:xfrm>
              <a:off x="2579" y="28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将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090" name="组合 4282"/>
          <p:cNvGrpSpPr/>
          <p:nvPr/>
        </p:nvGrpSpPr>
        <p:grpSpPr>
          <a:xfrm>
            <a:off x="7699375" y="5764213"/>
            <a:ext cx="577850" cy="522287"/>
            <a:chOff x="2758" y="3129"/>
            <a:chExt cx="336" cy="329"/>
          </a:xfrm>
        </p:grpSpPr>
        <p:sp>
          <p:nvSpPr>
            <p:cNvPr id="46091" name="椭圆 4283"/>
            <p:cNvSpPr/>
            <p:nvPr/>
          </p:nvSpPr>
          <p:spPr>
            <a:xfrm>
              <a:off x="2797" y="3155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092" name="矩形 4284"/>
            <p:cNvSpPr/>
            <p:nvPr/>
          </p:nvSpPr>
          <p:spPr>
            <a:xfrm>
              <a:off x="2758" y="3129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帅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093" name="组合 4285"/>
          <p:cNvGrpSpPr/>
          <p:nvPr/>
        </p:nvGrpSpPr>
        <p:grpSpPr>
          <a:xfrm>
            <a:off x="7712075" y="1100138"/>
            <a:ext cx="577850" cy="492125"/>
            <a:chOff x="1104" y="768"/>
            <a:chExt cx="336" cy="310"/>
          </a:xfrm>
        </p:grpSpPr>
        <p:sp>
          <p:nvSpPr>
            <p:cNvPr id="46094" name="椭圆 4286"/>
            <p:cNvSpPr/>
            <p:nvPr/>
          </p:nvSpPr>
          <p:spPr>
            <a:xfrm>
              <a:off x="1130" y="781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095" name="矩形 4287"/>
            <p:cNvSpPr/>
            <p:nvPr/>
          </p:nvSpPr>
          <p:spPr>
            <a:xfrm>
              <a:off x="1104" y="76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096" name="组合 4288"/>
          <p:cNvGrpSpPr/>
          <p:nvPr/>
        </p:nvGrpSpPr>
        <p:grpSpPr>
          <a:xfrm>
            <a:off x="8296275" y="5746750"/>
            <a:ext cx="577850" cy="522288"/>
            <a:chOff x="777" y="3478"/>
            <a:chExt cx="336" cy="329"/>
          </a:xfrm>
        </p:grpSpPr>
        <p:sp>
          <p:nvSpPr>
            <p:cNvPr id="46097" name="椭圆 4289"/>
            <p:cNvSpPr/>
            <p:nvPr/>
          </p:nvSpPr>
          <p:spPr>
            <a:xfrm>
              <a:off x="816" y="351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098" name="矩形 4290"/>
            <p:cNvSpPr/>
            <p:nvPr/>
          </p:nvSpPr>
          <p:spPr>
            <a:xfrm>
              <a:off x="777" y="347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099" name="组合 4291"/>
          <p:cNvGrpSpPr/>
          <p:nvPr/>
        </p:nvGrpSpPr>
        <p:grpSpPr>
          <a:xfrm>
            <a:off x="7731125" y="5226050"/>
            <a:ext cx="577850" cy="522288"/>
            <a:chOff x="1597" y="2989"/>
            <a:chExt cx="336" cy="329"/>
          </a:xfrm>
        </p:grpSpPr>
        <p:sp>
          <p:nvSpPr>
            <p:cNvPr id="46100" name="椭圆 4292"/>
            <p:cNvSpPr/>
            <p:nvPr/>
          </p:nvSpPr>
          <p:spPr>
            <a:xfrm>
              <a:off x="1623" y="3019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01" name="矩形 4293"/>
            <p:cNvSpPr/>
            <p:nvPr/>
          </p:nvSpPr>
          <p:spPr>
            <a:xfrm>
              <a:off x="1597" y="2989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士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102" name="组合 4294"/>
          <p:cNvGrpSpPr/>
          <p:nvPr/>
        </p:nvGrpSpPr>
        <p:grpSpPr>
          <a:xfrm>
            <a:off x="7712075" y="1585913"/>
            <a:ext cx="577850" cy="522287"/>
            <a:chOff x="1667" y="768"/>
            <a:chExt cx="336" cy="329"/>
          </a:xfrm>
        </p:grpSpPr>
        <p:sp>
          <p:nvSpPr>
            <p:cNvPr id="46103" name="椭圆 4295"/>
            <p:cNvSpPr/>
            <p:nvPr/>
          </p:nvSpPr>
          <p:spPr>
            <a:xfrm>
              <a:off x="1706" y="794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 sz="26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04" name="矩形 4296"/>
            <p:cNvSpPr/>
            <p:nvPr/>
          </p:nvSpPr>
          <p:spPr>
            <a:xfrm>
              <a:off x="1667" y="76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士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105" name="组合 4297"/>
          <p:cNvGrpSpPr/>
          <p:nvPr/>
        </p:nvGrpSpPr>
        <p:grpSpPr>
          <a:xfrm>
            <a:off x="8289925" y="1069975"/>
            <a:ext cx="577850" cy="522288"/>
            <a:chOff x="2029" y="703"/>
            <a:chExt cx="336" cy="329"/>
          </a:xfrm>
        </p:grpSpPr>
        <p:sp>
          <p:nvSpPr>
            <p:cNvPr id="46106" name="椭圆 4298"/>
            <p:cNvSpPr/>
            <p:nvPr/>
          </p:nvSpPr>
          <p:spPr>
            <a:xfrm>
              <a:off x="2064" y="720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07" name="矩形 4299"/>
            <p:cNvSpPr/>
            <p:nvPr/>
          </p:nvSpPr>
          <p:spPr>
            <a:xfrm>
              <a:off x="2029" y="703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108" name="组合 4300"/>
          <p:cNvGrpSpPr/>
          <p:nvPr/>
        </p:nvGrpSpPr>
        <p:grpSpPr>
          <a:xfrm>
            <a:off x="5895975" y="5718175"/>
            <a:ext cx="577850" cy="492125"/>
            <a:chOff x="1104" y="768"/>
            <a:chExt cx="336" cy="310"/>
          </a:xfrm>
        </p:grpSpPr>
        <p:sp>
          <p:nvSpPr>
            <p:cNvPr id="46109" name="椭圆 4301"/>
            <p:cNvSpPr/>
            <p:nvPr/>
          </p:nvSpPr>
          <p:spPr>
            <a:xfrm>
              <a:off x="1130" y="781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10" name="矩形 4302"/>
            <p:cNvSpPr/>
            <p:nvPr/>
          </p:nvSpPr>
          <p:spPr>
            <a:xfrm>
              <a:off x="1104" y="76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111" name="组合 4303"/>
          <p:cNvGrpSpPr/>
          <p:nvPr/>
        </p:nvGrpSpPr>
        <p:grpSpPr>
          <a:xfrm>
            <a:off x="5299075" y="5694363"/>
            <a:ext cx="577850" cy="522287"/>
            <a:chOff x="1968" y="672"/>
            <a:chExt cx="336" cy="329"/>
          </a:xfrm>
        </p:grpSpPr>
        <p:sp>
          <p:nvSpPr>
            <p:cNvPr id="46112" name="椭圆 4304"/>
            <p:cNvSpPr/>
            <p:nvPr/>
          </p:nvSpPr>
          <p:spPr>
            <a:xfrm>
              <a:off x="2003" y="69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13" name="矩形 4305"/>
            <p:cNvSpPr/>
            <p:nvPr/>
          </p:nvSpPr>
          <p:spPr>
            <a:xfrm>
              <a:off x="1968" y="67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114" name="组合 4306"/>
          <p:cNvGrpSpPr/>
          <p:nvPr/>
        </p:nvGrpSpPr>
        <p:grpSpPr>
          <a:xfrm>
            <a:off x="7013575" y="5307013"/>
            <a:ext cx="742950" cy="522287"/>
            <a:chOff x="3055" y="733"/>
            <a:chExt cx="432" cy="329"/>
          </a:xfrm>
        </p:grpSpPr>
        <p:sp>
          <p:nvSpPr>
            <p:cNvPr id="46115" name="椭圆 4307"/>
            <p:cNvSpPr/>
            <p:nvPr/>
          </p:nvSpPr>
          <p:spPr>
            <a:xfrm>
              <a:off x="3133" y="733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16" name="矩形 4308"/>
            <p:cNvSpPr/>
            <p:nvPr/>
          </p:nvSpPr>
          <p:spPr>
            <a:xfrm>
              <a:off x="3055" y="733"/>
              <a:ext cx="43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卒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117" name="组合 4309"/>
          <p:cNvGrpSpPr/>
          <p:nvPr/>
        </p:nvGrpSpPr>
        <p:grpSpPr>
          <a:xfrm>
            <a:off x="6492875" y="4675188"/>
            <a:ext cx="577850" cy="522287"/>
            <a:chOff x="720" y="3156"/>
            <a:chExt cx="336" cy="329"/>
          </a:xfrm>
        </p:grpSpPr>
        <p:sp>
          <p:nvSpPr>
            <p:cNvPr id="46118" name="椭圆 4310"/>
            <p:cNvSpPr/>
            <p:nvPr/>
          </p:nvSpPr>
          <p:spPr>
            <a:xfrm>
              <a:off x="759" y="3185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19" name="矩形 4311"/>
            <p:cNvSpPr/>
            <p:nvPr/>
          </p:nvSpPr>
          <p:spPr>
            <a:xfrm>
              <a:off x="720" y="3156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6120" name="组合 4312"/>
          <p:cNvGrpSpPr/>
          <p:nvPr/>
        </p:nvGrpSpPr>
        <p:grpSpPr>
          <a:xfrm>
            <a:off x="7115175" y="5759450"/>
            <a:ext cx="577850" cy="522288"/>
            <a:chOff x="2758" y="2518"/>
            <a:chExt cx="336" cy="329"/>
          </a:xfrm>
        </p:grpSpPr>
        <p:sp>
          <p:nvSpPr>
            <p:cNvPr id="46121" name="椭圆 4313"/>
            <p:cNvSpPr/>
            <p:nvPr/>
          </p:nvSpPr>
          <p:spPr>
            <a:xfrm>
              <a:off x="2793" y="254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122" name="矩形 4314"/>
            <p:cNvSpPr/>
            <p:nvPr/>
          </p:nvSpPr>
          <p:spPr>
            <a:xfrm>
              <a:off x="2758" y="251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士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47106" name="矩形 4317"/>
          <p:cNvSpPr/>
          <p:nvPr/>
        </p:nvSpPr>
        <p:spPr>
          <a:xfrm>
            <a:off x="1955800" y="747713"/>
            <a:ext cx="3063875" cy="47999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兵四进一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车九平六    马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马三进二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黑如改走将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，则马二退四，成马后炮杀。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炮五平四    炮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前炮平六！炮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炮六进四！闷杀红胜。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本局红方采取抽将选位战术，调整炮位，利用对方窝心马不能活动、被堵塞于花心的弱点，造成闷杀。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7107" name="组合 4318"/>
          <p:cNvGrpSpPr/>
          <p:nvPr/>
        </p:nvGrpSpPr>
        <p:grpSpPr>
          <a:xfrm>
            <a:off x="5127625" y="273050"/>
            <a:ext cx="5613400" cy="6030913"/>
            <a:chOff x="2352" y="214"/>
            <a:chExt cx="3264" cy="3799"/>
          </a:xfrm>
        </p:grpSpPr>
        <p:grpSp>
          <p:nvGrpSpPr>
            <p:cNvPr id="47108" name="组合 4319"/>
            <p:cNvGrpSpPr/>
            <p:nvPr/>
          </p:nvGrpSpPr>
          <p:grpSpPr>
            <a:xfrm>
              <a:off x="2352" y="468"/>
              <a:ext cx="3216" cy="3324"/>
              <a:chOff x="2400" y="612"/>
              <a:chExt cx="3216" cy="3324"/>
            </a:xfrm>
          </p:grpSpPr>
          <p:pic>
            <p:nvPicPr>
              <p:cNvPr id="47109" name="图片 4320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400" y="612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47110" name="组合 4321"/>
              <p:cNvGrpSpPr/>
              <p:nvPr/>
            </p:nvGrpSpPr>
            <p:grpSpPr>
              <a:xfrm>
                <a:off x="3829" y="643"/>
                <a:ext cx="336" cy="329"/>
                <a:chOff x="2579" y="288"/>
                <a:chExt cx="336" cy="329"/>
              </a:xfrm>
            </p:grpSpPr>
            <p:sp>
              <p:nvSpPr>
                <p:cNvPr id="47111" name="椭圆 4322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12" name="矩形 4323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13" name="组合 4324"/>
              <p:cNvGrpSpPr/>
              <p:nvPr/>
            </p:nvGrpSpPr>
            <p:grpSpPr>
              <a:xfrm>
                <a:off x="3833" y="3593"/>
                <a:ext cx="336" cy="329"/>
                <a:chOff x="2758" y="3129"/>
                <a:chExt cx="336" cy="329"/>
              </a:xfrm>
            </p:grpSpPr>
            <p:sp>
              <p:nvSpPr>
                <p:cNvPr id="47114" name="椭圆 4325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15" name="矩形 4326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16" name="组合 4327"/>
              <p:cNvGrpSpPr/>
              <p:nvPr/>
            </p:nvGrpSpPr>
            <p:grpSpPr>
              <a:xfrm>
                <a:off x="3821" y="2246"/>
                <a:ext cx="336" cy="329"/>
                <a:chOff x="777" y="3478"/>
                <a:chExt cx="336" cy="329"/>
              </a:xfrm>
            </p:grpSpPr>
            <p:sp>
              <p:nvSpPr>
                <p:cNvPr id="47117" name="椭圆 4328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18" name="矩形 4329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19" name="组合 4330"/>
              <p:cNvGrpSpPr/>
              <p:nvPr/>
            </p:nvGrpSpPr>
            <p:grpSpPr>
              <a:xfrm>
                <a:off x="3478" y="655"/>
                <a:ext cx="336" cy="310"/>
                <a:chOff x="1104" y="768"/>
                <a:chExt cx="336" cy="310"/>
              </a:xfrm>
            </p:grpSpPr>
            <p:sp>
              <p:nvSpPr>
                <p:cNvPr id="47120" name="椭圆 4331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21" name="矩形 4332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22" name="组合 4333"/>
              <p:cNvGrpSpPr/>
              <p:nvPr/>
            </p:nvGrpSpPr>
            <p:grpSpPr>
              <a:xfrm>
                <a:off x="3120" y="1308"/>
                <a:ext cx="336" cy="329"/>
                <a:chOff x="1667" y="768"/>
                <a:chExt cx="336" cy="329"/>
              </a:xfrm>
            </p:grpSpPr>
            <p:sp>
              <p:nvSpPr>
                <p:cNvPr id="47123" name="椭圆 4334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24" name="矩形 4335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25" name="组合 4336"/>
              <p:cNvGrpSpPr/>
              <p:nvPr/>
            </p:nvGrpSpPr>
            <p:grpSpPr>
              <a:xfrm>
                <a:off x="4180" y="3582"/>
                <a:ext cx="336" cy="329"/>
                <a:chOff x="777" y="3478"/>
                <a:chExt cx="336" cy="329"/>
              </a:xfrm>
            </p:grpSpPr>
            <p:sp>
              <p:nvSpPr>
                <p:cNvPr id="47126" name="椭圆 4337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27" name="矩形 4338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28" name="组合 4339"/>
              <p:cNvGrpSpPr/>
              <p:nvPr/>
            </p:nvGrpSpPr>
            <p:grpSpPr>
              <a:xfrm>
                <a:off x="4202" y="943"/>
                <a:ext cx="336" cy="331"/>
                <a:chOff x="2745" y="3605"/>
                <a:chExt cx="336" cy="331"/>
              </a:xfrm>
            </p:grpSpPr>
            <p:sp>
              <p:nvSpPr>
                <p:cNvPr id="47129" name="椭圆 4340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30" name="矩形 4341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31" name="组合 4342"/>
              <p:cNvGrpSpPr/>
              <p:nvPr/>
            </p:nvGrpSpPr>
            <p:grpSpPr>
              <a:xfrm>
                <a:off x="3851" y="3254"/>
                <a:ext cx="336" cy="329"/>
                <a:chOff x="1597" y="2989"/>
                <a:chExt cx="336" cy="329"/>
              </a:xfrm>
            </p:grpSpPr>
            <p:sp>
              <p:nvSpPr>
                <p:cNvPr id="47132" name="椭圆 4343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33" name="矩形 4344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34" name="组合 4345"/>
              <p:cNvGrpSpPr/>
              <p:nvPr/>
            </p:nvGrpSpPr>
            <p:grpSpPr>
              <a:xfrm>
                <a:off x="3840" y="950"/>
                <a:ext cx="336" cy="329"/>
                <a:chOff x="1667" y="768"/>
                <a:chExt cx="336" cy="329"/>
              </a:xfrm>
            </p:grpSpPr>
            <p:sp>
              <p:nvSpPr>
                <p:cNvPr id="47135" name="椭圆 4346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36" name="矩形 4347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37" name="组合 4348"/>
              <p:cNvGrpSpPr/>
              <p:nvPr/>
            </p:nvGrpSpPr>
            <p:grpSpPr>
              <a:xfrm>
                <a:off x="3851" y="1297"/>
                <a:ext cx="336" cy="329"/>
                <a:chOff x="2029" y="703"/>
                <a:chExt cx="336" cy="329"/>
              </a:xfrm>
            </p:grpSpPr>
            <p:sp>
              <p:nvSpPr>
                <p:cNvPr id="47138" name="椭圆 434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39" name="矩形 435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40" name="组合 4351"/>
              <p:cNvGrpSpPr/>
              <p:nvPr/>
            </p:nvGrpSpPr>
            <p:grpSpPr>
              <a:xfrm>
                <a:off x="2773" y="2287"/>
                <a:ext cx="336" cy="310"/>
                <a:chOff x="1104" y="768"/>
                <a:chExt cx="336" cy="310"/>
              </a:xfrm>
            </p:grpSpPr>
            <p:sp>
              <p:nvSpPr>
                <p:cNvPr id="47141" name="椭圆 4352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42" name="矩形 4353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43" name="组合 4354"/>
              <p:cNvGrpSpPr/>
              <p:nvPr/>
            </p:nvGrpSpPr>
            <p:grpSpPr>
              <a:xfrm>
                <a:off x="3829" y="2593"/>
                <a:ext cx="336" cy="329"/>
                <a:chOff x="1968" y="672"/>
                <a:chExt cx="336" cy="329"/>
              </a:xfrm>
            </p:grpSpPr>
            <p:sp>
              <p:nvSpPr>
                <p:cNvPr id="47144" name="椭圆 4355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45" name="矩形 4356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46" name="组合 4357"/>
              <p:cNvGrpSpPr/>
              <p:nvPr/>
            </p:nvGrpSpPr>
            <p:grpSpPr>
              <a:xfrm>
                <a:off x="3434" y="3305"/>
                <a:ext cx="432" cy="329"/>
                <a:chOff x="3055" y="733"/>
                <a:chExt cx="432" cy="329"/>
              </a:xfrm>
            </p:grpSpPr>
            <p:sp>
              <p:nvSpPr>
                <p:cNvPr id="47147" name="椭圆 4358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48" name="矩形 4359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49" name="组合 4360"/>
              <p:cNvGrpSpPr/>
              <p:nvPr/>
            </p:nvGrpSpPr>
            <p:grpSpPr>
              <a:xfrm>
                <a:off x="2401" y="651"/>
                <a:ext cx="336" cy="329"/>
                <a:chOff x="720" y="3156"/>
                <a:chExt cx="336" cy="329"/>
              </a:xfrm>
            </p:grpSpPr>
            <p:sp>
              <p:nvSpPr>
                <p:cNvPr id="47150" name="椭圆 4361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51" name="矩形 4362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52" name="组合 4363"/>
              <p:cNvGrpSpPr/>
              <p:nvPr/>
            </p:nvGrpSpPr>
            <p:grpSpPr>
              <a:xfrm>
                <a:off x="4560" y="1622"/>
                <a:ext cx="336" cy="329"/>
                <a:chOff x="1597" y="2989"/>
                <a:chExt cx="336" cy="329"/>
              </a:xfrm>
            </p:grpSpPr>
            <p:sp>
              <p:nvSpPr>
                <p:cNvPr id="47153" name="椭圆 4364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54" name="矩形 4365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7155" name="组合 4366"/>
              <p:cNvGrpSpPr/>
              <p:nvPr/>
            </p:nvGrpSpPr>
            <p:grpSpPr>
              <a:xfrm>
                <a:off x="3833" y="2914"/>
                <a:ext cx="336" cy="329"/>
                <a:chOff x="2758" y="2518"/>
                <a:chExt cx="336" cy="329"/>
              </a:xfrm>
            </p:grpSpPr>
            <p:sp>
              <p:nvSpPr>
                <p:cNvPr id="47156" name="椭圆 4367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7157" name="矩形 4368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47158" name="矩形 4369"/>
            <p:cNvSpPr/>
            <p:nvPr/>
          </p:nvSpPr>
          <p:spPr>
            <a:xfrm>
              <a:off x="2400" y="378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159" name="矩形 4370"/>
            <p:cNvSpPr/>
            <p:nvPr/>
          </p:nvSpPr>
          <p:spPr>
            <a:xfrm>
              <a:off x="2366" y="21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 ２    ３    ４    ５    ６    ７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48130" name="组合 4373"/>
          <p:cNvGrpSpPr/>
          <p:nvPr/>
        </p:nvGrpSpPr>
        <p:grpSpPr>
          <a:xfrm>
            <a:off x="5187950" y="339725"/>
            <a:ext cx="5613400" cy="6030913"/>
            <a:chOff x="2352" y="214"/>
            <a:chExt cx="3264" cy="3799"/>
          </a:xfrm>
        </p:grpSpPr>
        <p:pic>
          <p:nvPicPr>
            <p:cNvPr id="48131" name="图片 437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52" y="468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48132" name="组合 4375"/>
            <p:cNvGrpSpPr/>
            <p:nvPr/>
          </p:nvGrpSpPr>
          <p:grpSpPr>
            <a:xfrm>
              <a:off x="3781" y="499"/>
              <a:ext cx="336" cy="329"/>
              <a:chOff x="2579" y="288"/>
              <a:chExt cx="336" cy="329"/>
            </a:xfrm>
          </p:grpSpPr>
          <p:sp>
            <p:nvSpPr>
              <p:cNvPr id="48133" name="椭圆 4376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34" name="矩形 4377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35" name="组合 4378"/>
            <p:cNvGrpSpPr/>
            <p:nvPr/>
          </p:nvGrpSpPr>
          <p:grpSpPr>
            <a:xfrm>
              <a:off x="3785" y="3449"/>
              <a:ext cx="336" cy="329"/>
              <a:chOff x="2758" y="3129"/>
              <a:chExt cx="336" cy="329"/>
            </a:xfrm>
          </p:grpSpPr>
          <p:sp>
            <p:nvSpPr>
              <p:cNvPr id="48136" name="椭圆 4379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37" name="矩形 4380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38" name="组合 4381"/>
            <p:cNvGrpSpPr/>
            <p:nvPr/>
          </p:nvGrpSpPr>
          <p:grpSpPr>
            <a:xfrm>
              <a:off x="3430" y="511"/>
              <a:ext cx="336" cy="310"/>
              <a:chOff x="1104" y="768"/>
              <a:chExt cx="336" cy="310"/>
            </a:xfrm>
          </p:grpSpPr>
          <p:sp>
            <p:nvSpPr>
              <p:cNvPr id="48139" name="椭圆 4382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40" name="矩形 4383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41" name="组合 4384"/>
            <p:cNvGrpSpPr/>
            <p:nvPr/>
          </p:nvGrpSpPr>
          <p:grpSpPr>
            <a:xfrm>
              <a:off x="4132" y="3438"/>
              <a:ext cx="336" cy="329"/>
              <a:chOff x="777" y="3478"/>
              <a:chExt cx="336" cy="329"/>
            </a:xfrm>
          </p:grpSpPr>
          <p:sp>
            <p:nvSpPr>
              <p:cNvPr id="48142" name="椭圆 4385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43" name="矩形 4386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44" name="组合 4387"/>
            <p:cNvGrpSpPr/>
            <p:nvPr/>
          </p:nvGrpSpPr>
          <p:grpSpPr>
            <a:xfrm>
              <a:off x="4121" y="788"/>
              <a:ext cx="336" cy="331"/>
              <a:chOff x="2745" y="3605"/>
              <a:chExt cx="336" cy="331"/>
            </a:xfrm>
          </p:grpSpPr>
          <p:sp>
            <p:nvSpPr>
              <p:cNvPr id="48145" name="椭圆 4388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46" name="矩形 4389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47" name="组合 4390"/>
            <p:cNvGrpSpPr/>
            <p:nvPr/>
          </p:nvGrpSpPr>
          <p:grpSpPr>
            <a:xfrm>
              <a:off x="4135" y="2773"/>
              <a:ext cx="336" cy="329"/>
              <a:chOff x="1597" y="2989"/>
              <a:chExt cx="336" cy="329"/>
            </a:xfrm>
          </p:grpSpPr>
          <p:sp>
            <p:nvSpPr>
              <p:cNvPr id="48148" name="椭圆 4391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49" name="矩形 4392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50" name="组合 4393"/>
            <p:cNvGrpSpPr/>
            <p:nvPr/>
          </p:nvGrpSpPr>
          <p:grpSpPr>
            <a:xfrm>
              <a:off x="3792" y="806"/>
              <a:ext cx="336" cy="329"/>
              <a:chOff x="1667" y="768"/>
              <a:chExt cx="336" cy="329"/>
            </a:xfrm>
          </p:grpSpPr>
          <p:sp>
            <p:nvSpPr>
              <p:cNvPr id="48151" name="椭圆 4394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52" name="矩形 4395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53" name="组合 4396"/>
            <p:cNvGrpSpPr/>
            <p:nvPr/>
          </p:nvGrpSpPr>
          <p:grpSpPr>
            <a:xfrm>
              <a:off x="4128" y="1161"/>
              <a:ext cx="336" cy="329"/>
              <a:chOff x="2029" y="703"/>
              <a:chExt cx="336" cy="329"/>
            </a:xfrm>
          </p:grpSpPr>
          <p:sp>
            <p:nvSpPr>
              <p:cNvPr id="48154" name="椭圆 4397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55" name="矩形 4398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56" name="组合 4399"/>
            <p:cNvGrpSpPr/>
            <p:nvPr/>
          </p:nvGrpSpPr>
          <p:grpSpPr>
            <a:xfrm>
              <a:off x="2378" y="2465"/>
              <a:ext cx="336" cy="310"/>
              <a:chOff x="1104" y="768"/>
              <a:chExt cx="336" cy="310"/>
            </a:xfrm>
          </p:grpSpPr>
          <p:sp>
            <p:nvSpPr>
              <p:cNvPr id="48157" name="椭圆 4400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58" name="矩形 4401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59" name="组合 4402"/>
            <p:cNvGrpSpPr/>
            <p:nvPr/>
          </p:nvGrpSpPr>
          <p:grpSpPr>
            <a:xfrm>
              <a:off x="3386" y="3161"/>
              <a:ext cx="432" cy="329"/>
              <a:chOff x="3055" y="733"/>
              <a:chExt cx="432" cy="329"/>
            </a:xfrm>
          </p:grpSpPr>
          <p:sp>
            <p:nvSpPr>
              <p:cNvPr id="48160" name="椭圆 4403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61" name="矩形 4404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62" name="组合 4405"/>
            <p:cNvGrpSpPr/>
            <p:nvPr/>
          </p:nvGrpSpPr>
          <p:grpSpPr>
            <a:xfrm>
              <a:off x="5195" y="495"/>
              <a:ext cx="336" cy="329"/>
              <a:chOff x="720" y="3156"/>
              <a:chExt cx="336" cy="329"/>
            </a:xfrm>
          </p:grpSpPr>
          <p:sp>
            <p:nvSpPr>
              <p:cNvPr id="48163" name="椭圆 4406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64" name="矩形 4407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8165" name="组合 4408"/>
            <p:cNvGrpSpPr/>
            <p:nvPr/>
          </p:nvGrpSpPr>
          <p:grpSpPr>
            <a:xfrm>
              <a:off x="4150" y="1478"/>
              <a:ext cx="336" cy="329"/>
              <a:chOff x="1597" y="2989"/>
              <a:chExt cx="336" cy="329"/>
            </a:xfrm>
          </p:grpSpPr>
          <p:sp>
            <p:nvSpPr>
              <p:cNvPr id="48166" name="椭圆 4409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167" name="矩形 4410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8168" name="矩形 4411"/>
            <p:cNvSpPr/>
            <p:nvPr/>
          </p:nvSpPr>
          <p:spPr>
            <a:xfrm>
              <a:off x="2400" y="378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8169" name="矩形 4412"/>
            <p:cNvSpPr/>
            <p:nvPr/>
          </p:nvSpPr>
          <p:spPr>
            <a:xfrm>
              <a:off x="2366" y="21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 ２    ３   ４    ５    ６     ７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8170" name="矩形 4413"/>
          <p:cNvSpPr/>
          <p:nvPr/>
        </p:nvSpPr>
        <p:spPr>
          <a:xfrm>
            <a:off x="2038350" y="1096963"/>
            <a:ext cx="3082925" cy="45231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马四进二    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马二退四    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马四进二    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马二退四    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马四进二    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马二退四    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马四进二    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马二退四！  闷杀！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红胜。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本局红方借炮使马，连续照将，弃去兵、马和仕，最后造成黑炮无法击出而成闷杀。            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49154" name="矩形 4416"/>
          <p:cNvSpPr/>
          <p:nvPr/>
        </p:nvSpPr>
        <p:spPr>
          <a:xfrm>
            <a:off x="2038350" y="1196975"/>
            <a:ext cx="2984500" cy="410781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炮三进三 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马二进三    马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兵六平五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车八平五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车五进一  闷杀！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本局红方采取弃炮堵塞马路，进马卧槽，吸引对方的马自堵将路，然后以一兵换士造成车的闷杀。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9155" name="组合 4417"/>
          <p:cNvGrpSpPr/>
          <p:nvPr/>
        </p:nvGrpSpPr>
        <p:grpSpPr>
          <a:xfrm>
            <a:off x="5187950" y="339725"/>
            <a:ext cx="5613400" cy="6030913"/>
            <a:chOff x="2352" y="214"/>
            <a:chExt cx="3264" cy="3799"/>
          </a:xfrm>
        </p:grpSpPr>
        <p:sp>
          <p:nvSpPr>
            <p:cNvPr id="49156" name="矩形 4418"/>
            <p:cNvSpPr/>
            <p:nvPr/>
          </p:nvSpPr>
          <p:spPr>
            <a:xfrm>
              <a:off x="2400" y="378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157" name="矩形 4419"/>
            <p:cNvSpPr/>
            <p:nvPr/>
          </p:nvSpPr>
          <p:spPr>
            <a:xfrm>
              <a:off x="2366" y="21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 ２    ３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49158" name="组合 4420"/>
            <p:cNvGrpSpPr/>
            <p:nvPr/>
          </p:nvGrpSpPr>
          <p:grpSpPr>
            <a:xfrm>
              <a:off x="2352" y="468"/>
              <a:ext cx="3216" cy="3324"/>
              <a:chOff x="2352" y="468"/>
              <a:chExt cx="3216" cy="3324"/>
            </a:xfrm>
          </p:grpSpPr>
          <p:pic>
            <p:nvPicPr>
              <p:cNvPr id="49159" name="图片 442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352" y="468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49160" name="组合 4422"/>
              <p:cNvGrpSpPr/>
              <p:nvPr/>
            </p:nvGrpSpPr>
            <p:grpSpPr>
              <a:xfrm>
                <a:off x="3781" y="495"/>
                <a:ext cx="336" cy="329"/>
                <a:chOff x="2579" y="288"/>
                <a:chExt cx="336" cy="329"/>
              </a:xfrm>
            </p:grpSpPr>
            <p:sp>
              <p:nvSpPr>
                <p:cNvPr id="49161" name="椭圆 4423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62" name="矩形 4424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63" name="组合 4425"/>
              <p:cNvGrpSpPr/>
              <p:nvPr/>
            </p:nvGrpSpPr>
            <p:grpSpPr>
              <a:xfrm>
                <a:off x="3430" y="495"/>
                <a:ext cx="336" cy="310"/>
                <a:chOff x="1104" y="768"/>
                <a:chExt cx="336" cy="310"/>
              </a:xfrm>
            </p:grpSpPr>
            <p:sp>
              <p:nvSpPr>
                <p:cNvPr id="49164" name="椭圆 4426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65" name="矩形 4427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66" name="组合 4428"/>
              <p:cNvGrpSpPr/>
              <p:nvPr/>
            </p:nvGrpSpPr>
            <p:grpSpPr>
              <a:xfrm>
                <a:off x="4855" y="1455"/>
                <a:ext cx="336" cy="331"/>
                <a:chOff x="2745" y="3605"/>
                <a:chExt cx="336" cy="331"/>
              </a:xfrm>
            </p:grpSpPr>
            <p:sp>
              <p:nvSpPr>
                <p:cNvPr id="49167" name="椭圆 4429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68" name="矩形 4430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69" name="组合 4431"/>
              <p:cNvGrpSpPr/>
              <p:nvPr/>
            </p:nvGrpSpPr>
            <p:grpSpPr>
              <a:xfrm>
                <a:off x="3792" y="806"/>
                <a:ext cx="336" cy="329"/>
                <a:chOff x="1667" y="768"/>
                <a:chExt cx="336" cy="329"/>
              </a:xfrm>
            </p:grpSpPr>
            <p:sp>
              <p:nvSpPr>
                <p:cNvPr id="49170" name="椭圆 4432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71" name="矩形 4433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72" name="组合 4434"/>
              <p:cNvGrpSpPr/>
              <p:nvPr/>
            </p:nvGrpSpPr>
            <p:grpSpPr>
              <a:xfrm>
                <a:off x="4841" y="495"/>
                <a:ext cx="336" cy="329"/>
                <a:chOff x="2029" y="703"/>
                <a:chExt cx="336" cy="329"/>
              </a:xfrm>
            </p:grpSpPr>
            <p:sp>
              <p:nvSpPr>
                <p:cNvPr id="49173" name="椭圆 4435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74" name="矩形 4436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75" name="组合 4437"/>
              <p:cNvGrpSpPr/>
              <p:nvPr/>
            </p:nvGrpSpPr>
            <p:grpSpPr>
              <a:xfrm>
                <a:off x="4848" y="3116"/>
                <a:ext cx="336" cy="310"/>
                <a:chOff x="1104" y="768"/>
                <a:chExt cx="336" cy="310"/>
              </a:xfrm>
            </p:grpSpPr>
            <p:sp>
              <p:nvSpPr>
                <p:cNvPr id="49176" name="椭圆 4438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77" name="矩形 4439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78" name="组合 4440"/>
              <p:cNvGrpSpPr/>
              <p:nvPr/>
            </p:nvGrpSpPr>
            <p:grpSpPr>
              <a:xfrm>
                <a:off x="3386" y="3161"/>
                <a:ext cx="432" cy="329"/>
                <a:chOff x="3055" y="733"/>
                <a:chExt cx="432" cy="329"/>
              </a:xfrm>
            </p:grpSpPr>
            <p:sp>
              <p:nvSpPr>
                <p:cNvPr id="49179" name="椭圆 4441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80" name="矩形 4442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81" name="组合 4443"/>
              <p:cNvGrpSpPr/>
              <p:nvPr/>
            </p:nvGrpSpPr>
            <p:grpSpPr>
              <a:xfrm>
                <a:off x="4494" y="1466"/>
                <a:ext cx="336" cy="329"/>
                <a:chOff x="720" y="3156"/>
                <a:chExt cx="336" cy="329"/>
              </a:xfrm>
            </p:grpSpPr>
            <p:sp>
              <p:nvSpPr>
                <p:cNvPr id="49182" name="椭圆 4444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83" name="矩形 4445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84" name="组合 4446"/>
              <p:cNvGrpSpPr/>
              <p:nvPr/>
            </p:nvGrpSpPr>
            <p:grpSpPr>
              <a:xfrm>
                <a:off x="3441" y="798"/>
                <a:ext cx="336" cy="329"/>
                <a:chOff x="1597" y="2989"/>
                <a:chExt cx="336" cy="329"/>
              </a:xfrm>
            </p:grpSpPr>
            <p:sp>
              <p:nvSpPr>
                <p:cNvPr id="49185" name="椭圆 4447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186" name="矩形 4448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187" name="组合 4449"/>
              <p:cNvGrpSpPr/>
              <p:nvPr/>
            </p:nvGrpSpPr>
            <p:grpSpPr>
              <a:xfrm>
                <a:off x="3094" y="3441"/>
                <a:ext cx="1732" cy="337"/>
                <a:chOff x="3094" y="3441"/>
                <a:chExt cx="1732" cy="337"/>
              </a:xfrm>
            </p:grpSpPr>
            <p:grpSp>
              <p:nvGrpSpPr>
                <p:cNvPr id="49188" name="组合 4450"/>
                <p:cNvGrpSpPr/>
                <p:nvPr/>
              </p:nvGrpSpPr>
              <p:grpSpPr>
                <a:xfrm>
                  <a:off x="3785" y="3441"/>
                  <a:ext cx="336" cy="329"/>
                  <a:chOff x="2758" y="3129"/>
                  <a:chExt cx="336" cy="329"/>
                </a:xfrm>
              </p:grpSpPr>
              <p:sp>
                <p:nvSpPr>
                  <p:cNvPr id="49189" name="椭圆 4451"/>
                  <p:cNvSpPr/>
                  <p:nvPr/>
                </p:nvSpPr>
                <p:spPr>
                  <a:xfrm>
                    <a:off x="2797" y="3155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49190" name="矩形 4452"/>
                  <p:cNvSpPr/>
                  <p:nvPr/>
                </p:nvSpPr>
                <p:spPr>
                  <a:xfrm>
                    <a:off x="2758" y="3129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帅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49191" name="组合 4453"/>
                <p:cNvGrpSpPr/>
                <p:nvPr/>
              </p:nvGrpSpPr>
              <p:grpSpPr>
                <a:xfrm>
                  <a:off x="4132" y="3441"/>
                  <a:ext cx="336" cy="331"/>
                  <a:chOff x="777" y="3478"/>
                  <a:chExt cx="336" cy="331"/>
                </a:xfrm>
              </p:grpSpPr>
              <p:sp>
                <p:nvSpPr>
                  <p:cNvPr id="49192" name="椭圆 4454"/>
                  <p:cNvSpPr/>
                  <p:nvPr/>
                </p:nvSpPr>
                <p:spPr>
                  <a:xfrm>
                    <a:off x="816" y="351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49193" name="矩形 4455"/>
                  <p:cNvSpPr/>
                  <p:nvPr/>
                </p:nvSpPr>
                <p:spPr>
                  <a:xfrm>
                    <a:off x="777" y="3478"/>
                    <a:ext cx="336" cy="33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49194" name="组合 4456"/>
                <p:cNvGrpSpPr/>
                <p:nvPr/>
              </p:nvGrpSpPr>
              <p:grpSpPr>
                <a:xfrm>
                  <a:off x="4490" y="3441"/>
                  <a:ext cx="336" cy="333"/>
                  <a:chOff x="1597" y="2989"/>
                  <a:chExt cx="336" cy="333"/>
                </a:xfrm>
              </p:grpSpPr>
              <p:sp>
                <p:nvSpPr>
                  <p:cNvPr id="49195" name="椭圆 4457"/>
                  <p:cNvSpPr/>
                  <p:nvPr/>
                </p:nvSpPr>
                <p:spPr>
                  <a:xfrm>
                    <a:off x="1623" y="3019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49196" name="矩形 4458"/>
                  <p:cNvSpPr/>
                  <p:nvPr/>
                </p:nvSpPr>
                <p:spPr>
                  <a:xfrm>
                    <a:off x="1597" y="2989"/>
                    <a:ext cx="336" cy="33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49197" name="组合 4459"/>
                <p:cNvGrpSpPr/>
                <p:nvPr/>
              </p:nvGrpSpPr>
              <p:grpSpPr>
                <a:xfrm>
                  <a:off x="3408" y="3441"/>
                  <a:ext cx="336" cy="335"/>
                  <a:chOff x="777" y="3478"/>
                  <a:chExt cx="336" cy="335"/>
                </a:xfrm>
              </p:grpSpPr>
              <p:sp>
                <p:nvSpPr>
                  <p:cNvPr id="49198" name="椭圆 4460"/>
                  <p:cNvSpPr/>
                  <p:nvPr/>
                </p:nvSpPr>
                <p:spPr>
                  <a:xfrm>
                    <a:off x="816" y="351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49199" name="矩形 4461"/>
                  <p:cNvSpPr/>
                  <p:nvPr/>
                </p:nvSpPr>
                <p:spPr>
                  <a:xfrm>
                    <a:off x="777" y="3478"/>
                    <a:ext cx="336" cy="33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49200" name="组合 4462"/>
                <p:cNvGrpSpPr/>
                <p:nvPr/>
              </p:nvGrpSpPr>
              <p:grpSpPr>
                <a:xfrm>
                  <a:off x="3094" y="3441"/>
                  <a:ext cx="336" cy="337"/>
                  <a:chOff x="1597" y="2989"/>
                  <a:chExt cx="336" cy="337"/>
                </a:xfrm>
              </p:grpSpPr>
              <p:sp>
                <p:nvSpPr>
                  <p:cNvPr id="49201" name="椭圆 4463"/>
                  <p:cNvSpPr/>
                  <p:nvPr/>
                </p:nvSpPr>
                <p:spPr>
                  <a:xfrm>
                    <a:off x="1623" y="3019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49202" name="矩形 4464"/>
                  <p:cNvSpPr/>
                  <p:nvPr/>
                </p:nvSpPr>
                <p:spPr>
                  <a:xfrm>
                    <a:off x="1597" y="2989"/>
                    <a:ext cx="336" cy="337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49203" name="组合 4465"/>
              <p:cNvGrpSpPr/>
              <p:nvPr/>
            </p:nvGrpSpPr>
            <p:grpSpPr>
              <a:xfrm>
                <a:off x="3807" y="1147"/>
                <a:ext cx="336" cy="329"/>
                <a:chOff x="2029" y="703"/>
                <a:chExt cx="336" cy="329"/>
              </a:xfrm>
            </p:grpSpPr>
            <p:sp>
              <p:nvSpPr>
                <p:cNvPr id="49204" name="椭圆 4466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205" name="矩形 4467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206" name="组合 4468"/>
              <p:cNvGrpSpPr/>
              <p:nvPr/>
            </p:nvGrpSpPr>
            <p:grpSpPr>
              <a:xfrm>
                <a:off x="3083" y="495"/>
                <a:ext cx="336" cy="329"/>
                <a:chOff x="2029" y="703"/>
                <a:chExt cx="336" cy="329"/>
              </a:xfrm>
            </p:grpSpPr>
            <p:sp>
              <p:nvSpPr>
                <p:cNvPr id="49207" name="椭圆 446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208" name="矩形 447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209" name="组合 4471"/>
              <p:cNvGrpSpPr/>
              <p:nvPr/>
            </p:nvGrpSpPr>
            <p:grpSpPr>
              <a:xfrm>
                <a:off x="2762" y="795"/>
                <a:ext cx="336" cy="329"/>
                <a:chOff x="1597" y="2989"/>
                <a:chExt cx="336" cy="329"/>
              </a:xfrm>
            </p:grpSpPr>
            <p:sp>
              <p:nvSpPr>
                <p:cNvPr id="49210" name="椭圆 4472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211" name="矩形 4473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212" name="组合 4474"/>
              <p:cNvGrpSpPr/>
              <p:nvPr/>
            </p:nvGrpSpPr>
            <p:grpSpPr>
              <a:xfrm>
                <a:off x="4120" y="495"/>
                <a:ext cx="336" cy="329"/>
                <a:chOff x="1667" y="768"/>
                <a:chExt cx="336" cy="329"/>
              </a:xfrm>
            </p:grpSpPr>
            <p:sp>
              <p:nvSpPr>
                <p:cNvPr id="49213" name="椭圆 4475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214" name="矩形 4476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9215" name="组合 4477"/>
              <p:cNvGrpSpPr/>
              <p:nvPr/>
            </p:nvGrpSpPr>
            <p:grpSpPr>
              <a:xfrm>
                <a:off x="3464" y="1146"/>
                <a:ext cx="336" cy="329"/>
                <a:chOff x="2029" y="703"/>
                <a:chExt cx="336" cy="329"/>
              </a:xfrm>
            </p:grpSpPr>
            <p:sp>
              <p:nvSpPr>
                <p:cNvPr id="49216" name="椭圆 4478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9217" name="矩形 4479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50178" name="组合 4482"/>
          <p:cNvGrpSpPr/>
          <p:nvPr/>
        </p:nvGrpSpPr>
        <p:grpSpPr>
          <a:xfrm>
            <a:off x="1577975" y="355600"/>
            <a:ext cx="9305925" cy="584200"/>
            <a:chOff x="253" y="224"/>
            <a:chExt cx="5411" cy="368"/>
          </a:xfrm>
        </p:grpSpPr>
        <p:sp>
          <p:nvSpPr>
            <p:cNvPr id="50179" name="矩形 4483"/>
            <p:cNvSpPr/>
            <p:nvPr/>
          </p:nvSpPr>
          <p:spPr>
            <a:xfrm>
              <a:off x="253" y="240"/>
              <a:ext cx="1632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十四、双将杀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50180" name="矩形 4484"/>
            <p:cNvSpPr/>
            <p:nvPr/>
          </p:nvSpPr>
          <p:spPr>
            <a:xfrm>
              <a:off x="1499" y="224"/>
              <a:ext cx="4165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一方用几种子力组合起来同时从两个方向给对方照将而造成杀着，称为“双将杀”。这是象棋基本杀法中最凶狠的一种，一般很难防御。</a:t>
              </a:r>
              <a:endPara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50181" name="矩形 4485"/>
          <p:cNvSpPr/>
          <p:nvPr/>
        </p:nvSpPr>
        <p:spPr>
          <a:xfrm>
            <a:off x="1944688" y="1635125"/>
            <a:ext cx="3352800" cy="39077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这是马炮同时从两个方向进行双将的典型杀局。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马四进六    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炮九平六    卒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车四进五！  士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黑如改走将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，红兵七进一杀，红胜。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马六进四！  双将杀，红胜。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最后一着跃马双将，因红帅控制中路，黑将无法避开双将杀，因而致负。            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50182" name="组合 4486"/>
          <p:cNvGrpSpPr/>
          <p:nvPr/>
        </p:nvGrpSpPr>
        <p:grpSpPr>
          <a:xfrm>
            <a:off x="5200650" y="1008063"/>
            <a:ext cx="5530850" cy="5276850"/>
            <a:chOff x="2352" y="852"/>
            <a:chExt cx="3216" cy="3324"/>
          </a:xfrm>
        </p:grpSpPr>
        <p:pic>
          <p:nvPicPr>
            <p:cNvPr id="50183" name="图片 448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52" y="852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50184" name="组合 4488"/>
            <p:cNvGrpSpPr/>
            <p:nvPr/>
          </p:nvGrpSpPr>
          <p:grpSpPr>
            <a:xfrm>
              <a:off x="3784" y="864"/>
              <a:ext cx="336" cy="329"/>
              <a:chOff x="2579" y="288"/>
              <a:chExt cx="336" cy="329"/>
            </a:xfrm>
          </p:grpSpPr>
          <p:sp>
            <p:nvSpPr>
              <p:cNvPr id="50185" name="椭圆 4489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186" name="矩形 4490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187" name="组合 4491"/>
            <p:cNvGrpSpPr/>
            <p:nvPr/>
          </p:nvGrpSpPr>
          <p:grpSpPr>
            <a:xfrm>
              <a:off x="3785" y="3821"/>
              <a:ext cx="336" cy="329"/>
              <a:chOff x="2758" y="3129"/>
              <a:chExt cx="336" cy="329"/>
            </a:xfrm>
          </p:grpSpPr>
          <p:sp>
            <p:nvSpPr>
              <p:cNvPr id="50188" name="椭圆 4492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189" name="矩形 4493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190" name="组合 4494"/>
            <p:cNvGrpSpPr/>
            <p:nvPr/>
          </p:nvGrpSpPr>
          <p:grpSpPr>
            <a:xfrm>
              <a:off x="2389" y="3796"/>
              <a:ext cx="336" cy="329"/>
              <a:chOff x="777" y="3478"/>
              <a:chExt cx="336" cy="329"/>
            </a:xfrm>
          </p:grpSpPr>
          <p:sp>
            <p:nvSpPr>
              <p:cNvPr id="50191" name="椭圆 4495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192" name="矩形 4496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193" name="组合 4497"/>
            <p:cNvGrpSpPr/>
            <p:nvPr/>
          </p:nvGrpSpPr>
          <p:grpSpPr>
            <a:xfrm>
              <a:off x="3792" y="1189"/>
              <a:ext cx="336" cy="329"/>
              <a:chOff x="1667" y="768"/>
              <a:chExt cx="336" cy="329"/>
            </a:xfrm>
          </p:grpSpPr>
          <p:sp>
            <p:nvSpPr>
              <p:cNvPr id="50194" name="椭圆 4498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195" name="矩形 4499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196" name="组合 4500"/>
            <p:cNvGrpSpPr/>
            <p:nvPr/>
          </p:nvGrpSpPr>
          <p:grpSpPr>
            <a:xfrm>
              <a:off x="5220" y="3504"/>
              <a:ext cx="336" cy="310"/>
              <a:chOff x="1104" y="768"/>
              <a:chExt cx="336" cy="310"/>
            </a:xfrm>
          </p:grpSpPr>
          <p:sp>
            <p:nvSpPr>
              <p:cNvPr id="50197" name="椭圆 4501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198" name="矩形 4502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199" name="组合 4503"/>
            <p:cNvGrpSpPr/>
            <p:nvPr/>
          </p:nvGrpSpPr>
          <p:grpSpPr>
            <a:xfrm>
              <a:off x="5199" y="1521"/>
              <a:ext cx="336" cy="329"/>
              <a:chOff x="1968" y="672"/>
              <a:chExt cx="336" cy="329"/>
            </a:xfrm>
          </p:grpSpPr>
          <p:sp>
            <p:nvSpPr>
              <p:cNvPr id="50200" name="椭圆 4504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201" name="矩形 4505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202" name="组合 4506"/>
            <p:cNvGrpSpPr/>
            <p:nvPr/>
          </p:nvGrpSpPr>
          <p:grpSpPr>
            <a:xfrm>
              <a:off x="3039" y="3511"/>
              <a:ext cx="432" cy="329"/>
              <a:chOff x="3055" y="733"/>
              <a:chExt cx="432" cy="329"/>
            </a:xfrm>
          </p:grpSpPr>
          <p:sp>
            <p:nvSpPr>
              <p:cNvPr id="50203" name="椭圆 4507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204" name="矩形 4508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205" name="组合 4509"/>
            <p:cNvGrpSpPr/>
            <p:nvPr/>
          </p:nvGrpSpPr>
          <p:grpSpPr>
            <a:xfrm>
              <a:off x="4128" y="2500"/>
              <a:ext cx="336" cy="329"/>
              <a:chOff x="720" y="3156"/>
              <a:chExt cx="336" cy="329"/>
            </a:xfrm>
          </p:grpSpPr>
          <p:sp>
            <p:nvSpPr>
              <p:cNvPr id="50206" name="椭圆 4510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207" name="矩形 4511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208" name="组合 4512"/>
            <p:cNvGrpSpPr/>
            <p:nvPr/>
          </p:nvGrpSpPr>
          <p:grpSpPr>
            <a:xfrm>
              <a:off x="3072" y="1497"/>
              <a:ext cx="336" cy="329"/>
              <a:chOff x="720" y="3156"/>
              <a:chExt cx="336" cy="329"/>
            </a:xfrm>
          </p:grpSpPr>
          <p:sp>
            <p:nvSpPr>
              <p:cNvPr id="50209" name="椭圆 4513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210" name="矩形 4514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211" name="组合 4515"/>
            <p:cNvGrpSpPr/>
            <p:nvPr/>
          </p:nvGrpSpPr>
          <p:grpSpPr>
            <a:xfrm>
              <a:off x="4131" y="1850"/>
              <a:ext cx="336" cy="329"/>
              <a:chOff x="720" y="3156"/>
              <a:chExt cx="336" cy="329"/>
            </a:xfrm>
          </p:grpSpPr>
          <p:sp>
            <p:nvSpPr>
              <p:cNvPr id="50212" name="椭圆 4516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213" name="矩形 4517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0214" name="组合 4518"/>
            <p:cNvGrpSpPr/>
            <p:nvPr/>
          </p:nvGrpSpPr>
          <p:grpSpPr>
            <a:xfrm>
              <a:off x="4091" y="3531"/>
              <a:ext cx="432" cy="329"/>
              <a:chOff x="3055" y="733"/>
              <a:chExt cx="432" cy="329"/>
            </a:xfrm>
          </p:grpSpPr>
          <p:sp>
            <p:nvSpPr>
              <p:cNvPr id="50215" name="椭圆 4519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0216" name="矩形 4520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MjlmZjc0ZDI4M2E4OGVhZDc4MTFhN2VmYTMzMzgw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3563</Words>
  <Application>WPS 演示</Application>
  <PresentationFormat>宽屏</PresentationFormat>
  <Paragraphs>749</Paragraphs>
  <Slides>17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黑体</vt:lpstr>
      <vt:lpstr>方正舒体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孙永</cp:lastModifiedBy>
  <cp:revision>156</cp:revision>
  <dcterms:created xsi:type="dcterms:W3CDTF">2019-06-19T02:08:00Z</dcterms:created>
  <dcterms:modified xsi:type="dcterms:W3CDTF">2024-11-06T04:18:31Z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34BED85CD57D4586B0F239FE28937B87_11</vt:lpwstr>
  </property>
</Properties>
</file>