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66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en-US">
                <a:solidFill>
                  <a:schemeClr val="accent2"/>
                </a:solidFill>
                <a:latin typeface="Times New Roman" panose="02020603050405020304" pitchFamily="18" charset="0"/>
                <a:ea typeface="方正舒体" pitchFamily="2" charset="-122"/>
                <a:sym typeface="+mn-ea"/>
              </a:rPr>
              <a:t>中国象棋基础教程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endParaRPr lang="zh-CN" altLang="en-US"/>
          </a:p>
          <a:p>
            <a:r>
              <a:rPr lang="zh-CN" altLang="en-US" sz="4400">
                <a:sym typeface="+mn-ea"/>
              </a:rPr>
              <a:t>基本杀法</a:t>
            </a:r>
            <a:r>
              <a:rPr lang="en-US" altLang="zh-CN" sz="4400">
                <a:sym typeface="+mn-ea"/>
              </a:rPr>
              <a:t>4</a:t>
            </a:r>
            <a:endParaRPr lang="en-US" altLang="zh-CN" sz="4400"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1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grpSp>
        <p:nvGrpSpPr>
          <p:cNvPr id="35842" name="组合 3667"/>
          <p:cNvGrpSpPr/>
          <p:nvPr/>
        </p:nvGrpSpPr>
        <p:grpSpPr>
          <a:xfrm>
            <a:off x="1590675" y="342900"/>
            <a:ext cx="9210675" cy="584200"/>
            <a:chOff x="260" y="216"/>
            <a:chExt cx="5356" cy="368"/>
          </a:xfrm>
        </p:grpSpPr>
        <p:sp>
          <p:nvSpPr>
            <p:cNvPr id="35843" name="矩形 3668"/>
            <p:cNvSpPr/>
            <p:nvPr/>
          </p:nvSpPr>
          <p:spPr>
            <a:xfrm>
              <a:off x="260" y="252"/>
              <a:ext cx="1536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>
                  <a:solidFill>
                    <a:schemeClr val="accent2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十、马后炮杀</a:t>
              </a:r>
              <a:endParaRPr lang="zh-CN" altLang="en-US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  <p:sp>
          <p:nvSpPr>
            <p:cNvPr id="35844" name="矩形 3669"/>
            <p:cNvSpPr/>
            <p:nvPr/>
          </p:nvSpPr>
          <p:spPr>
            <a:xfrm>
              <a:off x="1474" y="216"/>
              <a:ext cx="4142" cy="368"/>
            </a:xfrm>
            <a:prstGeom prst="rect">
              <a:avLst/>
            </a:prstGeom>
            <a:noFill/>
            <a:ln w="952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160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    </a:t>
              </a:r>
              <a:r>
                <a:rPr lang="zh-CN" altLang="en-US" sz="160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马与对方将、帅在横线或竖线上相隔一格，这时将帅的活动便受到控制。如在马后用炮照将，将帅即无处可走，这种杀法叫“马后炮”。</a:t>
              </a:r>
              <a:endParaRPr lang="zh-CN" altLang="en-US" sz="16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35845" name="矩形 3670"/>
          <p:cNvSpPr/>
          <p:nvPr/>
        </p:nvSpPr>
        <p:spPr>
          <a:xfrm>
            <a:off x="2273300" y="1766888"/>
            <a:ext cx="2889250" cy="341503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如图红先：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马四进三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炮一进二（红胜）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本局如改由黑棋走棋，黑马 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8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 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，帅五平四，炮 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 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，马后炮杀，黑胜。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“马后炮”杀是象棋对局实战中最觉的一种杀法。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35846" name="组合 3671"/>
          <p:cNvGrpSpPr/>
          <p:nvPr/>
        </p:nvGrpSpPr>
        <p:grpSpPr>
          <a:xfrm>
            <a:off x="5132388" y="954088"/>
            <a:ext cx="5530850" cy="5337175"/>
            <a:chOff x="2112" y="766"/>
            <a:chExt cx="3216" cy="3362"/>
          </a:xfrm>
        </p:grpSpPr>
        <p:pic>
          <p:nvPicPr>
            <p:cNvPr id="35847" name="图片 3672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112" y="804"/>
              <a:ext cx="3216" cy="3324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35848" name="组合 3673"/>
            <p:cNvGrpSpPr/>
            <p:nvPr/>
          </p:nvGrpSpPr>
          <p:grpSpPr>
            <a:xfrm>
              <a:off x="4944" y="1787"/>
              <a:ext cx="336" cy="329"/>
              <a:chOff x="777" y="3478"/>
              <a:chExt cx="336" cy="329"/>
            </a:xfrm>
          </p:grpSpPr>
          <p:sp>
            <p:nvSpPr>
              <p:cNvPr id="35849" name="椭圆 3674"/>
              <p:cNvSpPr/>
              <p:nvPr/>
            </p:nvSpPr>
            <p:spPr>
              <a:xfrm>
                <a:off x="816" y="351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5850" name="矩形 3675"/>
              <p:cNvSpPr/>
              <p:nvPr/>
            </p:nvSpPr>
            <p:spPr>
              <a:xfrm>
                <a:off x="777" y="347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5851" name="组合 3676"/>
            <p:cNvGrpSpPr/>
            <p:nvPr/>
          </p:nvGrpSpPr>
          <p:grpSpPr>
            <a:xfrm>
              <a:off x="4608" y="2784"/>
              <a:ext cx="336" cy="329"/>
              <a:chOff x="1667" y="768"/>
              <a:chExt cx="336" cy="329"/>
            </a:xfrm>
          </p:grpSpPr>
          <p:sp>
            <p:nvSpPr>
              <p:cNvPr id="35852" name="椭圆 3677"/>
              <p:cNvSpPr/>
              <p:nvPr/>
            </p:nvSpPr>
            <p:spPr>
              <a:xfrm>
                <a:off x="1706" y="794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6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5853" name="矩形 3678"/>
              <p:cNvSpPr/>
              <p:nvPr/>
            </p:nvSpPr>
            <p:spPr>
              <a:xfrm>
                <a:off x="1667" y="76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5854" name="组合 3679"/>
            <p:cNvGrpSpPr/>
            <p:nvPr/>
          </p:nvGrpSpPr>
          <p:grpSpPr>
            <a:xfrm>
              <a:off x="3552" y="2778"/>
              <a:ext cx="336" cy="329"/>
              <a:chOff x="1968" y="672"/>
              <a:chExt cx="336" cy="329"/>
            </a:xfrm>
          </p:grpSpPr>
          <p:sp>
            <p:nvSpPr>
              <p:cNvPr id="35855" name="椭圆 3680"/>
              <p:cNvSpPr/>
              <p:nvPr/>
            </p:nvSpPr>
            <p:spPr>
              <a:xfrm>
                <a:off x="2003" y="69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5856" name="矩形 3681"/>
              <p:cNvSpPr/>
              <p:nvPr/>
            </p:nvSpPr>
            <p:spPr>
              <a:xfrm>
                <a:off x="1968" y="67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5857" name="组合 3682"/>
            <p:cNvGrpSpPr/>
            <p:nvPr/>
          </p:nvGrpSpPr>
          <p:grpSpPr>
            <a:xfrm>
              <a:off x="2865" y="766"/>
              <a:ext cx="1732" cy="337"/>
              <a:chOff x="2865" y="766"/>
              <a:chExt cx="1732" cy="337"/>
            </a:xfrm>
          </p:grpSpPr>
          <p:grpSp>
            <p:nvGrpSpPr>
              <p:cNvPr id="35858" name="组合 3683"/>
              <p:cNvGrpSpPr/>
              <p:nvPr/>
            </p:nvGrpSpPr>
            <p:grpSpPr>
              <a:xfrm>
                <a:off x="3559" y="766"/>
                <a:ext cx="336" cy="329"/>
                <a:chOff x="2579" y="288"/>
                <a:chExt cx="336" cy="329"/>
              </a:xfrm>
            </p:grpSpPr>
            <p:sp>
              <p:nvSpPr>
                <p:cNvPr id="35859" name="椭圆 3684"/>
                <p:cNvSpPr/>
                <p:nvPr/>
              </p:nvSpPr>
              <p:spPr>
                <a:xfrm>
                  <a:off x="2609" y="31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5860" name="矩形 3685"/>
                <p:cNvSpPr/>
                <p:nvPr/>
              </p:nvSpPr>
              <p:spPr>
                <a:xfrm>
                  <a:off x="2579" y="28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将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5861" name="组合 3686"/>
              <p:cNvGrpSpPr/>
              <p:nvPr/>
            </p:nvGrpSpPr>
            <p:grpSpPr>
              <a:xfrm>
                <a:off x="3899" y="766"/>
                <a:ext cx="336" cy="331"/>
                <a:chOff x="1248" y="192"/>
                <a:chExt cx="336" cy="331"/>
              </a:xfrm>
            </p:grpSpPr>
            <p:sp>
              <p:nvSpPr>
                <p:cNvPr id="35862" name="椭圆 3687"/>
                <p:cNvSpPr/>
                <p:nvPr/>
              </p:nvSpPr>
              <p:spPr>
                <a:xfrm>
                  <a:off x="1274" y="22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5863" name="矩形 3688"/>
                <p:cNvSpPr/>
                <p:nvPr/>
              </p:nvSpPr>
              <p:spPr>
                <a:xfrm>
                  <a:off x="1248" y="192"/>
                  <a:ext cx="336" cy="3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5864" name="组合 3689"/>
              <p:cNvGrpSpPr/>
              <p:nvPr/>
            </p:nvGrpSpPr>
            <p:grpSpPr>
              <a:xfrm>
                <a:off x="2865" y="766"/>
                <a:ext cx="336" cy="333"/>
                <a:chOff x="2029" y="703"/>
                <a:chExt cx="336" cy="333"/>
              </a:xfrm>
            </p:grpSpPr>
            <p:sp>
              <p:nvSpPr>
                <p:cNvPr id="35865" name="椭圆 3690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5866" name="矩形 3691"/>
                <p:cNvSpPr/>
                <p:nvPr/>
              </p:nvSpPr>
              <p:spPr>
                <a:xfrm>
                  <a:off x="2029" y="703"/>
                  <a:ext cx="336" cy="33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5867" name="组合 3692"/>
              <p:cNvGrpSpPr/>
              <p:nvPr/>
            </p:nvGrpSpPr>
            <p:grpSpPr>
              <a:xfrm>
                <a:off x="3214" y="766"/>
                <a:ext cx="336" cy="335"/>
                <a:chOff x="1248" y="192"/>
                <a:chExt cx="336" cy="335"/>
              </a:xfrm>
            </p:grpSpPr>
            <p:sp>
              <p:nvSpPr>
                <p:cNvPr id="35868" name="椭圆 3693"/>
                <p:cNvSpPr/>
                <p:nvPr/>
              </p:nvSpPr>
              <p:spPr>
                <a:xfrm>
                  <a:off x="1274" y="22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5869" name="矩形 3694"/>
                <p:cNvSpPr/>
                <p:nvPr/>
              </p:nvSpPr>
              <p:spPr>
                <a:xfrm>
                  <a:off x="1248" y="192"/>
                  <a:ext cx="336" cy="335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5870" name="组合 3695"/>
              <p:cNvGrpSpPr/>
              <p:nvPr/>
            </p:nvGrpSpPr>
            <p:grpSpPr>
              <a:xfrm>
                <a:off x="4261" y="766"/>
                <a:ext cx="336" cy="337"/>
                <a:chOff x="2029" y="703"/>
                <a:chExt cx="336" cy="337"/>
              </a:xfrm>
            </p:grpSpPr>
            <p:sp>
              <p:nvSpPr>
                <p:cNvPr id="35871" name="椭圆 3696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5872" name="矩形 3697"/>
                <p:cNvSpPr/>
                <p:nvPr/>
              </p:nvSpPr>
              <p:spPr>
                <a:xfrm>
                  <a:off x="2029" y="703"/>
                  <a:ext cx="336" cy="337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35873" name="组合 3698"/>
            <p:cNvGrpSpPr/>
            <p:nvPr/>
          </p:nvGrpSpPr>
          <p:grpSpPr>
            <a:xfrm>
              <a:off x="2856" y="3083"/>
              <a:ext cx="1043" cy="1027"/>
              <a:chOff x="2989" y="3033"/>
              <a:chExt cx="1043" cy="1027"/>
            </a:xfrm>
          </p:grpSpPr>
          <p:grpSp>
            <p:nvGrpSpPr>
              <p:cNvPr id="35874" name="组合 3699"/>
              <p:cNvGrpSpPr/>
              <p:nvPr/>
            </p:nvGrpSpPr>
            <p:grpSpPr>
              <a:xfrm>
                <a:off x="2989" y="3731"/>
                <a:ext cx="336" cy="329"/>
                <a:chOff x="2758" y="2518"/>
                <a:chExt cx="336" cy="329"/>
              </a:xfrm>
            </p:grpSpPr>
            <p:sp>
              <p:nvSpPr>
                <p:cNvPr id="35875" name="椭圆 3700"/>
                <p:cNvSpPr/>
                <p:nvPr/>
              </p:nvSpPr>
              <p:spPr>
                <a:xfrm>
                  <a:off x="2793" y="25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5876" name="矩形 3701"/>
                <p:cNvSpPr/>
                <p:nvPr/>
              </p:nvSpPr>
              <p:spPr>
                <a:xfrm>
                  <a:off x="2758" y="251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5877" name="组合 3702"/>
              <p:cNvGrpSpPr/>
              <p:nvPr/>
            </p:nvGrpSpPr>
            <p:grpSpPr>
              <a:xfrm>
                <a:off x="3683" y="3382"/>
                <a:ext cx="336" cy="329"/>
                <a:chOff x="2758" y="2841"/>
                <a:chExt cx="336" cy="329"/>
              </a:xfrm>
            </p:grpSpPr>
            <p:sp>
              <p:nvSpPr>
                <p:cNvPr id="35878" name="椭圆 3703"/>
                <p:cNvSpPr/>
                <p:nvPr/>
              </p:nvSpPr>
              <p:spPr>
                <a:xfrm>
                  <a:off x="2797" y="286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5879" name="矩形 3704"/>
                <p:cNvSpPr/>
                <p:nvPr/>
              </p:nvSpPr>
              <p:spPr>
                <a:xfrm>
                  <a:off x="2758" y="284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5880" name="组合 3705"/>
              <p:cNvGrpSpPr/>
              <p:nvPr/>
            </p:nvGrpSpPr>
            <p:grpSpPr>
              <a:xfrm>
                <a:off x="3683" y="3033"/>
                <a:ext cx="336" cy="329"/>
                <a:chOff x="2758" y="2518"/>
                <a:chExt cx="336" cy="329"/>
              </a:xfrm>
            </p:grpSpPr>
            <p:sp>
              <p:nvSpPr>
                <p:cNvPr id="35881" name="椭圆 3706"/>
                <p:cNvSpPr/>
                <p:nvPr/>
              </p:nvSpPr>
              <p:spPr>
                <a:xfrm>
                  <a:off x="2793" y="25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5882" name="矩形 3707"/>
                <p:cNvSpPr/>
                <p:nvPr/>
              </p:nvSpPr>
              <p:spPr>
                <a:xfrm>
                  <a:off x="2758" y="251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5883" name="组合 3708"/>
              <p:cNvGrpSpPr/>
              <p:nvPr/>
            </p:nvGrpSpPr>
            <p:grpSpPr>
              <a:xfrm>
                <a:off x="3696" y="3731"/>
                <a:ext cx="336" cy="329"/>
                <a:chOff x="2758" y="3129"/>
                <a:chExt cx="336" cy="329"/>
              </a:xfrm>
            </p:grpSpPr>
            <p:sp>
              <p:nvSpPr>
                <p:cNvPr id="35884" name="椭圆 3709"/>
                <p:cNvSpPr/>
                <p:nvPr/>
              </p:nvSpPr>
              <p:spPr>
                <a:xfrm>
                  <a:off x="2797" y="3155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5885" name="矩形 3710"/>
                <p:cNvSpPr/>
                <p:nvPr/>
              </p:nvSpPr>
              <p:spPr>
                <a:xfrm>
                  <a:off x="2758" y="3129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帅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5886" name="组合 3711"/>
              <p:cNvGrpSpPr/>
              <p:nvPr/>
            </p:nvGrpSpPr>
            <p:grpSpPr>
              <a:xfrm>
                <a:off x="3338" y="3731"/>
                <a:ext cx="336" cy="329"/>
                <a:chOff x="2758" y="2841"/>
                <a:chExt cx="336" cy="329"/>
              </a:xfrm>
            </p:grpSpPr>
            <p:sp>
              <p:nvSpPr>
                <p:cNvPr id="35887" name="椭圆 3712"/>
                <p:cNvSpPr/>
                <p:nvPr/>
              </p:nvSpPr>
              <p:spPr>
                <a:xfrm>
                  <a:off x="2797" y="286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5888" name="矩形 3713"/>
                <p:cNvSpPr/>
                <p:nvPr/>
              </p:nvSpPr>
              <p:spPr>
                <a:xfrm>
                  <a:off x="2758" y="284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35889" name="组合 3714"/>
            <p:cNvGrpSpPr/>
            <p:nvPr/>
          </p:nvGrpSpPr>
          <p:grpSpPr>
            <a:xfrm>
              <a:off x="3899" y="1798"/>
              <a:ext cx="336" cy="329"/>
              <a:chOff x="1597" y="2989"/>
              <a:chExt cx="336" cy="329"/>
            </a:xfrm>
          </p:grpSpPr>
          <p:sp>
            <p:nvSpPr>
              <p:cNvPr id="35890" name="椭圆 3715"/>
              <p:cNvSpPr/>
              <p:nvPr/>
            </p:nvSpPr>
            <p:spPr>
              <a:xfrm>
                <a:off x="1623" y="3019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5891" name="矩形 3716"/>
              <p:cNvSpPr/>
              <p:nvPr/>
            </p:nvSpPr>
            <p:spPr>
              <a:xfrm>
                <a:off x="1597" y="2989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5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36866" name="矩形 3719"/>
          <p:cNvSpPr/>
          <p:nvPr/>
        </p:nvSpPr>
        <p:spPr>
          <a:xfrm>
            <a:off x="1803400" y="1038225"/>
            <a:ext cx="2889250" cy="452310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如图红先：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马八进七    车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车八进五    士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车八平六 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车六退一 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车六平四 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车四进一 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马七退六（红胜）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这是实战中常见的中局杀势。红方借炮使车，借马使车，最后以 “马后炮”杀入局制胜。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36867" name="组合 3720"/>
          <p:cNvGrpSpPr/>
          <p:nvPr/>
        </p:nvGrpSpPr>
        <p:grpSpPr>
          <a:xfrm>
            <a:off x="4692650" y="304800"/>
            <a:ext cx="5695950" cy="6007100"/>
            <a:chOff x="2064" y="192"/>
            <a:chExt cx="3312" cy="3784"/>
          </a:xfrm>
        </p:grpSpPr>
        <p:grpSp>
          <p:nvGrpSpPr>
            <p:cNvPr id="36868" name="组合 3721"/>
            <p:cNvGrpSpPr/>
            <p:nvPr/>
          </p:nvGrpSpPr>
          <p:grpSpPr>
            <a:xfrm>
              <a:off x="2064" y="408"/>
              <a:ext cx="3216" cy="3348"/>
              <a:chOff x="2064" y="408"/>
              <a:chExt cx="3216" cy="3348"/>
            </a:xfrm>
          </p:grpSpPr>
          <p:pic>
            <p:nvPicPr>
              <p:cNvPr id="36869" name="图片 3722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2064" y="432"/>
                <a:ext cx="3216" cy="3324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grpSp>
            <p:nvGrpSpPr>
              <p:cNvPr id="36870" name="组合 3723"/>
              <p:cNvGrpSpPr/>
              <p:nvPr/>
            </p:nvGrpSpPr>
            <p:grpSpPr>
              <a:xfrm>
                <a:off x="3142" y="2725"/>
                <a:ext cx="336" cy="329"/>
                <a:chOff x="777" y="3478"/>
                <a:chExt cx="336" cy="329"/>
              </a:xfrm>
            </p:grpSpPr>
            <p:sp>
              <p:nvSpPr>
                <p:cNvPr id="36871" name="椭圆 3724"/>
                <p:cNvSpPr/>
                <p:nvPr/>
              </p:nvSpPr>
              <p:spPr>
                <a:xfrm>
                  <a:off x="816" y="351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6872" name="矩形 3725"/>
                <p:cNvSpPr/>
                <p:nvPr/>
              </p:nvSpPr>
              <p:spPr>
                <a:xfrm>
                  <a:off x="777" y="347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炮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6873" name="组合 3726"/>
              <p:cNvGrpSpPr/>
              <p:nvPr/>
            </p:nvGrpSpPr>
            <p:grpSpPr>
              <a:xfrm>
                <a:off x="4567" y="3087"/>
                <a:ext cx="336" cy="310"/>
                <a:chOff x="1104" y="768"/>
                <a:chExt cx="336" cy="310"/>
              </a:xfrm>
            </p:grpSpPr>
            <p:sp>
              <p:nvSpPr>
                <p:cNvPr id="36874" name="椭圆 3727"/>
                <p:cNvSpPr/>
                <p:nvPr/>
              </p:nvSpPr>
              <p:spPr>
                <a:xfrm>
                  <a:off x="1130" y="781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6875" name="矩形 3728"/>
                <p:cNvSpPr/>
                <p:nvPr/>
              </p:nvSpPr>
              <p:spPr>
                <a:xfrm>
                  <a:off x="1104" y="768"/>
                  <a:ext cx="336" cy="31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6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6876" name="组合 3729"/>
              <p:cNvGrpSpPr/>
              <p:nvPr/>
            </p:nvGrpSpPr>
            <p:grpSpPr>
              <a:xfrm>
                <a:off x="2799" y="3072"/>
                <a:ext cx="336" cy="329"/>
                <a:chOff x="1968" y="672"/>
                <a:chExt cx="336" cy="329"/>
              </a:xfrm>
            </p:grpSpPr>
            <p:sp>
              <p:nvSpPr>
                <p:cNvPr id="36877" name="椭圆 3730"/>
                <p:cNvSpPr/>
                <p:nvPr/>
              </p:nvSpPr>
              <p:spPr>
                <a:xfrm>
                  <a:off x="2003" y="69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6878" name="矩形 3731"/>
                <p:cNvSpPr/>
                <p:nvPr/>
              </p:nvSpPr>
              <p:spPr>
                <a:xfrm>
                  <a:off x="1968" y="67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炮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6879" name="组合 3732"/>
              <p:cNvGrpSpPr/>
              <p:nvPr/>
            </p:nvGrpSpPr>
            <p:grpSpPr>
              <a:xfrm>
                <a:off x="3109" y="1440"/>
                <a:ext cx="432" cy="329"/>
                <a:chOff x="3055" y="733"/>
                <a:chExt cx="432" cy="329"/>
              </a:xfrm>
            </p:grpSpPr>
            <p:sp>
              <p:nvSpPr>
                <p:cNvPr id="36880" name="椭圆 3733"/>
                <p:cNvSpPr/>
                <p:nvPr/>
              </p:nvSpPr>
              <p:spPr>
                <a:xfrm>
                  <a:off x="3133" y="733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6881" name="矩形 3734"/>
                <p:cNvSpPr/>
                <p:nvPr/>
              </p:nvSpPr>
              <p:spPr>
                <a:xfrm>
                  <a:off x="3055" y="733"/>
                  <a:ext cx="432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en-US" altLang="zh-CN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 </a:t>
                  </a: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6882" name="组合 3735"/>
              <p:cNvGrpSpPr/>
              <p:nvPr/>
            </p:nvGrpSpPr>
            <p:grpSpPr>
              <a:xfrm>
                <a:off x="2437" y="1418"/>
                <a:ext cx="336" cy="329"/>
                <a:chOff x="1597" y="2989"/>
                <a:chExt cx="336" cy="329"/>
              </a:xfrm>
            </p:grpSpPr>
            <p:sp>
              <p:nvSpPr>
                <p:cNvPr id="36883" name="椭圆 3736"/>
                <p:cNvSpPr/>
                <p:nvPr/>
              </p:nvSpPr>
              <p:spPr>
                <a:xfrm>
                  <a:off x="1623" y="3019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6884" name="矩形 3737"/>
                <p:cNvSpPr/>
                <p:nvPr/>
              </p:nvSpPr>
              <p:spPr>
                <a:xfrm>
                  <a:off x="1597" y="2989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马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6885" name="组合 3738"/>
              <p:cNvGrpSpPr/>
              <p:nvPr/>
            </p:nvGrpSpPr>
            <p:grpSpPr>
              <a:xfrm>
                <a:off x="4165" y="2758"/>
                <a:ext cx="432" cy="329"/>
                <a:chOff x="3055" y="733"/>
                <a:chExt cx="432" cy="329"/>
              </a:xfrm>
            </p:grpSpPr>
            <p:sp>
              <p:nvSpPr>
                <p:cNvPr id="36886" name="椭圆 3739"/>
                <p:cNvSpPr/>
                <p:nvPr/>
              </p:nvSpPr>
              <p:spPr>
                <a:xfrm>
                  <a:off x="3133" y="733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6887" name="矩形 3740"/>
                <p:cNvSpPr/>
                <p:nvPr/>
              </p:nvSpPr>
              <p:spPr>
                <a:xfrm>
                  <a:off x="3055" y="733"/>
                  <a:ext cx="432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en-US" altLang="zh-CN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 </a:t>
                  </a: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卒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6888" name="组合 3741"/>
              <p:cNvGrpSpPr/>
              <p:nvPr/>
            </p:nvGrpSpPr>
            <p:grpSpPr>
              <a:xfrm>
                <a:off x="2448" y="2105"/>
                <a:ext cx="336" cy="329"/>
                <a:chOff x="720" y="3156"/>
                <a:chExt cx="336" cy="329"/>
              </a:xfrm>
            </p:grpSpPr>
            <p:sp>
              <p:nvSpPr>
                <p:cNvPr id="36889" name="椭圆 3742"/>
                <p:cNvSpPr/>
                <p:nvPr/>
              </p:nvSpPr>
              <p:spPr>
                <a:xfrm>
                  <a:off x="759" y="3185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6890" name="矩形 3743"/>
                <p:cNvSpPr/>
                <p:nvPr/>
              </p:nvSpPr>
              <p:spPr>
                <a:xfrm>
                  <a:off x="720" y="3156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6891" name="组合 3744"/>
              <p:cNvGrpSpPr/>
              <p:nvPr/>
            </p:nvGrpSpPr>
            <p:grpSpPr>
              <a:xfrm>
                <a:off x="3504" y="408"/>
                <a:ext cx="1019" cy="1001"/>
                <a:chOff x="3744" y="827"/>
                <a:chExt cx="1019" cy="1001"/>
              </a:xfrm>
            </p:grpSpPr>
            <p:grpSp>
              <p:nvGrpSpPr>
                <p:cNvPr id="36892" name="组合 3745"/>
                <p:cNvGrpSpPr/>
                <p:nvPr/>
              </p:nvGrpSpPr>
              <p:grpSpPr>
                <a:xfrm>
                  <a:off x="3744" y="834"/>
                  <a:ext cx="336" cy="329"/>
                  <a:chOff x="2579" y="288"/>
                  <a:chExt cx="336" cy="329"/>
                </a:xfrm>
              </p:grpSpPr>
              <p:sp>
                <p:nvSpPr>
                  <p:cNvPr id="36893" name="椭圆 3746"/>
                  <p:cNvSpPr/>
                  <p:nvPr/>
                </p:nvSpPr>
                <p:spPr>
                  <a:xfrm>
                    <a:off x="2609" y="310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p>
                    <a:pPr algn="ctr"/>
                    <a:endParaRPr lang="zh-CN" altLang="zh-CN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36894" name="矩形 3747"/>
                  <p:cNvSpPr/>
                  <p:nvPr/>
                </p:nvSpPr>
                <p:spPr>
                  <a:xfrm>
                    <a:off x="2579" y="288"/>
                    <a:ext cx="336" cy="329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800" b="1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将</a:t>
                    </a:r>
                    <a:endPara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36895" name="组合 3748"/>
                <p:cNvGrpSpPr/>
                <p:nvPr/>
              </p:nvGrpSpPr>
              <p:grpSpPr>
                <a:xfrm>
                  <a:off x="3765" y="1151"/>
                  <a:ext cx="336" cy="329"/>
                  <a:chOff x="1248" y="192"/>
                  <a:chExt cx="336" cy="329"/>
                </a:xfrm>
              </p:grpSpPr>
              <p:sp>
                <p:nvSpPr>
                  <p:cNvPr id="36896" name="椭圆 3749"/>
                  <p:cNvSpPr/>
                  <p:nvPr/>
                </p:nvSpPr>
                <p:spPr>
                  <a:xfrm>
                    <a:off x="1274" y="227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p>
                    <a:pPr algn="ctr"/>
                    <a:endParaRPr lang="zh-CN" altLang="zh-CN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36897" name="矩形 3750"/>
                  <p:cNvSpPr/>
                  <p:nvPr/>
                </p:nvSpPr>
                <p:spPr>
                  <a:xfrm>
                    <a:off x="1248" y="192"/>
                    <a:ext cx="336" cy="329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800" b="1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士</a:t>
                    </a:r>
                    <a:endPara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36898" name="组合 3751"/>
                <p:cNvGrpSpPr/>
                <p:nvPr/>
              </p:nvGrpSpPr>
              <p:grpSpPr>
                <a:xfrm>
                  <a:off x="4427" y="851"/>
                  <a:ext cx="336" cy="329"/>
                  <a:chOff x="2029" y="703"/>
                  <a:chExt cx="336" cy="329"/>
                </a:xfrm>
              </p:grpSpPr>
              <p:sp>
                <p:nvSpPr>
                  <p:cNvPr id="36899" name="椭圆 3752"/>
                  <p:cNvSpPr/>
                  <p:nvPr/>
                </p:nvSpPr>
                <p:spPr>
                  <a:xfrm>
                    <a:off x="2064" y="720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p>
                    <a:pPr algn="ctr"/>
                    <a:endParaRPr lang="zh-CN" altLang="zh-CN" sz="280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36900" name="矩形 3753"/>
                  <p:cNvSpPr/>
                  <p:nvPr/>
                </p:nvSpPr>
                <p:spPr>
                  <a:xfrm>
                    <a:off x="2029" y="703"/>
                    <a:ext cx="336" cy="329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800" b="1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象</a:t>
                    </a:r>
                    <a:endPara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36901" name="组合 3754"/>
                <p:cNvGrpSpPr/>
                <p:nvPr/>
              </p:nvGrpSpPr>
              <p:grpSpPr>
                <a:xfrm>
                  <a:off x="4091" y="827"/>
                  <a:ext cx="336" cy="329"/>
                  <a:chOff x="1248" y="192"/>
                  <a:chExt cx="336" cy="329"/>
                </a:xfrm>
              </p:grpSpPr>
              <p:sp>
                <p:nvSpPr>
                  <p:cNvPr id="36902" name="椭圆 3755"/>
                  <p:cNvSpPr/>
                  <p:nvPr/>
                </p:nvSpPr>
                <p:spPr>
                  <a:xfrm>
                    <a:off x="1274" y="227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p>
                    <a:pPr algn="ctr"/>
                    <a:endParaRPr lang="zh-CN" altLang="zh-CN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36903" name="矩形 3756"/>
                  <p:cNvSpPr/>
                  <p:nvPr/>
                </p:nvSpPr>
                <p:spPr>
                  <a:xfrm>
                    <a:off x="1248" y="192"/>
                    <a:ext cx="336" cy="329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800" b="1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士</a:t>
                    </a:r>
                    <a:endPara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36904" name="组合 3757"/>
                <p:cNvGrpSpPr/>
                <p:nvPr/>
              </p:nvGrpSpPr>
              <p:grpSpPr>
                <a:xfrm>
                  <a:off x="3753" y="1499"/>
                  <a:ext cx="336" cy="329"/>
                  <a:chOff x="2029" y="703"/>
                  <a:chExt cx="336" cy="329"/>
                </a:xfrm>
              </p:grpSpPr>
              <p:sp>
                <p:nvSpPr>
                  <p:cNvPr id="36905" name="椭圆 3758"/>
                  <p:cNvSpPr/>
                  <p:nvPr/>
                </p:nvSpPr>
                <p:spPr>
                  <a:xfrm>
                    <a:off x="2064" y="720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p>
                    <a:pPr algn="ctr"/>
                    <a:endParaRPr lang="zh-CN" altLang="zh-CN" sz="280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36906" name="矩形 3759"/>
                  <p:cNvSpPr/>
                  <p:nvPr/>
                </p:nvSpPr>
                <p:spPr>
                  <a:xfrm>
                    <a:off x="2029" y="703"/>
                    <a:ext cx="336" cy="329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800" b="1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象</a:t>
                    </a:r>
                    <a:endPara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</p:grpSp>
          <p:grpSp>
            <p:nvGrpSpPr>
              <p:cNvPr id="36907" name="组合 3760"/>
              <p:cNvGrpSpPr/>
              <p:nvPr/>
            </p:nvGrpSpPr>
            <p:grpSpPr>
              <a:xfrm>
                <a:off x="3140" y="3074"/>
                <a:ext cx="1036" cy="679"/>
                <a:chOff x="3140" y="3074"/>
                <a:chExt cx="1036" cy="679"/>
              </a:xfrm>
            </p:grpSpPr>
            <p:grpSp>
              <p:nvGrpSpPr>
                <p:cNvPr id="36908" name="组合 3761"/>
                <p:cNvGrpSpPr/>
                <p:nvPr/>
              </p:nvGrpSpPr>
              <p:grpSpPr>
                <a:xfrm>
                  <a:off x="3485" y="3074"/>
                  <a:ext cx="336" cy="329"/>
                  <a:chOff x="2758" y="2841"/>
                  <a:chExt cx="336" cy="329"/>
                </a:xfrm>
              </p:grpSpPr>
              <p:sp>
                <p:nvSpPr>
                  <p:cNvPr id="36909" name="椭圆 3762"/>
                  <p:cNvSpPr/>
                  <p:nvPr/>
                </p:nvSpPr>
                <p:spPr>
                  <a:xfrm>
                    <a:off x="2797" y="2867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 anchorCtr="0"/>
                  <a:p>
                    <a:endParaRPr lang="zh-CN" altLang="en-US"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36910" name="矩形 3763"/>
                  <p:cNvSpPr/>
                  <p:nvPr/>
                </p:nvSpPr>
                <p:spPr>
                  <a:xfrm>
                    <a:off x="2758" y="2841"/>
                    <a:ext cx="336" cy="329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仕</a:t>
                    </a:r>
                    <a:endPara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36911" name="组合 3764"/>
                <p:cNvGrpSpPr/>
                <p:nvPr/>
              </p:nvGrpSpPr>
              <p:grpSpPr>
                <a:xfrm>
                  <a:off x="3840" y="3423"/>
                  <a:ext cx="336" cy="329"/>
                  <a:chOff x="2758" y="3129"/>
                  <a:chExt cx="336" cy="329"/>
                </a:xfrm>
              </p:grpSpPr>
              <p:sp>
                <p:nvSpPr>
                  <p:cNvPr id="36912" name="椭圆 3765"/>
                  <p:cNvSpPr/>
                  <p:nvPr/>
                </p:nvSpPr>
                <p:spPr>
                  <a:xfrm>
                    <a:off x="2797" y="3155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 anchorCtr="0"/>
                  <a:p>
                    <a:endParaRPr lang="zh-CN" altLang="en-US"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36913" name="矩形 3766"/>
                  <p:cNvSpPr/>
                  <p:nvPr/>
                </p:nvSpPr>
                <p:spPr>
                  <a:xfrm>
                    <a:off x="2758" y="3129"/>
                    <a:ext cx="336" cy="329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帅</a:t>
                    </a:r>
                    <a:endPara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36914" name="组合 3767"/>
                <p:cNvGrpSpPr/>
                <p:nvPr/>
              </p:nvGrpSpPr>
              <p:grpSpPr>
                <a:xfrm>
                  <a:off x="3140" y="3423"/>
                  <a:ext cx="336" cy="330"/>
                  <a:chOff x="2758" y="2841"/>
                  <a:chExt cx="336" cy="330"/>
                </a:xfrm>
              </p:grpSpPr>
              <p:sp>
                <p:nvSpPr>
                  <p:cNvPr id="36915" name="椭圆 3768"/>
                  <p:cNvSpPr/>
                  <p:nvPr/>
                </p:nvSpPr>
                <p:spPr>
                  <a:xfrm>
                    <a:off x="2797" y="2867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 anchorCtr="0"/>
                  <a:p>
                    <a:endParaRPr lang="zh-CN" altLang="en-US"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36916" name="矩形 3769"/>
                  <p:cNvSpPr/>
                  <p:nvPr/>
                </p:nvSpPr>
                <p:spPr>
                  <a:xfrm>
                    <a:off x="2758" y="2841"/>
                    <a:ext cx="336" cy="330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仕</a:t>
                    </a:r>
                    <a:endPara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</p:grpSp>
        </p:grpSp>
        <p:sp>
          <p:nvSpPr>
            <p:cNvPr id="36917" name="矩形 3770"/>
            <p:cNvSpPr/>
            <p:nvPr/>
          </p:nvSpPr>
          <p:spPr>
            <a:xfrm>
              <a:off x="2160" y="3744"/>
              <a:ext cx="3216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九   八    七    六    五    四    三    二    一</a:t>
              </a:r>
              <a:endParaRPr lang="zh-CN" altLang="en-US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6918" name="矩形 3771"/>
            <p:cNvSpPr/>
            <p:nvPr/>
          </p:nvSpPr>
          <p:spPr>
            <a:xfrm>
              <a:off x="2112" y="192"/>
              <a:ext cx="3216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１    ２    ３    ４    ５    ６    ７    ８    ９</a:t>
              </a:r>
              <a:endParaRPr lang="zh-CN" altLang="en-US" b="1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89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37890" name="矩形 3774"/>
          <p:cNvSpPr/>
          <p:nvPr/>
        </p:nvSpPr>
        <p:spPr>
          <a:xfrm>
            <a:off x="4638675" y="5348288"/>
            <a:ext cx="3797300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红先，如何取胜？</a:t>
            </a:r>
            <a:endParaRPr lang="zh-CN" altLang="en-US" b="1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37891" name="组合 3775"/>
          <p:cNvGrpSpPr/>
          <p:nvPr/>
        </p:nvGrpSpPr>
        <p:grpSpPr>
          <a:xfrm>
            <a:off x="1449388" y="533400"/>
            <a:ext cx="4803775" cy="4572000"/>
            <a:chOff x="66" y="336"/>
            <a:chExt cx="2793" cy="2880"/>
          </a:xfrm>
        </p:grpSpPr>
        <p:pic>
          <p:nvPicPr>
            <p:cNvPr id="37892" name="图片 3776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72" y="336"/>
              <a:ext cx="2787" cy="2880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37893" name="组合 3777"/>
            <p:cNvGrpSpPr/>
            <p:nvPr/>
          </p:nvGrpSpPr>
          <p:grpSpPr>
            <a:xfrm>
              <a:off x="708" y="2304"/>
              <a:ext cx="937" cy="860"/>
              <a:chOff x="708" y="2304"/>
              <a:chExt cx="937" cy="860"/>
            </a:xfrm>
          </p:grpSpPr>
          <p:grpSp>
            <p:nvGrpSpPr>
              <p:cNvPr id="37894" name="组合 3778"/>
              <p:cNvGrpSpPr/>
              <p:nvPr/>
            </p:nvGrpSpPr>
            <p:grpSpPr>
              <a:xfrm>
                <a:off x="1300" y="2304"/>
                <a:ext cx="345" cy="284"/>
                <a:chOff x="3072" y="808"/>
                <a:chExt cx="345" cy="284"/>
              </a:xfrm>
            </p:grpSpPr>
            <p:sp>
              <p:nvSpPr>
                <p:cNvPr id="37895" name="椭圆 3779"/>
                <p:cNvSpPr/>
                <p:nvPr/>
              </p:nvSpPr>
              <p:spPr>
                <a:xfrm flipH="1">
                  <a:off x="3072" y="808"/>
                  <a:ext cx="288" cy="284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896" name="矩形 3780"/>
                <p:cNvSpPr/>
                <p:nvPr/>
              </p:nvSpPr>
              <p:spPr>
                <a:xfrm flipH="1">
                  <a:off x="3077" y="816"/>
                  <a:ext cx="340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2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897" name="组合 3781"/>
              <p:cNvGrpSpPr/>
              <p:nvPr/>
            </p:nvGrpSpPr>
            <p:grpSpPr>
              <a:xfrm>
                <a:off x="708" y="2880"/>
                <a:ext cx="345" cy="284"/>
                <a:chOff x="3072" y="808"/>
                <a:chExt cx="345" cy="284"/>
              </a:xfrm>
            </p:grpSpPr>
            <p:sp>
              <p:nvSpPr>
                <p:cNvPr id="37898" name="椭圆 3782"/>
                <p:cNvSpPr/>
                <p:nvPr/>
              </p:nvSpPr>
              <p:spPr>
                <a:xfrm flipH="1">
                  <a:off x="3072" y="808"/>
                  <a:ext cx="288" cy="284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899" name="矩形 3783"/>
                <p:cNvSpPr/>
                <p:nvPr/>
              </p:nvSpPr>
              <p:spPr>
                <a:xfrm flipH="1">
                  <a:off x="3077" y="816"/>
                  <a:ext cx="340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2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900" name="组合 3784"/>
              <p:cNvGrpSpPr/>
              <p:nvPr/>
            </p:nvGrpSpPr>
            <p:grpSpPr>
              <a:xfrm>
                <a:off x="1020" y="2880"/>
                <a:ext cx="345" cy="284"/>
                <a:chOff x="3072" y="808"/>
                <a:chExt cx="345" cy="284"/>
              </a:xfrm>
            </p:grpSpPr>
            <p:sp>
              <p:nvSpPr>
                <p:cNvPr id="37901" name="椭圆 3785"/>
                <p:cNvSpPr/>
                <p:nvPr/>
              </p:nvSpPr>
              <p:spPr>
                <a:xfrm flipH="1">
                  <a:off x="3072" y="808"/>
                  <a:ext cx="288" cy="284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902" name="矩形 3786"/>
                <p:cNvSpPr/>
                <p:nvPr/>
              </p:nvSpPr>
              <p:spPr>
                <a:xfrm flipH="1">
                  <a:off x="3077" y="816"/>
                  <a:ext cx="340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2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903" name="组合 3787"/>
              <p:cNvGrpSpPr/>
              <p:nvPr/>
            </p:nvGrpSpPr>
            <p:grpSpPr>
              <a:xfrm>
                <a:off x="1300" y="2581"/>
                <a:ext cx="345" cy="284"/>
                <a:chOff x="3072" y="808"/>
                <a:chExt cx="345" cy="284"/>
              </a:xfrm>
            </p:grpSpPr>
            <p:sp>
              <p:nvSpPr>
                <p:cNvPr id="37904" name="椭圆 3788"/>
                <p:cNvSpPr/>
                <p:nvPr/>
              </p:nvSpPr>
              <p:spPr>
                <a:xfrm flipH="1">
                  <a:off x="3072" y="808"/>
                  <a:ext cx="288" cy="284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905" name="矩形 3789"/>
                <p:cNvSpPr/>
                <p:nvPr/>
              </p:nvSpPr>
              <p:spPr>
                <a:xfrm flipH="1">
                  <a:off x="3077" y="816"/>
                  <a:ext cx="340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2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906" name="组合 3790"/>
              <p:cNvGrpSpPr/>
              <p:nvPr/>
            </p:nvGrpSpPr>
            <p:grpSpPr>
              <a:xfrm>
                <a:off x="1300" y="2880"/>
                <a:ext cx="345" cy="284"/>
                <a:chOff x="3072" y="808"/>
                <a:chExt cx="345" cy="284"/>
              </a:xfrm>
            </p:grpSpPr>
            <p:sp>
              <p:nvSpPr>
                <p:cNvPr id="37907" name="椭圆 3791"/>
                <p:cNvSpPr/>
                <p:nvPr/>
              </p:nvSpPr>
              <p:spPr>
                <a:xfrm flipH="1">
                  <a:off x="3072" y="808"/>
                  <a:ext cx="288" cy="284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908" name="矩形 3792"/>
                <p:cNvSpPr/>
                <p:nvPr/>
              </p:nvSpPr>
              <p:spPr>
                <a:xfrm flipH="1">
                  <a:off x="3077" y="816"/>
                  <a:ext cx="340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2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帅</a:t>
                  </a:r>
                  <a:endPara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37909" name="组合 3793"/>
            <p:cNvGrpSpPr/>
            <p:nvPr/>
          </p:nvGrpSpPr>
          <p:grpSpPr>
            <a:xfrm>
              <a:off x="1911" y="1200"/>
              <a:ext cx="345" cy="284"/>
              <a:chOff x="3072" y="808"/>
              <a:chExt cx="345" cy="284"/>
            </a:xfrm>
          </p:grpSpPr>
          <p:sp>
            <p:nvSpPr>
              <p:cNvPr id="37910" name="椭圆 3794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7911" name="矩形 3795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7912" name="组合 3796"/>
            <p:cNvGrpSpPr/>
            <p:nvPr/>
          </p:nvGrpSpPr>
          <p:grpSpPr>
            <a:xfrm>
              <a:off x="66" y="2887"/>
              <a:ext cx="345" cy="284"/>
              <a:chOff x="2016" y="1152"/>
              <a:chExt cx="345" cy="284"/>
            </a:xfrm>
          </p:grpSpPr>
          <p:sp>
            <p:nvSpPr>
              <p:cNvPr id="37913" name="椭圆 3797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7914" name="矩形 3798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7915" name="组合 3799"/>
            <p:cNvGrpSpPr/>
            <p:nvPr/>
          </p:nvGrpSpPr>
          <p:grpSpPr>
            <a:xfrm>
              <a:off x="700" y="2042"/>
              <a:ext cx="345" cy="284"/>
              <a:chOff x="2016" y="1152"/>
              <a:chExt cx="345" cy="284"/>
            </a:xfrm>
          </p:grpSpPr>
          <p:sp>
            <p:nvSpPr>
              <p:cNvPr id="37916" name="椭圆 3800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7917" name="矩形 3801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7918" name="组合 3802"/>
            <p:cNvGrpSpPr/>
            <p:nvPr/>
          </p:nvGrpSpPr>
          <p:grpSpPr>
            <a:xfrm>
              <a:off x="708" y="348"/>
              <a:ext cx="957" cy="861"/>
              <a:chOff x="708" y="348"/>
              <a:chExt cx="957" cy="861"/>
            </a:xfrm>
          </p:grpSpPr>
          <p:grpSp>
            <p:nvGrpSpPr>
              <p:cNvPr id="37919" name="组合 3803"/>
              <p:cNvGrpSpPr/>
              <p:nvPr/>
            </p:nvGrpSpPr>
            <p:grpSpPr>
              <a:xfrm>
                <a:off x="708" y="348"/>
                <a:ext cx="345" cy="284"/>
                <a:chOff x="2016" y="1152"/>
                <a:chExt cx="345" cy="284"/>
              </a:xfrm>
            </p:grpSpPr>
            <p:sp>
              <p:nvSpPr>
                <p:cNvPr id="37920" name="椭圆 3804"/>
                <p:cNvSpPr/>
                <p:nvPr/>
              </p:nvSpPr>
              <p:spPr>
                <a:xfrm flipH="1">
                  <a:off x="2016" y="1152"/>
                  <a:ext cx="288" cy="284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921" name="矩形 3805"/>
                <p:cNvSpPr/>
                <p:nvPr/>
              </p:nvSpPr>
              <p:spPr>
                <a:xfrm flipH="1">
                  <a:off x="2021" y="1160"/>
                  <a:ext cx="340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200" b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922" name="组合 3806"/>
              <p:cNvGrpSpPr/>
              <p:nvPr/>
            </p:nvGrpSpPr>
            <p:grpSpPr>
              <a:xfrm>
                <a:off x="1318" y="925"/>
                <a:ext cx="345" cy="284"/>
                <a:chOff x="2016" y="1152"/>
                <a:chExt cx="345" cy="284"/>
              </a:xfrm>
            </p:grpSpPr>
            <p:sp>
              <p:nvSpPr>
                <p:cNvPr id="37923" name="椭圆 3807"/>
                <p:cNvSpPr/>
                <p:nvPr/>
              </p:nvSpPr>
              <p:spPr>
                <a:xfrm flipH="1">
                  <a:off x="2016" y="1152"/>
                  <a:ext cx="288" cy="284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924" name="矩形 3808"/>
                <p:cNvSpPr/>
                <p:nvPr/>
              </p:nvSpPr>
              <p:spPr>
                <a:xfrm flipH="1">
                  <a:off x="2021" y="1160"/>
                  <a:ext cx="340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200" b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925" name="组合 3809"/>
              <p:cNvGrpSpPr/>
              <p:nvPr/>
            </p:nvGrpSpPr>
            <p:grpSpPr>
              <a:xfrm>
                <a:off x="1320" y="648"/>
                <a:ext cx="345" cy="284"/>
                <a:chOff x="2016" y="1152"/>
                <a:chExt cx="345" cy="284"/>
              </a:xfrm>
            </p:grpSpPr>
            <p:sp>
              <p:nvSpPr>
                <p:cNvPr id="37926" name="椭圆 3810"/>
                <p:cNvSpPr/>
                <p:nvPr/>
              </p:nvSpPr>
              <p:spPr>
                <a:xfrm flipH="1">
                  <a:off x="2016" y="1152"/>
                  <a:ext cx="288" cy="284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927" name="矩形 3811"/>
                <p:cNvSpPr/>
                <p:nvPr/>
              </p:nvSpPr>
              <p:spPr>
                <a:xfrm flipH="1">
                  <a:off x="2021" y="1160"/>
                  <a:ext cx="340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200" b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928" name="组合 3812"/>
              <p:cNvGrpSpPr/>
              <p:nvPr/>
            </p:nvGrpSpPr>
            <p:grpSpPr>
              <a:xfrm>
                <a:off x="1008" y="348"/>
                <a:ext cx="345" cy="284"/>
                <a:chOff x="2016" y="1152"/>
                <a:chExt cx="345" cy="284"/>
              </a:xfrm>
            </p:grpSpPr>
            <p:sp>
              <p:nvSpPr>
                <p:cNvPr id="37929" name="椭圆 3813"/>
                <p:cNvSpPr/>
                <p:nvPr/>
              </p:nvSpPr>
              <p:spPr>
                <a:xfrm flipH="1">
                  <a:off x="2016" y="1152"/>
                  <a:ext cx="288" cy="284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930" name="矩形 3814"/>
                <p:cNvSpPr/>
                <p:nvPr/>
              </p:nvSpPr>
              <p:spPr>
                <a:xfrm flipH="1">
                  <a:off x="2021" y="1160"/>
                  <a:ext cx="340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200" b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931" name="组合 3815"/>
              <p:cNvGrpSpPr/>
              <p:nvPr/>
            </p:nvGrpSpPr>
            <p:grpSpPr>
              <a:xfrm>
                <a:off x="1299" y="348"/>
                <a:ext cx="345" cy="284"/>
                <a:chOff x="2016" y="1152"/>
                <a:chExt cx="345" cy="284"/>
              </a:xfrm>
            </p:grpSpPr>
            <p:sp>
              <p:nvSpPr>
                <p:cNvPr id="37932" name="椭圆 3816"/>
                <p:cNvSpPr/>
                <p:nvPr/>
              </p:nvSpPr>
              <p:spPr>
                <a:xfrm flipH="1">
                  <a:off x="2016" y="1152"/>
                  <a:ext cx="288" cy="284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933" name="矩形 3817"/>
                <p:cNvSpPr/>
                <p:nvPr/>
              </p:nvSpPr>
              <p:spPr>
                <a:xfrm flipH="1">
                  <a:off x="2021" y="1160"/>
                  <a:ext cx="340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200" b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将</a:t>
                  </a:r>
                  <a:endPara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37934" name="组合 3818"/>
            <p:cNvGrpSpPr/>
            <p:nvPr/>
          </p:nvGrpSpPr>
          <p:grpSpPr>
            <a:xfrm>
              <a:off x="87" y="1477"/>
              <a:ext cx="345" cy="284"/>
              <a:chOff x="2016" y="1152"/>
              <a:chExt cx="345" cy="284"/>
            </a:xfrm>
          </p:grpSpPr>
          <p:sp>
            <p:nvSpPr>
              <p:cNvPr id="37935" name="椭圆 3819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7936" name="矩形 3820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卒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7937" name="组合 3821"/>
            <p:cNvGrpSpPr/>
            <p:nvPr/>
          </p:nvGrpSpPr>
          <p:grpSpPr>
            <a:xfrm>
              <a:off x="1300" y="1477"/>
              <a:ext cx="345" cy="284"/>
              <a:chOff x="2016" y="1152"/>
              <a:chExt cx="345" cy="284"/>
            </a:xfrm>
          </p:grpSpPr>
          <p:sp>
            <p:nvSpPr>
              <p:cNvPr id="37938" name="椭圆 3822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7939" name="矩形 3823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卒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7940" name="组合 3824"/>
            <p:cNvGrpSpPr/>
            <p:nvPr/>
          </p:nvGrpSpPr>
          <p:grpSpPr>
            <a:xfrm>
              <a:off x="1307" y="1178"/>
              <a:ext cx="345" cy="284"/>
              <a:chOff x="3072" y="808"/>
              <a:chExt cx="345" cy="284"/>
            </a:xfrm>
          </p:grpSpPr>
          <p:sp>
            <p:nvSpPr>
              <p:cNvPr id="37941" name="椭圆 3825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7942" name="矩形 3826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37943" name="组合 3827"/>
          <p:cNvGrpSpPr/>
          <p:nvPr/>
        </p:nvGrpSpPr>
        <p:grpSpPr>
          <a:xfrm>
            <a:off x="6218238" y="533400"/>
            <a:ext cx="4792662" cy="4572000"/>
            <a:chOff x="3197" y="336"/>
            <a:chExt cx="3019" cy="2880"/>
          </a:xfrm>
        </p:grpSpPr>
        <p:pic>
          <p:nvPicPr>
            <p:cNvPr id="37944" name="图片 3828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197" y="336"/>
              <a:ext cx="3019" cy="2880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37945" name="组合 3829"/>
            <p:cNvGrpSpPr/>
            <p:nvPr/>
          </p:nvGrpSpPr>
          <p:grpSpPr>
            <a:xfrm>
              <a:off x="3907" y="2352"/>
              <a:ext cx="1015" cy="860"/>
              <a:chOff x="708" y="2304"/>
              <a:chExt cx="937" cy="860"/>
            </a:xfrm>
          </p:grpSpPr>
          <p:grpSp>
            <p:nvGrpSpPr>
              <p:cNvPr id="37946" name="组合 3830"/>
              <p:cNvGrpSpPr/>
              <p:nvPr/>
            </p:nvGrpSpPr>
            <p:grpSpPr>
              <a:xfrm>
                <a:off x="1300" y="2304"/>
                <a:ext cx="345" cy="284"/>
                <a:chOff x="3072" y="808"/>
                <a:chExt cx="345" cy="284"/>
              </a:xfrm>
            </p:grpSpPr>
            <p:sp>
              <p:nvSpPr>
                <p:cNvPr id="37947" name="椭圆 3831"/>
                <p:cNvSpPr/>
                <p:nvPr/>
              </p:nvSpPr>
              <p:spPr>
                <a:xfrm flipH="1">
                  <a:off x="3072" y="808"/>
                  <a:ext cx="288" cy="284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948" name="矩形 3832"/>
                <p:cNvSpPr/>
                <p:nvPr/>
              </p:nvSpPr>
              <p:spPr>
                <a:xfrm flipH="1">
                  <a:off x="3077" y="816"/>
                  <a:ext cx="340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2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949" name="组合 3833"/>
              <p:cNvGrpSpPr/>
              <p:nvPr/>
            </p:nvGrpSpPr>
            <p:grpSpPr>
              <a:xfrm>
                <a:off x="708" y="2880"/>
                <a:ext cx="345" cy="284"/>
                <a:chOff x="3072" y="808"/>
                <a:chExt cx="345" cy="284"/>
              </a:xfrm>
            </p:grpSpPr>
            <p:sp>
              <p:nvSpPr>
                <p:cNvPr id="37950" name="椭圆 3834"/>
                <p:cNvSpPr/>
                <p:nvPr/>
              </p:nvSpPr>
              <p:spPr>
                <a:xfrm flipH="1">
                  <a:off x="3072" y="808"/>
                  <a:ext cx="288" cy="284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951" name="矩形 3835"/>
                <p:cNvSpPr/>
                <p:nvPr/>
              </p:nvSpPr>
              <p:spPr>
                <a:xfrm flipH="1">
                  <a:off x="3077" y="816"/>
                  <a:ext cx="340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2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952" name="组合 3836"/>
              <p:cNvGrpSpPr/>
              <p:nvPr/>
            </p:nvGrpSpPr>
            <p:grpSpPr>
              <a:xfrm>
                <a:off x="1020" y="2880"/>
                <a:ext cx="345" cy="284"/>
                <a:chOff x="3072" y="808"/>
                <a:chExt cx="345" cy="284"/>
              </a:xfrm>
            </p:grpSpPr>
            <p:sp>
              <p:nvSpPr>
                <p:cNvPr id="37953" name="椭圆 3837"/>
                <p:cNvSpPr/>
                <p:nvPr/>
              </p:nvSpPr>
              <p:spPr>
                <a:xfrm flipH="1">
                  <a:off x="3072" y="808"/>
                  <a:ext cx="288" cy="284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954" name="矩形 3838"/>
                <p:cNvSpPr/>
                <p:nvPr/>
              </p:nvSpPr>
              <p:spPr>
                <a:xfrm flipH="1">
                  <a:off x="3077" y="816"/>
                  <a:ext cx="340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2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955" name="组合 3839"/>
              <p:cNvGrpSpPr/>
              <p:nvPr/>
            </p:nvGrpSpPr>
            <p:grpSpPr>
              <a:xfrm>
                <a:off x="1300" y="2581"/>
                <a:ext cx="345" cy="284"/>
                <a:chOff x="3072" y="808"/>
                <a:chExt cx="345" cy="284"/>
              </a:xfrm>
            </p:grpSpPr>
            <p:sp>
              <p:nvSpPr>
                <p:cNvPr id="37956" name="椭圆 3840"/>
                <p:cNvSpPr/>
                <p:nvPr/>
              </p:nvSpPr>
              <p:spPr>
                <a:xfrm flipH="1">
                  <a:off x="3072" y="808"/>
                  <a:ext cx="288" cy="284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957" name="矩形 3841"/>
                <p:cNvSpPr/>
                <p:nvPr/>
              </p:nvSpPr>
              <p:spPr>
                <a:xfrm flipH="1">
                  <a:off x="3077" y="816"/>
                  <a:ext cx="340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2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958" name="组合 3842"/>
              <p:cNvGrpSpPr/>
              <p:nvPr/>
            </p:nvGrpSpPr>
            <p:grpSpPr>
              <a:xfrm>
                <a:off x="1300" y="2880"/>
                <a:ext cx="345" cy="284"/>
                <a:chOff x="3072" y="808"/>
                <a:chExt cx="345" cy="284"/>
              </a:xfrm>
            </p:grpSpPr>
            <p:sp>
              <p:nvSpPr>
                <p:cNvPr id="37959" name="椭圆 3843"/>
                <p:cNvSpPr/>
                <p:nvPr/>
              </p:nvSpPr>
              <p:spPr>
                <a:xfrm flipH="1">
                  <a:off x="3072" y="808"/>
                  <a:ext cx="288" cy="284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960" name="矩形 3844"/>
                <p:cNvSpPr/>
                <p:nvPr/>
              </p:nvSpPr>
              <p:spPr>
                <a:xfrm flipH="1">
                  <a:off x="3077" y="816"/>
                  <a:ext cx="340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2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帅</a:t>
                  </a:r>
                  <a:endPara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37961" name="组合 3845"/>
            <p:cNvGrpSpPr/>
            <p:nvPr/>
          </p:nvGrpSpPr>
          <p:grpSpPr>
            <a:xfrm>
              <a:off x="3901" y="356"/>
              <a:ext cx="1037" cy="861"/>
              <a:chOff x="708" y="348"/>
              <a:chExt cx="957" cy="861"/>
            </a:xfrm>
          </p:grpSpPr>
          <p:grpSp>
            <p:nvGrpSpPr>
              <p:cNvPr id="37962" name="组合 3846"/>
              <p:cNvGrpSpPr/>
              <p:nvPr/>
            </p:nvGrpSpPr>
            <p:grpSpPr>
              <a:xfrm>
                <a:off x="708" y="348"/>
                <a:ext cx="345" cy="284"/>
                <a:chOff x="2016" y="1152"/>
                <a:chExt cx="345" cy="284"/>
              </a:xfrm>
            </p:grpSpPr>
            <p:sp>
              <p:nvSpPr>
                <p:cNvPr id="37963" name="椭圆 3847"/>
                <p:cNvSpPr/>
                <p:nvPr/>
              </p:nvSpPr>
              <p:spPr>
                <a:xfrm flipH="1">
                  <a:off x="2016" y="1152"/>
                  <a:ext cx="288" cy="284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964" name="矩形 3848"/>
                <p:cNvSpPr/>
                <p:nvPr/>
              </p:nvSpPr>
              <p:spPr>
                <a:xfrm flipH="1">
                  <a:off x="2021" y="1160"/>
                  <a:ext cx="340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200" b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965" name="组合 3849"/>
              <p:cNvGrpSpPr/>
              <p:nvPr/>
            </p:nvGrpSpPr>
            <p:grpSpPr>
              <a:xfrm>
                <a:off x="1318" y="925"/>
                <a:ext cx="345" cy="284"/>
                <a:chOff x="2016" y="1152"/>
                <a:chExt cx="345" cy="284"/>
              </a:xfrm>
            </p:grpSpPr>
            <p:sp>
              <p:nvSpPr>
                <p:cNvPr id="37966" name="椭圆 3850"/>
                <p:cNvSpPr/>
                <p:nvPr/>
              </p:nvSpPr>
              <p:spPr>
                <a:xfrm flipH="1">
                  <a:off x="2016" y="1152"/>
                  <a:ext cx="288" cy="284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967" name="矩形 3851"/>
                <p:cNvSpPr/>
                <p:nvPr/>
              </p:nvSpPr>
              <p:spPr>
                <a:xfrm flipH="1">
                  <a:off x="2021" y="1160"/>
                  <a:ext cx="340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200" b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968" name="组合 3852"/>
              <p:cNvGrpSpPr/>
              <p:nvPr/>
            </p:nvGrpSpPr>
            <p:grpSpPr>
              <a:xfrm>
                <a:off x="1320" y="648"/>
                <a:ext cx="345" cy="284"/>
                <a:chOff x="2016" y="1152"/>
                <a:chExt cx="345" cy="284"/>
              </a:xfrm>
            </p:grpSpPr>
            <p:sp>
              <p:nvSpPr>
                <p:cNvPr id="37969" name="椭圆 3853"/>
                <p:cNvSpPr/>
                <p:nvPr/>
              </p:nvSpPr>
              <p:spPr>
                <a:xfrm flipH="1">
                  <a:off x="2016" y="1152"/>
                  <a:ext cx="288" cy="284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970" name="矩形 3854"/>
                <p:cNvSpPr/>
                <p:nvPr/>
              </p:nvSpPr>
              <p:spPr>
                <a:xfrm flipH="1">
                  <a:off x="2021" y="1160"/>
                  <a:ext cx="340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200" b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971" name="组合 3855"/>
              <p:cNvGrpSpPr/>
              <p:nvPr/>
            </p:nvGrpSpPr>
            <p:grpSpPr>
              <a:xfrm>
                <a:off x="1008" y="348"/>
                <a:ext cx="345" cy="284"/>
                <a:chOff x="2016" y="1152"/>
                <a:chExt cx="345" cy="284"/>
              </a:xfrm>
            </p:grpSpPr>
            <p:sp>
              <p:nvSpPr>
                <p:cNvPr id="37972" name="椭圆 3856"/>
                <p:cNvSpPr/>
                <p:nvPr/>
              </p:nvSpPr>
              <p:spPr>
                <a:xfrm flipH="1">
                  <a:off x="2016" y="1152"/>
                  <a:ext cx="288" cy="284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973" name="矩形 3857"/>
                <p:cNvSpPr/>
                <p:nvPr/>
              </p:nvSpPr>
              <p:spPr>
                <a:xfrm flipH="1">
                  <a:off x="2021" y="1160"/>
                  <a:ext cx="340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200" b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974" name="组合 3858"/>
              <p:cNvGrpSpPr/>
              <p:nvPr/>
            </p:nvGrpSpPr>
            <p:grpSpPr>
              <a:xfrm>
                <a:off x="1299" y="348"/>
                <a:ext cx="345" cy="284"/>
                <a:chOff x="2016" y="1152"/>
                <a:chExt cx="345" cy="284"/>
              </a:xfrm>
            </p:grpSpPr>
            <p:sp>
              <p:nvSpPr>
                <p:cNvPr id="37975" name="椭圆 3859"/>
                <p:cNvSpPr/>
                <p:nvPr/>
              </p:nvSpPr>
              <p:spPr>
                <a:xfrm flipH="1">
                  <a:off x="2016" y="1152"/>
                  <a:ext cx="288" cy="284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976" name="矩形 3860"/>
                <p:cNvSpPr/>
                <p:nvPr/>
              </p:nvSpPr>
              <p:spPr>
                <a:xfrm flipH="1">
                  <a:off x="2021" y="1160"/>
                  <a:ext cx="340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200" b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将</a:t>
                  </a:r>
                  <a:endPara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37977" name="组合 3861"/>
            <p:cNvGrpSpPr/>
            <p:nvPr/>
          </p:nvGrpSpPr>
          <p:grpSpPr>
            <a:xfrm>
              <a:off x="3892" y="661"/>
              <a:ext cx="374" cy="284"/>
              <a:chOff x="3072" y="808"/>
              <a:chExt cx="345" cy="284"/>
            </a:xfrm>
          </p:grpSpPr>
          <p:sp>
            <p:nvSpPr>
              <p:cNvPr id="37978" name="椭圆 3862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7979" name="矩形 3863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7980" name="组合 3864"/>
            <p:cNvGrpSpPr/>
            <p:nvPr/>
          </p:nvGrpSpPr>
          <p:grpSpPr>
            <a:xfrm>
              <a:off x="4236" y="661"/>
              <a:ext cx="374" cy="284"/>
              <a:chOff x="3072" y="808"/>
              <a:chExt cx="345" cy="284"/>
            </a:xfrm>
          </p:grpSpPr>
          <p:sp>
            <p:nvSpPr>
              <p:cNvPr id="37981" name="椭圆 3865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7982" name="矩形 3866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7983" name="组合 3867"/>
            <p:cNvGrpSpPr/>
            <p:nvPr/>
          </p:nvGrpSpPr>
          <p:grpSpPr>
            <a:xfrm>
              <a:off x="4540" y="2057"/>
              <a:ext cx="374" cy="284"/>
              <a:chOff x="2016" y="1152"/>
              <a:chExt cx="345" cy="284"/>
            </a:xfrm>
          </p:grpSpPr>
          <p:sp>
            <p:nvSpPr>
              <p:cNvPr id="37984" name="椭圆 3868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7985" name="矩形 3869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7986" name="组合 3870"/>
            <p:cNvGrpSpPr/>
            <p:nvPr/>
          </p:nvGrpSpPr>
          <p:grpSpPr>
            <a:xfrm>
              <a:off x="4876" y="2053"/>
              <a:ext cx="374" cy="284"/>
              <a:chOff x="2016" y="1152"/>
              <a:chExt cx="345" cy="284"/>
            </a:xfrm>
          </p:grpSpPr>
          <p:sp>
            <p:nvSpPr>
              <p:cNvPr id="37987" name="椭圆 3871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7988" name="矩形 3872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卒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7989" name="组合 3873"/>
            <p:cNvGrpSpPr/>
            <p:nvPr/>
          </p:nvGrpSpPr>
          <p:grpSpPr>
            <a:xfrm>
              <a:off x="3219" y="2352"/>
              <a:ext cx="373" cy="284"/>
              <a:chOff x="3072" y="808"/>
              <a:chExt cx="345" cy="284"/>
            </a:xfrm>
          </p:grpSpPr>
          <p:sp>
            <p:nvSpPr>
              <p:cNvPr id="37990" name="椭圆 3874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7991" name="矩形 3875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7992" name="组合 3876"/>
            <p:cNvGrpSpPr/>
            <p:nvPr/>
          </p:nvGrpSpPr>
          <p:grpSpPr>
            <a:xfrm>
              <a:off x="3918" y="957"/>
              <a:ext cx="374" cy="284"/>
              <a:chOff x="2016" y="1152"/>
              <a:chExt cx="345" cy="284"/>
            </a:xfrm>
          </p:grpSpPr>
          <p:sp>
            <p:nvSpPr>
              <p:cNvPr id="37993" name="椭圆 3877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7994" name="矩形 3878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3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grpSp>
        <p:nvGrpSpPr>
          <p:cNvPr id="38914" name="组合 3881"/>
          <p:cNvGrpSpPr/>
          <p:nvPr/>
        </p:nvGrpSpPr>
        <p:grpSpPr>
          <a:xfrm>
            <a:off x="1573213" y="346075"/>
            <a:ext cx="9291637" cy="644525"/>
            <a:chOff x="250" y="218"/>
            <a:chExt cx="5403" cy="406"/>
          </a:xfrm>
        </p:grpSpPr>
        <p:sp>
          <p:nvSpPr>
            <p:cNvPr id="38915" name="矩形 3882"/>
            <p:cNvSpPr/>
            <p:nvPr/>
          </p:nvSpPr>
          <p:spPr>
            <a:xfrm>
              <a:off x="250" y="255"/>
              <a:ext cx="1632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>
                  <a:solidFill>
                    <a:schemeClr val="accent2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十一、重炮杀</a:t>
              </a:r>
              <a:endParaRPr lang="zh-CN" altLang="en-US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  <p:sp>
          <p:nvSpPr>
            <p:cNvPr id="38916" name="矩形 3883"/>
            <p:cNvSpPr/>
            <p:nvPr/>
          </p:nvSpPr>
          <p:spPr>
            <a:xfrm>
              <a:off x="1525" y="218"/>
              <a:ext cx="4128" cy="406"/>
            </a:xfrm>
            <a:prstGeom prst="rect">
              <a:avLst/>
            </a:prstGeom>
            <a:noFill/>
            <a:ln w="952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18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　　用一个炮做炮架，另一炮照将，把对方将死，或用前炮照将，后炮控制，把对方将死的杀法，叫重炮杀。</a:t>
              </a:r>
              <a:endParaRPr lang="zh-CN" altLang="en-US" sz="1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38917" name="矩形 3884"/>
          <p:cNvSpPr/>
          <p:nvPr/>
        </p:nvSpPr>
        <p:spPr>
          <a:xfrm>
            <a:off x="2216150" y="1905000"/>
            <a:ext cx="2889250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endParaRPr lang="zh-CN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8918" name="矩形 3885"/>
          <p:cNvSpPr/>
          <p:nvPr/>
        </p:nvSpPr>
        <p:spPr>
          <a:xfrm>
            <a:off x="2262188" y="1700213"/>
            <a:ext cx="2819400" cy="32766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如图红先：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炮七平五重炮杀！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（红胜）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如改由黑先，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炮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亦成重炮杀！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（黑胜）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38919" name="组合 3886"/>
          <p:cNvGrpSpPr/>
          <p:nvPr/>
        </p:nvGrpSpPr>
        <p:grpSpPr>
          <a:xfrm>
            <a:off x="5167313" y="981075"/>
            <a:ext cx="5530850" cy="5322888"/>
            <a:chOff x="2112" y="729"/>
            <a:chExt cx="3216" cy="3353"/>
          </a:xfrm>
        </p:grpSpPr>
        <p:pic>
          <p:nvPicPr>
            <p:cNvPr id="38920" name="图片 3887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112" y="756"/>
              <a:ext cx="3216" cy="3324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38921" name="组合 3888"/>
            <p:cNvGrpSpPr/>
            <p:nvPr/>
          </p:nvGrpSpPr>
          <p:grpSpPr>
            <a:xfrm>
              <a:off x="2832" y="1728"/>
              <a:ext cx="336" cy="329"/>
              <a:chOff x="777" y="3478"/>
              <a:chExt cx="336" cy="329"/>
            </a:xfrm>
          </p:grpSpPr>
          <p:sp>
            <p:nvSpPr>
              <p:cNvPr id="38922" name="椭圆 3889"/>
              <p:cNvSpPr/>
              <p:nvPr/>
            </p:nvSpPr>
            <p:spPr>
              <a:xfrm>
                <a:off x="816" y="351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8923" name="矩形 3890"/>
              <p:cNvSpPr/>
              <p:nvPr/>
            </p:nvSpPr>
            <p:spPr>
              <a:xfrm>
                <a:off x="777" y="347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8924" name="组合 3891"/>
            <p:cNvGrpSpPr/>
            <p:nvPr/>
          </p:nvGrpSpPr>
          <p:grpSpPr>
            <a:xfrm>
              <a:off x="4272" y="3360"/>
              <a:ext cx="336" cy="310"/>
              <a:chOff x="1104" y="768"/>
              <a:chExt cx="336" cy="310"/>
            </a:xfrm>
          </p:grpSpPr>
          <p:sp>
            <p:nvSpPr>
              <p:cNvPr id="38925" name="椭圆 3892"/>
              <p:cNvSpPr/>
              <p:nvPr/>
            </p:nvSpPr>
            <p:spPr>
              <a:xfrm>
                <a:off x="1130" y="781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8926" name="矩形 3893"/>
              <p:cNvSpPr/>
              <p:nvPr/>
            </p:nvSpPr>
            <p:spPr>
              <a:xfrm>
                <a:off x="1104" y="768"/>
                <a:ext cx="336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8927" name="组合 3894"/>
            <p:cNvGrpSpPr/>
            <p:nvPr/>
          </p:nvGrpSpPr>
          <p:grpSpPr>
            <a:xfrm>
              <a:off x="4597" y="2714"/>
              <a:ext cx="336" cy="329"/>
              <a:chOff x="1968" y="672"/>
              <a:chExt cx="336" cy="329"/>
            </a:xfrm>
          </p:grpSpPr>
          <p:sp>
            <p:nvSpPr>
              <p:cNvPr id="38928" name="椭圆 3895"/>
              <p:cNvSpPr/>
              <p:nvPr/>
            </p:nvSpPr>
            <p:spPr>
              <a:xfrm>
                <a:off x="2003" y="69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8929" name="矩形 3896"/>
              <p:cNvSpPr/>
              <p:nvPr/>
            </p:nvSpPr>
            <p:spPr>
              <a:xfrm>
                <a:off x="1968" y="67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8930" name="组合 3897"/>
            <p:cNvGrpSpPr/>
            <p:nvPr/>
          </p:nvGrpSpPr>
          <p:grpSpPr>
            <a:xfrm>
              <a:off x="3552" y="2404"/>
              <a:ext cx="336" cy="329"/>
              <a:chOff x="777" y="3478"/>
              <a:chExt cx="336" cy="329"/>
            </a:xfrm>
          </p:grpSpPr>
          <p:sp>
            <p:nvSpPr>
              <p:cNvPr id="38931" name="椭圆 3898"/>
              <p:cNvSpPr/>
              <p:nvPr/>
            </p:nvSpPr>
            <p:spPr>
              <a:xfrm>
                <a:off x="816" y="351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8932" name="矩形 3899"/>
              <p:cNvSpPr/>
              <p:nvPr/>
            </p:nvSpPr>
            <p:spPr>
              <a:xfrm>
                <a:off x="777" y="347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8933" name="组合 3900"/>
            <p:cNvGrpSpPr/>
            <p:nvPr/>
          </p:nvGrpSpPr>
          <p:grpSpPr>
            <a:xfrm>
              <a:off x="4992" y="3696"/>
              <a:ext cx="336" cy="329"/>
              <a:chOff x="1968" y="672"/>
              <a:chExt cx="336" cy="329"/>
            </a:xfrm>
          </p:grpSpPr>
          <p:sp>
            <p:nvSpPr>
              <p:cNvPr id="38934" name="椭圆 3901"/>
              <p:cNvSpPr/>
              <p:nvPr/>
            </p:nvSpPr>
            <p:spPr>
              <a:xfrm>
                <a:off x="2003" y="69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8935" name="矩形 3902"/>
              <p:cNvSpPr/>
              <p:nvPr/>
            </p:nvSpPr>
            <p:spPr>
              <a:xfrm>
                <a:off x="1968" y="67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8936" name="组合 3903"/>
            <p:cNvGrpSpPr/>
            <p:nvPr/>
          </p:nvGrpSpPr>
          <p:grpSpPr>
            <a:xfrm>
              <a:off x="2832" y="3055"/>
              <a:ext cx="1043" cy="1027"/>
              <a:chOff x="2989" y="3033"/>
              <a:chExt cx="1043" cy="1027"/>
            </a:xfrm>
          </p:grpSpPr>
          <p:grpSp>
            <p:nvGrpSpPr>
              <p:cNvPr id="38937" name="组合 3904"/>
              <p:cNvGrpSpPr/>
              <p:nvPr/>
            </p:nvGrpSpPr>
            <p:grpSpPr>
              <a:xfrm>
                <a:off x="2989" y="3731"/>
                <a:ext cx="336" cy="329"/>
                <a:chOff x="2758" y="2518"/>
                <a:chExt cx="336" cy="329"/>
              </a:xfrm>
            </p:grpSpPr>
            <p:sp>
              <p:nvSpPr>
                <p:cNvPr id="38938" name="椭圆 3905"/>
                <p:cNvSpPr/>
                <p:nvPr/>
              </p:nvSpPr>
              <p:spPr>
                <a:xfrm>
                  <a:off x="2793" y="25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8939" name="矩形 3906"/>
                <p:cNvSpPr/>
                <p:nvPr/>
              </p:nvSpPr>
              <p:spPr>
                <a:xfrm>
                  <a:off x="2758" y="251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8940" name="组合 3907"/>
              <p:cNvGrpSpPr/>
              <p:nvPr/>
            </p:nvGrpSpPr>
            <p:grpSpPr>
              <a:xfrm>
                <a:off x="3683" y="3382"/>
                <a:ext cx="336" cy="329"/>
                <a:chOff x="2758" y="2841"/>
                <a:chExt cx="336" cy="329"/>
              </a:xfrm>
            </p:grpSpPr>
            <p:sp>
              <p:nvSpPr>
                <p:cNvPr id="38941" name="椭圆 3908"/>
                <p:cNvSpPr/>
                <p:nvPr/>
              </p:nvSpPr>
              <p:spPr>
                <a:xfrm>
                  <a:off x="2797" y="286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8942" name="矩形 3909"/>
                <p:cNvSpPr/>
                <p:nvPr/>
              </p:nvSpPr>
              <p:spPr>
                <a:xfrm>
                  <a:off x="2758" y="284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8943" name="组合 3910"/>
              <p:cNvGrpSpPr/>
              <p:nvPr/>
            </p:nvGrpSpPr>
            <p:grpSpPr>
              <a:xfrm>
                <a:off x="3683" y="3033"/>
                <a:ext cx="336" cy="329"/>
                <a:chOff x="2758" y="2518"/>
                <a:chExt cx="336" cy="329"/>
              </a:xfrm>
            </p:grpSpPr>
            <p:sp>
              <p:nvSpPr>
                <p:cNvPr id="38944" name="椭圆 3911"/>
                <p:cNvSpPr/>
                <p:nvPr/>
              </p:nvSpPr>
              <p:spPr>
                <a:xfrm>
                  <a:off x="2793" y="25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8945" name="矩形 3912"/>
                <p:cNvSpPr/>
                <p:nvPr/>
              </p:nvSpPr>
              <p:spPr>
                <a:xfrm>
                  <a:off x="2758" y="251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8946" name="组合 3913"/>
              <p:cNvGrpSpPr/>
              <p:nvPr/>
            </p:nvGrpSpPr>
            <p:grpSpPr>
              <a:xfrm>
                <a:off x="3696" y="3731"/>
                <a:ext cx="336" cy="329"/>
                <a:chOff x="2758" y="3129"/>
                <a:chExt cx="336" cy="329"/>
              </a:xfrm>
            </p:grpSpPr>
            <p:sp>
              <p:nvSpPr>
                <p:cNvPr id="38947" name="椭圆 3914"/>
                <p:cNvSpPr/>
                <p:nvPr/>
              </p:nvSpPr>
              <p:spPr>
                <a:xfrm>
                  <a:off x="2797" y="3155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8948" name="矩形 3915"/>
                <p:cNvSpPr/>
                <p:nvPr/>
              </p:nvSpPr>
              <p:spPr>
                <a:xfrm>
                  <a:off x="2758" y="3129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帅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8949" name="组合 3916"/>
              <p:cNvGrpSpPr/>
              <p:nvPr/>
            </p:nvGrpSpPr>
            <p:grpSpPr>
              <a:xfrm>
                <a:off x="3338" y="3731"/>
                <a:ext cx="336" cy="329"/>
                <a:chOff x="2758" y="2841"/>
                <a:chExt cx="336" cy="329"/>
              </a:xfrm>
            </p:grpSpPr>
            <p:sp>
              <p:nvSpPr>
                <p:cNvPr id="38950" name="椭圆 3917"/>
                <p:cNvSpPr/>
                <p:nvPr/>
              </p:nvSpPr>
              <p:spPr>
                <a:xfrm>
                  <a:off x="2797" y="286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8951" name="矩形 3918"/>
                <p:cNvSpPr/>
                <p:nvPr/>
              </p:nvSpPr>
              <p:spPr>
                <a:xfrm>
                  <a:off x="2758" y="284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38952" name="组合 3919"/>
            <p:cNvGrpSpPr/>
            <p:nvPr/>
          </p:nvGrpSpPr>
          <p:grpSpPr>
            <a:xfrm>
              <a:off x="2496" y="1104"/>
              <a:ext cx="336" cy="329"/>
              <a:chOff x="720" y="3156"/>
              <a:chExt cx="336" cy="329"/>
            </a:xfrm>
          </p:grpSpPr>
          <p:sp>
            <p:nvSpPr>
              <p:cNvPr id="38953" name="椭圆 3920"/>
              <p:cNvSpPr/>
              <p:nvPr/>
            </p:nvSpPr>
            <p:spPr>
              <a:xfrm>
                <a:off x="759" y="318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8954" name="矩形 3921"/>
              <p:cNvSpPr/>
              <p:nvPr/>
            </p:nvSpPr>
            <p:spPr>
              <a:xfrm>
                <a:off x="720" y="3156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8955" name="组合 3922"/>
            <p:cNvGrpSpPr/>
            <p:nvPr/>
          </p:nvGrpSpPr>
          <p:grpSpPr>
            <a:xfrm>
              <a:off x="2865" y="729"/>
              <a:ext cx="1732" cy="337"/>
              <a:chOff x="2865" y="766"/>
              <a:chExt cx="1732" cy="337"/>
            </a:xfrm>
          </p:grpSpPr>
          <p:grpSp>
            <p:nvGrpSpPr>
              <p:cNvPr id="38956" name="组合 3923"/>
              <p:cNvGrpSpPr/>
              <p:nvPr/>
            </p:nvGrpSpPr>
            <p:grpSpPr>
              <a:xfrm>
                <a:off x="3559" y="766"/>
                <a:ext cx="336" cy="329"/>
                <a:chOff x="2579" y="288"/>
                <a:chExt cx="336" cy="329"/>
              </a:xfrm>
            </p:grpSpPr>
            <p:sp>
              <p:nvSpPr>
                <p:cNvPr id="38957" name="椭圆 3924"/>
                <p:cNvSpPr/>
                <p:nvPr/>
              </p:nvSpPr>
              <p:spPr>
                <a:xfrm>
                  <a:off x="2609" y="31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8958" name="矩形 3925"/>
                <p:cNvSpPr/>
                <p:nvPr/>
              </p:nvSpPr>
              <p:spPr>
                <a:xfrm>
                  <a:off x="2579" y="28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将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8959" name="组合 3926"/>
              <p:cNvGrpSpPr/>
              <p:nvPr/>
            </p:nvGrpSpPr>
            <p:grpSpPr>
              <a:xfrm>
                <a:off x="3899" y="766"/>
                <a:ext cx="336" cy="331"/>
                <a:chOff x="1248" y="192"/>
                <a:chExt cx="336" cy="331"/>
              </a:xfrm>
            </p:grpSpPr>
            <p:sp>
              <p:nvSpPr>
                <p:cNvPr id="38960" name="椭圆 3927"/>
                <p:cNvSpPr/>
                <p:nvPr/>
              </p:nvSpPr>
              <p:spPr>
                <a:xfrm>
                  <a:off x="1274" y="22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8961" name="矩形 3928"/>
                <p:cNvSpPr/>
                <p:nvPr/>
              </p:nvSpPr>
              <p:spPr>
                <a:xfrm>
                  <a:off x="1248" y="192"/>
                  <a:ext cx="336" cy="3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8962" name="组合 3929"/>
              <p:cNvGrpSpPr/>
              <p:nvPr/>
            </p:nvGrpSpPr>
            <p:grpSpPr>
              <a:xfrm>
                <a:off x="2865" y="766"/>
                <a:ext cx="336" cy="333"/>
                <a:chOff x="2029" y="703"/>
                <a:chExt cx="336" cy="333"/>
              </a:xfrm>
            </p:grpSpPr>
            <p:sp>
              <p:nvSpPr>
                <p:cNvPr id="38963" name="椭圆 3930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8964" name="矩形 3931"/>
                <p:cNvSpPr/>
                <p:nvPr/>
              </p:nvSpPr>
              <p:spPr>
                <a:xfrm>
                  <a:off x="2029" y="703"/>
                  <a:ext cx="336" cy="33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8965" name="组合 3932"/>
              <p:cNvGrpSpPr/>
              <p:nvPr/>
            </p:nvGrpSpPr>
            <p:grpSpPr>
              <a:xfrm>
                <a:off x="3214" y="766"/>
                <a:ext cx="336" cy="335"/>
                <a:chOff x="1248" y="192"/>
                <a:chExt cx="336" cy="335"/>
              </a:xfrm>
            </p:grpSpPr>
            <p:sp>
              <p:nvSpPr>
                <p:cNvPr id="38966" name="椭圆 3933"/>
                <p:cNvSpPr/>
                <p:nvPr/>
              </p:nvSpPr>
              <p:spPr>
                <a:xfrm>
                  <a:off x="1274" y="22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8967" name="矩形 3934"/>
                <p:cNvSpPr/>
                <p:nvPr/>
              </p:nvSpPr>
              <p:spPr>
                <a:xfrm>
                  <a:off x="1248" y="192"/>
                  <a:ext cx="336" cy="335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8968" name="组合 3935"/>
              <p:cNvGrpSpPr/>
              <p:nvPr/>
            </p:nvGrpSpPr>
            <p:grpSpPr>
              <a:xfrm>
                <a:off x="4261" y="766"/>
                <a:ext cx="336" cy="337"/>
                <a:chOff x="2029" y="703"/>
                <a:chExt cx="336" cy="337"/>
              </a:xfrm>
            </p:grpSpPr>
            <p:sp>
              <p:nvSpPr>
                <p:cNvPr id="38969" name="椭圆 3936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8970" name="矩形 3937"/>
                <p:cNvSpPr/>
                <p:nvPr/>
              </p:nvSpPr>
              <p:spPr>
                <a:xfrm>
                  <a:off x="2029" y="703"/>
                  <a:ext cx="336" cy="337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39938" name="矩形 3940"/>
          <p:cNvSpPr/>
          <p:nvPr/>
        </p:nvSpPr>
        <p:spPr>
          <a:xfrm>
            <a:off x="2011363" y="704850"/>
            <a:ext cx="2806700" cy="521589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如图红先：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车八进三  士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炮七进五  士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炮七退二  士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车五进一  象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炮九平五  象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如改走士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，则红炮七进二杀！红胜。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炮七平五  重炮杀！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（红胜）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本局是双车双炮联攻的一个典型局例。红方采用抽将选位、弃子入局等战术，造成重炮杀。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39939" name="图片 394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70450" y="746125"/>
            <a:ext cx="5530850" cy="5276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9940" name="矩形 3942"/>
          <p:cNvSpPr/>
          <p:nvPr/>
        </p:nvSpPr>
        <p:spPr>
          <a:xfrm>
            <a:off x="4953000" y="6003925"/>
            <a:ext cx="5530850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九    八    七    六    五    四    三    二    一</a:t>
            </a:r>
            <a:endParaRPr lang="zh-CN" altLang="en-US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9941" name="矩形 3943"/>
          <p:cNvSpPr/>
          <p:nvPr/>
        </p:nvSpPr>
        <p:spPr>
          <a:xfrm>
            <a:off x="4953000" y="288925"/>
            <a:ext cx="5530850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１    ２    ３    ４    ５    ６    ７    ８    ９</a:t>
            </a:r>
            <a:endParaRPr lang="zh-CN" altLang="en-US" b="1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39942" name="组合 3944"/>
          <p:cNvGrpSpPr/>
          <p:nvPr/>
        </p:nvGrpSpPr>
        <p:grpSpPr>
          <a:xfrm>
            <a:off x="7327900" y="2311400"/>
            <a:ext cx="577850" cy="522288"/>
            <a:chOff x="2745" y="3631"/>
            <a:chExt cx="336" cy="329"/>
          </a:xfrm>
        </p:grpSpPr>
        <p:sp>
          <p:nvSpPr>
            <p:cNvPr id="39943" name="椭圆 3945"/>
            <p:cNvSpPr/>
            <p:nvPr/>
          </p:nvSpPr>
          <p:spPr>
            <a:xfrm>
              <a:off x="2784" y="3648"/>
              <a:ext cx="288" cy="288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9944" name="矩形 3946"/>
            <p:cNvSpPr/>
            <p:nvPr/>
          </p:nvSpPr>
          <p:spPr>
            <a:xfrm>
              <a:off x="2745" y="3631"/>
              <a:ext cx="336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车</a:t>
              </a:r>
              <a:endPara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39945" name="组合 3947"/>
          <p:cNvGrpSpPr/>
          <p:nvPr/>
        </p:nvGrpSpPr>
        <p:grpSpPr>
          <a:xfrm>
            <a:off x="7937500" y="5446713"/>
            <a:ext cx="577850" cy="522287"/>
            <a:chOff x="2758" y="3129"/>
            <a:chExt cx="336" cy="329"/>
          </a:xfrm>
        </p:grpSpPr>
        <p:sp>
          <p:nvSpPr>
            <p:cNvPr id="39946" name="椭圆 3948"/>
            <p:cNvSpPr/>
            <p:nvPr/>
          </p:nvSpPr>
          <p:spPr>
            <a:xfrm>
              <a:off x="2797" y="3155"/>
              <a:ext cx="288" cy="288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9947" name="矩形 3949"/>
            <p:cNvSpPr/>
            <p:nvPr/>
          </p:nvSpPr>
          <p:spPr>
            <a:xfrm>
              <a:off x="2758" y="3129"/>
              <a:ext cx="336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帅</a:t>
              </a:r>
              <a:endPara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39948" name="组合 3950"/>
          <p:cNvGrpSpPr/>
          <p:nvPr/>
        </p:nvGrpSpPr>
        <p:grpSpPr>
          <a:xfrm>
            <a:off x="4908550" y="2287588"/>
            <a:ext cx="577850" cy="522287"/>
            <a:chOff x="777" y="3478"/>
            <a:chExt cx="336" cy="329"/>
          </a:xfrm>
        </p:grpSpPr>
        <p:sp>
          <p:nvSpPr>
            <p:cNvPr id="39949" name="椭圆 3951"/>
            <p:cNvSpPr/>
            <p:nvPr/>
          </p:nvSpPr>
          <p:spPr>
            <a:xfrm>
              <a:off x="816" y="3517"/>
              <a:ext cx="288" cy="288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9950" name="矩形 3952"/>
            <p:cNvSpPr/>
            <p:nvPr/>
          </p:nvSpPr>
          <p:spPr>
            <a:xfrm>
              <a:off x="777" y="3478"/>
              <a:ext cx="336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炮</a:t>
              </a:r>
              <a:endPara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39951" name="组合 3953"/>
          <p:cNvGrpSpPr/>
          <p:nvPr/>
        </p:nvGrpSpPr>
        <p:grpSpPr>
          <a:xfrm>
            <a:off x="9753600" y="769938"/>
            <a:ext cx="577850" cy="492125"/>
            <a:chOff x="1104" y="768"/>
            <a:chExt cx="336" cy="310"/>
          </a:xfrm>
        </p:grpSpPr>
        <p:sp>
          <p:nvSpPr>
            <p:cNvPr id="39952" name="椭圆 3954"/>
            <p:cNvSpPr/>
            <p:nvPr/>
          </p:nvSpPr>
          <p:spPr>
            <a:xfrm>
              <a:off x="1130" y="781"/>
              <a:ext cx="288" cy="288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en-US" altLang="zh-CN" sz="28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algn="ctr"/>
              <a:endParaRPr lang="en-US" altLang="zh-CN" sz="28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9953" name="矩形 3955"/>
            <p:cNvSpPr/>
            <p:nvPr/>
          </p:nvSpPr>
          <p:spPr>
            <a:xfrm>
              <a:off x="1104" y="768"/>
              <a:ext cx="336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车</a:t>
              </a:r>
              <a:endParaRPr lang="zh-CN" altLang="en-US" sz="2600" b="1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39954" name="组合 3956"/>
          <p:cNvGrpSpPr/>
          <p:nvPr/>
        </p:nvGrpSpPr>
        <p:grpSpPr>
          <a:xfrm>
            <a:off x="6153150" y="3378200"/>
            <a:ext cx="577850" cy="522288"/>
            <a:chOff x="777" y="3478"/>
            <a:chExt cx="336" cy="329"/>
          </a:xfrm>
        </p:grpSpPr>
        <p:sp>
          <p:nvSpPr>
            <p:cNvPr id="39955" name="椭圆 3957"/>
            <p:cNvSpPr/>
            <p:nvPr/>
          </p:nvSpPr>
          <p:spPr>
            <a:xfrm>
              <a:off x="816" y="3517"/>
              <a:ext cx="288" cy="288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9956" name="矩形 3958"/>
            <p:cNvSpPr/>
            <p:nvPr/>
          </p:nvSpPr>
          <p:spPr>
            <a:xfrm>
              <a:off x="777" y="3478"/>
              <a:ext cx="336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炮</a:t>
              </a:r>
              <a:endPara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39957" name="组合 3959"/>
          <p:cNvGrpSpPr/>
          <p:nvPr/>
        </p:nvGrpSpPr>
        <p:grpSpPr>
          <a:xfrm>
            <a:off x="7264400" y="4965700"/>
            <a:ext cx="742950" cy="522288"/>
            <a:chOff x="3055" y="733"/>
            <a:chExt cx="432" cy="329"/>
          </a:xfrm>
        </p:grpSpPr>
        <p:sp>
          <p:nvSpPr>
            <p:cNvPr id="39958" name="椭圆 3960"/>
            <p:cNvSpPr/>
            <p:nvPr/>
          </p:nvSpPr>
          <p:spPr>
            <a:xfrm>
              <a:off x="3133" y="733"/>
              <a:ext cx="288" cy="288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zh-CN" altLang="zh-CN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9959" name="矩形 3961"/>
            <p:cNvSpPr/>
            <p:nvPr/>
          </p:nvSpPr>
          <p:spPr>
            <a:xfrm>
              <a:off x="3055" y="733"/>
              <a:ext cx="432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卒</a:t>
              </a:r>
              <a:endParaRPr lang="zh-CN" altLang="en-US" sz="2800" b="1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39960" name="组合 3962"/>
          <p:cNvGrpSpPr/>
          <p:nvPr/>
        </p:nvGrpSpPr>
        <p:grpSpPr>
          <a:xfrm>
            <a:off x="9772650" y="2873375"/>
            <a:ext cx="577850" cy="492125"/>
            <a:chOff x="1104" y="768"/>
            <a:chExt cx="336" cy="310"/>
          </a:xfrm>
        </p:grpSpPr>
        <p:sp>
          <p:nvSpPr>
            <p:cNvPr id="39961" name="椭圆 3963"/>
            <p:cNvSpPr/>
            <p:nvPr/>
          </p:nvSpPr>
          <p:spPr>
            <a:xfrm>
              <a:off x="1130" y="781"/>
              <a:ext cx="288" cy="288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en-US" altLang="zh-CN" sz="28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algn="ctr"/>
              <a:endParaRPr lang="en-US" altLang="zh-CN" sz="28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9962" name="矩形 3964"/>
            <p:cNvSpPr/>
            <p:nvPr/>
          </p:nvSpPr>
          <p:spPr>
            <a:xfrm>
              <a:off x="1104" y="768"/>
              <a:ext cx="336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车</a:t>
              </a:r>
              <a:endParaRPr lang="zh-CN" altLang="en-US" sz="2600" b="1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39963" name="组合 3965"/>
          <p:cNvGrpSpPr/>
          <p:nvPr/>
        </p:nvGrpSpPr>
        <p:grpSpPr>
          <a:xfrm>
            <a:off x="4933950" y="4930775"/>
            <a:ext cx="577850" cy="522288"/>
            <a:chOff x="1968" y="672"/>
            <a:chExt cx="336" cy="329"/>
          </a:xfrm>
        </p:grpSpPr>
        <p:sp>
          <p:nvSpPr>
            <p:cNvPr id="39964" name="椭圆 3966"/>
            <p:cNvSpPr/>
            <p:nvPr/>
          </p:nvSpPr>
          <p:spPr>
            <a:xfrm>
              <a:off x="2003" y="698"/>
              <a:ext cx="288" cy="288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zh-CN" altLang="zh-CN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9965" name="矩形 3967"/>
            <p:cNvSpPr/>
            <p:nvPr/>
          </p:nvSpPr>
          <p:spPr>
            <a:xfrm>
              <a:off x="1968" y="672"/>
              <a:ext cx="336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炮</a:t>
              </a:r>
              <a:endParaRPr lang="zh-CN" altLang="en-US" sz="2800" b="1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39966" name="组合 3968"/>
          <p:cNvGrpSpPr/>
          <p:nvPr/>
        </p:nvGrpSpPr>
        <p:grpSpPr>
          <a:xfrm>
            <a:off x="5486400" y="2287588"/>
            <a:ext cx="577850" cy="522287"/>
            <a:chOff x="720" y="3156"/>
            <a:chExt cx="336" cy="329"/>
          </a:xfrm>
        </p:grpSpPr>
        <p:sp>
          <p:nvSpPr>
            <p:cNvPr id="39967" name="椭圆 3969"/>
            <p:cNvSpPr/>
            <p:nvPr/>
          </p:nvSpPr>
          <p:spPr>
            <a:xfrm>
              <a:off x="759" y="3185"/>
              <a:ext cx="288" cy="288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9968" name="矩形 3970"/>
            <p:cNvSpPr/>
            <p:nvPr/>
          </p:nvSpPr>
          <p:spPr>
            <a:xfrm>
              <a:off x="720" y="3156"/>
              <a:ext cx="336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车</a:t>
              </a:r>
              <a:endPara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39969" name="组合 3971"/>
          <p:cNvGrpSpPr/>
          <p:nvPr/>
        </p:nvGrpSpPr>
        <p:grpSpPr>
          <a:xfrm>
            <a:off x="7327900" y="719138"/>
            <a:ext cx="1752600" cy="1589087"/>
            <a:chOff x="3744" y="827"/>
            <a:chExt cx="1019" cy="1001"/>
          </a:xfrm>
        </p:grpSpPr>
        <p:grpSp>
          <p:nvGrpSpPr>
            <p:cNvPr id="39970" name="组合 3972"/>
            <p:cNvGrpSpPr/>
            <p:nvPr/>
          </p:nvGrpSpPr>
          <p:grpSpPr>
            <a:xfrm>
              <a:off x="3744" y="834"/>
              <a:ext cx="336" cy="329"/>
              <a:chOff x="2579" y="288"/>
              <a:chExt cx="336" cy="329"/>
            </a:xfrm>
          </p:grpSpPr>
          <p:sp>
            <p:nvSpPr>
              <p:cNvPr id="39971" name="椭圆 3973"/>
              <p:cNvSpPr/>
              <p:nvPr/>
            </p:nvSpPr>
            <p:spPr>
              <a:xfrm>
                <a:off x="2609" y="31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9972" name="矩形 3974"/>
              <p:cNvSpPr/>
              <p:nvPr/>
            </p:nvSpPr>
            <p:spPr>
              <a:xfrm>
                <a:off x="2579" y="28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将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9973" name="组合 3975"/>
            <p:cNvGrpSpPr/>
            <p:nvPr/>
          </p:nvGrpSpPr>
          <p:grpSpPr>
            <a:xfrm>
              <a:off x="3765" y="1151"/>
              <a:ext cx="336" cy="329"/>
              <a:chOff x="1248" y="192"/>
              <a:chExt cx="336" cy="329"/>
            </a:xfrm>
          </p:grpSpPr>
          <p:sp>
            <p:nvSpPr>
              <p:cNvPr id="39974" name="椭圆 3976"/>
              <p:cNvSpPr/>
              <p:nvPr/>
            </p:nvSpPr>
            <p:spPr>
              <a:xfrm>
                <a:off x="1274" y="22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9975" name="矩形 3977"/>
              <p:cNvSpPr/>
              <p:nvPr/>
            </p:nvSpPr>
            <p:spPr>
              <a:xfrm>
                <a:off x="1248" y="19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9976" name="组合 3978"/>
            <p:cNvGrpSpPr/>
            <p:nvPr/>
          </p:nvGrpSpPr>
          <p:grpSpPr>
            <a:xfrm>
              <a:off x="4427" y="851"/>
              <a:ext cx="336" cy="329"/>
              <a:chOff x="2029" y="703"/>
              <a:chExt cx="336" cy="329"/>
            </a:xfrm>
          </p:grpSpPr>
          <p:sp>
            <p:nvSpPr>
              <p:cNvPr id="39977" name="椭圆 3979"/>
              <p:cNvSpPr/>
              <p:nvPr/>
            </p:nvSpPr>
            <p:spPr>
              <a:xfrm>
                <a:off x="2064" y="72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9978" name="矩形 3980"/>
              <p:cNvSpPr/>
              <p:nvPr/>
            </p:nvSpPr>
            <p:spPr>
              <a:xfrm>
                <a:off x="2029" y="703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象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9979" name="组合 3981"/>
            <p:cNvGrpSpPr/>
            <p:nvPr/>
          </p:nvGrpSpPr>
          <p:grpSpPr>
            <a:xfrm>
              <a:off x="4091" y="827"/>
              <a:ext cx="336" cy="329"/>
              <a:chOff x="1248" y="192"/>
              <a:chExt cx="336" cy="329"/>
            </a:xfrm>
          </p:grpSpPr>
          <p:sp>
            <p:nvSpPr>
              <p:cNvPr id="39980" name="椭圆 3982"/>
              <p:cNvSpPr/>
              <p:nvPr/>
            </p:nvSpPr>
            <p:spPr>
              <a:xfrm>
                <a:off x="1274" y="22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9981" name="矩形 3983"/>
              <p:cNvSpPr/>
              <p:nvPr/>
            </p:nvSpPr>
            <p:spPr>
              <a:xfrm>
                <a:off x="1248" y="19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9982" name="组合 3984"/>
            <p:cNvGrpSpPr/>
            <p:nvPr/>
          </p:nvGrpSpPr>
          <p:grpSpPr>
            <a:xfrm>
              <a:off x="3753" y="1499"/>
              <a:ext cx="336" cy="329"/>
              <a:chOff x="2029" y="703"/>
              <a:chExt cx="336" cy="329"/>
            </a:xfrm>
          </p:grpSpPr>
          <p:sp>
            <p:nvSpPr>
              <p:cNvPr id="39983" name="椭圆 3985"/>
              <p:cNvSpPr/>
              <p:nvPr/>
            </p:nvSpPr>
            <p:spPr>
              <a:xfrm>
                <a:off x="2064" y="72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9984" name="矩形 3986"/>
              <p:cNvSpPr/>
              <p:nvPr/>
            </p:nvSpPr>
            <p:spPr>
              <a:xfrm>
                <a:off x="2029" y="703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象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1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40962" name="矩形 3989"/>
          <p:cNvSpPr/>
          <p:nvPr/>
        </p:nvSpPr>
        <p:spPr>
          <a:xfrm>
            <a:off x="1884363" y="1287463"/>
            <a:ext cx="2806700" cy="396938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如图红先：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车六进五  士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兵三平四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炮七平四  士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炮五平四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（红胜）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红方弃车献兵，将黑方主将逼入死地，然后以“重炮杀”巧妙取胜。这在实战中是常用的基本杀法。        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40963" name="组合 3990"/>
          <p:cNvGrpSpPr/>
          <p:nvPr/>
        </p:nvGrpSpPr>
        <p:grpSpPr>
          <a:xfrm>
            <a:off x="4775200" y="304800"/>
            <a:ext cx="5657850" cy="6024563"/>
            <a:chOff x="2112" y="192"/>
            <a:chExt cx="3290" cy="3795"/>
          </a:xfrm>
        </p:grpSpPr>
        <p:grpSp>
          <p:nvGrpSpPr>
            <p:cNvPr id="40964" name="组合 3991"/>
            <p:cNvGrpSpPr/>
            <p:nvPr/>
          </p:nvGrpSpPr>
          <p:grpSpPr>
            <a:xfrm>
              <a:off x="2112" y="432"/>
              <a:ext cx="3216" cy="3353"/>
              <a:chOff x="2112" y="432"/>
              <a:chExt cx="3216" cy="3353"/>
            </a:xfrm>
          </p:grpSpPr>
          <p:pic>
            <p:nvPicPr>
              <p:cNvPr id="40965" name="图片 3992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2112" y="459"/>
                <a:ext cx="3216" cy="3324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grpSp>
            <p:nvGrpSpPr>
              <p:cNvPr id="40966" name="组合 3993"/>
              <p:cNvGrpSpPr/>
              <p:nvPr/>
            </p:nvGrpSpPr>
            <p:grpSpPr>
              <a:xfrm>
                <a:off x="3548" y="1451"/>
                <a:ext cx="336" cy="329"/>
                <a:chOff x="777" y="3478"/>
                <a:chExt cx="336" cy="329"/>
              </a:xfrm>
            </p:grpSpPr>
            <p:sp>
              <p:nvSpPr>
                <p:cNvPr id="40967" name="椭圆 3994"/>
                <p:cNvSpPr/>
                <p:nvPr/>
              </p:nvSpPr>
              <p:spPr>
                <a:xfrm>
                  <a:off x="816" y="351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0968" name="矩形 3995"/>
                <p:cNvSpPr/>
                <p:nvPr/>
              </p:nvSpPr>
              <p:spPr>
                <a:xfrm>
                  <a:off x="777" y="347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炮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0969" name="组合 3996"/>
              <p:cNvGrpSpPr/>
              <p:nvPr/>
            </p:nvGrpSpPr>
            <p:grpSpPr>
              <a:xfrm>
                <a:off x="3552" y="2448"/>
                <a:ext cx="336" cy="310"/>
                <a:chOff x="1104" y="768"/>
                <a:chExt cx="336" cy="310"/>
              </a:xfrm>
            </p:grpSpPr>
            <p:sp>
              <p:nvSpPr>
                <p:cNvPr id="40970" name="椭圆 3997"/>
                <p:cNvSpPr/>
                <p:nvPr/>
              </p:nvSpPr>
              <p:spPr>
                <a:xfrm>
                  <a:off x="1130" y="781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0971" name="矩形 3998"/>
                <p:cNvSpPr/>
                <p:nvPr/>
              </p:nvSpPr>
              <p:spPr>
                <a:xfrm>
                  <a:off x="1104" y="768"/>
                  <a:ext cx="336" cy="31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6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0972" name="组合 3999"/>
              <p:cNvGrpSpPr/>
              <p:nvPr/>
            </p:nvGrpSpPr>
            <p:grpSpPr>
              <a:xfrm>
                <a:off x="4608" y="1119"/>
                <a:ext cx="336" cy="329"/>
                <a:chOff x="1968" y="672"/>
                <a:chExt cx="336" cy="329"/>
              </a:xfrm>
            </p:grpSpPr>
            <p:sp>
              <p:nvSpPr>
                <p:cNvPr id="40973" name="椭圆 4000"/>
                <p:cNvSpPr/>
                <p:nvPr/>
              </p:nvSpPr>
              <p:spPr>
                <a:xfrm>
                  <a:off x="2003" y="69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0974" name="矩形 4001"/>
                <p:cNvSpPr/>
                <p:nvPr/>
              </p:nvSpPr>
              <p:spPr>
                <a:xfrm>
                  <a:off x="1968" y="67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炮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0975" name="组合 4002"/>
              <p:cNvGrpSpPr/>
              <p:nvPr/>
            </p:nvGrpSpPr>
            <p:grpSpPr>
              <a:xfrm>
                <a:off x="2839" y="2127"/>
                <a:ext cx="336" cy="329"/>
                <a:chOff x="777" y="3478"/>
                <a:chExt cx="336" cy="329"/>
              </a:xfrm>
            </p:grpSpPr>
            <p:sp>
              <p:nvSpPr>
                <p:cNvPr id="40976" name="椭圆 4003"/>
                <p:cNvSpPr/>
                <p:nvPr/>
              </p:nvSpPr>
              <p:spPr>
                <a:xfrm>
                  <a:off x="816" y="351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0977" name="矩形 4004"/>
                <p:cNvSpPr/>
                <p:nvPr/>
              </p:nvSpPr>
              <p:spPr>
                <a:xfrm>
                  <a:off x="777" y="347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炮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0978" name="组合 4005"/>
              <p:cNvGrpSpPr/>
              <p:nvPr/>
            </p:nvGrpSpPr>
            <p:grpSpPr>
              <a:xfrm>
                <a:off x="4254" y="2766"/>
                <a:ext cx="336" cy="329"/>
                <a:chOff x="1968" y="672"/>
                <a:chExt cx="336" cy="329"/>
              </a:xfrm>
            </p:grpSpPr>
            <p:sp>
              <p:nvSpPr>
                <p:cNvPr id="40979" name="椭圆 4006"/>
                <p:cNvSpPr/>
                <p:nvPr/>
              </p:nvSpPr>
              <p:spPr>
                <a:xfrm>
                  <a:off x="2003" y="69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0980" name="矩形 4007"/>
                <p:cNvSpPr/>
                <p:nvPr/>
              </p:nvSpPr>
              <p:spPr>
                <a:xfrm>
                  <a:off x="1968" y="67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炮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0981" name="组合 4008"/>
              <p:cNvGrpSpPr/>
              <p:nvPr/>
            </p:nvGrpSpPr>
            <p:grpSpPr>
              <a:xfrm>
                <a:off x="2832" y="3456"/>
                <a:ext cx="336" cy="329"/>
                <a:chOff x="2758" y="2518"/>
                <a:chExt cx="336" cy="329"/>
              </a:xfrm>
            </p:grpSpPr>
            <p:sp>
              <p:nvSpPr>
                <p:cNvPr id="40982" name="椭圆 4009"/>
                <p:cNvSpPr/>
                <p:nvPr/>
              </p:nvSpPr>
              <p:spPr>
                <a:xfrm>
                  <a:off x="2793" y="25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0983" name="矩形 4010"/>
                <p:cNvSpPr/>
                <p:nvPr/>
              </p:nvSpPr>
              <p:spPr>
                <a:xfrm>
                  <a:off x="2758" y="251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0984" name="组合 4011"/>
              <p:cNvGrpSpPr/>
              <p:nvPr/>
            </p:nvGrpSpPr>
            <p:grpSpPr>
              <a:xfrm>
                <a:off x="3526" y="3107"/>
                <a:ext cx="336" cy="329"/>
                <a:chOff x="2758" y="2841"/>
                <a:chExt cx="336" cy="329"/>
              </a:xfrm>
            </p:grpSpPr>
            <p:sp>
              <p:nvSpPr>
                <p:cNvPr id="40985" name="椭圆 4012"/>
                <p:cNvSpPr/>
                <p:nvPr/>
              </p:nvSpPr>
              <p:spPr>
                <a:xfrm>
                  <a:off x="2797" y="286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0986" name="矩形 4013"/>
                <p:cNvSpPr/>
                <p:nvPr/>
              </p:nvSpPr>
              <p:spPr>
                <a:xfrm>
                  <a:off x="2758" y="284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0987" name="组合 4014"/>
              <p:cNvGrpSpPr/>
              <p:nvPr/>
            </p:nvGrpSpPr>
            <p:grpSpPr>
              <a:xfrm>
                <a:off x="4261" y="3441"/>
                <a:ext cx="336" cy="329"/>
                <a:chOff x="2758" y="2518"/>
                <a:chExt cx="336" cy="329"/>
              </a:xfrm>
            </p:grpSpPr>
            <p:sp>
              <p:nvSpPr>
                <p:cNvPr id="40988" name="椭圆 4015"/>
                <p:cNvSpPr/>
                <p:nvPr/>
              </p:nvSpPr>
              <p:spPr>
                <a:xfrm>
                  <a:off x="2793" y="25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0989" name="矩形 4016"/>
                <p:cNvSpPr/>
                <p:nvPr/>
              </p:nvSpPr>
              <p:spPr>
                <a:xfrm>
                  <a:off x="2758" y="251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0990" name="组合 4017"/>
              <p:cNvGrpSpPr/>
              <p:nvPr/>
            </p:nvGrpSpPr>
            <p:grpSpPr>
              <a:xfrm>
                <a:off x="3539" y="3456"/>
                <a:ext cx="336" cy="329"/>
                <a:chOff x="2758" y="3129"/>
                <a:chExt cx="336" cy="329"/>
              </a:xfrm>
            </p:grpSpPr>
            <p:sp>
              <p:nvSpPr>
                <p:cNvPr id="40991" name="椭圆 4018"/>
                <p:cNvSpPr/>
                <p:nvPr/>
              </p:nvSpPr>
              <p:spPr>
                <a:xfrm>
                  <a:off x="2797" y="3155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0992" name="矩形 4019"/>
                <p:cNvSpPr/>
                <p:nvPr/>
              </p:nvSpPr>
              <p:spPr>
                <a:xfrm>
                  <a:off x="2758" y="3129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帅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0993" name="组合 4020"/>
              <p:cNvGrpSpPr/>
              <p:nvPr/>
            </p:nvGrpSpPr>
            <p:grpSpPr>
              <a:xfrm>
                <a:off x="3181" y="3456"/>
                <a:ext cx="336" cy="329"/>
                <a:chOff x="2758" y="2841"/>
                <a:chExt cx="336" cy="329"/>
              </a:xfrm>
            </p:grpSpPr>
            <p:sp>
              <p:nvSpPr>
                <p:cNvPr id="40994" name="椭圆 4021"/>
                <p:cNvSpPr/>
                <p:nvPr/>
              </p:nvSpPr>
              <p:spPr>
                <a:xfrm>
                  <a:off x="2797" y="286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0995" name="矩形 4022"/>
                <p:cNvSpPr/>
                <p:nvPr/>
              </p:nvSpPr>
              <p:spPr>
                <a:xfrm>
                  <a:off x="2758" y="284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0996" name="组合 4023"/>
              <p:cNvGrpSpPr/>
              <p:nvPr/>
            </p:nvGrpSpPr>
            <p:grpSpPr>
              <a:xfrm>
                <a:off x="3179" y="2156"/>
                <a:ext cx="336" cy="329"/>
                <a:chOff x="720" y="3156"/>
                <a:chExt cx="336" cy="329"/>
              </a:xfrm>
            </p:grpSpPr>
            <p:sp>
              <p:nvSpPr>
                <p:cNvPr id="40997" name="椭圆 4024"/>
                <p:cNvSpPr/>
                <p:nvPr/>
              </p:nvSpPr>
              <p:spPr>
                <a:xfrm>
                  <a:off x="759" y="3185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0998" name="矩形 4025"/>
                <p:cNvSpPr/>
                <p:nvPr/>
              </p:nvSpPr>
              <p:spPr>
                <a:xfrm>
                  <a:off x="720" y="3156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0999" name="组合 4026"/>
              <p:cNvGrpSpPr/>
              <p:nvPr/>
            </p:nvGrpSpPr>
            <p:grpSpPr>
              <a:xfrm>
                <a:off x="3899" y="432"/>
                <a:ext cx="336" cy="329"/>
                <a:chOff x="2579" y="288"/>
                <a:chExt cx="336" cy="329"/>
              </a:xfrm>
            </p:grpSpPr>
            <p:sp>
              <p:nvSpPr>
                <p:cNvPr id="41000" name="椭圆 4027"/>
                <p:cNvSpPr/>
                <p:nvPr/>
              </p:nvSpPr>
              <p:spPr>
                <a:xfrm>
                  <a:off x="2609" y="31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1001" name="矩形 4028"/>
                <p:cNvSpPr/>
                <p:nvPr/>
              </p:nvSpPr>
              <p:spPr>
                <a:xfrm>
                  <a:off x="2579" y="28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将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1002" name="组合 4029"/>
              <p:cNvGrpSpPr/>
              <p:nvPr/>
            </p:nvGrpSpPr>
            <p:grpSpPr>
              <a:xfrm>
                <a:off x="3914" y="1130"/>
                <a:ext cx="336" cy="329"/>
                <a:chOff x="1248" y="192"/>
                <a:chExt cx="336" cy="329"/>
              </a:xfrm>
            </p:grpSpPr>
            <p:sp>
              <p:nvSpPr>
                <p:cNvPr id="41003" name="椭圆 4030"/>
                <p:cNvSpPr/>
                <p:nvPr/>
              </p:nvSpPr>
              <p:spPr>
                <a:xfrm>
                  <a:off x="1274" y="22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1004" name="矩形 4031"/>
                <p:cNvSpPr/>
                <p:nvPr/>
              </p:nvSpPr>
              <p:spPr>
                <a:xfrm>
                  <a:off x="1248" y="19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1005" name="组合 4032"/>
              <p:cNvGrpSpPr/>
              <p:nvPr/>
            </p:nvGrpSpPr>
            <p:grpSpPr>
              <a:xfrm>
                <a:off x="2865" y="432"/>
                <a:ext cx="336" cy="329"/>
                <a:chOff x="2029" y="703"/>
                <a:chExt cx="336" cy="329"/>
              </a:xfrm>
            </p:grpSpPr>
            <p:sp>
              <p:nvSpPr>
                <p:cNvPr id="41006" name="椭圆 4033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1007" name="矩形 4034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1008" name="组合 4035"/>
              <p:cNvGrpSpPr/>
              <p:nvPr/>
            </p:nvGrpSpPr>
            <p:grpSpPr>
              <a:xfrm>
                <a:off x="3541" y="768"/>
                <a:ext cx="336" cy="329"/>
                <a:chOff x="1248" y="192"/>
                <a:chExt cx="336" cy="329"/>
              </a:xfrm>
            </p:grpSpPr>
            <p:sp>
              <p:nvSpPr>
                <p:cNvPr id="41009" name="椭圆 4036"/>
                <p:cNvSpPr/>
                <p:nvPr/>
              </p:nvSpPr>
              <p:spPr>
                <a:xfrm>
                  <a:off x="1274" y="22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1010" name="矩形 4037"/>
                <p:cNvSpPr/>
                <p:nvPr/>
              </p:nvSpPr>
              <p:spPr>
                <a:xfrm>
                  <a:off x="1248" y="19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1011" name="组合 4038"/>
              <p:cNvGrpSpPr/>
              <p:nvPr/>
            </p:nvGrpSpPr>
            <p:grpSpPr>
              <a:xfrm>
                <a:off x="3541" y="1137"/>
                <a:ext cx="336" cy="329"/>
                <a:chOff x="2029" y="703"/>
                <a:chExt cx="336" cy="329"/>
              </a:xfrm>
            </p:grpSpPr>
            <p:sp>
              <p:nvSpPr>
                <p:cNvPr id="41012" name="椭圆 4039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1013" name="矩形 4040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1014" name="组合 4041"/>
              <p:cNvGrpSpPr/>
              <p:nvPr/>
            </p:nvGrpSpPr>
            <p:grpSpPr>
              <a:xfrm>
                <a:off x="3186" y="3105"/>
                <a:ext cx="336" cy="329"/>
                <a:chOff x="1968" y="672"/>
                <a:chExt cx="336" cy="329"/>
              </a:xfrm>
            </p:grpSpPr>
            <p:sp>
              <p:nvSpPr>
                <p:cNvPr id="41015" name="椭圆 4042"/>
                <p:cNvSpPr/>
                <p:nvPr/>
              </p:nvSpPr>
              <p:spPr>
                <a:xfrm>
                  <a:off x="2003" y="69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1016" name="矩形 4043"/>
                <p:cNvSpPr/>
                <p:nvPr/>
              </p:nvSpPr>
              <p:spPr>
                <a:xfrm>
                  <a:off x="1968" y="67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卒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1017" name="组合 4044"/>
              <p:cNvGrpSpPr/>
              <p:nvPr/>
            </p:nvGrpSpPr>
            <p:grpSpPr>
              <a:xfrm>
                <a:off x="4250" y="790"/>
                <a:ext cx="336" cy="329"/>
                <a:chOff x="777" y="3478"/>
                <a:chExt cx="336" cy="329"/>
              </a:xfrm>
            </p:grpSpPr>
            <p:sp>
              <p:nvSpPr>
                <p:cNvPr id="41018" name="椭圆 4045"/>
                <p:cNvSpPr/>
                <p:nvPr/>
              </p:nvSpPr>
              <p:spPr>
                <a:xfrm>
                  <a:off x="816" y="351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1019" name="矩形 4046"/>
                <p:cNvSpPr/>
                <p:nvPr/>
              </p:nvSpPr>
              <p:spPr>
                <a:xfrm>
                  <a:off x="777" y="347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兵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41020" name="矩形 4047"/>
            <p:cNvSpPr/>
            <p:nvPr/>
          </p:nvSpPr>
          <p:spPr>
            <a:xfrm>
              <a:off x="2186" y="3755"/>
              <a:ext cx="3216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九    八    七    六    五   四     三    二    一</a:t>
              </a:r>
              <a:endParaRPr lang="zh-CN" altLang="en-US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1021" name="矩形 4048"/>
            <p:cNvSpPr/>
            <p:nvPr/>
          </p:nvSpPr>
          <p:spPr>
            <a:xfrm>
              <a:off x="2112" y="192"/>
              <a:ext cx="3216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１     ２    ３    ４    ５    ６    ７    ８    ９</a:t>
              </a:r>
              <a:endParaRPr lang="zh-CN" altLang="en-US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5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41986" name="矩形 4051"/>
          <p:cNvSpPr/>
          <p:nvPr/>
        </p:nvSpPr>
        <p:spPr>
          <a:xfrm>
            <a:off x="1962150" y="866775"/>
            <a:ext cx="3275013" cy="476948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如图红先：</a:t>
            </a:r>
            <a:endParaRPr lang="zh-CN" altLang="en-US" sz="16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车五进一   将</a:t>
            </a: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endParaRPr lang="en-US" altLang="zh-CN" sz="16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如黑改走将</a:t>
            </a: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，则车三平四，炮</a:t>
            </a: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</a:t>
            </a: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，炮八进二，重炮杀。</a:t>
            </a:r>
            <a:endParaRPr lang="zh-CN" altLang="en-US" sz="16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车三进三！ 象</a:t>
            </a: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  <a:endParaRPr lang="en-US" altLang="zh-CN" sz="16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如黑将</a:t>
            </a: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，炮八进二，重炮杀。</a:t>
            </a:r>
            <a:endParaRPr lang="zh-CN" altLang="en-US" sz="16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马二进四   将</a:t>
            </a: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en-US" altLang="zh-CN" sz="16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黑如将</a:t>
            </a: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，炮八平四，马后炮杀。</a:t>
            </a:r>
            <a:endParaRPr lang="zh-CN" altLang="en-US" sz="16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马四进六！ 将</a:t>
            </a: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en-US" altLang="zh-CN" sz="16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黑如将</a:t>
            </a: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，则炮八进二闷杀。</a:t>
            </a:r>
            <a:endParaRPr lang="zh-CN" altLang="en-US" sz="16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炮八进一   士</a:t>
            </a: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endParaRPr lang="en-US" altLang="zh-CN" sz="16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炮七退一（红胜）            </a:t>
            </a:r>
            <a:endParaRPr lang="zh-CN" altLang="en-US" sz="16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41987" name="组合 4052"/>
          <p:cNvGrpSpPr/>
          <p:nvPr/>
        </p:nvGrpSpPr>
        <p:grpSpPr>
          <a:xfrm>
            <a:off x="5060950" y="304800"/>
            <a:ext cx="5657850" cy="6024563"/>
            <a:chOff x="2278" y="192"/>
            <a:chExt cx="3290" cy="3795"/>
          </a:xfrm>
        </p:grpSpPr>
        <p:pic>
          <p:nvPicPr>
            <p:cNvPr id="41988" name="图片 405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278" y="459"/>
              <a:ext cx="3216" cy="3324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41989" name="组合 4054"/>
            <p:cNvGrpSpPr/>
            <p:nvPr/>
          </p:nvGrpSpPr>
          <p:grpSpPr>
            <a:xfrm>
              <a:off x="2998" y="809"/>
              <a:ext cx="336" cy="329"/>
              <a:chOff x="777" y="3478"/>
              <a:chExt cx="336" cy="329"/>
            </a:xfrm>
          </p:grpSpPr>
          <p:sp>
            <p:nvSpPr>
              <p:cNvPr id="41990" name="椭圆 4055"/>
              <p:cNvSpPr/>
              <p:nvPr/>
            </p:nvSpPr>
            <p:spPr>
              <a:xfrm>
                <a:off x="816" y="351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1991" name="矩形 4056"/>
              <p:cNvSpPr/>
              <p:nvPr/>
            </p:nvSpPr>
            <p:spPr>
              <a:xfrm>
                <a:off x="777" y="347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1992" name="组合 4057"/>
            <p:cNvGrpSpPr/>
            <p:nvPr/>
          </p:nvGrpSpPr>
          <p:grpSpPr>
            <a:xfrm>
              <a:off x="4091" y="3100"/>
              <a:ext cx="336" cy="310"/>
              <a:chOff x="1104" y="768"/>
              <a:chExt cx="336" cy="310"/>
            </a:xfrm>
          </p:grpSpPr>
          <p:sp>
            <p:nvSpPr>
              <p:cNvPr id="41993" name="椭圆 4058"/>
              <p:cNvSpPr/>
              <p:nvPr/>
            </p:nvSpPr>
            <p:spPr>
              <a:xfrm>
                <a:off x="1130" y="781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1994" name="矩形 4059"/>
              <p:cNvSpPr/>
              <p:nvPr/>
            </p:nvSpPr>
            <p:spPr>
              <a:xfrm>
                <a:off x="1104" y="768"/>
                <a:ext cx="336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1995" name="组合 4060"/>
            <p:cNvGrpSpPr/>
            <p:nvPr/>
          </p:nvGrpSpPr>
          <p:grpSpPr>
            <a:xfrm>
              <a:off x="5088" y="1467"/>
              <a:ext cx="336" cy="329"/>
              <a:chOff x="1968" y="672"/>
              <a:chExt cx="336" cy="329"/>
            </a:xfrm>
          </p:grpSpPr>
          <p:sp>
            <p:nvSpPr>
              <p:cNvPr id="41996" name="椭圆 4061"/>
              <p:cNvSpPr/>
              <p:nvPr/>
            </p:nvSpPr>
            <p:spPr>
              <a:xfrm>
                <a:off x="2003" y="69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1997" name="矩形 4062"/>
              <p:cNvSpPr/>
              <p:nvPr/>
            </p:nvSpPr>
            <p:spPr>
              <a:xfrm>
                <a:off x="1968" y="67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1998" name="组合 4063"/>
            <p:cNvGrpSpPr/>
            <p:nvPr/>
          </p:nvGrpSpPr>
          <p:grpSpPr>
            <a:xfrm>
              <a:off x="2662" y="1455"/>
              <a:ext cx="336" cy="329"/>
              <a:chOff x="777" y="3478"/>
              <a:chExt cx="336" cy="329"/>
            </a:xfrm>
          </p:grpSpPr>
          <p:sp>
            <p:nvSpPr>
              <p:cNvPr id="41999" name="椭圆 4064"/>
              <p:cNvSpPr/>
              <p:nvPr/>
            </p:nvSpPr>
            <p:spPr>
              <a:xfrm>
                <a:off x="816" y="351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2000" name="矩形 4065"/>
              <p:cNvSpPr/>
              <p:nvPr/>
            </p:nvSpPr>
            <p:spPr>
              <a:xfrm>
                <a:off x="777" y="347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2001" name="组合 4066"/>
            <p:cNvGrpSpPr/>
            <p:nvPr/>
          </p:nvGrpSpPr>
          <p:grpSpPr>
            <a:xfrm>
              <a:off x="2688" y="3094"/>
              <a:ext cx="336" cy="329"/>
              <a:chOff x="1968" y="672"/>
              <a:chExt cx="336" cy="329"/>
            </a:xfrm>
          </p:grpSpPr>
          <p:sp>
            <p:nvSpPr>
              <p:cNvPr id="42002" name="椭圆 4067"/>
              <p:cNvSpPr/>
              <p:nvPr/>
            </p:nvSpPr>
            <p:spPr>
              <a:xfrm>
                <a:off x="2003" y="69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2003" name="矩形 4068"/>
              <p:cNvSpPr/>
              <p:nvPr/>
            </p:nvSpPr>
            <p:spPr>
              <a:xfrm>
                <a:off x="1968" y="67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2004" name="组合 4069"/>
            <p:cNvGrpSpPr/>
            <p:nvPr/>
          </p:nvGrpSpPr>
          <p:grpSpPr>
            <a:xfrm>
              <a:off x="3718" y="2773"/>
              <a:ext cx="336" cy="329"/>
              <a:chOff x="2758" y="2518"/>
              <a:chExt cx="336" cy="329"/>
            </a:xfrm>
          </p:grpSpPr>
          <p:sp>
            <p:nvSpPr>
              <p:cNvPr id="42005" name="椭圆 4070"/>
              <p:cNvSpPr/>
              <p:nvPr/>
            </p:nvSpPr>
            <p:spPr>
              <a:xfrm>
                <a:off x="2793" y="25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2006" name="矩形 4071"/>
              <p:cNvSpPr/>
              <p:nvPr/>
            </p:nvSpPr>
            <p:spPr>
              <a:xfrm>
                <a:off x="2758" y="251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相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2007" name="组合 4072"/>
            <p:cNvGrpSpPr/>
            <p:nvPr/>
          </p:nvGrpSpPr>
          <p:grpSpPr>
            <a:xfrm>
              <a:off x="4080" y="2773"/>
              <a:ext cx="336" cy="329"/>
              <a:chOff x="2758" y="2841"/>
              <a:chExt cx="336" cy="329"/>
            </a:xfrm>
          </p:grpSpPr>
          <p:sp>
            <p:nvSpPr>
              <p:cNvPr id="42008" name="椭圆 4073"/>
              <p:cNvSpPr/>
              <p:nvPr/>
            </p:nvSpPr>
            <p:spPr>
              <a:xfrm>
                <a:off x="2797" y="286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2009" name="矩形 4074"/>
              <p:cNvSpPr/>
              <p:nvPr/>
            </p:nvSpPr>
            <p:spPr>
              <a:xfrm>
                <a:off x="2758" y="2841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仕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2010" name="组合 4075"/>
            <p:cNvGrpSpPr/>
            <p:nvPr/>
          </p:nvGrpSpPr>
          <p:grpSpPr>
            <a:xfrm>
              <a:off x="4427" y="3441"/>
              <a:ext cx="336" cy="329"/>
              <a:chOff x="2758" y="2518"/>
              <a:chExt cx="336" cy="329"/>
            </a:xfrm>
          </p:grpSpPr>
          <p:sp>
            <p:nvSpPr>
              <p:cNvPr id="42011" name="椭圆 4076"/>
              <p:cNvSpPr/>
              <p:nvPr/>
            </p:nvSpPr>
            <p:spPr>
              <a:xfrm>
                <a:off x="2793" y="25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2012" name="矩形 4077"/>
              <p:cNvSpPr/>
              <p:nvPr/>
            </p:nvSpPr>
            <p:spPr>
              <a:xfrm>
                <a:off x="2758" y="251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相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2013" name="组合 4078"/>
            <p:cNvGrpSpPr/>
            <p:nvPr/>
          </p:nvGrpSpPr>
          <p:grpSpPr>
            <a:xfrm>
              <a:off x="3705" y="3456"/>
              <a:ext cx="336" cy="329"/>
              <a:chOff x="2758" y="3129"/>
              <a:chExt cx="336" cy="329"/>
            </a:xfrm>
          </p:grpSpPr>
          <p:sp>
            <p:nvSpPr>
              <p:cNvPr id="42014" name="椭圆 4079"/>
              <p:cNvSpPr/>
              <p:nvPr/>
            </p:nvSpPr>
            <p:spPr>
              <a:xfrm>
                <a:off x="2797" y="315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2015" name="矩形 4080"/>
              <p:cNvSpPr/>
              <p:nvPr/>
            </p:nvSpPr>
            <p:spPr>
              <a:xfrm>
                <a:off x="2758" y="3129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帅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2016" name="组合 4081"/>
            <p:cNvGrpSpPr/>
            <p:nvPr/>
          </p:nvGrpSpPr>
          <p:grpSpPr>
            <a:xfrm>
              <a:off x="3347" y="2784"/>
              <a:ext cx="336" cy="329"/>
              <a:chOff x="2758" y="2841"/>
              <a:chExt cx="336" cy="329"/>
            </a:xfrm>
          </p:grpSpPr>
          <p:sp>
            <p:nvSpPr>
              <p:cNvPr id="42017" name="椭圆 4082"/>
              <p:cNvSpPr/>
              <p:nvPr/>
            </p:nvSpPr>
            <p:spPr>
              <a:xfrm>
                <a:off x="2797" y="286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2018" name="矩形 4083"/>
              <p:cNvSpPr/>
              <p:nvPr/>
            </p:nvSpPr>
            <p:spPr>
              <a:xfrm>
                <a:off x="2758" y="2841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仕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2019" name="组合 4084"/>
            <p:cNvGrpSpPr/>
            <p:nvPr/>
          </p:nvGrpSpPr>
          <p:grpSpPr>
            <a:xfrm>
              <a:off x="4416" y="1455"/>
              <a:ext cx="336" cy="329"/>
              <a:chOff x="720" y="3156"/>
              <a:chExt cx="336" cy="329"/>
            </a:xfrm>
          </p:grpSpPr>
          <p:sp>
            <p:nvSpPr>
              <p:cNvPr id="42020" name="椭圆 4085"/>
              <p:cNvSpPr/>
              <p:nvPr/>
            </p:nvSpPr>
            <p:spPr>
              <a:xfrm>
                <a:off x="759" y="318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2021" name="矩形 4086"/>
              <p:cNvSpPr/>
              <p:nvPr/>
            </p:nvSpPr>
            <p:spPr>
              <a:xfrm>
                <a:off x="720" y="3156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2022" name="组合 4087"/>
            <p:cNvGrpSpPr/>
            <p:nvPr/>
          </p:nvGrpSpPr>
          <p:grpSpPr>
            <a:xfrm>
              <a:off x="4065" y="432"/>
              <a:ext cx="336" cy="329"/>
              <a:chOff x="2579" y="288"/>
              <a:chExt cx="336" cy="329"/>
            </a:xfrm>
          </p:grpSpPr>
          <p:sp>
            <p:nvSpPr>
              <p:cNvPr id="42023" name="椭圆 4088"/>
              <p:cNvSpPr/>
              <p:nvPr/>
            </p:nvSpPr>
            <p:spPr>
              <a:xfrm>
                <a:off x="2609" y="31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2024" name="矩形 4089"/>
              <p:cNvSpPr/>
              <p:nvPr/>
            </p:nvSpPr>
            <p:spPr>
              <a:xfrm>
                <a:off x="2579" y="28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将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2025" name="组合 4090"/>
            <p:cNvGrpSpPr/>
            <p:nvPr/>
          </p:nvGrpSpPr>
          <p:grpSpPr>
            <a:xfrm>
              <a:off x="3364" y="1141"/>
              <a:ext cx="336" cy="329"/>
              <a:chOff x="1248" y="192"/>
              <a:chExt cx="336" cy="329"/>
            </a:xfrm>
          </p:grpSpPr>
          <p:sp>
            <p:nvSpPr>
              <p:cNvPr id="42026" name="椭圆 4091"/>
              <p:cNvSpPr/>
              <p:nvPr/>
            </p:nvSpPr>
            <p:spPr>
              <a:xfrm>
                <a:off x="1274" y="22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2027" name="矩形 4092"/>
              <p:cNvSpPr/>
              <p:nvPr/>
            </p:nvSpPr>
            <p:spPr>
              <a:xfrm>
                <a:off x="1248" y="19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2028" name="组合 4093"/>
            <p:cNvGrpSpPr/>
            <p:nvPr/>
          </p:nvGrpSpPr>
          <p:grpSpPr>
            <a:xfrm>
              <a:off x="3009" y="1785"/>
              <a:ext cx="336" cy="329"/>
              <a:chOff x="2029" y="703"/>
              <a:chExt cx="336" cy="329"/>
            </a:xfrm>
          </p:grpSpPr>
          <p:sp>
            <p:nvSpPr>
              <p:cNvPr id="42029" name="椭圆 4094"/>
              <p:cNvSpPr/>
              <p:nvPr/>
            </p:nvSpPr>
            <p:spPr>
              <a:xfrm>
                <a:off x="2064" y="72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2030" name="矩形 4095"/>
              <p:cNvSpPr/>
              <p:nvPr/>
            </p:nvSpPr>
            <p:spPr>
              <a:xfrm>
                <a:off x="2029" y="703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象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2031" name="组合 4096"/>
            <p:cNvGrpSpPr/>
            <p:nvPr/>
          </p:nvGrpSpPr>
          <p:grpSpPr>
            <a:xfrm>
              <a:off x="3371" y="443"/>
              <a:ext cx="336" cy="329"/>
              <a:chOff x="1248" y="192"/>
              <a:chExt cx="336" cy="329"/>
            </a:xfrm>
          </p:grpSpPr>
          <p:sp>
            <p:nvSpPr>
              <p:cNvPr id="42032" name="椭圆 4097"/>
              <p:cNvSpPr/>
              <p:nvPr/>
            </p:nvSpPr>
            <p:spPr>
              <a:xfrm>
                <a:off x="1274" y="22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2033" name="矩形 4098"/>
              <p:cNvSpPr/>
              <p:nvPr/>
            </p:nvSpPr>
            <p:spPr>
              <a:xfrm>
                <a:off x="1248" y="19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2034" name="组合 4099"/>
            <p:cNvGrpSpPr/>
            <p:nvPr/>
          </p:nvGrpSpPr>
          <p:grpSpPr>
            <a:xfrm>
              <a:off x="3707" y="1137"/>
              <a:ext cx="336" cy="329"/>
              <a:chOff x="2029" y="703"/>
              <a:chExt cx="336" cy="329"/>
            </a:xfrm>
          </p:grpSpPr>
          <p:sp>
            <p:nvSpPr>
              <p:cNvPr id="42035" name="椭圆 4100"/>
              <p:cNvSpPr/>
              <p:nvPr/>
            </p:nvSpPr>
            <p:spPr>
              <a:xfrm>
                <a:off x="2064" y="72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2036" name="矩形 4101"/>
              <p:cNvSpPr/>
              <p:nvPr/>
            </p:nvSpPr>
            <p:spPr>
              <a:xfrm>
                <a:off x="2029" y="703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象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2037" name="组合 4102"/>
            <p:cNvGrpSpPr/>
            <p:nvPr/>
          </p:nvGrpSpPr>
          <p:grpSpPr>
            <a:xfrm>
              <a:off x="3352" y="3105"/>
              <a:ext cx="336" cy="329"/>
              <a:chOff x="1968" y="672"/>
              <a:chExt cx="336" cy="329"/>
            </a:xfrm>
          </p:grpSpPr>
          <p:sp>
            <p:nvSpPr>
              <p:cNvPr id="42038" name="椭圆 4103"/>
              <p:cNvSpPr/>
              <p:nvPr/>
            </p:nvSpPr>
            <p:spPr>
              <a:xfrm>
                <a:off x="2003" y="69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2039" name="矩形 4104"/>
              <p:cNvSpPr/>
              <p:nvPr/>
            </p:nvSpPr>
            <p:spPr>
              <a:xfrm>
                <a:off x="1968" y="67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2040" name="组合 4105"/>
            <p:cNvGrpSpPr/>
            <p:nvPr/>
          </p:nvGrpSpPr>
          <p:grpSpPr>
            <a:xfrm>
              <a:off x="4752" y="1460"/>
              <a:ext cx="336" cy="329"/>
              <a:chOff x="777" y="3478"/>
              <a:chExt cx="336" cy="329"/>
            </a:xfrm>
          </p:grpSpPr>
          <p:sp>
            <p:nvSpPr>
              <p:cNvPr id="42041" name="椭圆 4106"/>
              <p:cNvSpPr/>
              <p:nvPr/>
            </p:nvSpPr>
            <p:spPr>
              <a:xfrm>
                <a:off x="816" y="351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2042" name="矩形 4107"/>
              <p:cNvSpPr/>
              <p:nvPr/>
            </p:nvSpPr>
            <p:spPr>
              <a:xfrm>
                <a:off x="777" y="347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42043" name="矩形 4108"/>
            <p:cNvSpPr/>
            <p:nvPr/>
          </p:nvSpPr>
          <p:spPr>
            <a:xfrm>
              <a:off x="2352" y="3755"/>
              <a:ext cx="3216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九    八   七    六    五    四     三    二    一</a:t>
              </a:r>
              <a:endParaRPr lang="zh-CN" altLang="en-US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44" name="矩形 4109"/>
            <p:cNvSpPr/>
            <p:nvPr/>
          </p:nvSpPr>
          <p:spPr>
            <a:xfrm>
              <a:off x="2278" y="192"/>
              <a:ext cx="3216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１     ２    ３    ４    ５    ６    ７    ８    ９</a:t>
              </a:r>
              <a:endParaRPr lang="zh-CN" altLang="en-US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42045" name="组合 4110"/>
            <p:cNvGrpSpPr/>
            <p:nvPr/>
          </p:nvGrpSpPr>
          <p:grpSpPr>
            <a:xfrm>
              <a:off x="3704" y="805"/>
              <a:ext cx="336" cy="329"/>
              <a:chOff x="720" y="3156"/>
              <a:chExt cx="336" cy="329"/>
            </a:xfrm>
          </p:grpSpPr>
          <p:sp>
            <p:nvSpPr>
              <p:cNvPr id="42046" name="椭圆 4111"/>
              <p:cNvSpPr/>
              <p:nvPr/>
            </p:nvSpPr>
            <p:spPr>
              <a:xfrm>
                <a:off x="759" y="318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2047" name="矩形 4112"/>
              <p:cNvSpPr/>
              <p:nvPr/>
            </p:nvSpPr>
            <p:spPr>
              <a:xfrm>
                <a:off x="720" y="3156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2048" name="组合 4113"/>
            <p:cNvGrpSpPr/>
            <p:nvPr/>
          </p:nvGrpSpPr>
          <p:grpSpPr>
            <a:xfrm>
              <a:off x="5099" y="1104"/>
              <a:ext cx="336" cy="329"/>
              <a:chOff x="1968" y="672"/>
              <a:chExt cx="336" cy="329"/>
            </a:xfrm>
          </p:grpSpPr>
          <p:sp>
            <p:nvSpPr>
              <p:cNvPr id="42049" name="椭圆 4114"/>
              <p:cNvSpPr/>
              <p:nvPr/>
            </p:nvSpPr>
            <p:spPr>
              <a:xfrm>
                <a:off x="2003" y="69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2050" name="矩形 4115"/>
              <p:cNvSpPr/>
              <p:nvPr/>
            </p:nvSpPr>
            <p:spPr>
              <a:xfrm>
                <a:off x="1968" y="67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commondata" val="eyJoZGlkIjoiMjlmZjc0ZDI4M2E4OGVhZDc4MTFhN2VmYTMzMzgwODc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1354</Words>
  <Application>WPS 演示</Application>
  <PresentationFormat>宽屏</PresentationFormat>
  <Paragraphs>370</Paragraphs>
  <Slides>8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Times New Roman</vt:lpstr>
      <vt:lpstr>黑体</vt:lpstr>
      <vt:lpstr>方正舒体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孙永</cp:lastModifiedBy>
  <cp:revision>155</cp:revision>
  <dcterms:created xsi:type="dcterms:W3CDTF">2019-06-19T02:08:00Z</dcterms:created>
  <dcterms:modified xsi:type="dcterms:W3CDTF">2024-11-06T04:13:37Z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2052-12.1.0.17133</vt:lpwstr>
  </property>
  <property fmtid="{D5CDD505-2E9C-101B-9397-08002B2CF9AE}" pid="3" name="ICV">
    <vt:lpwstr>0673A14C72B840C3B6F0CEB67DA63F86_11</vt:lpwstr>
  </property>
</Properties>
</file>