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66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  <a:p>
            <a:r>
              <a:rPr lang="zh-CN" altLang="en-US" sz="4400">
                <a:sym typeface="+mn-ea"/>
              </a:rPr>
              <a:t>基本杀法</a:t>
            </a:r>
            <a:r>
              <a:rPr lang="en-US" altLang="zh-CN" sz="4400">
                <a:sym typeface="+mn-ea"/>
              </a:rPr>
              <a:t>4</a:t>
            </a:r>
            <a:endParaRPr lang="en-US" altLang="zh-CN" sz="44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35842" name="组合 3667"/>
          <p:cNvGrpSpPr/>
          <p:nvPr/>
        </p:nvGrpSpPr>
        <p:grpSpPr>
          <a:xfrm>
            <a:off x="1590675" y="342900"/>
            <a:ext cx="9210675" cy="584200"/>
            <a:chOff x="260" y="216"/>
            <a:chExt cx="5356" cy="368"/>
          </a:xfrm>
        </p:grpSpPr>
        <p:sp>
          <p:nvSpPr>
            <p:cNvPr id="35843" name="矩形 3668"/>
            <p:cNvSpPr/>
            <p:nvPr/>
          </p:nvSpPr>
          <p:spPr>
            <a:xfrm>
              <a:off x="260" y="252"/>
              <a:ext cx="153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十、马后炮杀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35844" name="矩形 3669"/>
            <p:cNvSpPr/>
            <p:nvPr/>
          </p:nvSpPr>
          <p:spPr>
            <a:xfrm>
              <a:off x="1474" y="216"/>
              <a:ext cx="4142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  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马与对方将、帅在横线或竖线上相隔一格，这时将帅的活动便受到控制。如在马后用炮照将，将帅即无处可走，这种杀法叫“马后炮”。</a:t>
              </a:r>
              <a:endParaRPr lang="zh-CN" altLang="en-US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35845" name="矩形 3670"/>
          <p:cNvSpPr/>
          <p:nvPr/>
        </p:nvSpPr>
        <p:spPr>
          <a:xfrm>
            <a:off x="2273300" y="1766888"/>
            <a:ext cx="2889250" cy="3415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马四进三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炮一进二（红胜）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本局如改由黑棋走棋，黑马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，帅五平四，炮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 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，马后炮杀，黑胜。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“马后炮”杀是象棋对局实战中最觉的一种杀法。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5846" name="组合 3671"/>
          <p:cNvGrpSpPr/>
          <p:nvPr/>
        </p:nvGrpSpPr>
        <p:grpSpPr>
          <a:xfrm>
            <a:off x="5132388" y="954088"/>
            <a:ext cx="5530850" cy="5337175"/>
            <a:chOff x="2112" y="766"/>
            <a:chExt cx="3216" cy="3362"/>
          </a:xfrm>
        </p:grpSpPr>
        <p:pic>
          <p:nvPicPr>
            <p:cNvPr id="35847" name="图片 367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12" y="804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5848" name="组合 3673"/>
            <p:cNvGrpSpPr/>
            <p:nvPr/>
          </p:nvGrpSpPr>
          <p:grpSpPr>
            <a:xfrm>
              <a:off x="4944" y="1787"/>
              <a:ext cx="336" cy="329"/>
              <a:chOff x="777" y="3478"/>
              <a:chExt cx="336" cy="329"/>
            </a:xfrm>
          </p:grpSpPr>
          <p:sp>
            <p:nvSpPr>
              <p:cNvPr id="35849" name="椭圆 367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50" name="矩形 367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5851" name="组合 3676"/>
            <p:cNvGrpSpPr/>
            <p:nvPr/>
          </p:nvGrpSpPr>
          <p:grpSpPr>
            <a:xfrm>
              <a:off x="4608" y="2784"/>
              <a:ext cx="336" cy="329"/>
              <a:chOff x="1667" y="768"/>
              <a:chExt cx="336" cy="329"/>
            </a:xfrm>
          </p:grpSpPr>
          <p:sp>
            <p:nvSpPr>
              <p:cNvPr id="35852" name="椭圆 3677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53" name="矩形 3678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5854" name="组合 3679"/>
            <p:cNvGrpSpPr/>
            <p:nvPr/>
          </p:nvGrpSpPr>
          <p:grpSpPr>
            <a:xfrm>
              <a:off x="3552" y="2778"/>
              <a:ext cx="336" cy="329"/>
              <a:chOff x="1968" y="672"/>
              <a:chExt cx="336" cy="329"/>
            </a:xfrm>
          </p:grpSpPr>
          <p:sp>
            <p:nvSpPr>
              <p:cNvPr id="35855" name="椭圆 3680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56" name="矩形 3681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5857" name="组合 3682"/>
            <p:cNvGrpSpPr/>
            <p:nvPr/>
          </p:nvGrpSpPr>
          <p:grpSpPr>
            <a:xfrm>
              <a:off x="2865" y="766"/>
              <a:ext cx="1732" cy="337"/>
              <a:chOff x="2865" y="766"/>
              <a:chExt cx="1732" cy="337"/>
            </a:xfrm>
          </p:grpSpPr>
          <p:grpSp>
            <p:nvGrpSpPr>
              <p:cNvPr id="35858" name="组合 3683"/>
              <p:cNvGrpSpPr/>
              <p:nvPr/>
            </p:nvGrpSpPr>
            <p:grpSpPr>
              <a:xfrm>
                <a:off x="3559" y="766"/>
                <a:ext cx="336" cy="329"/>
                <a:chOff x="2579" y="288"/>
                <a:chExt cx="336" cy="329"/>
              </a:xfrm>
            </p:grpSpPr>
            <p:sp>
              <p:nvSpPr>
                <p:cNvPr id="35859" name="椭圆 3684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0" name="矩形 3685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61" name="组合 3686"/>
              <p:cNvGrpSpPr/>
              <p:nvPr/>
            </p:nvGrpSpPr>
            <p:grpSpPr>
              <a:xfrm>
                <a:off x="3899" y="766"/>
                <a:ext cx="336" cy="331"/>
                <a:chOff x="1248" y="192"/>
                <a:chExt cx="336" cy="331"/>
              </a:xfrm>
            </p:grpSpPr>
            <p:sp>
              <p:nvSpPr>
                <p:cNvPr id="35862" name="椭圆 3687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3" name="矩形 3688"/>
                <p:cNvSpPr/>
                <p:nvPr/>
              </p:nvSpPr>
              <p:spPr>
                <a:xfrm>
                  <a:off x="1248" y="192"/>
                  <a:ext cx="336" cy="3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64" name="组合 3689"/>
              <p:cNvGrpSpPr/>
              <p:nvPr/>
            </p:nvGrpSpPr>
            <p:grpSpPr>
              <a:xfrm>
                <a:off x="2865" y="766"/>
                <a:ext cx="336" cy="333"/>
                <a:chOff x="2029" y="703"/>
                <a:chExt cx="336" cy="333"/>
              </a:xfrm>
            </p:grpSpPr>
            <p:sp>
              <p:nvSpPr>
                <p:cNvPr id="35865" name="椭圆 369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6" name="矩形 3691"/>
                <p:cNvSpPr/>
                <p:nvPr/>
              </p:nvSpPr>
              <p:spPr>
                <a:xfrm>
                  <a:off x="2029" y="703"/>
                  <a:ext cx="336" cy="33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67" name="组合 3692"/>
              <p:cNvGrpSpPr/>
              <p:nvPr/>
            </p:nvGrpSpPr>
            <p:grpSpPr>
              <a:xfrm>
                <a:off x="3214" y="766"/>
                <a:ext cx="336" cy="335"/>
                <a:chOff x="1248" y="192"/>
                <a:chExt cx="336" cy="335"/>
              </a:xfrm>
            </p:grpSpPr>
            <p:sp>
              <p:nvSpPr>
                <p:cNvPr id="35868" name="椭圆 3693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9" name="矩形 3694"/>
                <p:cNvSpPr/>
                <p:nvPr/>
              </p:nvSpPr>
              <p:spPr>
                <a:xfrm>
                  <a:off x="1248" y="192"/>
                  <a:ext cx="336" cy="3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70" name="组合 3695"/>
              <p:cNvGrpSpPr/>
              <p:nvPr/>
            </p:nvGrpSpPr>
            <p:grpSpPr>
              <a:xfrm>
                <a:off x="4261" y="766"/>
                <a:ext cx="336" cy="337"/>
                <a:chOff x="2029" y="703"/>
                <a:chExt cx="336" cy="337"/>
              </a:xfrm>
            </p:grpSpPr>
            <p:sp>
              <p:nvSpPr>
                <p:cNvPr id="35871" name="椭圆 3696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72" name="矩形 3697"/>
                <p:cNvSpPr/>
                <p:nvPr/>
              </p:nvSpPr>
              <p:spPr>
                <a:xfrm>
                  <a:off x="2029" y="703"/>
                  <a:ext cx="336" cy="33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5873" name="组合 3698"/>
            <p:cNvGrpSpPr/>
            <p:nvPr/>
          </p:nvGrpSpPr>
          <p:grpSpPr>
            <a:xfrm>
              <a:off x="2856" y="3083"/>
              <a:ext cx="1043" cy="1027"/>
              <a:chOff x="2989" y="3033"/>
              <a:chExt cx="1043" cy="1027"/>
            </a:xfrm>
          </p:grpSpPr>
          <p:grpSp>
            <p:nvGrpSpPr>
              <p:cNvPr id="35874" name="组合 3699"/>
              <p:cNvGrpSpPr/>
              <p:nvPr/>
            </p:nvGrpSpPr>
            <p:grpSpPr>
              <a:xfrm>
                <a:off x="2989" y="3731"/>
                <a:ext cx="336" cy="329"/>
                <a:chOff x="2758" y="2518"/>
                <a:chExt cx="336" cy="329"/>
              </a:xfrm>
            </p:grpSpPr>
            <p:sp>
              <p:nvSpPr>
                <p:cNvPr id="35875" name="椭圆 370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76" name="矩形 370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77" name="组合 3702"/>
              <p:cNvGrpSpPr/>
              <p:nvPr/>
            </p:nvGrpSpPr>
            <p:grpSpPr>
              <a:xfrm>
                <a:off x="3683" y="3382"/>
                <a:ext cx="336" cy="329"/>
                <a:chOff x="2758" y="2841"/>
                <a:chExt cx="336" cy="329"/>
              </a:xfrm>
            </p:grpSpPr>
            <p:sp>
              <p:nvSpPr>
                <p:cNvPr id="35878" name="椭圆 370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79" name="矩形 370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80" name="组合 3705"/>
              <p:cNvGrpSpPr/>
              <p:nvPr/>
            </p:nvGrpSpPr>
            <p:grpSpPr>
              <a:xfrm>
                <a:off x="3683" y="3033"/>
                <a:ext cx="336" cy="329"/>
                <a:chOff x="2758" y="2518"/>
                <a:chExt cx="336" cy="329"/>
              </a:xfrm>
            </p:grpSpPr>
            <p:sp>
              <p:nvSpPr>
                <p:cNvPr id="35881" name="椭圆 3706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82" name="矩形 3707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83" name="组合 3708"/>
              <p:cNvGrpSpPr/>
              <p:nvPr/>
            </p:nvGrpSpPr>
            <p:grpSpPr>
              <a:xfrm>
                <a:off x="3696" y="3731"/>
                <a:ext cx="336" cy="329"/>
                <a:chOff x="2758" y="3129"/>
                <a:chExt cx="336" cy="329"/>
              </a:xfrm>
            </p:grpSpPr>
            <p:sp>
              <p:nvSpPr>
                <p:cNvPr id="35884" name="椭圆 3709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85" name="矩形 3710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5886" name="组合 3711"/>
              <p:cNvGrpSpPr/>
              <p:nvPr/>
            </p:nvGrpSpPr>
            <p:grpSpPr>
              <a:xfrm>
                <a:off x="3338" y="3731"/>
                <a:ext cx="336" cy="329"/>
                <a:chOff x="2758" y="2841"/>
                <a:chExt cx="336" cy="329"/>
              </a:xfrm>
            </p:grpSpPr>
            <p:sp>
              <p:nvSpPr>
                <p:cNvPr id="35887" name="椭圆 3712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88" name="矩形 3713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5889" name="组合 3714"/>
            <p:cNvGrpSpPr/>
            <p:nvPr/>
          </p:nvGrpSpPr>
          <p:grpSpPr>
            <a:xfrm>
              <a:off x="3899" y="1798"/>
              <a:ext cx="336" cy="329"/>
              <a:chOff x="1597" y="2989"/>
              <a:chExt cx="336" cy="329"/>
            </a:xfrm>
          </p:grpSpPr>
          <p:sp>
            <p:nvSpPr>
              <p:cNvPr id="35890" name="椭圆 3715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91" name="矩形 3716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6866" name="矩形 3719"/>
          <p:cNvSpPr/>
          <p:nvPr/>
        </p:nvSpPr>
        <p:spPr>
          <a:xfrm>
            <a:off x="1803400" y="1038225"/>
            <a:ext cx="2889250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马八进七    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车八进五 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车八平六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车六退一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车六平四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车四进一 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马七退六（红胜）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这是实战中常见的中局杀势。红方借炮使车，借马使车，最后以 “马后炮”杀入局制胜。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6867" name="组合 3720"/>
          <p:cNvGrpSpPr/>
          <p:nvPr/>
        </p:nvGrpSpPr>
        <p:grpSpPr>
          <a:xfrm>
            <a:off x="4692650" y="304800"/>
            <a:ext cx="5695950" cy="6007100"/>
            <a:chOff x="2064" y="192"/>
            <a:chExt cx="3312" cy="3784"/>
          </a:xfrm>
        </p:grpSpPr>
        <p:grpSp>
          <p:nvGrpSpPr>
            <p:cNvPr id="36868" name="组合 3721"/>
            <p:cNvGrpSpPr/>
            <p:nvPr/>
          </p:nvGrpSpPr>
          <p:grpSpPr>
            <a:xfrm>
              <a:off x="2064" y="408"/>
              <a:ext cx="3216" cy="3348"/>
              <a:chOff x="2064" y="408"/>
              <a:chExt cx="3216" cy="3348"/>
            </a:xfrm>
          </p:grpSpPr>
          <p:pic>
            <p:nvPicPr>
              <p:cNvPr id="36869" name="图片 372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064" y="432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36870" name="组合 3723"/>
              <p:cNvGrpSpPr/>
              <p:nvPr/>
            </p:nvGrpSpPr>
            <p:grpSpPr>
              <a:xfrm>
                <a:off x="3142" y="2725"/>
                <a:ext cx="336" cy="329"/>
                <a:chOff x="777" y="3478"/>
                <a:chExt cx="336" cy="329"/>
              </a:xfrm>
            </p:grpSpPr>
            <p:sp>
              <p:nvSpPr>
                <p:cNvPr id="36871" name="椭圆 3724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72" name="矩形 3725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73" name="组合 3726"/>
              <p:cNvGrpSpPr/>
              <p:nvPr/>
            </p:nvGrpSpPr>
            <p:grpSpPr>
              <a:xfrm>
                <a:off x="4567" y="3087"/>
                <a:ext cx="336" cy="310"/>
                <a:chOff x="1104" y="768"/>
                <a:chExt cx="336" cy="310"/>
              </a:xfrm>
            </p:grpSpPr>
            <p:sp>
              <p:nvSpPr>
                <p:cNvPr id="36874" name="椭圆 3727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75" name="矩形 3728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76" name="组合 3729"/>
              <p:cNvGrpSpPr/>
              <p:nvPr/>
            </p:nvGrpSpPr>
            <p:grpSpPr>
              <a:xfrm>
                <a:off x="2799" y="3072"/>
                <a:ext cx="336" cy="329"/>
                <a:chOff x="1968" y="672"/>
                <a:chExt cx="336" cy="329"/>
              </a:xfrm>
            </p:grpSpPr>
            <p:sp>
              <p:nvSpPr>
                <p:cNvPr id="36877" name="椭圆 3730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78" name="矩形 3731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79" name="组合 3732"/>
              <p:cNvGrpSpPr/>
              <p:nvPr/>
            </p:nvGrpSpPr>
            <p:grpSpPr>
              <a:xfrm>
                <a:off x="3109" y="1440"/>
                <a:ext cx="432" cy="329"/>
                <a:chOff x="3055" y="733"/>
                <a:chExt cx="432" cy="329"/>
              </a:xfrm>
            </p:grpSpPr>
            <p:sp>
              <p:nvSpPr>
                <p:cNvPr id="36880" name="椭圆 3733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81" name="矩形 3734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82" name="组合 3735"/>
              <p:cNvGrpSpPr/>
              <p:nvPr/>
            </p:nvGrpSpPr>
            <p:grpSpPr>
              <a:xfrm>
                <a:off x="2437" y="1418"/>
                <a:ext cx="336" cy="329"/>
                <a:chOff x="1597" y="2989"/>
                <a:chExt cx="336" cy="329"/>
              </a:xfrm>
            </p:grpSpPr>
            <p:sp>
              <p:nvSpPr>
                <p:cNvPr id="36883" name="椭圆 3736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84" name="矩形 3737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85" name="组合 3738"/>
              <p:cNvGrpSpPr/>
              <p:nvPr/>
            </p:nvGrpSpPr>
            <p:grpSpPr>
              <a:xfrm>
                <a:off x="4165" y="2758"/>
                <a:ext cx="432" cy="329"/>
                <a:chOff x="3055" y="733"/>
                <a:chExt cx="432" cy="329"/>
              </a:xfrm>
            </p:grpSpPr>
            <p:sp>
              <p:nvSpPr>
                <p:cNvPr id="36886" name="椭圆 3739"/>
                <p:cNvSpPr/>
                <p:nvPr/>
              </p:nvSpPr>
              <p:spPr>
                <a:xfrm>
                  <a:off x="3133" y="733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87" name="矩形 3740"/>
                <p:cNvSpPr/>
                <p:nvPr/>
              </p:nvSpPr>
              <p:spPr>
                <a:xfrm>
                  <a:off x="3055" y="733"/>
                  <a:ext cx="43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 </a:t>
                  </a: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88" name="组合 3741"/>
              <p:cNvGrpSpPr/>
              <p:nvPr/>
            </p:nvGrpSpPr>
            <p:grpSpPr>
              <a:xfrm>
                <a:off x="2448" y="2105"/>
                <a:ext cx="336" cy="329"/>
                <a:chOff x="720" y="3156"/>
                <a:chExt cx="336" cy="329"/>
              </a:xfrm>
            </p:grpSpPr>
            <p:sp>
              <p:nvSpPr>
                <p:cNvPr id="36889" name="椭圆 3742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6890" name="矩形 3743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6891" name="组合 3744"/>
              <p:cNvGrpSpPr/>
              <p:nvPr/>
            </p:nvGrpSpPr>
            <p:grpSpPr>
              <a:xfrm>
                <a:off x="3504" y="408"/>
                <a:ext cx="1019" cy="1001"/>
                <a:chOff x="3744" y="827"/>
                <a:chExt cx="1019" cy="1001"/>
              </a:xfrm>
            </p:grpSpPr>
            <p:grpSp>
              <p:nvGrpSpPr>
                <p:cNvPr id="36892" name="组合 3745"/>
                <p:cNvGrpSpPr/>
                <p:nvPr/>
              </p:nvGrpSpPr>
              <p:grpSpPr>
                <a:xfrm>
                  <a:off x="3744" y="834"/>
                  <a:ext cx="336" cy="329"/>
                  <a:chOff x="2579" y="288"/>
                  <a:chExt cx="336" cy="329"/>
                </a:xfrm>
              </p:grpSpPr>
              <p:sp>
                <p:nvSpPr>
                  <p:cNvPr id="36893" name="椭圆 3746"/>
                  <p:cNvSpPr/>
                  <p:nvPr/>
                </p:nvSpPr>
                <p:spPr>
                  <a:xfrm>
                    <a:off x="2609" y="31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894" name="矩形 3747"/>
                  <p:cNvSpPr/>
                  <p:nvPr/>
                </p:nvSpPr>
                <p:spPr>
                  <a:xfrm>
                    <a:off x="2579" y="288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将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895" name="组合 3748"/>
                <p:cNvGrpSpPr/>
                <p:nvPr/>
              </p:nvGrpSpPr>
              <p:grpSpPr>
                <a:xfrm>
                  <a:off x="3765" y="1151"/>
                  <a:ext cx="336" cy="329"/>
                  <a:chOff x="1248" y="192"/>
                  <a:chExt cx="336" cy="329"/>
                </a:xfrm>
              </p:grpSpPr>
              <p:sp>
                <p:nvSpPr>
                  <p:cNvPr id="36896" name="椭圆 3749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897" name="矩形 3750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898" name="组合 3751"/>
                <p:cNvGrpSpPr/>
                <p:nvPr/>
              </p:nvGrpSpPr>
              <p:grpSpPr>
                <a:xfrm>
                  <a:off x="4427" y="851"/>
                  <a:ext cx="336" cy="329"/>
                  <a:chOff x="2029" y="703"/>
                  <a:chExt cx="336" cy="329"/>
                </a:xfrm>
              </p:grpSpPr>
              <p:sp>
                <p:nvSpPr>
                  <p:cNvPr id="36899" name="椭圆 3752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00" name="矩形 3753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901" name="组合 3754"/>
                <p:cNvGrpSpPr/>
                <p:nvPr/>
              </p:nvGrpSpPr>
              <p:grpSpPr>
                <a:xfrm>
                  <a:off x="4091" y="827"/>
                  <a:ext cx="336" cy="329"/>
                  <a:chOff x="1248" y="192"/>
                  <a:chExt cx="336" cy="329"/>
                </a:xfrm>
              </p:grpSpPr>
              <p:sp>
                <p:nvSpPr>
                  <p:cNvPr id="36902" name="椭圆 3755"/>
                  <p:cNvSpPr/>
                  <p:nvPr/>
                </p:nvSpPr>
                <p:spPr>
                  <a:xfrm>
                    <a:off x="1274" y="22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03" name="矩形 3756"/>
                  <p:cNvSpPr/>
                  <p:nvPr/>
                </p:nvSpPr>
                <p:spPr>
                  <a:xfrm>
                    <a:off x="1248" y="192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904" name="组合 3757"/>
                <p:cNvGrpSpPr/>
                <p:nvPr/>
              </p:nvGrpSpPr>
              <p:grpSpPr>
                <a:xfrm>
                  <a:off x="3753" y="1499"/>
                  <a:ext cx="336" cy="329"/>
                  <a:chOff x="2029" y="703"/>
                  <a:chExt cx="336" cy="329"/>
                </a:xfrm>
              </p:grpSpPr>
              <p:sp>
                <p:nvSpPr>
                  <p:cNvPr id="36905" name="椭圆 3758"/>
                  <p:cNvSpPr/>
                  <p:nvPr/>
                </p:nvSpPr>
                <p:spPr>
                  <a:xfrm>
                    <a:off x="2064" y="720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 anchorCtr="0"/>
                  <a:p>
                    <a:pPr algn="ctr"/>
                    <a:endParaRPr lang="zh-CN" altLang="zh-CN" sz="280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06" name="矩形 3759"/>
                  <p:cNvSpPr/>
                  <p:nvPr/>
                </p:nvSpPr>
                <p:spPr>
                  <a:xfrm>
                    <a:off x="2029" y="703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36907" name="组合 3760"/>
              <p:cNvGrpSpPr/>
              <p:nvPr/>
            </p:nvGrpSpPr>
            <p:grpSpPr>
              <a:xfrm>
                <a:off x="3140" y="3074"/>
                <a:ext cx="1036" cy="679"/>
                <a:chOff x="3140" y="3074"/>
                <a:chExt cx="1036" cy="679"/>
              </a:xfrm>
            </p:grpSpPr>
            <p:grpSp>
              <p:nvGrpSpPr>
                <p:cNvPr id="36908" name="组合 3761"/>
                <p:cNvGrpSpPr/>
                <p:nvPr/>
              </p:nvGrpSpPr>
              <p:grpSpPr>
                <a:xfrm>
                  <a:off x="3485" y="3074"/>
                  <a:ext cx="336" cy="329"/>
                  <a:chOff x="2758" y="2841"/>
                  <a:chExt cx="336" cy="329"/>
                </a:xfrm>
              </p:grpSpPr>
              <p:sp>
                <p:nvSpPr>
                  <p:cNvPr id="36909" name="椭圆 3762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10" name="矩形 3763"/>
                  <p:cNvSpPr/>
                  <p:nvPr/>
                </p:nvSpPr>
                <p:spPr>
                  <a:xfrm>
                    <a:off x="2758" y="2841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911" name="组合 3764"/>
                <p:cNvGrpSpPr/>
                <p:nvPr/>
              </p:nvGrpSpPr>
              <p:grpSpPr>
                <a:xfrm>
                  <a:off x="3840" y="3423"/>
                  <a:ext cx="336" cy="329"/>
                  <a:chOff x="2758" y="3129"/>
                  <a:chExt cx="336" cy="329"/>
                </a:xfrm>
              </p:grpSpPr>
              <p:sp>
                <p:nvSpPr>
                  <p:cNvPr id="36912" name="椭圆 3765"/>
                  <p:cNvSpPr/>
                  <p:nvPr/>
                </p:nvSpPr>
                <p:spPr>
                  <a:xfrm>
                    <a:off x="2797" y="3155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13" name="矩形 3766"/>
                  <p:cNvSpPr/>
                  <p:nvPr/>
                </p:nvSpPr>
                <p:spPr>
                  <a:xfrm>
                    <a:off x="2758" y="3129"/>
                    <a:ext cx="336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36914" name="组合 3767"/>
                <p:cNvGrpSpPr/>
                <p:nvPr/>
              </p:nvGrpSpPr>
              <p:grpSpPr>
                <a:xfrm>
                  <a:off x="3140" y="3423"/>
                  <a:ext cx="336" cy="330"/>
                  <a:chOff x="2758" y="2841"/>
                  <a:chExt cx="336" cy="330"/>
                </a:xfrm>
              </p:grpSpPr>
              <p:sp>
                <p:nvSpPr>
                  <p:cNvPr id="36915" name="椭圆 3768"/>
                  <p:cNvSpPr/>
                  <p:nvPr/>
                </p:nvSpPr>
                <p:spPr>
                  <a:xfrm>
                    <a:off x="2797" y="2867"/>
                    <a:ext cx="288" cy="28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36916" name="矩形 3769"/>
                  <p:cNvSpPr/>
                  <p:nvPr/>
                </p:nvSpPr>
                <p:spPr>
                  <a:xfrm>
                    <a:off x="2758" y="2841"/>
                    <a:ext cx="336" cy="330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</p:grpSp>
        <p:sp>
          <p:nvSpPr>
            <p:cNvPr id="36917" name="矩形 3770"/>
            <p:cNvSpPr/>
            <p:nvPr/>
          </p:nvSpPr>
          <p:spPr>
            <a:xfrm>
              <a:off x="2160" y="3744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6918" name="矩形 3771"/>
            <p:cNvSpPr/>
            <p:nvPr/>
          </p:nvSpPr>
          <p:spPr>
            <a:xfrm>
              <a:off x="2112" y="192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 ６    ７    ８    ９</a:t>
              </a:r>
              <a:endParaRPr lang="zh-CN" altLang="en-US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7890" name="矩形 3774"/>
          <p:cNvSpPr/>
          <p:nvPr/>
        </p:nvSpPr>
        <p:spPr>
          <a:xfrm>
            <a:off x="4638675" y="5348288"/>
            <a:ext cx="37973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红先，如何取胜？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7891" name="组合 3775"/>
          <p:cNvGrpSpPr/>
          <p:nvPr/>
        </p:nvGrpSpPr>
        <p:grpSpPr>
          <a:xfrm>
            <a:off x="1449388" y="533400"/>
            <a:ext cx="4803775" cy="4572000"/>
            <a:chOff x="66" y="336"/>
            <a:chExt cx="2793" cy="2880"/>
          </a:xfrm>
        </p:grpSpPr>
        <p:pic>
          <p:nvPicPr>
            <p:cNvPr id="37892" name="图片 377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7893" name="组合 3777"/>
            <p:cNvGrpSpPr/>
            <p:nvPr/>
          </p:nvGrpSpPr>
          <p:grpSpPr>
            <a:xfrm>
              <a:off x="708" y="2304"/>
              <a:ext cx="937" cy="860"/>
              <a:chOff x="708" y="2304"/>
              <a:chExt cx="937" cy="860"/>
            </a:xfrm>
          </p:grpSpPr>
          <p:grpSp>
            <p:nvGrpSpPr>
              <p:cNvPr id="37894" name="组合 3778"/>
              <p:cNvGrpSpPr/>
              <p:nvPr/>
            </p:nvGrpSpPr>
            <p:grpSpPr>
              <a:xfrm>
                <a:off x="1300" y="2304"/>
                <a:ext cx="345" cy="284"/>
                <a:chOff x="3072" y="808"/>
                <a:chExt cx="345" cy="284"/>
              </a:xfrm>
            </p:grpSpPr>
            <p:sp>
              <p:nvSpPr>
                <p:cNvPr id="37895" name="椭圆 3779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896" name="矩形 3780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897" name="组合 3781"/>
              <p:cNvGrpSpPr/>
              <p:nvPr/>
            </p:nvGrpSpPr>
            <p:grpSpPr>
              <a:xfrm>
                <a:off x="708" y="2880"/>
                <a:ext cx="345" cy="284"/>
                <a:chOff x="3072" y="808"/>
                <a:chExt cx="345" cy="284"/>
              </a:xfrm>
            </p:grpSpPr>
            <p:sp>
              <p:nvSpPr>
                <p:cNvPr id="37898" name="椭圆 3782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899" name="矩形 3783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00" name="组合 3784"/>
              <p:cNvGrpSpPr/>
              <p:nvPr/>
            </p:nvGrpSpPr>
            <p:grpSpPr>
              <a:xfrm>
                <a:off x="1020" y="2880"/>
                <a:ext cx="345" cy="284"/>
                <a:chOff x="3072" y="808"/>
                <a:chExt cx="345" cy="284"/>
              </a:xfrm>
            </p:grpSpPr>
            <p:sp>
              <p:nvSpPr>
                <p:cNvPr id="37901" name="椭圆 3785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02" name="矩形 3786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03" name="组合 3787"/>
              <p:cNvGrpSpPr/>
              <p:nvPr/>
            </p:nvGrpSpPr>
            <p:grpSpPr>
              <a:xfrm>
                <a:off x="1300" y="2581"/>
                <a:ext cx="345" cy="284"/>
                <a:chOff x="3072" y="808"/>
                <a:chExt cx="345" cy="284"/>
              </a:xfrm>
            </p:grpSpPr>
            <p:sp>
              <p:nvSpPr>
                <p:cNvPr id="37904" name="椭圆 3788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05" name="矩形 3789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06" name="组合 3790"/>
              <p:cNvGrpSpPr/>
              <p:nvPr/>
            </p:nvGrpSpPr>
            <p:grpSpPr>
              <a:xfrm>
                <a:off x="1300" y="2880"/>
                <a:ext cx="345" cy="284"/>
                <a:chOff x="3072" y="808"/>
                <a:chExt cx="345" cy="284"/>
              </a:xfrm>
            </p:grpSpPr>
            <p:sp>
              <p:nvSpPr>
                <p:cNvPr id="37907" name="椭圆 3791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08" name="矩形 3792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7909" name="组合 3793"/>
            <p:cNvGrpSpPr/>
            <p:nvPr/>
          </p:nvGrpSpPr>
          <p:grpSpPr>
            <a:xfrm>
              <a:off x="1911" y="1200"/>
              <a:ext cx="345" cy="284"/>
              <a:chOff x="3072" y="808"/>
              <a:chExt cx="345" cy="284"/>
            </a:xfrm>
          </p:grpSpPr>
          <p:sp>
            <p:nvSpPr>
              <p:cNvPr id="37910" name="椭圆 379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11" name="矩形 379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12" name="组合 3796"/>
            <p:cNvGrpSpPr/>
            <p:nvPr/>
          </p:nvGrpSpPr>
          <p:grpSpPr>
            <a:xfrm>
              <a:off x="66" y="2887"/>
              <a:ext cx="345" cy="284"/>
              <a:chOff x="2016" y="1152"/>
              <a:chExt cx="345" cy="284"/>
            </a:xfrm>
          </p:grpSpPr>
          <p:sp>
            <p:nvSpPr>
              <p:cNvPr id="37913" name="椭圆 379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14" name="矩形 379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15" name="组合 3799"/>
            <p:cNvGrpSpPr/>
            <p:nvPr/>
          </p:nvGrpSpPr>
          <p:grpSpPr>
            <a:xfrm>
              <a:off x="700" y="2042"/>
              <a:ext cx="345" cy="284"/>
              <a:chOff x="2016" y="1152"/>
              <a:chExt cx="345" cy="284"/>
            </a:xfrm>
          </p:grpSpPr>
          <p:sp>
            <p:nvSpPr>
              <p:cNvPr id="37916" name="椭圆 380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17" name="矩形 380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18" name="组合 3802"/>
            <p:cNvGrpSpPr/>
            <p:nvPr/>
          </p:nvGrpSpPr>
          <p:grpSpPr>
            <a:xfrm>
              <a:off x="708" y="348"/>
              <a:ext cx="957" cy="861"/>
              <a:chOff x="708" y="348"/>
              <a:chExt cx="957" cy="861"/>
            </a:xfrm>
          </p:grpSpPr>
          <p:grpSp>
            <p:nvGrpSpPr>
              <p:cNvPr id="37919" name="组合 3803"/>
              <p:cNvGrpSpPr/>
              <p:nvPr/>
            </p:nvGrpSpPr>
            <p:grpSpPr>
              <a:xfrm>
                <a:off x="708" y="348"/>
                <a:ext cx="345" cy="284"/>
                <a:chOff x="2016" y="1152"/>
                <a:chExt cx="345" cy="284"/>
              </a:xfrm>
            </p:grpSpPr>
            <p:sp>
              <p:nvSpPr>
                <p:cNvPr id="37920" name="椭圆 3804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21" name="矩形 3805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22" name="组合 3806"/>
              <p:cNvGrpSpPr/>
              <p:nvPr/>
            </p:nvGrpSpPr>
            <p:grpSpPr>
              <a:xfrm>
                <a:off x="1318" y="925"/>
                <a:ext cx="345" cy="284"/>
                <a:chOff x="2016" y="1152"/>
                <a:chExt cx="345" cy="284"/>
              </a:xfrm>
            </p:grpSpPr>
            <p:sp>
              <p:nvSpPr>
                <p:cNvPr id="37923" name="椭圆 3807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24" name="矩形 3808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25" name="组合 3809"/>
              <p:cNvGrpSpPr/>
              <p:nvPr/>
            </p:nvGrpSpPr>
            <p:grpSpPr>
              <a:xfrm>
                <a:off x="1320" y="648"/>
                <a:ext cx="345" cy="284"/>
                <a:chOff x="2016" y="1152"/>
                <a:chExt cx="345" cy="284"/>
              </a:xfrm>
            </p:grpSpPr>
            <p:sp>
              <p:nvSpPr>
                <p:cNvPr id="37926" name="椭圆 3810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27" name="矩形 3811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28" name="组合 3812"/>
              <p:cNvGrpSpPr/>
              <p:nvPr/>
            </p:nvGrpSpPr>
            <p:grpSpPr>
              <a:xfrm>
                <a:off x="1008" y="348"/>
                <a:ext cx="345" cy="284"/>
                <a:chOff x="2016" y="1152"/>
                <a:chExt cx="345" cy="284"/>
              </a:xfrm>
            </p:grpSpPr>
            <p:sp>
              <p:nvSpPr>
                <p:cNvPr id="37929" name="椭圆 3813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30" name="矩形 3814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31" name="组合 3815"/>
              <p:cNvGrpSpPr/>
              <p:nvPr/>
            </p:nvGrpSpPr>
            <p:grpSpPr>
              <a:xfrm>
                <a:off x="1299" y="348"/>
                <a:ext cx="345" cy="284"/>
                <a:chOff x="2016" y="1152"/>
                <a:chExt cx="345" cy="284"/>
              </a:xfrm>
            </p:grpSpPr>
            <p:sp>
              <p:nvSpPr>
                <p:cNvPr id="37932" name="椭圆 3816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33" name="矩形 3817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7934" name="组合 3818"/>
            <p:cNvGrpSpPr/>
            <p:nvPr/>
          </p:nvGrpSpPr>
          <p:grpSpPr>
            <a:xfrm>
              <a:off x="87" y="1477"/>
              <a:ext cx="345" cy="284"/>
              <a:chOff x="2016" y="1152"/>
              <a:chExt cx="345" cy="284"/>
            </a:xfrm>
          </p:grpSpPr>
          <p:sp>
            <p:nvSpPr>
              <p:cNvPr id="37935" name="椭圆 381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36" name="矩形 382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37" name="组合 3821"/>
            <p:cNvGrpSpPr/>
            <p:nvPr/>
          </p:nvGrpSpPr>
          <p:grpSpPr>
            <a:xfrm>
              <a:off x="1300" y="1477"/>
              <a:ext cx="345" cy="284"/>
              <a:chOff x="2016" y="1152"/>
              <a:chExt cx="345" cy="284"/>
            </a:xfrm>
          </p:grpSpPr>
          <p:sp>
            <p:nvSpPr>
              <p:cNvPr id="37938" name="椭圆 382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39" name="矩形 3823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40" name="组合 3824"/>
            <p:cNvGrpSpPr/>
            <p:nvPr/>
          </p:nvGrpSpPr>
          <p:grpSpPr>
            <a:xfrm>
              <a:off x="1307" y="1178"/>
              <a:ext cx="345" cy="284"/>
              <a:chOff x="3072" y="808"/>
              <a:chExt cx="345" cy="284"/>
            </a:xfrm>
          </p:grpSpPr>
          <p:sp>
            <p:nvSpPr>
              <p:cNvPr id="37941" name="椭圆 382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42" name="矩形 382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37943" name="组合 3827"/>
          <p:cNvGrpSpPr/>
          <p:nvPr/>
        </p:nvGrpSpPr>
        <p:grpSpPr>
          <a:xfrm>
            <a:off x="6218238" y="533400"/>
            <a:ext cx="4792662" cy="4572000"/>
            <a:chOff x="3197" y="336"/>
            <a:chExt cx="3019" cy="2880"/>
          </a:xfrm>
        </p:grpSpPr>
        <p:pic>
          <p:nvPicPr>
            <p:cNvPr id="37944" name="图片 382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197" y="336"/>
              <a:ext cx="3019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7945" name="组合 3829"/>
            <p:cNvGrpSpPr/>
            <p:nvPr/>
          </p:nvGrpSpPr>
          <p:grpSpPr>
            <a:xfrm>
              <a:off x="3907" y="2352"/>
              <a:ext cx="1015" cy="860"/>
              <a:chOff x="708" y="2304"/>
              <a:chExt cx="937" cy="860"/>
            </a:xfrm>
          </p:grpSpPr>
          <p:grpSp>
            <p:nvGrpSpPr>
              <p:cNvPr id="37946" name="组合 3830"/>
              <p:cNvGrpSpPr/>
              <p:nvPr/>
            </p:nvGrpSpPr>
            <p:grpSpPr>
              <a:xfrm>
                <a:off x="1300" y="2304"/>
                <a:ext cx="345" cy="284"/>
                <a:chOff x="3072" y="808"/>
                <a:chExt cx="345" cy="284"/>
              </a:xfrm>
            </p:grpSpPr>
            <p:sp>
              <p:nvSpPr>
                <p:cNvPr id="37947" name="椭圆 3831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48" name="矩形 3832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49" name="组合 3833"/>
              <p:cNvGrpSpPr/>
              <p:nvPr/>
            </p:nvGrpSpPr>
            <p:grpSpPr>
              <a:xfrm>
                <a:off x="708" y="2880"/>
                <a:ext cx="345" cy="284"/>
                <a:chOff x="3072" y="808"/>
                <a:chExt cx="345" cy="284"/>
              </a:xfrm>
            </p:grpSpPr>
            <p:sp>
              <p:nvSpPr>
                <p:cNvPr id="37950" name="椭圆 3834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51" name="矩形 3835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52" name="组合 3836"/>
              <p:cNvGrpSpPr/>
              <p:nvPr/>
            </p:nvGrpSpPr>
            <p:grpSpPr>
              <a:xfrm>
                <a:off x="1020" y="2880"/>
                <a:ext cx="345" cy="284"/>
                <a:chOff x="3072" y="808"/>
                <a:chExt cx="345" cy="284"/>
              </a:xfrm>
            </p:grpSpPr>
            <p:sp>
              <p:nvSpPr>
                <p:cNvPr id="37953" name="椭圆 3837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54" name="矩形 3838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55" name="组合 3839"/>
              <p:cNvGrpSpPr/>
              <p:nvPr/>
            </p:nvGrpSpPr>
            <p:grpSpPr>
              <a:xfrm>
                <a:off x="1300" y="2581"/>
                <a:ext cx="345" cy="284"/>
                <a:chOff x="3072" y="808"/>
                <a:chExt cx="345" cy="284"/>
              </a:xfrm>
            </p:grpSpPr>
            <p:sp>
              <p:nvSpPr>
                <p:cNvPr id="37956" name="椭圆 3840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57" name="矩形 3841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58" name="组合 3842"/>
              <p:cNvGrpSpPr/>
              <p:nvPr/>
            </p:nvGrpSpPr>
            <p:grpSpPr>
              <a:xfrm>
                <a:off x="1300" y="2880"/>
                <a:ext cx="345" cy="284"/>
                <a:chOff x="3072" y="808"/>
                <a:chExt cx="345" cy="284"/>
              </a:xfrm>
            </p:grpSpPr>
            <p:sp>
              <p:nvSpPr>
                <p:cNvPr id="37959" name="椭圆 3843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60" name="矩形 3844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7961" name="组合 3845"/>
            <p:cNvGrpSpPr/>
            <p:nvPr/>
          </p:nvGrpSpPr>
          <p:grpSpPr>
            <a:xfrm>
              <a:off x="3901" y="356"/>
              <a:ext cx="1037" cy="861"/>
              <a:chOff x="708" y="348"/>
              <a:chExt cx="957" cy="861"/>
            </a:xfrm>
          </p:grpSpPr>
          <p:grpSp>
            <p:nvGrpSpPr>
              <p:cNvPr id="37962" name="组合 3846"/>
              <p:cNvGrpSpPr/>
              <p:nvPr/>
            </p:nvGrpSpPr>
            <p:grpSpPr>
              <a:xfrm>
                <a:off x="708" y="348"/>
                <a:ext cx="345" cy="284"/>
                <a:chOff x="2016" y="1152"/>
                <a:chExt cx="345" cy="284"/>
              </a:xfrm>
            </p:grpSpPr>
            <p:sp>
              <p:nvSpPr>
                <p:cNvPr id="37963" name="椭圆 3847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64" name="矩形 3848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65" name="组合 3849"/>
              <p:cNvGrpSpPr/>
              <p:nvPr/>
            </p:nvGrpSpPr>
            <p:grpSpPr>
              <a:xfrm>
                <a:off x="1318" y="925"/>
                <a:ext cx="345" cy="284"/>
                <a:chOff x="2016" y="1152"/>
                <a:chExt cx="345" cy="284"/>
              </a:xfrm>
            </p:grpSpPr>
            <p:sp>
              <p:nvSpPr>
                <p:cNvPr id="37966" name="椭圆 3850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67" name="矩形 3851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68" name="组合 3852"/>
              <p:cNvGrpSpPr/>
              <p:nvPr/>
            </p:nvGrpSpPr>
            <p:grpSpPr>
              <a:xfrm>
                <a:off x="1320" y="648"/>
                <a:ext cx="345" cy="284"/>
                <a:chOff x="2016" y="1152"/>
                <a:chExt cx="345" cy="284"/>
              </a:xfrm>
            </p:grpSpPr>
            <p:sp>
              <p:nvSpPr>
                <p:cNvPr id="37969" name="椭圆 3853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70" name="矩形 3854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71" name="组合 3855"/>
              <p:cNvGrpSpPr/>
              <p:nvPr/>
            </p:nvGrpSpPr>
            <p:grpSpPr>
              <a:xfrm>
                <a:off x="1008" y="348"/>
                <a:ext cx="345" cy="284"/>
                <a:chOff x="2016" y="1152"/>
                <a:chExt cx="345" cy="284"/>
              </a:xfrm>
            </p:grpSpPr>
            <p:sp>
              <p:nvSpPr>
                <p:cNvPr id="37972" name="椭圆 3856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73" name="矩形 3857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7974" name="组合 3858"/>
              <p:cNvGrpSpPr/>
              <p:nvPr/>
            </p:nvGrpSpPr>
            <p:grpSpPr>
              <a:xfrm>
                <a:off x="1299" y="348"/>
                <a:ext cx="345" cy="284"/>
                <a:chOff x="2016" y="1152"/>
                <a:chExt cx="345" cy="284"/>
              </a:xfrm>
            </p:grpSpPr>
            <p:sp>
              <p:nvSpPr>
                <p:cNvPr id="37975" name="椭圆 3859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7976" name="矩形 3860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7977" name="组合 3861"/>
            <p:cNvGrpSpPr/>
            <p:nvPr/>
          </p:nvGrpSpPr>
          <p:grpSpPr>
            <a:xfrm>
              <a:off x="3892" y="661"/>
              <a:ext cx="374" cy="284"/>
              <a:chOff x="3072" y="808"/>
              <a:chExt cx="345" cy="284"/>
            </a:xfrm>
          </p:grpSpPr>
          <p:sp>
            <p:nvSpPr>
              <p:cNvPr id="37978" name="椭圆 386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79" name="矩形 3863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80" name="组合 3864"/>
            <p:cNvGrpSpPr/>
            <p:nvPr/>
          </p:nvGrpSpPr>
          <p:grpSpPr>
            <a:xfrm>
              <a:off x="4236" y="661"/>
              <a:ext cx="374" cy="284"/>
              <a:chOff x="3072" y="808"/>
              <a:chExt cx="345" cy="284"/>
            </a:xfrm>
          </p:grpSpPr>
          <p:sp>
            <p:nvSpPr>
              <p:cNvPr id="37981" name="椭圆 386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82" name="矩形 386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83" name="组合 3867"/>
            <p:cNvGrpSpPr/>
            <p:nvPr/>
          </p:nvGrpSpPr>
          <p:grpSpPr>
            <a:xfrm>
              <a:off x="4540" y="2057"/>
              <a:ext cx="374" cy="284"/>
              <a:chOff x="2016" y="1152"/>
              <a:chExt cx="345" cy="284"/>
            </a:xfrm>
          </p:grpSpPr>
          <p:sp>
            <p:nvSpPr>
              <p:cNvPr id="37984" name="椭圆 3868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85" name="矩形 3869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86" name="组合 3870"/>
            <p:cNvGrpSpPr/>
            <p:nvPr/>
          </p:nvGrpSpPr>
          <p:grpSpPr>
            <a:xfrm>
              <a:off x="4876" y="2053"/>
              <a:ext cx="374" cy="284"/>
              <a:chOff x="2016" y="1152"/>
              <a:chExt cx="345" cy="284"/>
            </a:xfrm>
          </p:grpSpPr>
          <p:sp>
            <p:nvSpPr>
              <p:cNvPr id="37987" name="椭圆 387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88" name="矩形 387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89" name="组合 3873"/>
            <p:cNvGrpSpPr/>
            <p:nvPr/>
          </p:nvGrpSpPr>
          <p:grpSpPr>
            <a:xfrm>
              <a:off x="3219" y="2352"/>
              <a:ext cx="373" cy="284"/>
              <a:chOff x="3072" y="808"/>
              <a:chExt cx="345" cy="284"/>
            </a:xfrm>
          </p:grpSpPr>
          <p:sp>
            <p:nvSpPr>
              <p:cNvPr id="37990" name="椭圆 387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91" name="矩形 387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7992" name="组合 3876"/>
            <p:cNvGrpSpPr/>
            <p:nvPr/>
          </p:nvGrpSpPr>
          <p:grpSpPr>
            <a:xfrm>
              <a:off x="3918" y="957"/>
              <a:ext cx="374" cy="284"/>
              <a:chOff x="2016" y="1152"/>
              <a:chExt cx="345" cy="284"/>
            </a:xfrm>
          </p:grpSpPr>
          <p:sp>
            <p:nvSpPr>
              <p:cNvPr id="37993" name="椭圆 387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7994" name="矩形 387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38914" name="组合 3881"/>
          <p:cNvGrpSpPr/>
          <p:nvPr/>
        </p:nvGrpSpPr>
        <p:grpSpPr>
          <a:xfrm>
            <a:off x="1573213" y="346075"/>
            <a:ext cx="9291637" cy="644525"/>
            <a:chOff x="250" y="218"/>
            <a:chExt cx="5403" cy="406"/>
          </a:xfrm>
        </p:grpSpPr>
        <p:sp>
          <p:nvSpPr>
            <p:cNvPr id="38915" name="矩形 3882"/>
            <p:cNvSpPr/>
            <p:nvPr/>
          </p:nvSpPr>
          <p:spPr>
            <a:xfrm>
              <a:off x="250" y="255"/>
              <a:ext cx="1632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十一、重炮杀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38916" name="矩形 3883"/>
            <p:cNvSpPr/>
            <p:nvPr/>
          </p:nvSpPr>
          <p:spPr>
            <a:xfrm>
              <a:off x="1525" y="218"/>
              <a:ext cx="4128" cy="406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　用一个炮做炮架，另一炮照将，把对方将死，或用前炮照将，后炮控制，把对方将死的杀法，叫重炮杀。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38917" name="矩形 3884"/>
          <p:cNvSpPr/>
          <p:nvPr/>
        </p:nvSpPr>
        <p:spPr>
          <a:xfrm>
            <a:off x="2216150" y="1905000"/>
            <a:ext cx="28892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918" name="矩形 3885"/>
          <p:cNvSpPr/>
          <p:nvPr/>
        </p:nvSpPr>
        <p:spPr>
          <a:xfrm>
            <a:off x="2262188" y="1700213"/>
            <a:ext cx="2819400" cy="3276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炮七平五重炮杀！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如改由黑先，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亦成重炮杀！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（黑胜）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8919" name="组合 3886"/>
          <p:cNvGrpSpPr/>
          <p:nvPr/>
        </p:nvGrpSpPr>
        <p:grpSpPr>
          <a:xfrm>
            <a:off x="5167313" y="981075"/>
            <a:ext cx="5530850" cy="5322888"/>
            <a:chOff x="2112" y="729"/>
            <a:chExt cx="3216" cy="3353"/>
          </a:xfrm>
        </p:grpSpPr>
        <p:pic>
          <p:nvPicPr>
            <p:cNvPr id="38920" name="图片 388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12" y="75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38921" name="组合 3888"/>
            <p:cNvGrpSpPr/>
            <p:nvPr/>
          </p:nvGrpSpPr>
          <p:grpSpPr>
            <a:xfrm>
              <a:off x="2832" y="1728"/>
              <a:ext cx="336" cy="329"/>
              <a:chOff x="777" y="3478"/>
              <a:chExt cx="336" cy="329"/>
            </a:xfrm>
          </p:grpSpPr>
          <p:sp>
            <p:nvSpPr>
              <p:cNvPr id="38922" name="椭圆 3889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23" name="矩形 3890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24" name="组合 3891"/>
            <p:cNvGrpSpPr/>
            <p:nvPr/>
          </p:nvGrpSpPr>
          <p:grpSpPr>
            <a:xfrm>
              <a:off x="4272" y="3360"/>
              <a:ext cx="336" cy="310"/>
              <a:chOff x="1104" y="768"/>
              <a:chExt cx="336" cy="310"/>
            </a:xfrm>
          </p:grpSpPr>
          <p:sp>
            <p:nvSpPr>
              <p:cNvPr id="38925" name="椭圆 3892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26" name="矩形 3893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27" name="组合 3894"/>
            <p:cNvGrpSpPr/>
            <p:nvPr/>
          </p:nvGrpSpPr>
          <p:grpSpPr>
            <a:xfrm>
              <a:off x="4597" y="2714"/>
              <a:ext cx="336" cy="329"/>
              <a:chOff x="1968" y="672"/>
              <a:chExt cx="336" cy="329"/>
            </a:xfrm>
          </p:grpSpPr>
          <p:sp>
            <p:nvSpPr>
              <p:cNvPr id="38928" name="椭圆 3895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29" name="矩形 3896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30" name="组合 3897"/>
            <p:cNvGrpSpPr/>
            <p:nvPr/>
          </p:nvGrpSpPr>
          <p:grpSpPr>
            <a:xfrm>
              <a:off x="3552" y="2404"/>
              <a:ext cx="336" cy="329"/>
              <a:chOff x="777" y="3478"/>
              <a:chExt cx="336" cy="329"/>
            </a:xfrm>
          </p:grpSpPr>
          <p:sp>
            <p:nvSpPr>
              <p:cNvPr id="38931" name="椭圆 3898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32" name="矩形 3899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33" name="组合 3900"/>
            <p:cNvGrpSpPr/>
            <p:nvPr/>
          </p:nvGrpSpPr>
          <p:grpSpPr>
            <a:xfrm>
              <a:off x="4992" y="3696"/>
              <a:ext cx="336" cy="329"/>
              <a:chOff x="1968" y="672"/>
              <a:chExt cx="336" cy="329"/>
            </a:xfrm>
          </p:grpSpPr>
          <p:sp>
            <p:nvSpPr>
              <p:cNvPr id="38934" name="椭圆 390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35" name="矩形 390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36" name="组合 3903"/>
            <p:cNvGrpSpPr/>
            <p:nvPr/>
          </p:nvGrpSpPr>
          <p:grpSpPr>
            <a:xfrm>
              <a:off x="2832" y="3055"/>
              <a:ext cx="1043" cy="1027"/>
              <a:chOff x="2989" y="3033"/>
              <a:chExt cx="1043" cy="1027"/>
            </a:xfrm>
          </p:grpSpPr>
          <p:grpSp>
            <p:nvGrpSpPr>
              <p:cNvPr id="38937" name="组合 3904"/>
              <p:cNvGrpSpPr/>
              <p:nvPr/>
            </p:nvGrpSpPr>
            <p:grpSpPr>
              <a:xfrm>
                <a:off x="2989" y="3731"/>
                <a:ext cx="336" cy="329"/>
                <a:chOff x="2758" y="2518"/>
                <a:chExt cx="336" cy="329"/>
              </a:xfrm>
            </p:grpSpPr>
            <p:sp>
              <p:nvSpPr>
                <p:cNvPr id="38938" name="椭圆 3905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39" name="矩形 3906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40" name="组合 3907"/>
              <p:cNvGrpSpPr/>
              <p:nvPr/>
            </p:nvGrpSpPr>
            <p:grpSpPr>
              <a:xfrm>
                <a:off x="3683" y="3382"/>
                <a:ext cx="336" cy="329"/>
                <a:chOff x="2758" y="2841"/>
                <a:chExt cx="336" cy="329"/>
              </a:xfrm>
            </p:grpSpPr>
            <p:sp>
              <p:nvSpPr>
                <p:cNvPr id="38941" name="椭圆 3908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42" name="矩形 3909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43" name="组合 3910"/>
              <p:cNvGrpSpPr/>
              <p:nvPr/>
            </p:nvGrpSpPr>
            <p:grpSpPr>
              <a:xfrm>
                <a:off x="3683" y="3033"/>
                <a:ext cx="336" cy="329"/>
                <a:chOff x="2758" y="2518"/>
                <a:chExt cx="336" cy="329"/>
              </a:xfrm>
            </p:grpSpPr>
            <p:sp>
              <p:nvSpPr>
                <p:cNvPr id="38944" name="椭圆 3911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45" name="矩形 3912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46" name="组合 3913"/>
              <p:cNvGrpSpPr/>
              <p:nvPr/>
            </p:nvGrpSpPr>
            <p:grpSpPr>
              <a:xfrm>
                <a:off x="3696" y="3731"/>
                <a:ext cx="336" cy="329"/>
                <a:chOff x="2758" y="3129"/>
                <a:chExt cx="336" cy="329"/>
              </a:xfrm>
            </p:grpSpPr>
            <p:sp>
              <p:nvSpPr>
                <p:cNvPr id="38947" name="椭圆 3914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48" name="矩形 3915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49" name="组合 3916"/>
              <p:cNvGrpSpPr/>
              <p:nvPr/>
            </p:nvGrpSpPr>
            <p:grpSpPr>
              <a:xfrm>
                <a:off x="3338" y="3731"/>
                <a:ext cx="336" cy="329"/>
                <a:chOff x="2758" y="2841"/>
                <a:chExt cx="336" cy="329"/>
              </a:xfrm>
            </p:grpSpPr>
            <p:sp>
              <p:nvSpPr>
                <p:cNvPr id="38950" name="椭圆 391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51" name="矩形 391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38952" name="组合 3919"/>
            <p:cNvGrpSpPr/>
            <p:nvPr/>
          </p:nvGrpSpPr>
          <p:grpSpPr>
            <a:xfrm>
              <a:off x="2496" y="1104"/>
              <a:ext cx="336" cy="329"/>
              <a:chOff x="720" y="3156"/>
              <a:chExt cx="336" cy="329"/>
            </a:xfrm>
          </p:grpSpPr>
          <p:sp>
            <p:nvSpPr>
              <p:cNvPr id="38953" name="椭圆 3920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8954" name="矩形 3921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8955" name="组合 3922"/>
            <p:cNvGrpSpPr/>
            <p:nvPr/>
          </p:nvGrpSpPr>
          <p:grpSpPr>
            <a:xfrm>
              <a:off x="2865" y="729"/>
              <a:ext cx="1732" cy="337"/>
              <a:chOff x="2865" y="766"/>
              <a:chExt cx="1732" cy="337"/>
            </a:xfrm>
          </p:grpSpPr>
          <p:grpSp>
            <p:nvGrpSpPr>
              <p:cNvPr id="38956" name="组合 3923"/>
              <p:cNvGrpSpPr/>
              <p:nvPr/>
            </p:nvGrpSpPr>
            <p:grpSpPr>
              <a:xfrm>
                <a:off x="3559" y="766"/>
                <a:ext cx="336" cy="329"/>
                <a:chOff x="2579" y="288"/>
                <a:chExt cx="336" cy="329"/>
              </a:xfrm>
            </p:grpSpPr>
            <p:sp>
              <p:nvSpPr>
                <p:cNvPr id="38957" name="椭圆 3924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58" name="矩形 3925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59" name="组合 3926"/>
              <p:cNvGrpSpPr/>
              <p:nvPr/>
            </p:nvGrpSpPr>
            <p:grpSpPr>
              <a:xfrm>
                <a:off x="3899" y="766"/>
                <a:ext cx="336" cy="331"/>
                <a:chOff x="1248" y="192"/>
                <a:chExt cx="336" cy="331"/>
              </a:xfrm>
            </p:grpSpPr>
            <p:sp>
              <p:nvSpPr>
                <p:cNvPr id="38960" name="椭圆 3927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61" name="矩形 3928"/>
                <p:cNvSpPr/>
                <p:nvPr/>
              </p:nvSpPr>
              <p:spPr>
                <a:xfrm>
                  <a:off x="1248" y="192"/>
                  <a:ext cx="336" cy="33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62" name="组合 3929"/>
              <p:cNvGrpSpPr/>
              <p:nvPr/>
            </p:nvGrpSpPr>
            <p:grpSpPr>
              <a:xfrm>
                <a:off x="2865" y="766"/>
                <a:ext cx="336" cy="333"/>
                <a:chOff x="2029" y="703"/>
                <a:chExt cx="336" cy="333"/>
              </a:xfrm>
            </p:grpSpPr>
            <p:sp>
              <p:nvSpPr>
                <p:cNvPr id="38963" name="椭圆 3930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64" name="矩形 3931"/>
                <p:cNvSpPr/>
                <p:nvPr/>
              </p:nvSpPr>
              <p:spPr>
                <a:xfrm>
                  <a:off x="2029" y="703"/>
                  <a:ext cx="336" cy="333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65" name="组合 3932"/>
              <p:cNvGrpSpPr/>
              <p:nvPr/>
            </p:nvGrpSpPr>
            <p:grpSpPr>
              <a:xfrm>
                <a:off x="3214" y="766"/>
                <a:ext cx="336" cy="335"/>
                <a:chOff x="1248" y="192"/>
                <a:chExt cx="336" cy="335"/>
              </a:xfrm>
            </p:grpSpPr>
            <p:sp>
              <p:nvSpPr>
                <p:cNvPr id="38966" name="椭圆 3933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67" name="矩形 3934"/>
                <p:cNvSpPr/>
                <p:nvPr/>
              </p:nvSpPr>
              <p:spPr>
                <a:xfrm>
                  <a:off x="1248" y="192"/>
                  <a:ext cx="336" cy="3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38968" name="组合 3935"/>
              <p:cNvGrpSpPr/>
              <p:nvPr/>
            </p:nvGrpSpPr>
            <p:grpSpPr>
              <a:xfrm>
                <a:off x="4261" y="766"/>
                <a:ext cx="336" cy="337"/>
                <a:chOff x="2029" y="703"/>
                <a:chExt cx="336" cy="337"/>
              </a:xfrm>
            </p:grpSpPr>
            <p:sp>
              <p:nvSpPr>
                <p:cNvPr id="38969" name="椭圆 3936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8970" name="矩形 3937"/>
                <p:cNvSpPr/>
                <p:nvPr/>
              </p:nvSpPr>
              <p:spPr>
                <a:xfrm>
                  <a:off x="2029" y="703"/>
                  <a:ext cx="336" cy="33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39938" name="矩形 3940"/>
          <p:cNvSpPr/>
          <p:nvPr/>
        </p:nvSpPr>
        <p:spPr>
          <a:xfrm>
            <a:off x="2011363" y="704850"/>
            <a:ext cx="2806700" cy="52158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车八进三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炮七进五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炮七退二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车五进一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炮九平五 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如改走士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，则红炮七进二杀！红胜。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炮七平五  重炮杀！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本局是双车双炮联攻的一个典型局例。红方采用抽将选位、弃子入局等战术，造成重炮杀。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9939" name="图片 39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70450" y="746125"/>
            <a:ext cx="5530850" cy="5276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40" name="矩形 3942"/>
          <p:cNvSpPr/>
          <p:nvPr/>
        </p:nvSpPr>
        <p:spPr>
          <a:xfrm>
            <a:off x="4953000" y="6003925"/>
            <a:ext cx="55308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九    八    七    六    五    四    三    二    一</a:t>
            </a:r>
            <a:endParaRPr lang="zh-CN" altLang="en-US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1" name="矩形 3943"/>
          <p:cNvSpPr/>
          <p:nvPr/>
        </p:nvSpPr>
        <p:spPr>
          <a:xfrm>
            <a:off x="4953000" y="288925"/>
            <a:ext cx="55308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１    ２    ３    ４    ５    ６    ７    ８    ９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9942" name="组合 3944"/>
          <p:cNvGrpSpPr/>
          <p:nvPr/>
        </p:nvGrpSpPr>
        <p:grpSpPr>
          <a:xfrm>
            <a:off x="7327900" y="2311400"/>
            <a:ext cx="577850" cy="522288"/>
            <a:chOff x="2745" y="3631"/>
            <a:chExt cx="336" cy="329"/>
          </a:xfrm>
        </p:grpSpPr>
        <p:sp>
          <p:nvSpPr>
            <p:cNvPr id="39943" name="椭圆 3945"/>
            <p:cNvSpPr/>
            <p:nvPr/>
          </p:nvSpPr>
          <p:spPr>
            <a:xfrm>
              <a:off x="2784" y="364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44" name="矩形 3946"/>
            <p:cNvSpPr/>
            <p:nvPr/>
          </p:nvSpPr>
          <p:spPr>
            <a:xfrm>
              <a:off x="2745" y="3631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45" name="组合 3947"/>
          <p:cNvGrpSpPr/>
          <p:nvPr/>
        </p:nvGrpSpPr>
        <p:grpSpPr>
          <a:xfrm>
            <a:off x="7937500" y="5446713"/>
            <a:ext cx="577850" cy="522287"/>
            <a:chOff x="2758" y="3129"/>
            <a:chExt cx="336" cy="329"/>
          </a:xfrm>
        </p:grpSpPr>
        <p:sp>
          <p:nvSpPr>
            <p:cNvPr id="39946" name="椭圆 3948"/>
            <p:cNvSpPr/>
            <p:nvPr/>
          </p:nvSpPr>
          <p:spPr>
            <a:xfrm>
              <a:off x="2797" y="3155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47" name="矩形 3949"/>
            <p:cNvSpPr/>
            <p:nvPr/>
          </p:nvSpPr>
          <p:spPr>
            <a:xfrm>
              <a:off x="2758" y="3129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帅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48" name="组合 3950"/>
          <p:cNvGrpSpPr/>
          <p:nvPr/>
        </p:nvGrpSpPr>
        <p:grpSpPr>
          <a:xfrm>
            <a:off x="4908550" y="2287588"/>
            <a:ext cx="577850" cy="522287"/>
            <a:chOff x="777" y="3478"/>
            <a:chExt cx="336" cy="329"/>
          </a:xfrm>
        </p:grpSpPr>
        <p:sp>
          <p:nvSpPr>
            <p:cNvPr id="39949" name="椭圆 3951"/>
            <p:cNvSpPr/>
            <p:nvPr/>
          </p:nvSpPr>
          <p:spPr>
            <a:xfrm>
              <a:off x="816" y="351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50" name="矩形 3952"/>
            <p:cNvSpPr/>
            <p:nvPr/>
          </p:nvSpPr>
          <p:spPr>
            <a:xfrm>
              <a:off x="777" y="347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51" name="组合 3953"/>
          <p:cNvGrpSpPr/>
          <p:nvPr/>
        </p:nvGrpSpPr>
        <p:grpSpPr>
          <a:xfrm>
            <a:off x="9753600" y="769938"/>
            <a:ext cx="577850" cy="492125"/>
            <a:chOff x="1104" y="768"/>
            <a:chExt cx="336" cy="310"/>
          </a:xfrm>
        </p:grpSpPr>
        <p:sp>
          <p:nvSpPr>
            <p:cNvPr id="39952" name="椭圆 3954"/>
            <p:cNvSpPr/>
            <p:nvPr/>
          </p:nvSpPr>
          <p:spPr>
            <a:xfrm>
              <a:off x="1130" y="781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53" name="矩形 3955"/>
            <p:cNvSpPr/>
            <p:nvPr/>
          </p:nvSpPr>
          <p:spPr>
            <a:xfrm>
              <a:off x="1104" y="76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54" name="组合 3956"/>
          <p:cNvGrpSpPr/>
          <p:nvPr/>
        </p:nvGrpSpPr>
        <p:grpSpPr>
          <a:xfrm>
            <a:off x="6153150" y="3378200"/>
            <a:ext cx="577850" cy="522288"/>
            <a:chOff x="777" y="3478"/>
            <a:chExt cx="336" cy="329"/>
          </a:xfrm>
        </p:grpSpPr>
        <p:sp>
          <p:nvSpPr>
            <p:cNvPr id="39955" name="椭圆 3957"/>
            <p:cNvSpPr/>
            <p:nvPr/>
          </p:nvSpPr>
          <p:spPr>
            <a:xfrm>
              <a:off x="816" y="3517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56" name="矩形 3958"/>
            <p:cNvSpPr/>
            <p:nvPr/>
          </p:nvSpPr>
          <p:spPr>
            <a:xfrm>
              <a:off x="777" y="3478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57" name="组合 3959"/>
          <p:cNvGrpSpPr/>
          <p:nvPr/>
        </p:nvGrpSpPr>
        <p:grpSpPr>
          <a:xfrm>
            <a:off x="7264400" y="4965700"/>
            <a:ext cx="742950" cy="522288"/>
            <a:chOff x="3055" y="733"/>
            <a:chExt cx="432" cy="329"/>
          </a:xfrm>
        </p:grpSpPr>
        <p:sp>
          <p:nvSpPr>
            <p:cNvPr id="39958" name="椭圆 3960"/>
            <p:cNvSpPr/>
            <p:nvPr/>
          </p:nvSpPr>
          <p:spPr>
            <a:xfrm>
              <a:off x="3133" y="733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59" name="矩形 3961"/>
            <p:cNvSpPr/>
            <p:nvPr/>
          </p:nvSpPr>
          <p:spPr>
            <a:xfrm>
              <a:off x="3055" y="733"/>
              <a:ext cx="43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卒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60" name="组合 3962"/>
          <p:cNvGrpSpPr/>
          <p:nvPr/>
        </p:nvGrpSpPr>
        <p:grpSpPr>
          <a:xfrm>
            <a:off x="9772650" y="2873375"/>
            <a:ext cx="577850" cy="492125"/>
            <a:chOff x="1104" y="768"/>
            <a:chExt cx="336" cy="310"/>
          </a:xfrm>
        </p:grpSpPr>
        <p:sp>
          <p:nvSpPr>
            <p:cNvPr id="39961" name="椭圆 3963"/>
            <p:cNvSpPr/>
            <p:nvPr/>
          </p:nvSpPr>
          <p:spPr>
            <a:xfrm>
              <a:off x="1130" y="781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endPara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62" name="矩形 3964"/>
            <p:cNvSpPr/>
            <p:nvPr/>
          </p:nvSpPr>
          <p:spPr>
            <a:xfrm>
              <a:off x="1104" y="768"/>
              <a:ext cx="336" cy="3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6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63" name="组合 3965"/>
          <p:cNvGrpSpPr/>
          <p:nvPr/>
        </p:nvGrpSpPr>
        <p:grpSpPr>
          <a:xfrm>
            <a:off x="4933950" y="4930775"/>
            <a:ext cx="577850" cy="522288"/>
            <a:chOff x="1968" y="672"/>
            <a:chExt cx="336" cy="329"/>
          </a:xfrm>
        </p:grpSpPr>
        <p:sp>
          <p:nvSpPr>
            <p:cNvPr id="39964" name="椭圆 3966"/>
            <p:cNvSpPr/>
            <p:nvPr/>
          </p:nvSpPr>
          <p:spPr>
            <a:xfrm>
              <a:off x="2003" y="698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algn="ctr"/>
              <a:endParaRPr lang="zh-CN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65" name="矩形 3967"/>
            <p:cNvSpPr/>
            <p:nvPr/>
          </p:nvSpPr>
          <p:spPr>
            <a:xfrm>
              <a:off x="1968" y="672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800" b="1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66" name="组合 3968"/>
          <p:cNvGrpSpPr/>
          <p:nvPr/>
        </p:nvGrpSpPr>
        <p:grpSpPr>
          <a:xfrm>
            <a:off x="5486400" y="2287588"/>
            <a:ext cx="577850" cy="522287"/>
            <a:chOff x="720" y="3156"/>
            <a:chExt cx="336" cy="329"/>
          </a:xfrm>
        </p:grpSpPr>
        <p:sp>
          <p:nvSpPr>
            <p:cNvPr id="39967" name="椭圆 3969"/>
            <p:cNvSpPr/>
            <p:nvPr/>
          </p:nvSpPr>
          <p:spPr>
            <a:xfrm>
              <a:off x="759" y="3185"/>
              <a:ext cx="288" cy="288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968" name="矩形 3970"/>
            <p:cNvSpPr/>
            <p:nvPr/>
          </p:nvSpPr>
          <p:spPr>
            <a:xfrm>
              <a:off x="720" y="3156"/>
              <a:ext cx="3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车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969" name="组合 3971"/>
          <p:cNvGrpSpPr/>
          <p:nvPr/>
        </p:nvGrpSpPr>
        <p:grpSpPr>
          <a:xfrm>
            <a:off x="7327900" y="719138"/>
            <a:ext cx="1752600" cy="1589087"/>
            <a:chOff x="3744" y="827"/>
            <a:chExt cx="1019" cy="1001"/>
          </a:xfrm>
        </p:grpSpPr>
        <p:grpSp>
          <p:nvGrpSpPr>
            <p:cNvPr id="39970" name="组合 3972"/>
            <p:cNvGrpSpPr/>
            <p:nvPr/>
          </p:nvGrpSpPr>
          <p:grpSpPr>
            <a:xfrm>
              <a:off x="3744" y="834"/>
              <a:ext cx="336" cy="329"/>
              <a:chOff x="2579" y="288"/>
              <a:chExt cx="336" cy="329"/>
            </a:xfrm>
          </p:grpSpPr>
          <p:sp>
            <p:nvSpPr>
              <p:cNvPr id="39971" name="椭圆 3973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9972" name="矩形 3974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9973" name="组合 3975"/>
            <p:cNvGrpSpPr/>
            <p:nvPr/>
          </p:nvGrpSpPr>
          <p:grpSpPr>
            <a:xfrm>
              <a:off x="3765" y="1151"/>
              <a:ext cx="336" cy="329"/>
              <a:chOff x="1248" y="192"/>
              <a:chExt cx="336" cy="329"/>
            </a:xfrm>
          </p:grpSpPr>
          <p:sp>
            <p:nvSpPr>
              <p:cNvPr id="39974" name="椭圆 3976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9975" name="矩形 3977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9976" name="组合 3978"/>
            <p:cNvGrpSpPr/>
            <p:nvPr/>
          </p:nvGrpSpPr>
          <p:grpSpPr>
            <a:xfrm>
              <a:off x="4427" y="851"/>
              <a:ext cx="336" cy="329"/>
              <a:chOff x="2029" y="703"/>
              <a:chExt cx="336" cy="329"/>
            </a:xfrm>
          </p:grpSpPr>
          <p:sp>
            <p:nvSpPr>
              <p:cNvPr id="39977" name="椭圆 3979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9978" name="矩形 3980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9979" name="组合 3981"/>
            <p:cNvGrpSpPr/>
            <p:nvPr/>
          </p:nvGrpSpPr>
          <p:grpSpPr>
            <a:xfrm>
              <a:off x="4091" y="827"/>
              <a:ext cx="336" cy="329"/>
              <a:chOff x="1248" y="192"/>
              <a:chExt cx="336" cy="329"/>
            </a:xfrm>
          </p:grpSpPr>
          <p:sp>
            <p:nvSpPr>
              <p:cNvPr id="39980" name="椭圆 3982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9981" name="矩形 3983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39982" name="组合 3984"/>
            <p:cNvGrpSpPr/>
            <p:nvPr/>
          </p:nvGrpSpPr>
          <p:grpSpPr>
            <a:xfrm>
              <a:off x="3753" y="1499"/>
              <a:ext cx="336" cy="329"/>
              <a:chOff x="2029" y="703"/>
              <a:chExt cx="336" cy="329"/>
            </a:xfrm>
          </p:grpSpPr>
          <p:sp>
            <p:nvSpPr>
              <p:cNvPr id="39983" name="椭圆 3985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9984" name="矩形 3986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0962" name="矩形 3989"/>
          <p:cNvSpPr/>
          <p:nvPr/>
        </p:nvSpPr>
        <p:spPr>
          <a:xfrm>
            <a:off x="1884363" y="1287463"/>
            <a:ext cx="2806700" cy="39693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车六进五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兵三平四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炮七平四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炮五平四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红方弃车献兵，将黑方主将逼入死地，然后以“重炮杀”巧妙取胜。这在实战中是常用的基本杀法。       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0963" name="组合 3990"/>
          <p:cNvGrpSpPr/>
          <p:nvPr/>
        </p:nvGrpSpPr>
        <p:grpSpPr>
          <a:xfrm>
            <a:off x="4775200" y="304800"/>
            <a:ext cx="5657850" cy="6024563"/>
            <a:chOff x="2112" y="192"/>
            <a:chExt cx="3290" cy="3795"/>
          </a:xfrm>
        </p:grpSpPr>
        <p:grpSp>
          <p:nvGrpSpPr>
            <p:cNvPr id="40964" name="组合 3991"/>
            <p:cNvGrpSpPr/>
            <p:nvPr/>
          </p:nvGrpSpPr>
          <p:grpSpPr>
            <a:xfrm>
              <a:off x="2112" y="432"/>
              <a:ext cx="3216" cy="3353"/>
              <a:chOff x="2112" y="432"/>
              <a:chExt cx="3216" cy="3353"/>
            </a:xfrm>
          </p:grpSpPr>
          <p:pic>
            <p:nvPicPr>
              <p:cNvPr id="40965" name="图片 3992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112" y="459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40966" name="组合 3993"/>
              <p:cNvGrpSpPr/>
              <p:nvPr/>
            </p:nvGrpSpPr>
            <p:grpSpPr>
              <a:xfrm>
                <a:off x="3548" y="1451"/>
                <a:ext cx="336" cy="329"/>
                <a:chOff x="777" y="3478"/>
                <a:chExt cx="336" cy="329"/>
              </a:xfrm>
            </p:grpSpPr>
            <p:sp>
              <p:nvSpPr>
                <p:cNvPr id="40967" name="椭圆 3994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68" name="矩形 3995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69" name="组合 3996"/>
              <p:cNvGrpSpPr/>
              <p:nvPr/>
            </p:nvGrpSpPr>
            <p:grpSpPr>
              <a:xfrm>
                <a:off x="3552" y="2448"/>
                <a:ext cx="336" cy="310"/>
                <a:chOff x="1104" y="768"/>
                <a:chExt cx="336" cy="310"/>
              </a:xfrm>
            </p:grpSpPr>
            <p:sp>
              <p:nvSpPr>
                <p:cNvPr id="40970" name="椭圆 3997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71" name="矩形 3998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72" name="组合 3999"/>
              <p:cNvGrpSpPr/>
              <p:nvPr/>
            </p:nvGrpSpPr>
            <p:grpSpPr>
              <a:xfrm>
                <a:off x="4608" y="1119"/>
                <a:ext cx="336" cy="329"/>
                <a:chOff x="1968" y="672"/>
                <a:chExt cx="336" cy="329"/>
              </a:xfrm>
            </p:grpSpPr>
            <p:sp>
              <p:nvSpPr>
                <p:cNvPr id="40973" name="椭圆 4000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74" name="矩形 4001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75" name="组合 4002"/>
              <p:cNvGrpSpPr/>
              <p:nvPr/>
            </p:nvGrpSpPr>
            <p:grpSpPr>
              <a:xfrm>
                <a:off x="2839" y="2127"/>
                <a:ext cx="336" cy="329"/>
                <a:chOff x="777" y="3478"/>
                <a:chExt cx="336" cy="329"/>
              </a:xfrm>
            </p:grpSpPr>
            <p:sp>
              <p:nvSpPr>
                <p:cNvPr id="40976" name="椭圆 4003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77" name="矩形 4004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78" name="组合 4005"/>
              <p:cNvGrpSpPr/>
              <p:nvPr/>
            </p:nvGrpSpPr>
            <p:grpSpPr>
              <a:xfrm>
                <a:off x="4254" y="2766"/>
                <a:ext cx="336" cy="329"/>
                <a:chOff x="1968" y="672"/>
                <a:chExt cx="336" cy="329"/>
              </a:xfrm>
            </p:grpSpPr>
            <p:sp>
              <p:nvSpPr>
                <p:cNvPr id="40979" name="椭圆 4006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80" name="矩形 4007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81" name="组合 4008"/>
              <p:cNvGrpSpPr/>
              <p:nvPr/>
            </p:nvGrpSpPr>
            <p:grpSpPr>
              <a:xfrm>
                <a:off x="2832" y="3456"/>
                <a:ext cx="336" cy="329"/>
                <a:chOff x="2758" y="2518"/>
                <a:chExt cx="336" cy="329"/>
              </a:xfrm>
            </p:grpSpPr>
            <p:sp>
              <p:nvSpPr>
                <p:cNvPr id="40982" name="椭圆 4009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83" name="矩形 4010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84" name="组合 4011"/>
              <p:cNvGrpSpPr/>
              <p:nvPr/>
            </p:nvGrpSpPr>
            <p:grpSpPr>
              <a:xfrm>
                <a:off x="3526" y="3107"/>
                <a:ext cx="336" cy="329"/>
                <a:chOff x="2758" y="2841"/>
                <a:chExt cx="336" cy="329"/>
              </a:xfrm>
            </p:grpSpPr>
            <p:sp>
              <p:nvSpPr>
                <p:cNvPr id="40985" name="椭圆 4012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86" name="矩形 4013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87" name="组合 4014"/>
              <p:cNvGrpSpPr/>
              <p:nvPr/>
            </p:nvGrpSpPr>
            <p:grpSpPr>
              <a:xfrm>
                <a:off x="4261" y="3441"/>
                <a:ext cx="336" cy="329"/>
                <a:chOff x="2758" y="2518"/>
                <a:chExt cx="336" cy="329"/>
              </a:xfrm>
            </p:grpSpPr>
            <p:sp>
              <p:nvSpPr>
                <p:cNvPr id="40988" name="椭圆 4015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89" name="矩形 4016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90" name="组合 4017"/>
              <p:cNvGrpSpPr/>
              <p:nvPr/>
            </p:nvGrpSpPr>
            <p:grpSpPr>
              <a:xfrm>
                <a:off x="3539" y="3456"/>
                <a:ext cx="336" cy="329"/>
                <a:chOff x="2758" y="3129"/>
                <a:chExt cx="336" cy="329"/>
              </a:xfrm>
            </p:grpSpPr>
            <p:sp>
              <p:nvSpPr>
                <p:cNvPr id="40991" name="椭圆 4018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92" name="矩形 4019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93" name="组合 4020"/>
              <p:cNvGrpSpPr/>
              <p:nvPr/>
            </p:nvGrpSpPr>
            <p:grpSpPr>
              <a:xfrm>
                <a:off x="3181" y="3456"/>
                <a:ext cx="336" cy="329"/>
                <a:chOff x="2758" y="2841"/>
                <a:chExt cx="336" cy="329"/>
              </a:xfrm>
            </p:grpSpPr>
            <p:sp>
              <p:nvSpPr>
                <p:cNvPr id="40994" name="椭圆 4021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95" name="矩形 4022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96" name="组合 4023"/>
              <p:cNvGrpSpPr/>
              <p:nvPr/>
            </p:nvGrpSpPr>
            <p:grpSpPr>
              <a:xfrm>
                <a:off x="3179" y="2156"/>
                <a:ext cx="336" cy="329"/>
                <a:chOff x="720" y="3156"/>
                <a:chExt cx="336" cy="329"/>
              </a:xfrm>
            </p:grpSpPr>
            <p:sp>
              <p:nvSpPr>
                <p:cNvPr id="40997" name="椭圆 4024"/>
                <p:cNvSpPr/>
                <p:nvPr/>
              </p:nvSpPr>
              <p:spPr>
                <a:xfrm>
                  <a:off x="759" y="318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0998" name="矩形 4025"/>
                <p:cNvSpPr/>
                <p:nvPr/>
              </p:nvSpPr>
              <p:spPr>
                <a:xfrm>
                  <a:off x="720" y="3156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0999" name="组合 4026"/>
              <p:cNvGrpSpPr/>
              <p:nvPr/>
            </p:nvGrpSpPr>
            <p:grpSpPr>
              <a:xfrm>
                <a:off x="3899" y="432"/>
                <a:ext cx="336" cy="329"/>
                <a:chOff x="2579" y="288"/>
                <a:chExt cx="336" cy="329"/>
              </a:xfrm>
            </p:grpSpPr>
            <p:sp>
              <p:nvSpPr>
                <p:cNvPr id="41000" name="椭圆 4027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01" name="矩形 4028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02" name="组合 4029"/>
              <p:cNvGrpSpPr/>
              <p:nvPr/>
            </p:nvGrpSpPr>
            <p:grpSpPr>
              <a:xfrm>
                <a:off x="3914" y="1130"/>
                <a:ext cx="336" cy="329"/>
                <a:chOff x="1248" y="192"/>
                <a:chExt cx="336" cy="329"/>
              </a:xfrm>
            </p:grpSpPr>
            <p:sp>
              <p:nvSpPr>
                <p:cNvPr id="41003" name="椭圆 4030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04" name="矩形 4031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05" name="组合 4032"/>
              <p:cNvGrpSpPr/>
              <p:nvPr/>
            </p:nvGrpSpPr>
            <p:grpSpPr>
              <a:xfrm>
                <a:off x="2865" y="432"/>
                <a:ext cx="336" cy="329"/>
                <a:chOff x="2029" y="703"/>
                <a:chExt cx="336" cy="329"/>
              </a:xfrm>
            </p:grpSpPr>
            <p:sp>
              <p:nvSpPr>
                <p:cNvPr id="41006" name="椭圆 4033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07" name="矩形 4034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08" name="组合 4035"/>
              <p:cNvGrpSpPr/>
              <p:nvPr/>
            </p:nvGrpSpPr>
            <p:grpSpPr>
              <a:xfrm>
                <a:off x="3541" y="768"/>
                <a:ext cx="336" cy="329"/>
                <a:chOff x="1248" y="192"/>
                <a:chExt cx="336" cy="329"/>
              </a:xfrm>
            </p:grpSpPr>
            <p:sp>
              <p:nvSpPr>
                <p:cNvPr id="41009" name="椭圆 4036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10" name="矩形 4037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11" name="组合 4038"/>
              <p:cNvGrpSpPr/>
              <p:nvPr/>
            </p:nvGrpSpPr>
            <p:grpSpPr>
              <a:xfrm>
                <a:off x="3541" y="1137"/>
                <a:ext cx="336" cy="329"/>
                <a:chOff x="2029" y="703"/>
                <a:chExt cx="336" cy="329"/>
              </a:xfrm>
            </p:grpSpPr>
            <p:sp>
              <p:nvSpPr>
                <p:cNvPr id="41012" name="椭圆 4039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13" name="矩形 4040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14" name="组合 4041"/>
              <p:cNvGrpSpPr/>
              <p:nvPr/>
            </p:nvGrpSpPr>
            <p:grpSpPr>
              <a:xfrm>
                <a:off x="3186" y="3105"/>
                <a:ext cx="336" cy="329"/>
                <a:chOff x="1968" y="672"/>
                <a:chExt cx="336" cy="329"/>
              </a:xfrm>
            </p:grpSpPr>
            <p:sp>
              <p:nvSpPr>
                <p:cNvPr id="41015" name="椭圆 4042"/>
                <p:cNvSpPr/>
                <p:nvPr/>
              </p:nvSpPr>
              <p:spPr>
                <a:xfrm>
                  <a:off x="2003" y="69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16" name="矩形 4043"/>
                <p:cNvSpPr/>
                <p:nvPr/>
              </p:nvSpPr>
              <p:spPr>
                <a:xfrm>
                  <a:off x="1968" y="67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卒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41017" name="组合 4044"/>
              <p:cNvGrpSpPr/>
              <p:nvPr/>
            </p:nvGrpSpPr>
            <p:grpSpPr>
              <a:xfrm>
                <a:off x="4250" y="790"/>
                <a:ext cx="336" cy="329"/>
                <a:chOff x="777" y="3478"/>
                <a:chExt cx="336" cy="329"/>
              </a:xfrm>
            </p:grpSpPr>
            <p:sp>
              <p:nvSpPr>
                <p:cNvPr id="41018" name="椭圆 4045"/>
                <p:cNvSpPr/>
                <p:nvPr/>
              </p:nvSpPr>
              <p:spPr>
                <a:xfrm>
                  <a:off x="816" y="351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1019" name="矩形 4046"/>
                <p:cNvSpPr/>
                <p:nvPr/>
              </p:nvSpPr>
              <p:spPr>
                <a:xfrm>
                  <a:off x="777" y="347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41020" name="矩形 4047"/>
            <p:cNvSpPr/>
            <p:nvPr/>
          </p:nvSpPr>
          <p:spPr>
            <a:xfrm>
              <a:off x="2186" y="3755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021" name="矩形 4048"/>
            <p:cNvSpPr/>
            <p:nvPr/>
          </p:nvSpPr>
          <p:spPr>
            <a:xfrm>
              <a:off x="2112" y="192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41986" name="矩形 4051"/>
          <p:cNvSpPr/>
          <p:nvPr/>
        </p:nvSpPr>
        <p:spPr>
          <a:xfrm>
            <a:off x="1962150" y="866775"/>
            <a:ext cx="3275013" cy="47694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车五进一   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如黑改走将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，则车三平四，炮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，炮八进二，重炮杀。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车三进三！ 象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如黑将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，炮八进二，重炮杀。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马二进四   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，炮八平四，马后炮杀。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马四进六！ 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黑如将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，则炮八进二闷杀。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炮八进一   士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6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炮七退一（红胜）            </a:t>
            </a:r>
            <a:endParaRPr lang="zh-CN" altLang="en-US" sz="16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41987" name="组合 4052"/>
          <p:cNvGrpSpPr/>
          <p:nvPr/>
        </p:nvGrpSpPr>
        <p:grpSpPr>
          <a:xfrm>
            <a:off x="5060950" y="304800"/>
            <a:ext cx="5657850" cy="6024563"/>
            <a:chOff x="2278" y="192"/>
            <a:chExt cx="3290" cy="3795"/>
          </a:xfrm>
        </p:grpSpPr>
        <p:pic>
          <p:nvPicPr>
            <p:cNvPr id="41988" name="图片 405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78" y="459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41989" name="组合 4054"/>
            <p:cNvGrpSpPr/>
            <p:nvPr/>
          </p:nvGrpSpPr>
          <p:grpSpPr>
            <a:xfrm>
              <a:off x="2998" y="809"/>
              <a:ext cx="336" cy="329"/>
              <a:chOff x="777" y="3478"/>
              <a:chExt cx="336" cy="329"/>
            </a:xfrm>
          </p:grpSpPr>
          <p:sp>
            <p:nvSpPr>
              <p:cNvPr id="41990" name="椭圆 4055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991" name="矩形 4056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1992" name="组合 4057"/>
            <p:cNvGrpSpPr/>
            <p:nvPr/>
          </p:nvGrpSpPr>
          <p:grpSpPr>
            <a:xfrm>
              <a:off x="4091" y="3100"/>
              <a:ext cx="336" cy="310"/>
              <a:chOff x="1104" y="768"/>
              <a:chExt cx="336" cy="310"/>
            </a:xfrm>
          </p:grpSpPr>
          <p:sp>
            <p:nvSpPr>
              <p:cNvPr id="41993" name="椭圆 4058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994" name="矩形 4059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1995" name="组合 4060"/>
            <p:cNvGrpSpPr/>
            <p:nvPr/>
          </p:nvGrpSpPr>
          <p:grpSpPr>
            <a:xfrm>
              <a:off x="5088" y="1467"/>
              <a:ext cx="336" cy="329"/>
              <a:chOff x="1968" y="672"/>
              <a:chExt cx="336" cy="329"/>
            </a:xfrm>
          </p:grpSpPr>
          <p:sp>
            <p:nvSpPr>
              <p:cNvPr id="41996" name="椭圆 4061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1997" name="矩形 4062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1998" name="组合 4063"/>
            <p:cNvGrpSpPr/>
            <p:nvPr/>
          </p:nvGrpSpPr>
          <p:grpSpPr>
            <a:xfrm>
              <a:off x="2662" y="1455"/>
              <a:ext cx="336" cy="329"/>
              <a:chOff x="777" y="3478"/>
              <a:chExt cx="336" cy="329"/>
            </a:xfrm>
          </p:grpSpPr>
          <p:sp>
            <p:nvSpPr>
              <p:cNvPr id="41999" name="椭圆 4064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0" name="矩形 4065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01" name="组合 4066"/>
            <p:cNvGrpSpPr/>
            <p:nvPr/>
          </p:nvGrpSpPr>
          <p:grpSpPr>
            <a:xfrm>
              <a:off x="2688" y="3094"/>
              <a:ext cx="336" cy="329"/>
              <a:chOff x="1968" y="672"/>
              <a:chExt cx="336" cy="329"/>
            </a:xfrm>
          </p:grpSpPr>
          <p:sp>
            <p:nvSpPr>
              <p:cNvPr id="42002" name="椭圆 406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3" name="矩形 406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04" name="组合 4069"/>
            <p:cNvGrpSpPr/>
            <p:nvPr/>
          </p:nvGrpSpPr>
          <p:grpSpPr>
            <a:xfrm>
              <a:off x="3718" y="2773"/>
              <a:ext cx="336" cy="329"/>
              <a:chOff x="2758" y="2518"/>
              <a:chExt cx="336" cy="329"/>
            </a:xfrm>
          </p:grpSpPr>
          <p:sp>
            <p:nvSpPr>
              <p:cNvPr id="42005" name="椭圆 4070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6" name="矩形 4071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07" name="组合 4072"/>
            <p:cNvGrpSpPr/>
            <p:nvPr/>
          </p:nvGrpSpPr>
          <p:grpSpPr>
            <a:xfrm>
              <a:off x="4080" y="2773"/>
              <a:ext cx="336" cy="329"/>
              <a:chOff x="2758" y="2841"/>
              <a:chExt cx="336" cy="329"/>
            </a:xfrm>
          </p:grpSpPr>
          <p:sp>
            <p:nvSpPr>
              <p:cNvPr id="42008" name="椭圆 4073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09" name="矩形 4074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10" name="组合 4075"/>
            <p:cNvGrpSpPr/>
            <p:nvPr/>
          </p:nvGrpSpPr>
          <p:grpSpPr>
            <a:xfrm>
              <a:off x="4427" y="3441"/>
              <a:ext cx="336" cy="329"/>
              <a:chOff x="2758" y="2518"/>
              <a:chExt cx="336" cy="329"/>
            </a:xfrm>
          </p:grpSpPr>
          <p:sp>
            <p:nvSpPr>
              <p:cNvPr id="42011" name="椭圆 4076"/>
              <p:cNvSpPr/>
              <p:nvPr/>
            </p:nvSpPr>
            <p:spPr>
              <a:xfrm>
                <a:off x="2793" y="25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12" name="矩形 4077"/>
              <p:cNvSpPr/>
              <p:nvPr/>
            </p:nvSpPr>
            <p:spPr>
              <a:xfrm>
                <a:off x="2758" y="251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13" name="组合 4078"/>
            <p:cNvGrpSpPr/>
            <p:nvPr/>
          </p:nvGrpSpPr>
          <p:grpSpPr>
            <a:xfrm>
              <a:off x="3705" y="3456"/>
              <a:ext cx="336" cy="329"/>
              <a:chOff x="2758" y="3129"/>
              <a:chExt cx="336" cy="329"/>
            </a:xfrm>
          </p:grpSpPr>
          <p:sp>
            <p:nvSpPr>
              <p:cNvPr id="42014" name="椭圆 4079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15" name="矩形 4080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16" name="组合 4081"/>
            <p:cNvGrpSpPr/>
            <p:nvPr/>
          </p:nvGrpSpPr>
          <p:grpSpPr>
            <a:xfrm>
              <a:off x="3347" y="2784"/>
              <a:ext cx="336" cy="329"/>
              <a:chOff x="2758" y="2841"/>
              <a:chExt cx="336" cy="329"/>
            </a:xfrm>
          </p:grpSpPr>
          <p:sp>
            <p:nvSpPr>
              <p:cNvPr id="42017" name="椭圆 4082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18" name="矩形 4083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19" name="组合 4084"/>
            <p:cNvGrpSpPr/>
            <p:nvPr/>
          </p:nvGrpSpPr>
          <p:grpSpPr>
            <a:xfrm>
              <a:off x="4416" y="1455"/>
              <a:ext cx="336" cy="329"/>
              <a:chOff x="720" y="3156"/>
              <a:chExt cx="336" cy="329"/>
            </a:xfrm>
          </p:grpSpPr>
          <p:sp>
            <p:nvSpPr>
              <p:cNvPr id="42020" name="椭圆 4085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21" name="矩形 4086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22" name="组合 4087"/>
            <p:cNvGrpSpPr/>
            <p:nvPr/>
          </p:nvGrpSpPr>
          <p:grpSpPr>
            <a:xfrm>
              <a:off x="4065" y="432"/>
              <a:ext cx="336" cy="329"/>
              <a:chOff x="2579" y="288"/>
              <a:chExt cx="336" cy="329"/>
            </a:xfrm>
          </p:grpSpPr>
          <p:sp>
            <p:nvSpPr>
              <p:cNvPr id="42023" name="椭圆 4088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24" name="矩形 4089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25" name="组合 4090"/>
            <p:cNvGrpSpPr/>
            <p:nvPr/>
          </p:nvGrpSpPr>
          <p:grpSpPr>
            <a:xfrm>
              <a:off x="3364" y="1141"/>
              <a:ext cx="336" cy="329"/>
              <a:chOff x="1248" y="192"/>
              <a:chExt cx="336" cy="329"/>
            </a:xfrm>
          </p:grpSpPr>
          <p:sp>
            <p:nvSpPr>
              <p:cNvPr id="42026" name="椭圆 409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27" name="矩形 409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28" name="组合 4093"/>
            <p:cNvGrpSpPr/>
            <p:nvPr/>
          </p:nvGrpSpPr>
          <p:grpSpPr>
            <a:xfrm>
              <a:off x="3009" y="1785"/>
              <a:ext cx="336" cy="329"/>
              <a:chOff x="2029" y="703"/>
              <a:chExt cx="336" cy="329"/>
            </a:xfrm>
          </p:grpSpPr>
          <p:sp>
            <p:nvSpPr>
              <p:cNvPr id="42029" name="椭圆 4094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30" name="矩形 4095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31" name="组合 4096"/>
            <p:cNvGrpSpPr/>
            <p:nvPr/>
          </p:nvGrpSpPr>
          <p:grpSpPr>
            <a:xfrm>
              <a:off x="3371" y="443"/>
              <a:ext cx="336" cy="329"/>
              <a:chOff x="1248" y="192"/>
              <a:chExt cx="336" cy="329"/>
            </a:xfrm>
          </p:grpSpPr>
          <p:sp>
            <p:nvSpPr>
              <p:cNvPr id="42032" name="椭圆 4097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33" name="矩形 4098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34" name="组合 4099"/>
            <p:cNvGrpSpPr/>
            <p:nvPr/>
          </p:nvGrpSpPr>
          <p:grpSpPr>
            <a:xfrm>
              <a:off x="3707" y="1137"/>
              <a:ext cx="336" cy="329"/>
              <a:chOff x="2029" y="703"/>
              <a:chExt cx="336" cy="329"/>
            </a:xfrm>
          </p:grpSpPr>
          <p:sp>
            <p:nvSpPr>
              <p:cNvPr id="42035" name="椭圆 4100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36" name="矩形 4101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37" name="组合 4102"/>
            <p:cNvGrpSpPr/>
            <p:nvPr/>
          </p:nvGrpSpPr>
          <p:grpSpPr>
            <a:xfrm>
              <a:off x="3352" y="3105"/>
              <a:ext cx="336" cy="329"/>
              <a:chOff x="1968" y="672"/>
              <a:chExt cx="336" cy="329"/>
            </a:xfrm>
          </p:grpSpPr>
          <p:sp>
            <p:nvSpPr>
              <p:cNvPr id="42038" name="椭圆 4103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39" name="矩形 4104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40" name="组合 4105"/>
            <p:cNvGrpSpPr/>
            <p:nvPr/>
          </p:nvGrpSpPr>
          <p:grpSpPr>
            <a:xfrm>
              <a:off x="4752" y="1460"/>
              <a:ext cx="336" cy="329"/>
              <a:chOff x="777" y="3478"/>
              <a:chExt cx="336" cy="329"/>
            </a:xfrm>
          </p:grpSpPr>
          <p:sp>
            <p:nvSpPr>
              <p:cNvPr id="42041" name="椭圆 4106"/>
              <p:cNvSpPr/>
              <p:nvPr/>
            </p:nvSpPr>
            <p:spPr>
              <a:xfrm>
                <a:off x="816" y="351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42" name="矩形 4107"/>
              <p:cNvSpPr/>
              <p:nvPr/>
            </p:nvSpPr>
            <p:spPr>
              <a:xfrm>
                <a:off x="777" y="347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42043" name="矩形 4108"/>
            <p:cNvSpPr/>
            <p:nvPr/>
          </p:nvSpPr>
          <p:spPr>
            <a:xfrm>
              <a:off x="2352" y="3755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七    六    五    四 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2044" name="矩形 4109"/>
            <p:cNvSpPr/>
            <p:nvPr/>
          </p:nvSpPr>
          <p:spPr>
            <a:xfrm>
              <a:off x="2278" y="192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 ２    ３ 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42045" name="组合 4110"/>
            <p:cNvGrpSpPr/>
            <p:nvPr/>
          </p:nvGrpSpPr>
          <p:grpSpPr>
            <a:xfrm>
              <a:off x="3704" y="805"/>
              <a:ext cx="336" cy="329"/>
              <a:chOff x="720" y="3156"/>
              <a:chExt cx="336" cy="329"/>
            </a:xfrm>
          </p:grpSpPr>
          <p:sp>
            <p:nvSpPr>
              <p:cNvPr id="42046" name="椭圆 4111"/>
              <p:cNvSpPr/>
              <p:nvPr/>
            </p:nvSpPr>
            <p:spPr>
              <a:xfrm>
                <a:off x="759" y="318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47" name="矩形 4112"/>
              <p:cNvSpPr/>
              <p:nvPr/>
            </p:nvSpPr>
            <p:spPr>
              <a:xfrm>
                <a:off x="720" y="3156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42048" name="组合 4113"/>
            <p:cNvGrpSpPr/>
            <p:nvPr/>
          </p:nvGrpSpPr>
          <p:grpSpPr>
            <a:xfrm>
              <a:off x="5099" y="1104"/>
              <a:ext cx="336" cy="329"/>
              <a:chOff x="1968" y="672"/>
              <a:chExt cx="336" cy="329"/>
            </a:xfrm>
          </p:grpSpPr>
          <p:sp>
            <p:nvSpPr>
              <p:cNvPr id="42049" name="椭圆 4114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2050" name="矩形 4115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1354</Words>
  <Application>WPS 演示</Application>
  <PresentationFormat>宽屏</PresentationFormat>
  <Paragraphs>370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黑体</vt:lpstr>
      <vt:lpstr>方正舒体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155</cp:revision>
  <dcterms:created xsi:type="dcterms:W3CDTF">2019-06-19T02:08:00Z</dcterms:created>
  <dcterms:modified xsi:type="dcterms:W3CDTF">2024-11-06T04:13:37Z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0673A14C72B840C3B6F0CEB67DA63F86_11</vt:lpwstr>
  </property>
</Properties>
</file>