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5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95"/>
        <p:guide pos="384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66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方正舒体" pitchFamily="2" charset="-122"/>
                <a:sym typeface="+mn-ea"/>
              </a:rPr>
              <a:t>中国象棋基础教程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 sz="4400">
                <a:sym typeface="+mn-ea"/>
              </a:rPr>
              <a:t>基本杀法</a:t>
            </a:r>
            <a:r>
              <a:rPr lang="en-US" altLang="zh-CN" sz="4400">
                <a:sym typeface="+mn-ea"/>
              </a:rPr>
              <a:t>3</a:t>
            </a:r>
            <a:endParaRPr lang="en-US" altLang="zh-CN" sz="44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3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33794" name="矩形 3580"/>
          <p:cNvSpPr/>
          <p:nvPr/>
        </p:nvSpPr>
        <p:spPr>
          <a:xfrm>
            <a:off x="1949450" y="900113"/>
            <a:ext cx="3054350" cy="493903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马七进八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黑如将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，马九退七杀，红方速胜。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马九进七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马七退五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黑如将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，马五退七杀，红胜。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马五进七，将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马七退六！将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黑不能将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，因有马六进八杀。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马六进四  挂角马杀！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33795" name="组合 3581"/>
          <p:cNvGrpSpPr/>
          <p:nvPr/>
        </p:nvGrpSpPr>
        <p:grpSpPr>
          <a:xfrm>
            <a:off x="5022850" y="700088"/>
            <a:ext cx="5530850" cy="5338762"/>
            <a:chOff x="2256" y="441"/>
            <a:chExt cx="3216" cy="3363"/>
          </a:xfrm>
        </p:grpSpPr>
        <p:pic>
          <p:nvPicPr>
            <p:cNvPr id="33796" name="图片 358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256" y="480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33797" name="组合 3583"/>
            <p:cNvGrpSpPr/>
            <p:nvPr/>
          </p:nvGrpSpPr>
          <p:grpSpPr>
            <a:xfrm>
              <a:off x="3685" y="3408"/>
              <a:ext cx="336" cy="329"/>
              <a:chOff x="2758" y="3129"/>
              <a:chExt cx="336" cy="329"/>
            </a:xfrm>
          </p:grpSpPr>
          <p:sp>
            <p:nvSpPr>
              <p:cNvPr id="33798" name="椭圆 3584"/>
              <p:cNvSpPr/>
              <p:nvPr/>
            </p:nvSpPr>
            <p:spPr>
              <a:xfrm>
                <a:off x="2797" y="315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799" name="矩形 3585"/>
              <p:cNvSpPr/>
              <p:nvPr/>
            </p:nvSpPr>
            <p:spPr>
              <a:xfrm>
                <a:off x="2758" y="312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3800" name="组合 3586"/>
            <p:cNvGrpSpPr/>
            <p:nvPr/>
          </p:nvGrpSpPr>
          <p:grpSpPr>
            <a:xfrm>
              <a:off x="4412" y="3120"/>
              <a:ext cx="336" cy="310"/>
              <a:chOff x="1104" y="768"/>
              <a:chExt cx="336" cy="310"/>
            </a:xfrm>
          </p:grpSpPr>
          <p:sp>
            <p:nvSpPr>
              <p:cNvPr id="33801" name="椭圆 3587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02" name="矩形 3588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3803" name="组合 3589"/>
            <p:cNvGrpSpPr/>
            <p:nvPr/>
          </p:nvGrpSpPr>
          <p:grpSpPr>
            <a:xfrm>
              <a:off x="2304" y="1141"/>
              <a:ext cx="336" cy="329"/>
              <a:chOff x="1597" y="2989"/>
              <a:chExt cx="336" cy="329"/>
            </a:xfrm>
          </p:grpSpPr>
          <p:sp>
            <p:nvSpPr>
              <p:cNvPr id="33804" name="椭圆 3590"/>
              <p:cNvSpPr/>
              <p:nvPr/>
            </p:nvSpPr>
            <p:spPr>
              <a:xfrm>
                <a:off x="1623" y="3019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05" name="矩形 3591"/>
              <p:cNvSpPr/>
              <p:nvPr/>
            </p:nvSpPr>
            <p:spPr>
              <a:xfrm>
                <a:off x="1597" y="298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3806" name="组合 3592"/>
            <p:cNvGrpSpPr/>
            <p:nvPr/>
          </p:nvGrpSpPr>
          <p:grpSpPr>
            <a:xfrm>
              <a:off x="4010" y="3120"/>
              <a:ext cx="432" cy="329"/>
              <a:chOff x="3055" y="733"/>
              <a:chExt cx="432" cy="329"/>
            </a:xfrm>
          </p:grpSpPr>
          <p:sp>
            <p:nvSpPr>
              <p:cNvPr id="33807" name="椭圆 3593"/>
              <p:cNvSpPr/>
              <p:nvPr/>
            </p:nvSpPr>
            <p:spPr>
              <a:xfrm>
                <a:off x="3133" y="733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08" name="矩形 3594"/>
              <p:cNvSpPr/>
              <p:nvPr/>
            </p:nvSpPr>
            <p:spPr>
              <a:xfrm>
                <a:off x="3055" y="733"/>
                <a:ext cx="432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3809" name="组合 3595"/>
            <p:cNvGrpSpPr/>
            <p:nvPr/>
          </p:nvGrpSpPr>
          <p:grpSpPr>
            <a:xfrm>
              <a:off x="3334" y="441"/>
              <a:ext cx="1370" cy="1001"/>
              <a:chOff x="3430" y="804"/>
              <a:chExt cx="1370" cy="1001"/>
            </a:xfrm>
          </p:grpSpPr>
          <p:grpSp>
            <p:nvGrpSpPr>
              <p:cNvPr id="33810" name="组合 3596"/>
              <p:cNvGrpSpPr/>
              <p:nvPr/>
            </p:nvGrpSpPr>
            <p:grpSpPr>
              <a:xfrm>
                <a:off x="3430" y="822"/>
                <a:ext cx="336" cy="329"/>
                <a:chOff x="2579" y="288"/>
                <a:chExt cx="336" cy="329"/>
              </a:xfrm>
            </p:grpSpPr>
            <p:sp>
              <p:nvSpPr>
                <p:cNvPr id="33811" name="椭圆 3597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3812" name="矩形 3598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3813" name="组合 3599"/>
              <p:cNvGrpSpPr/>
              <p:nvPr/>
            </p:nvGrpSpPr>
            <p:grpSpPr>
              <a:xfrm>
                <a:off x="3802" y="1128"/>
                <a:ext cx="336" cy="329"/>
                <a:chOff x="1248" y="192"/>
                <a:chExt cx="336" cy="329"/>
              </a:xfrm>
            </p:grpSpPr>
            <p:sp>
              <p:nvSpPr>
                <p:cNvPr id="33814" name="椭圆 3600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3815" name="矩形 3601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3816" name="组合 3602"/>
              <p:cNvGrpSpPr/>
              <p:nvPr/>
            </p:nvGrpSpPr>
            <p:grpSpPr>
              <a:xfrm>
                <a:off x="4464" y="828"/>
                <a:ext cx="336" cy="329"/>
                <a:chOff x="2029" y="703"/>
                <a:chExt cx="336" cy="329"/>
              </a:xfrm>
            </p:grpSpPr>
            <p:sp>
              <p:nvSpPr>
                <p:cNvPr id="33817" name="椭圆 3603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3818" name="矩形 3604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3819" name="组合 3605"/>
              <p:cNvGrpSpPr/>
              <p:nvPr/>
            </p:nvGrpSpPr>
            <p:grpSpPr>
              <a:xfrm>
                <a:off x="4128" y="804"/>
                <a:ext cx="336" cy="329"/>
                <a:chOff x="1248" y="192"/>
                <a:chExt cx="336" cy="329"/>
              </a:xfrm>
            </p:grpSpPr>
            <p:sp>
              <p:nvSpPr>
                <p:cNvPr id="33820" name="椭圆 3606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3821" name="矩形 3607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3822" name="组合 3608"/>
              <p:cNvGrpSpPr/>
              <p:nvPr/>
            </p:nvGrpSpPr>
            <p:grpSpPr>
              <a:xfrm>
                <a:off x="3790" y="1476"/>
                <a:ext cx="336" cy="329"/>
                <a:chOff x="2029" y="703"/>
                <a:chExt cx="336" cy="329"/>
              </a:xfrm>
            </p:grpSpPr>
            <p:sp>
              <p:nvSpPr>
                <p:cNvPr id="33823" name="椭圆 3609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3824" name="矩形 3610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33825" name="组合 3611"/>
            <p:cNvGrpSpPr/>
            <p:nvPr/>
          </p:nvGrpSpPr>
          <p:grpSpPr>
            <a:xfrm>
              <a:off x="2987" y="1462"/>
              <a:ext cx="336" cy="329"/>
              <a:chOff x="1597" y="2989"/>
              <a:chExt cx="336" cy="329"/>
            </a:xfrm>
          </p:grpSpPr>
          <p:sp>
            <p:nvSpPr>
              <p:cNvPr id="33826" name="椭圆 3612"/>
              <p:cNvSpPr/>
              <p:nvPr/>
            </p:nvSpPr>
            <p:spPr>
              <a:xfrm>
                <a:off x="1623" y="3019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27" name="矩形 3613"/>
              <p:cNvSpPr/>
              <p:nvPr/>
            </p:nvSpPr>
            <p:spPr>
              <a:xfrm>
                <a:off x="1597" y="298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7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34818" name="矩形 3616"/>
          <p:cNvSpPr/>
          <p:nvPr/>
        </p:nvSpPr>
        <p:spPr>
          <a:xfrm>
            <a:off x="2027238" y="1449388"/>
            <a:ext cx="3054350" cy="353822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4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马八进六！ 马</a:t>
            </a:r>
            <a:r>
              <a:rPr lang="en-US" altLang="zh-CN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</a:t>
            </a:r>
            <a:r>
              <a:rPr lang="zh-CN" altLang="en-US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</a:t>
            </a:r>
            <a:endParaRPr lang="en-US" altLang="zh-CN" sz="14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黑马</a:t>
            </a:r>
            <a:r>
              <a:rPr lang="en-US" altLang="zh-CN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</a:t>
            </a:r>
            <a:r>
              <a:rPr lang="zh-CN" altLang="en-US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 </a:t>
            </a:r>
            <a:r>
              <a:rPr lang="zh-CN" altLang="en-US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暗藏杀机，但红方有“双马饮泉”，先黑一步成杀。</a:t>
            </a:r>
            <a:endParaRPr lang="zh-CN" altLang="en-US" sz="14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兵六进一！ 将</a:t>
            </a:r>
            <a:r>
              <a:rPr lang="en-US" altLang="zh-CN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endParaRPr lang="en-US" altLang="zh-CN" sz="14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前马进八   将</a:t>
            </a:r>
            <a:r>
              <a:rPr lang="en-US" altLang="zh-CN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4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马六进七   将</a:t>
            </a:r>
            <a:r>
              <a:rPr lang="en-US" altLang="zh-CN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endParaRPr lang="en-US" altLang="zh-CN" sz="14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马七退五   将</a:t>
            </a:r>
            <a:r>
              <a:rPr lang="en-US" altLang="zh-CN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4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马五进三（红胜）</a:t>
            </a:r>
            <a:endParaRPr lang="zh-CN" altLang="en-US" sz="14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4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本局选自古谱，是著名的古局“双马饮泉”。红方弃马弃兵，引出黑将，然后成杀。</a:t>
            </a:r>
            <a:endParaRPr lang="zh-CN" altLang="en-US" sz="14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34819" name="组合 3617"/>
          <p:cNvGrpSpPr/>
          <p:nvPr/>
        </p:nvGrpSpPr>
        <p:grpSpPr>
          <a:xfrm>
            <a:off x="5187950" y="796925"/>
            <a:ext cx="5613400" cy="5318125"/>
            <a:chOff x="2352" y="502"/>
            <a:chExt cx="3264" cy="3350"/>
          </a:xfrm>
        </p:grpSpPr>
        <p:pic>
          <p:nvPicPr>
            <p:cNvPr id="34820" name="图片 3618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352" y="528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34821" name="组合 3619"/>
            <p:cNvGrpSpPr/>
            <p:nvPr/>
          </p:nvGrpSpPr>
          <p:grpSpPr>
            <a:xfrm>
              <a:off x="3792" y="2784"/>
              <a:ext cx="336" cy="329"/>
              <a:chOff x="2758" y="2518"/>
              <a:chExt cx="336" cy="329"/>
            </a:xfrm>
          </p:grpSpPr>
          <p:sp>
            <p:nvSpPr>
              <p:cNvPr id="34822" name="椭圆 3620"/>
              <p:cNvSpPr/>
              <p:nvPr/>
            </p:nvSpPr>
            <p:spPr>
              <a:xfrm>
                <a:off x="2793" y="25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4823" name="矩形 3621"/>
              <p:cNvSpPr/>
              <p:nvPr/>
            </p:nvSpPr>
            <p:spPr>
              <a:xfrm>
                <a:off x="2758" y="251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4824" name="组合 3622"/>
            <p:cNvGrpSpPr/>
            <p:nvPr/>
          </p:nvGrpSpPr>
          <p:grpSpPr>
            <a:xfrm>
              <a:off x="4128" y="3465"/>
              <a:ext cx="336" cy="329"/>
              <a:chOff x="2758" y="3129"/>
              <a:chExt cx="336" cy="329"/>
            </a:xfrm>
          </p:grpSpPr>
          <p:sp>
            <p:nvSpPr>
              <p:cNvPr id="34825" name="椭圆 3623"/>
              <p:cNvSpPr/>
              <p:nvPr/>
            </p:nvSpPr>
            <p:spPr>
              <a:xfrm>
                <a:off x="2797" y="315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4826" name="矩形 3624"/>
              <p:cNvSpPr/>
              <p:nvPr/>
            </p:nvSpPr>
            <p:spPr>
              <a:xfrm>
                <a:off x="2758" y="312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4827" name="组合 3625"/>
            <p:cNvGrpSpPr/>
            <p:nvPr/>
          </p:nvGrpSpPr>
          <p:grpSpPr>
            <a:xfrm>
              <a:off x="5232" y="3460"/>
              <a:ext cx="336" cy="329"/>
              <a:chOff x="1968" y="672"/>
              <a:chExt cx="336" cy="329"/>
            </a:xfrm>
          </p:grpSpPr>
          <p:sp>
            <p:nvSpPr>
              <p:cNvPr id="34828" name="椭圆 3626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4829" name="矩形 3627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4830" name="组合 3628"/>
            <p:cNvGrpSpPr/>
            <p:nvPr/>
          </p:nvGrpSpPr>
          <p:grpSpPr>
            <a:xfrm>
              <a:off x="5228" y="2806"/>
              <a:ext cx="336" cy="329"/>
              <a:chOff x="1667" y="768"/>
              <a:chExt cx="336" cy="329"/>
            </a:xfrm>
          </p:grpSpPr>
          <p:sp>
            <p:nvSpPr>
              <p:cNvPr id="34831" name="椭圆 3629"/>
              <p:cNvSpPr/>
              <p:nvPr/>
            </p:nvSpPr>
            <p:spPr>
              <a:xfrm>
                <a:off x="1706" y="794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6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4832" name="矩形 3630"/>
              <p:cNvSpPr/>
              <p:nvPr/>
            </p:nvSpPr>
            <p:spPr>
              <a:xfrm>
                <a:off x="1667" y="76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4833" name="组合 3631"/>
            <p:cNvGrpSpPr/>
            <p:nvPr/>
          </p:nvGrpSpPr>
          <p:grpSpPr>
            <a:xfrm>
              <a:off x="4091" y="2518"/>
              <a:ext cx="432" cy="329"/>
              <a:chOff x="3055" y="733"/>
              <a:chExt cx="432" cy="329"/>
            </a:xfrm>
          </p:grpSpPr>
          <p:sp>
            <p:nvSpPr>
              <p:cNvPr id="34834" name="椭圆 3632"/>
              <p:cNvSpPr/>
              <p:nvPr/>
            </p:nvSpPr>
            <p:spPr>
              <a:xfrm>
                <a:off x="3133" y="733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4835" name="矩形 3633"/>
              <p:cNvSpPr/>
              <p:nvPr/>
            </p:nvSpPr>
            <p:spPr>
              <a:xfrm>
                <a:off x="3055" y="733"/>
                <a:ext cx="432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4836" name="组合 3634"/>
            <p:cNvGrpSpPr/>
            <p:nvPr/>
          </p:nvGrpSpPr>
          <p:grpSpPr>
            <a:xfrm>
              <a:off x="3419" y="854"/>
              <a:ext cx="336" cy="331"/>
              <a:chOff x="2745" y="3605"/>
              <a:chExt cx="336" cy="331"/>
            </a:xfrm>
          </p:grpSpPr>
          <p:sp>
            <p:nvSpPr>
              <p:cNvPr id="34837" name="椭圆 3635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4838" name="矩形 3636"/>
              <p:cNvSpPr/>
              <p:nvPr/>
            </p:nvSpPr>
            <p:spPr>
              <a:xfrm>
                <a:off x="2745" y="3605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兵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4839" name="组合 3637"/>
            <p:cNvGrpSpPr/>
            <p:nvPr/>
          </p:nvGrpSpPr>
          <p:grpSpPr>
            <a:xfrm>
              <a:off x="2736" y="1536"/>
              <a:ext cx="336" cy="329"/>
              <a:chOff x="1597" y="2989"/>
              <a:chExt cx="336" cy="329"/>
            </a:xfrm>
          </p:grpSpPr>
          <p:sp>
            <p:nvSpPr>
              <p:cNvPr id="34840" name="椭圆 3638"/>
              <p:cNvSpPr/>
              <p:nvPr/>
            </p:nvSpPr>
            <p:spPr>
              <a:xfrm>
                <a:off x="1623" y="3019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4841" name="矩形 3639"/>
              <p:cNvSpPr/>
              <p:nvPr/>
            </p:nvSpPr>
            <p:spPr>
              <a:xfrm>
                <a:off x="1597" y="298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4842" name="组合 3640"/>
            <p:cNvGrpSpPr/>
            <p:nvPr/>
          </p:nvGrpSpPr>
          <p:grpSpPr>
            <a:xfrm>
              <a:off x="3393" y="3168"/>
              <a:ext cx="432" cy="329"/>
              <a:chOff x="3055" y="733"/>
              <a:chExt cx="432" cy="329"/>
            </a:xfrm>
          </p:grpSpPr>
          <p:sp>
            <p:nvSpPr>
              <p:cNvPr id="34843" name="椭圆 3641"/>
              <p:cNvSpPr/>
              <p:nvPr/>
            </p:nvSpPr>
            <p:spPr>
              <a:xfrm>
                <a:off x="3133" y="733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4844" name="矩形 3642"/>
              <p:cNvSpPr/>
              <p:nvPr/>
            </p:nvSpPr>
            <p:spPr>
              <a:xfrm>
                <a:off x="3055" y="733"/>
                <a:ext cx="432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4845" name="组合 3643"/>
            <p:cNvGrpSpPr/>
            <p:nvPr/>
          </p:nvGrpSpPr>
          <p:grpSpPr>
            <a:xfrm>
              <a:off x="5184" y="3168"/>
              <a:ext cx="432" cy="329"/>
              <a:chOff x="3055" y="733"/>
              <a:chExt cx="432" cy="329"/>
            </a:xfrm>
          </p:grpSpPr>
          <p:sp>
            <p:nvSpPr>
              <p:cNvPr id="34846" name="椭圆 3644"/>
              <p:cNvSpPr/>
              <p:nvPr/>
            </p:nvSpPr>
            <p:spPr>
              <a:xfrm>
                <a:off x="3133" y="733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4847" name="矩形 3645"/>
              <p:cNvSpPr/>
              <p:nvPr/>
            </p:nvSpPr>
            <p:spPr>
              <a:xfrm>
                <a:off x="3055" y="733"/>
                <a:ext cx="432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4848" name="组合 3646"/>
            <p:cNvGrpSpPr/>
            <p:nvPr/>
          </p:nvGrpSpPr>
          <p:grpSpPr>
            <a:xfrm>
              <a:off x="3781" y="502"/>
              <a:ext cx="1019" cy="1001"/>
              <a:chOff x="3744" y="827"/>
              <a:chExt cx="1019" cy="1001"/>
            </a:xfrm>
          </p:grpSpPr>
          <p:grpSp>
            <p:nvGrpSpPr>
              <p:cNvPr id="34849" name="组合 3647"/>
              <p:cNvGrpSpPr/>
              <p:nvPr/>
            </p:nvGrpSpPr>
            <p:grpSpPr>
              <a:xfrm>
                <a:off x="3744" y="834"/>
                <a:ext cx="336" cy="329"/>
                <a:chOff x="2579" y="288"/>
                <a:chExt cx="336" cy="329"/>
              </a:xfrm>
            </p:grpSpPr>
            <p:sp>
              <p:nvSpPr>
                <p:cNvPr id="34850" name="椭圆 3648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4851" name="矩形 3649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4852" name="组合 3650"/>
              <p:cNvGrpSpPr/>
              <p:nvPr/>
            </p:nvGrpSpPr>
            <p:grpSpPr>
              <a:xfrm>
                <a:off x="3765" y="1151"/>
                <a:ext cx="336" cy="329"/>
                <a:chOff x="1248" y="192"/>
                <a:chExt cx="336" cy="329"/>
              </a:xfrm>
            </p:grpSpPr>
            <p:sp>
              <p:nvSpPr>
                <p:cNvPr id="34853" name="椭圆 3651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4854" name="矩形 3652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4855" name="组合 3653"/>
              <p:cNvGrpSpPr/>
              <p:nvPr/>
            </p:nvGrpSpPr>
            <p:grpSpPr>
              <a:xfrm>
                <a:off x="4427" y="851"/>
                <a:ext cx="336" cy="329"/>
                <a:chOff x="2029" y="703"/>
                <a:chExt cx="336" cy="329"/>
              </a:xfrm>
            </p:grpSpPr>
            <p:sp>
              <p:nvSpPr>
                <p:cNvPr id="34856" name="椭圆 3654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4857" name="矩形 3655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4858" name="组合 3656"/>
              <p:cNvGrpSpPr/>
              <p:nvPr/>
            </p:nvGrpSpPr>
            <p:grpSpPr>
              <a:xfrm>
                <a:off x="4091" y="827"/>
                <a:ext cx="336" cy="329"/>
                <a:chOff x="1248" y="192"/>
                <a:chExt cx="336" cy="329"/>
              </a:xfrm>
            </p:grpSpPr>
            <p:sp>
              <p:nvSpPr>
                <p:cNvPr id="34859" name="椭圆 3657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4860" name="矩形 3658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4861" name="组合 3659"/>
              <p:cNvGrpSpPr/>
              <p:nvPr/>
            </p:nvGrpSpPr>
            <p:grpSpPr>
              <a:xfrm>
                <a:off x="3753" y="1499"/>
                <a:ext cx="336" cy="329"/>
                <a:chOff x="2029" y="703"/>
                <a:chExt cx="336" cy="329"/>
              </a:xfrm>
            </p:grpSpPr>
            <p:sp>
              <p:nvSpPr>
                <p:cNvPr id="34862" name="椭圆 3660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4863" name="矩形 3661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34864" name="组合 3662"/>
            <p:cNvGrpSpPr/>
            <p:nvPr/>
          </p:nvGrpSpPr>
          <p:grpSpPr>
            <a:xfrm>
              <a:off x="3456" y="1514"/>
              <a:ext cx="336" cy="329"/>
              <a:chOff x="1597" y="2989"/>
              <a:chExt cx="336" cy="329"/>
            </a:xfrm>
          </p:grpSpPr>
          <p:sp>
            <p:nvSpPr>
              <p:cNvPr id="34865" name="椭圆 3663"/>
              <p:cNvSpPr/>
              <p:nvPr/>
            </p:nvSpPr>
            <p:spPr>
              <a:xfrm>
                <a:off x="1623" y="3019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4866" name="矩形 3664"/>
              <p:cNvSpPr/>
              <p:nvPr/>
            </p:nvSpPr>
            <p:spPr>
              <a:xfrm>
                <a:off x="1597" y="298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grpSp>
        <p:nvGrpSpPr>
          <p:cNvPr id="24578" name="组合 3077"/>
          <p:cNvGrpSpPr/>
          <p:nvPr/>
        </p:nvGrpSpPr>
        <p:grpSpPr>
          <a:xfrm>
            <a:off x="1414463" y="152400"/>
            <a:ext cx="9386887" cy="584200"/>
            <a:chOff x="158" y="96"/>
            <a:chExt cx="5458" cy="368"/>
          </a:xfrm>
        </p:grpSpPr>
        <p:sp>
          <p:nvSpPr>
            <p:cNvPr id="24579" name="矩形 3078"/>
            <p:cNvSpPr/>
            <p:nvPr/>
          </p:nvSpPr>
          <p:spPr>
            <a:xfrm>
              <a:off x="158" y="201"/>
              <a:ext cx="1378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>
                  <a:solidFill>
                    <a:schemeClr val="accent2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七、高钓马杀</a:t>
              </a:r>
              <a:endPara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24580" name="矩形 3079"/>
            <p:cNvSpPr/>
            <p:nvPr/>
          </p:nvSpPr>
          <p:spPr>
            <a:xfrm>
              <a:off x="1383" y="96"/>
              <a:ext cx="4233" cy="368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16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一方的马把对方的将、帅吊在九宫的高位角上，使其不得活动，称为“高钓马”。这时如有车的配合，即可将对方的将、帅置于死地，造成“高钓马”杀。</a:t>
              </a:r>
              <a:endParaRPr lang="zh-CN" altLang="en-US" sz="16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4581" name="组合 3080"/>
          <p:cNvGrpSpPr/>
          <p:nvPr/>
        </p:nvGrpSpPr>
        <p:grpSpPr>
          <a:xfrm>
            <a:off x="5241925" y="981075"/>
            <a:ext cx="5613400" cy="5295900"/>
            <a:chOff x="2328" y="804"/>
            <a:chExt cx="3264" cy="3336"/>
          </a:xfrm>
        </p:grpSpPr>
        <p:pic>
          <p:nvPicPr>
            <p:cNvPr id="24582" name="图片 308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352" y="816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24583" name="组合 3082"/>
            <p:cNvGrpSpPr/>
            <p:nvPr/>
          </p:nvGrpSpPr>
          <p:grpSpPr>
            <a:xfrm>
              <a:off x="4500" y="2148"/>
              <a:ext cx="336" cy="310"/>
              <a:chOff x="1104" y="768"/>
              <a:chExt cx="336" cy="310"/>
            </a:xfrm>
          </p:grpSpPr>
          <p:sp>
            <p:nvSpPr>
              <p:cNvPr id="24584" name="椭圆 3083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4585" name="矩形 3084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4586" name="组合 3085"/>
            <p:cNvGrpSpPr/>
            <p:nvPr/>
          </p:nvGrpSpPr>
          <p:grpSpPr>
            <a:xfrm>
              <a:off x="3804" y="2772"/>
              <a:ext cx="336" cy="329"/>
              <a:chOff x="1968" y="672"/>
              <a:chExt cx="336" cy="329"/>
            </a:xfrm>
          </p:grpSpPr>
          <p:sp>
            <p:nvSpPr>
              <p:cNvPr id="24587" name="椭圆 3086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4588" name="矩形 3087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4589" name="组合 3088"/>
            <p:cNvGrpSpPr/>
            <p:nvPr/>
          </p:nvGrpSpPr>
          <p:grpSpPr>
            <a:xfrm>
              <a:off x="2328" y="1836"/>
              <a:ext cx="432" cy="329"/>
              <a:chOff x="3055" y="733"/>
              <a:chExt cx="432" cy="329"/>
            </a:xfrm>
          </p:grpSpPr>
          <p:sp>
            <p:nvSpPr>
              <p:cNvPr id="24590" name="椭圆 3089"/>
              <p:cNvSpPr/>
              <p:nvPr/>
            </p:nvSpPr>
            <p:spPr>
              <a:xfrm>
                <a:off x="3133" y="733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4591" name="矩形 3090"/>
              <p:cNvSpPr/>
              <p:nvPr/>
            </p:nvSpPr>
            <p:spPr>
              <a:xfrm>
                <a:off x="3055" y="733"/>
                <a:ext cx="432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4592" name="组合 3091"/>
            <p:cNvGrpSpPr/>
            <p:nvPr/>
          </p:nvGrpSpPr>
          <p:grpSpPr>
            <a:xfrm>
              <a:off x="3430" y="804"/>
              <a:ext cx="1370" cy="1001"/>
              <a:chOff x="3430" y="804"/>
              <a:chExt cx="1370" cy="1001"/>
            </a:xfrm>
          </p:grpSpPr>
          <p:grpSp>
            <p:nvGrpSpPr>
              <p:cNvPr id="24593" name="组合 3092"/>
              <p:cNvGrpSpPr/>
              <p:nvPr/>
            </p:nvGrpSpPr>
            <p:grpSpPr>
              <a:xfrm>
                <a:off x="3430" y="822"/>
                <a:ext cx="336" cy="329"/>
                <a:chOff x="2579" y="288"/>
                <a:chExt cx="336" cy="329"/>
              </a:xfrm>
            </p:grpSpPr>
            <p:sp>
              <p:nvSpPr>
                <p:cNvPr id="24594" name="椭圆 3093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4595" name="矩形 3094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4596" name="组合 3095"/>
              <p:cNvGrpSpPr/>
              <p:nvPr/>
            </p:nvGrpSpPr>
            <p:grpSpPr>
              <a:xfrm>
                <a:off x="3802" y="1128"/>
                <a:ext cx="336" cy="329"/>
                <a:chOff x="1248" y="192"/>
                <a:chExt cx="336" cy="329"/>
              </a:xfrm>
            </p:grpSpPr>
            <p:sp>
              <p:nvSpPr>
                <p:cNvPr id="24597" name="椭圆 3096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4598" name="矩形 3097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4599" name="组合 3098"/>
              <p:cNvGrpSpPr/>
              <p:nvPr/>
            </p:nvGrpSpPr>
            <p:grpSpPr>
              <a:xfrm>
                <a:off x="4464" y="828"/>
                <a:ext cx="336" cy="329"/>
                <a:chOff x="2029" y="703"/>
                <a:chExt cx="336" cy="329"/>
              </a:xfrm>
            </p:grpSpPr>
            <p:sp>
              <p:nvSpPr>
                <p:cNvPr id="24600" name="椭圆 3099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4601" name="矩形 3100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4602" name="组合 3101"/>
              <p:cNvGrpSpPr/>
              <p:nvPr/>
            </p:nvGrpSpPr>
            <p:grpSpPr>
              <a:xfrm>
                <a:off x="4128" y="804"/>
                <a:ext cx="336" cy="329"/>
                <a:chOff x="1248" y="192"/>
                <a:chExt cx="336" cy="329"/>
              </a:xfrm>
            </p:grpSpPr>
            <p:sp>
              <p:nvSpPr>
                <p:cNvPr id="24603" name="椭圆 3102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4604" name="矩形 3103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4605" name="组合 3104"/>
              <p:cNvGrpSpPr/>
              <p:nvPr/>
            </p:nvGrpSpPr>
            <p:grpSpPr>
              <a:xfrm>
                <a:off x="3790" y="1476"/>
                <a:ext cx="336" cy="329"/>
                <a:chOff x="2029" y="703"/>
                <a:chExt cx="336" cy="329"/>
              </a:xfrm>
            </p:grpSpPr>
            <p:sp>
              <p:nvSpPr>
                <p:cNvPr id="24606" name="椭圆 3105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4607" name="矩形 3106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24608" name="组合 3107"/>
            <p:cNvGrpSpPr/>
            <p:nvPr/>
          </p:nvGrpSpPr>
          <p:grpSpPr>
            <a:xfrm>
              <a:off x="5160" y="1824"/>
              <a:ext cx="432" cy="329"/>
              <a:chOff x="3055" y="733"/>
              <a:chExt cx="432" cy="329"/>
            </a:xfrm>
          </p:grpSpPr>
          <p:sp>
            <p:nvSpPr>
              <p:cNvPr id="24609" name="椭圆 3108"/>
              <p:cNvSpPr/>
              <p:nvPr/>
            </p:nvSpPr>
            <p:spPr>
              <a:xfrm>
                <a:off x="3133" y="733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4610" name="矩形 3109"/>
              <p:cNvSpPr/>
              <p:nvPr/>
            </p:nvSpPr>
            <p:spPr>
              <a:xfrm>
                <a:off x="3055" y="733"/>
                <a:ext cx="432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4611" name="组合 3110"/>
            <p:cNvGrpSpPr/>
            <p:nvPr/>
          </p:nvGrpSpPr>
          <p:grpSpPr>
            <a:xfrm>
              <a:off x="2736" y="1812"/>
              <a:ext cx="336" cy="329"/>
              <a:chOff x="2745" y="3631"/>
              <a:chExt cx="336" cy="329"/>
            </a:xfrm>
          </p:grpSpPr>
          <p:sp>
            <p:nvSpPr>
              <p:cNvPr id="24612" name="椭圆 3111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4613" name="矩形 3112"/>
              <p:cNvSpPr/>
              <p:nvPr/>
            </p:nvSpPr>
            <p:spPr>
              <a:xfrm>
                <a:off x="2745" y="363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4614" name="组合 3113"/>
            <p:cNvGrpSpPr/>
            <p:nvPr/>
          </p:nvGrpSpPr>
          <p:grpSpPr>
            <a:xfrm>
              <a:off x="2400" y="2772"/>
              <a:ext cx="336" cy="331"/>
              <a:chOff x="2745" y="3605"/>
              <a:chExt cx="336" cy="331"/>
            </a:xfrm>
          </p:grpSpPr>
          <p:sp>
            <p:nvSpPr>
              <p:cNvPr id="24615" name="椭圆 3114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4616" name="矩形 3115"/>
              <p:cNvSpPr/>
              <p:nvPr/>
            </p:nvSpPr>
            <p:spPr>
              <a:xfrm>
                <a:off x="2745" y="3605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兵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4617" name="组合 3116"/>
            <p:cNvGrpSpPr/>
            <p:nvPr/>
          </p:nvGrpSpPr>
          <p:grpSpPr>
            <a:xfrm>
              <a:off x="3432" y="2484"/>
              <a:ext cx="336" cy="329"/>
              <a:chOff x="1597" y="2989"/>
              <a:chExt cx="336" cy="329"/>
            </a:xfrm>
          </p:grpSpPr>
          <p:sp>
            <p:nvSpPr>
              <p:cNvPr id="24618" name="椭圆 3117"/>
              <p:cNvSpPr/>
              <p:nvPr/>
            </p:nvSpPr>
            <p:spPr>
              <a:xfrm>
                <a:off x="1623" y="3019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4619" name="矩形 3118"/>
              <p:cNvSpPr/>
              <p:nvPr/>
            </p:nvSpPr>
            <p:spPr>
              <a:xfrm>
                <a:off x="1597" y="298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4620" name="组合 3119"/>
            <p:cNvGrpSpPr/>
            <p:nvPr/>
          </p:nvGrpSpPr>
          <p:grpSpPr>
            <a:xfrm>
              <a:off x="3120" y="3770"/>
              <a:ext cx="336" cy="329"/>
              <a:chOff x="2758" y="2518"/>
              <a:chExt cx="336" cy="329"/>
            </a:xfrm>
          </p:grpSpPr>
          <p:sp>
            <p:nvSpPr>
              <p:cNvPr id="24621" name="椭圆 3120"/>
              <p:cNvSpPr/>
              <p:nvPr/>
            </p:nvSpPr>
            <p:spPr>
              <a:xfrm>
                <a:off x="2793" y="25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4622" name="矩形 3121"/>
              <p:cNvSpPr/>
              <p:nvPr/>
            </p:nvSpPr>
            <p:spPr>
              <a:xfrm>
                <a:off x="2758" y="251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4623" name="组合 3122"/>
            <p:cNvGrpSpPr/>
            <p:nvPr/>
          </p:nvGrpSpPr>
          <p:grpSpPr>
            <a:xfrm>
              <a:off x="3814" y="3445"/>
              <a:ext cx="336" cy="329"/>
              <a:chOff x="2758" y="2841"/>
              <a:chExt cx="336" cy="329"/>
            </a:xfrm>
          </p:grpSpPr>
          <p:sp>
            <p:nvSpPr>
              <p:cNvPr id="24624" name="椭圆 3123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4625" name="矩形 3124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4626" name="组合 3125"/>
            <p:cNvGrpSpPr/>
            <p:nvPr/>
          </p:nvGrpSpPr>
          <p:grpSpPr>
            <a:xfrm>
              <a:off x="3814" y="3096"/>
              <a:ext cx="336" cy="329"/>
              <a:chOff x="2758" y="2518"/>
              <a:chExt cx="336" cy="329"/>
            </a:xfrm>
          </p:grpSpPr>
          <p:sp>
            <p:nvSpPr>
              <p:cNvPr id="24627" name="椭圆 3126"/>
              <p:cNvSpPr/>
              <p:nvPr/>
            </p:nvSpPr>
            <p:spPr>
              <a:xfrm>
                <a:off x="2793" y="25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4628" name="矩形 3127"/>
              <p:cNvSpPr/>
              <p:nvPr/>
            </p:nvSpPr>
            <p:spPr>
              <a:xfrm>
                <a:off x="2758" y="251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4629" name="组合 3128"/>
            <p:cNvGrpSpPr/>
            <p:nvPr/>
          </p:nvGrpSpPr>
          <p:grpSpPr>
            <a:xfrm>
              <a:off x="3827" y="3770"/>
              <a:ext cx="336" cy="329"/>
              <a:chOff x="2758" y="3129"/>
              <a:chExt cx="336" cy="329"/>
            </a:xfrm>
          </p:grpSpPr>
          <p:sp>
            <p:nvSpPr>
              <p:cNvPr id="24630" name="椭圆 3129"/>
              <p:cNvSpPr/>
              <p:nvPr/>
            </p:nvSpPr>
            <p:spPr>
              <a:xfrm>
                <a:off x="2797" y="315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4631" name="矩形 3130"/>
              <p:cNvSpPr/>
              <p:nvPr/>
            </p:nvSpPr>
            <p:spPr>
              <a:xfrm>
                <a:off x="2758" y="312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4632" name="组合 3131"/>
            <p:cNvGrpSpPr/>
            <p:nvPr/>
          </p:nvGrpSpPr>
          <p:grpSpPr>
            <a:xfrm>
              <a:off x="3469" y="3770"/>
              <a:ext cx="336" cy="329"/>
              <a:chOff x="2758" y="2841"/>
              <a:chExt cx="336" cy="329"/>
            </a:xfrm>
          </p:grpSpPr>
          <p:sp>
            <p:nvSpPr>
              <p:cNvPr id="24633" name="椭圆 3132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4634" name="矩形 3133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4635" name="组合 3134"/>
            <p:cNvGrpSpPr/>
            <p:nvPr/>
          </p:nvGrpSpPr>
          <p:grpSpPr>
            <a:xfrm>
              <a:off x="5196" y="2736"/>
              <a:ext cx="336" cy="331"/>
              <a:chOff x="2745" y="3605"/>
              <a:chExt cx="336" cy="331"/>
            </a:xfrm>
          </p:grpSpPr>
          <p:sp>
            <p:nvSpPr>
              <p:cNvPr id="24636" name="椭圆 3135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4637" name="矩形 3136"/>
              <p:cNvSpPr/>
              <p:nvPr/>
            </p:nvSpPr>
            <p:spPr>
              <a:xfrm>
                <a:off x="2745" y="3605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兵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4638" name="组合 3137"/>
            <p:cNvGrpSpPr/>
            <p:nvPr/>
          </p:nvGrpSpPr>
          <p:grpSpPr>
            <a:xfrm>
              <a:off x="3072" y="2472"/>
              <a:ext cx="336" cy="331"/>
              <a:chOff x="2745" y="3605"/>
              <a:chExt cx="336" cy="331"/>
            </a:xfrm>
          </p:grpSpPr>
          <p:sp>
            <p:nvSpPr>
              <p:cNvPr id="24639" name="椭圆 3138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4640" name="矩形 3139"/>
              <p:cNvSpPr/>
              <p:nvPr/>
            </p:nvSpPr>
            <p:spPr>
              <a:xfrm>
                <a:off x="2745" y="3605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兵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sp>
        <p:nvSpPr>
          <p:cNvPr id="24641" name="矩形 3140"/>
          <p:cNvSpPr/>
          <p:nvPr/>
        </p:nvSpPr>
        <p:spPr>
          <a:xfrm>
            <a:off x="2017713" y="1857375"/>
            <a:ext cx="3063875" cy="383095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如图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车八进三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 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黑如改走象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，车八平七，将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，马六进七，将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，车七退二，将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，车七进一，将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，车七平六杀，红胜。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马六进七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  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车八退二杀！（红胜）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此例红马照将后，即成“高钓马”。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25602" name="矩形 3143"/>
          <p:cNvSpPr/>
          <p:nvPr/>
        </p:nvSpPr>
        <p:spPr>
          <a:xfrm>
            <a:off x="1962150" y="1196975"/>
            <a:ext cx="3041650" cy="424624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马六进七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马七退五    车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车二平三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马五退三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车三退二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车三平二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车二进二杀！（红胜）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本例稍见复杂，中间有一步退马杀象要杀，作为中间过渡着。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25603" name="组合 3144"/>
          <p:cNvGrpSpPr/>
          <p:nvPr/>
        </p:nvGrpSpPr>
        <p:grpSpPr>
          <a:xfrm>
            <a:off x="5105400" y="901700"/>
            <a:ext cx="5530850" cy="5276850"/>
            <a:chOff x="2304" y="624"/>
            <a:chExt cx="3216" cy="3324"/>
          </a:xfrm>
        </p:grpSpPr>
        <p:pic>
          <p:nvPicPr>
            <p:cNvPr id="25604" name="图片 314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304" y="624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25605" name="组合 3146"/>
            <p:cNvGrpSpPr/>
            <p:nvPr/>
          </p:nvGrpSpPr>
          <p:grpSpPr>
            <a:xfrm>
              <a:off x="4800" y="636"/>
              <a:ext cx="336" cy="329"/>
              <a:chOff x="2745" y="3631"/>
              <a:chExt cx="336" cy="329"/>
            </a:xfrm>
          </p:grpSpPr>
          <p:sp>
            <p:nvSpPr>
              <p:cNvPr id="25606" name="椭圆 3147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5607" name="矩形 3148"/>
              <p:cNvSpPr/>
              <p:nvPr/>
            </p:nvSpPr>
            <p:spPr>
              <a:xfrm>
                <a:off x="2745" y="363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5608" name="组合 3149"/>
            <p:cNvGrpSpPr/>
            <p:nvPr/>
          </p:nvGrpSpPr>
          <p:grpSpPr>
            <a:xfrm>
              <a:off x="3060" y="2604"/>
              <a:ext cx="336" cy="310"/>
              <a:chOff x="1104" y="768"/>
              <a:chExt cx="336" cy="310"/>
            </a:xfrm>
          </p:grpSpPr>
          <p:sp>
            <p:nvSpPr>
              <p:cNvPr id="25609" name="椭圆 3150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5610" name="矩形 3151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5611" name="组合 3152"/>
            <p:cNvGrpSpPr/>
            <p:nvPr/>
          </p:nvGrpSpPr>
          <p:grpSpPr>
            <a:xfrm>
              <a:off x="3408" y="1584"/>
              <a:ext cx="336" cy="329"/>
              <a:chOff x="1597" y="2989"/>
              <a:chExt cx="336" cy="329"/>
            </a:xfrm>
          </p:grpSpPr>
          <p:sp>
            <p:nvSpPr>
              <p:cNvPr id="25612" name="椭圆 3153"/>
              <p:cNvSpPr/>
              <p:nvPr/>
            </p:nvSpPr>
            <p:spPr>
              <a:xfrm>
                <a:off x="1623" y="3019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5613" name="矩形 3154"/>
              <p:cNvSpPr/>
              <p:nvPr/>
            </p:nvSpPr>
            <p:spPr>
              <a:xfrm>
                <a:off x="1597" y="298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5614" name="组合 3155"/>
            <p:cNvGrpSpPr/>
            <p:nvPr/>
          </p:nvGrpSpPr>
          <p:grpSpPr>
            <a:xfrm>
              <a:off x="4440" y="2268"/>
              <a:ext cx="336" cy="329"/>
              <a:chOff x="2758" y="2518"/>
              <a:chExt cx="336" cy="329"/>
            </a:xfrm>
          </p:grpSpPr>
          <p:sp>
            <p:nvSpPr>
              <p:cNvPr id="25615" name="椭圆 3156"/>
              <p:cNvSpPr/>
              <p:nvPr/>
            </p:nvSpPr>
            <p:spPr>
              <a:xfrm>
                <a:off x="2793" y="25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5616" name="矩形 3157"/>
              <p:cNvSpPr/>
              <p:nvPr/>
            </p:nvSpPr>
            <p:spPr>
              <a:xfrm>
                <a:off x="2758" y="251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5617" name="组合 3158"/>
            <p:cNvGrpSpPr/>
            <p:nvPr/>
          </p:nvGrpSpPr>
          <p:grpSpPr>
            <a:xfrm>
              <a:off x="3754" y="3217"/>
              <a:ext cx="336" cy="329"/>
              <a:chOff x="2758" y="2841"/>
              <a:chExt cx="336" cy="329"/>
            </a:xfrm>
          </p:grpSpPr>
          <p:sp>
            <p:nvSpPr>
              <p:cNvPr id="25618" name="椭圆 3159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5619" name="矩形 3160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5620" name="组合 3161"/>
            <p:cNvGrpSpPr/>
            <p:nvPr/>
          </p:nvGrpSpPr>
          <p:grpSpPr>
            <a:xfrm>
              <a:off x="3766" y="2844"/>
              <a:ext cx="336" cy="329"/>
              <a:chOff x="2758" y="2518"/>
              <a:chExt cx="336" cy="329"/>
            </a:xfrm>
          </p:grpSpPr>
          <p:sp>
            <p:nvSpPr>
              <p:cNvPr id="25621" name="椭圆 3162"/>
              <p:cNvSpPr/>
              <p:nvPr/>
            </p:nvSpPr>
            <p:spPr>
              <a:xfrm>
                <a:off x="2793" y="25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5622" name="矩形 3163"/>
              <p:cNvSpPr/>
              <p:nvPr/>
            </p:nvSpPr>
            <p:spPr>
              <a:xfrm>
                <a:off x="2758" y="251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5623" name="组合 3164"/>
            <p:cNvGrpSpPr/>
            <p:nvPr/>
          </p:nvGrpSpPr>
          <p:grpSpPr>
            <a:xfrm>
              <a:off x="3755" y="3590"/>
              <a:ext cx="336" cy="329"/>
              <a:chOff x="2758" y="3129"/>
              <a:chExt cx="336" cy="329"/>
            </a:xfrm>
          </p:grpSpPr>
          <p:sp>
            <p:nvSpPr>
              <p:cNvPr id="25624" name="椭圆 3165"/>
              <p:cNvSpPr/>
              <p:nvPr/>
            </p:nvSpPr>
            <p:spPr>
              <a:xfrm>
                <a:off x="2797" y="315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5625" name="矩形 3166"/>
              <p:cNvSpPr/>
              <p:nvPr/>
            </p:nvSpPr>
            <p:spPr>
              <a:xfrm>
                <a:off x="2758" y="312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5626" name="组合 3167"/>
            <p:cNvGrpSpPr/>
            <p:nvPr/>
          </p:nvGrpSpPr>
          <p:grpSpPr>
            <a:xfrm>
              <a:off x="3421" y="3590"/>
              <a:ext cx="336" cy="329"/>
              <a:chOff x="2758" y="2841"/>
              <a:chExt cx="336" cy="329"/>
            </a:xfrm>
          </p:grpSpPr>
          <p:sp>
            <p:nvSpPr>
              <p:cNvPr id="25627" name="椭圆 3168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5628" name="矩形 3169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5629" name="组合 3170"/>
            <p:cNvGrpSpPr/>
            <p:nvPr/>
          </p:nvGrpSpPr>
          <p:grpSpPr>
            <a:xfrm>
              <a:off x="4464" y="2604"/>
              <a:ext cx="336" cy="310"/>
              <a:chOff x="1104" y="768"/>
              <a:chExt cx="336" cy="310"/>
            </a:xfrm>
          </p:grpSpPr>
          <p:sp>
            <p:nvSpPr>
              <p:cNvPr id="25630" name="椭圆 3171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5631" name="矩形 3172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5632" name="组合 3173"/>
            <p:cNvGrpSpPr/>
            <p:nvPr/>
          </p:nvGrpSpPr>
          <p:grpSpPr>
            <a:xfrm>
              <a:off x="3000" y="1632"/>
              <a:ext cx="432" cy="329"/>
              <a:chOff x="3055" y="733"/>
              <a:chExt cx="432" cy="329"/>
            </a:xfrm>
          </p:grpSpPr>
          <p:sp>
            <p:nvSpPr>
              <p:cNvPr id="25633" name="椭圆 3174"/>
              <p:cNvSpPr/>
              <p:nvPr/>
            </p:nvSpPr>
            <p:spPr>
              <a:xfrm>
                <a:off x="3133" y="733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5634" name="矩形 3175"/>
              <p:cNvSpPr/>
              <p:nvPr/>
            </p:nvSpPr>
            <p:spPr>
              <a:xfrm>
                <a:off x="3055" y="733"/>
                <a:ext cx="432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5635" name="组合 3176"/>
            <p:cNvGrpSpPr/>
            <p:nvPr/>
          </p:nvGrpSpPr>
          <p:grpSpPr>
            <a:xfrm>
              <a:off x="3754" y="642"/>
              <a:ext cx="336" cy="329"/>
              <a:chOff x="2579" y="288"/>
              <a:chExt cx="336" cy="329"/>
            </a:xfrm>
          </p:grpSpPr>
          <p:sp>
            <p:nvSpPr>
              <p:cNvPr id="25636" name="椭圆 3177"/>
              <p:cNvSpPr/>
              <p:nvPr/>
            </p:nvSpPr>
            <p:spPr>
              <a:xfrm>
                <a:off x="2609" y="31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5637" name="矩形 3178"/>
              <p:cNvSpPr/>
              <p:nvPr/>
            </p:nvSpPr>
            <p:spPr>
              <a:xfrm>
                <a:off x="2579" y="28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5638" name="组合 3179"/>
            <p:cNvGrpSpPr/>
            <p:nvPr/>
          </p:nvGrpSpPr>
          <p:grpSpPr>
            <a:xfrm>
              <a:off x="3754" y="960"/>
              <a:ext cx="336" cy="329"/>
              <a:chOff x="1248" y="192"/>
              <a:chExt cx="336" cy="329"/>
            </a:xfrm>
          </p:grpSpPr>
          <p:sp>
            <p:nvSpPr>
              <p:cNvPr id="25639" name="椭圆 3180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5640" name="矩形 3181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5641" name="组合 3182"/>
            <p:cNvGrpSpPr/>
            <p:nvPr/>
          </p:nvGrpSpPr>
          <p:grpSpPr>
            <a:xfrm>
              <a:off x="4440" y="648"/>
              <a:ext cx="336" cy="329"/>
              <a:chOff x="2029" y="703"/>
              <a:chExt cx="336" cy="329"/>
            </a:xfrm>
          </p:grpSpPr>
          <p:sp>
            <p:nvSpPr>
              <p:cNvPr id="25642" name="椭圆 3183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5643" name="矩形 3184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5644" name="组合 3185"/>
            <p:cNvGrpSpPr/>
            <p:nvPr/>
          </p:nvGrpSpPr>
          <p:grpSpPr>
            <a:xfrm>
              <a:off x="3409" y="624"/>
              <a:ext cx="336" cy="329"/>
              <a:chOff x="1248" y="192"/>
              <a:chExt cx="336" cy="329"/>
            </a:xfrm>
          </p:grpSpPr>
          <p:sp>
            <p:nvSpPr>
              <p:cNvPr id="25645" name="椭圆 3186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5646" name="矩形 3187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5647" name="组合 3188"/>
            <p:cNvGrpSpPr/>
            <p:nvPr/>
          </p:nvGrpSpPr>
          <p:grpSpPr>
            <a:xfrm>
              <a:off x="3742" y="1320"/>
              <a:ext cx="336" cy="329"/>
              <a:chOff x="2029" y="703"/>
              <a:chExt cx="336" cy="329"/>
            </a:xfrm>
          </p:grpSpPr>
          <p:sp>
            <p:nvSpPr>
              <p:cNvPr id="25648" name="椭圆 3189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5649" name="矩形 3190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26626" name="矩形 3193"/>
          <p:cNvSpPr/>
          <p:nvPr/>
        </p:nvSpPr>
        <p:spPr>
          <a:xfrm>
            <a:off x="4279900" y="5562600"/>
            <a:ext cx="3797300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红先，如何取胜？</a:t>
            </a:r>
            <a:endParaRPr lang="zh-CN" altLang="en-US" b="1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26627" name="组合 3194"/>
          <p:cNvGrpSpPr/>
          <p:nvPr/>
        </p:nvGrpSpPr>
        <p:grpSpPr>
          <a:xfrm>
            <a:off x="1376363" y="685800"/>
            <a:ext cx="4845050" cy="4591050"/>
            <a:chOff x="24" y="432"/>
            <a:chExt cx="2817" cy="2892"/>
          </a:xfrm>
        </p:grpSpPr>
        <p:pic>
          <p:nvPicPr>
            <p:cNvPr id="26628" name="图片 319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4" y="444"/>
              <a:ext cx="2787" cy="2880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26629" name="组合 3196"/>
            <p:cNvGrpSpPr/>
            <p:nvPr/>
          </p:nvGrpSpPr>
          <p:grpSpPr>
            <a:xfrm>
              <a:off x="1287" y="2712"/>
              <a:ext cx="345" cy="284"/>
              <a:chOff x="3072" y="808"/>
              <a:chExt cx="345" cy="284"/>
            </a:xfrm>
          </p:grpSpPr>
          <p:sp>
            <p:nvSpPr>
              <p:cNvPr id="26630" name="椭圆 3197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631" name="矩形 3198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6632" name="组合 3199"/>
            <p:cNvGrpSpPr/>
            <p:nvPr/>
          </p:nvGrpSpPr>
          <p:grpSpPr>
            <a:xfrm>
              <a:off x="1644" y="3024"/>
              <a:ext cx="345" cy="284"/>
              <a:chOff x="3072" y="808"/>
              <a:chExt cx="345" cy="284"/>
            </a:xfrm>
          </p:grpSpPr>
          <p:sp>
            <p:nvSpPr>
              <p:cNvPr id="26633" name="椭圆 3200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634" name="矩形 3201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6635" name="组合 3202"/>
            <p:cNvGrpSpPr/>
            <p:nvPr/>
          </p:nvGrpSpPr>
          <p:grpSpPr>
            <a:xfrm>
              <a:off x="1284" y="3036"/>
              <a:ext cx="345" cy="284"/>
              <a:chOff x="3072" y="808"/>
              <a:chExt cx="345" cy="284"/>
            </a:xfrm>
          </p:grpSpPr>
          <p:sp>
            <p:nvSpPr>
              <p:cNvPr id="26636" name="椭圆 3203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637" name="矩形 3204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6638" name="组合 3205"/>
            <p:cNvGrpSpPr/>
            <p:nvPr/>
          </p:nvGrpSpPr>
          <p:grpSpPr>
            <a:xfrm>
              <a:off x="663" y="1312"/>
              <a:ext cx="345" cy="284"/>
              <a:chOff x="3072" y="808"/>
              <a:chExt cx="345" cy="284"/>
            </a:xfrm>
          </p:grpSpPr>
          <p:sp>
            <p:nvSpPr>
              <p:cNvPr id="26639" name="椭圆 3206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640" name="矩形 3207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6641" name="组合 3208"/>
            <p:cNvGrpSpPr/>
            <p:nvPr/>
          </p:nvGrpSpPr>
          <p:grpSpPr>
            <a:xfrm>
              <a:off x="960" y="2724"/>
              <a:ext cx="345" cy="284"/>
              <a:chOff x="2016" y="1152"/>
              <a:chExt cx="345" cy="284"/>
            </a:xfrm>
          </p:grpSpPr>
          <p:sp>
            <p:nvSpPr>
              <p:cNvPr id="26642" name="椭圆 3209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643" name="矩形 3210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6644" name="组合 3211"/>
            <p:cNvGrpSpPr/>
            <p:nvPr/>
          </p:nvGrpSpPr>
          <p:grpSpPr>
            <a:xfrm>
              <a:off x="672" y="1608"/>
              <a:ext cx="345" cy="284"/>
              <a:chOff x="2016" y="1152"/>
              <a:chExt cx="345" cy="284"/>
            </a:xfrm>
          </p:grpSpPr>
          <p:sp>
            <p:nvSpPr>
              <p:cNvPr id="26645" name="椭圆 3212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646" name="矩形 3213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6647" name="组合 3214"/>
            <p:cNvGrpSpPr/>
            <p:nvPr/>
          </p:nvGrpSpPr>
          <p:grpSpPr>
            <a:xfrm>
              <a:off x="2496" y="1032"/>
              <a:ext cx="345" cy="284"/>
              <a:chOff x="2016" y="1152"/>
              <a:chExt cx="345" cy="284"/>
            </a:xfrm>
          </p:grpSpPr>
          <p:sp>
            <p:nvSpPr>
              <p:cNvPr id="26648" name="椭圆 3215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649" name="矩形 3216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6650" name="组合 3217"/>
            <p:cNvGrpSpPr/>
            <p:nvPr/>
          </p:nvGrpSpPr>
          <p:grpSpPr>
            <a:xfrm>
              <a:off x="972" y="756"/>
              <a:ext cx="345" cy="284"/>
              <a:chOff x="2016" y="1152"/>
              <a:chExt cx="345" cy="284"/>
            </a:xfrm>
          </p:grpSpPr>
          <p:sp>
            <p:nvSpPr>
              <p:cNvPr id="26651" name="椭圆 3218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652" name="矩形 3219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6653" name="组合 3220"/>
            <p:cNvGrpSpPr/>
            <p:nvPr/>
          </p:nvGrpSpPr>
          <p:grpSpPr>
            <a:xfrm>
              <a:off x="1875" y="444"/>
              <a:ext cx="345" cy="284"/>
              <a:chOff x="2016" y="1152"/>
              <a:chExt cx="345" cy="284"/>
            </a:xfrm>
          </p:grpSpPr>
          <p:sp>
            <p:nvSpPr>
              <p:cNvPr id="26654" name="椭圆 3221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655" name="矩形 3222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6656" name="组合 3223"/>
            <p:cNvGrpSpPr/>
            <p:nvPr/>
          </p:nvGrpSpPr>
          <p:grpSpPr>
            <a:xfrm>
              <a:off x="672" y="996"/>
              <a:ext cx="345" cy="284"/>
              <a:chOff x="3072" y="808"/>
              <a:chExt cx="345" cy="284"/>
            </a:xfrm>
          </p:grpSpPr>
          <p:sp>
            <p:nvSpPr>
              <p:cNvPr id="26657" name="椭圆 3224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658" name="矩形 3225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6659" name="组合 3226"/>
            <p:cNvGrpSpPr/>
            <p:nvPr/>
          </p:nvGrpSpPr>
          <p:grpSpPr>
            <a:xfrm>
              <a:off x="1284" y="744"/>
              <a:ext cx="345" cy="284"/>
              <a:chOff x="2016" y="1152"/>
              <a:chExt cx="345" cy="284"/>
            </a:xfrm>
          </p:grpSpPr>
          <p:sp>
            <p:nvSpPr>
              <p:cNvPr id="26660" name="椭圆 3227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661" name="矩形 3228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6662" name="组合 3229"/>
            <p:cNvGrpSpPr/>
            <p:nvPr/>
          </p:nvGrpSpPr>
          <p:grpSpPr>
            <a:xfrm>
              <a:off x="1572" y="432"/>
              <a:ext cx="345" cy="284"/>
              <a:chOff x="2016" y="1152"/>
              <a:chExt cx="345" cy="284"/>
            </a:xfrm>
          </p:grpSpPr>
          <p:sp>
            <p:nvSpPr>
              <p:cNvPr id="26663" name="椭圆 3230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664" name="矩形 3231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26665" name="组合 3232"/>
          <p:cNvGrpSpPr/>
          <p:nvPr/>
        </p:nvGrpSpPr>
        <p:grpSpPr>
          <a:xfrm>
            <a:off x="6173788" y="704850"/>
            <a:ext cx="4875212" cy="4618038"/>
            <a:chOff x="2925" y="444"/>
            <a:chExt cx="2835" cy="2909"/>
          </a:xfrm>
        </p:grpSpPr>
        <p:pic>
          <p:nvPicPr>
            <p:cNvPr id="26666" name="图片 323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925" y="444"/>
              <a:ext cx="2787" cy="2880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26667" name="组合 3234"/>
            <p:cNvGrpSpPr/>
            <p:nvPr/>
          </p:nvGrpSpPr>
          <p:grpSpPr>
            <a:xfrm>
              <a:off x="4176" y="1584"/>
              <a:ext cx="345" cy="284"/>
              <a:chOff x="3072" y="808"/>
              <a:chExt cx="345" cy="284"/>
            </a:xfrm>
          </p:grpSpPr>
          <p:sp>
            <p:nvSpPr>
              <p:cNvPr id="26668" name="椭圆 3235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669" name="矩形 3236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6670" name="组合 3237"/>
            <p:cNvGrpSpPr/>
            <p:nvPr/>
          </p:nvGrpSpPr>
          <p:grpSpPr>
            <a:xfrm>
              <a:off x="2928" y="756"/>
              <a:ext cx="345" cy="284"/>
              <a:chOff x="3072" y="808"/>
              <a:chExt cx="345" cy="284"/>
            </a:xfrm>
          </p:grpSpPr>
          <p:sp>
            <p:nvSpPr>
              <p:cNvPr id="26671" name="椭圆 3238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672" name="矩形 3239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6673" name="组合 3240"/>
            <p:cNvGrpSpPr/>
            <p:nvPr/>
          </p:nvGrpSpPr>
          <p:grpSpPr>
            <a:xfrm>
              <a:off x="4191" y="744"/>
              <a:ext cx="345" cy="284"/>
              <a:chOff x="2016" y="1152"/>
              <a:chExt cx="345" cy="284"/>
            </a:xfrm>
          </p:grpSpPr>
          <p:sp>
            <p:nvSpPr>
              <p:cNvPr id="26674" name="椭圆 3241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675" name="矩形 3242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6676" name="组合 3243"/>
            <p:cNvGrpSpPr/>
            <p:nvPr/>
          </p:nvGrpSpPr>
          <p:grpSpPr>
            <a:xfrm>
              <a:off x="3876" y="492"/>
              <a:ext cx="345" cy="284"/>
              <a:chOff x="2016" y="1152"/>
              <a:chExt cx="345" cy="284"/>
            </a:xfrm>
          </p:grpSpPr>
          <p:sp>
            <p:nvSpPr>
              <p:cNvPr id="26677" name="椭圆 3244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678" name="矩形 3245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6679" name="组合 3246"/>
            <p:cNvGrpSpPr/>
            <p:nvPr/>
          </p:nvGrpSpPr>
          <p:grpSpPr>
            <a:xfrm>
              <a:off x="3504" y="480"/>
              <a:ext cx="345" cy="284"/>
              <a:chOff x="2016" y="1152"/>
              <a:chExt cx="345" cy="284"/>
            </a:xfrm>
          </p:grpSpPr>
          <p:sp>
            <p:nvSpPr>
              <p:cNvPr id="26680" name="椭圆 3247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681" name="矩形 3248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6682" name="组合 3249"/>
            <p:cNvGrpSpPr/>
            <p:nvPr/>
          </p:nvGrpSpPr>
          <p:grpSpPr>
            <a:xfrm>
              <a:off x="4479" y="480"/>
              <a:ext cx="345" cy="284"/>
              <a:chOff x="2016" y="1152"/>
              <a:chExt cx="345" cy="284"/>
            </a:xfrm>
          </p:grpSpPr>
          <p:sp>
            <p:nvSpPr>
              <p:cNvPr id="26683" name="椭圆 3250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684" name="矩形 3251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6685" name="组合 3252"/>
            <p:cNvGrpSpPr/>
            <p:nvPr/>
          </p:nvGrpSpPr>
          <p:grpSpPr>
            <a:xfrm>
              <a:off x="3564" y="1896"/>
              <a:ext cx="345" cy="284"/>
              <a:chOff x="3072" y="808"/>
              <a:chExt cx="345" cy="284"/>
            </a:xfrm>
          </p:grpSpPr>
          <p:sp>
            <p:nvSpPr>
              <p:cNvPr id="26686" name="椭圆 3253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687" name="矩形 3254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6688" name="组合 3255"/>
            <p:cNvGrpSpPr/>
            <p:nvPr/>
          </p:nvGrpSpPr>
          <p:grpSpPr>
            <a:xfrm>
              <a:off x="3481" y="3024"/>
              <a:ext cx="336" cy="329"/>
              <a:chOff x="2758" y="2518"/>
              <a:chExt cx="336" cy="329"/>
            </a:xfrm>
          </p:grpSpPr>
          <p:sp>
            <p:nvSpPr>
              <p:cNvPr id="26689" name="椭圆 3256"/>
              <p:cNvSpPr/>
              <p:nvPr/>
            </p:nvSpPr>
            <p:spPr>
              <a:xfrm>
                <a:off x="2793" y="25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690" name="矩形 3257"/>
              <p:cNvSpPr/>
              <p:nvPr/>
            </p:nvSpPr>
            <p:spPr>
              <a:xfrm>
                <a:off x="2758" y="251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6691" name="组合 3258"/>
            <p:cNvGrpSpPr/>
            <p:nvPr/>
          </p:nvGrpSpPr>
          <p:grpSpPr>
            <a:xfrm>
              <a:off x="4175" y="2689"/>
              <a:ext cx="336" cy="329"/>
              <a:chOff x="2758" y="2841"/>
              <a:chExt cx="336" cy="329"/>
            </a:xfrm>
          </p:grpSpPr>
          <p:sp>
            <p:nvSpPr>
              <p:cNvPr id="26692" name="椭圆 3259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693" name="矩形 3260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6694" name="组合 3261"/>
            <p:cNvGrpSpPr/>
            <p:nvPr/>
          </p:nvGrpSpPr>
          <p:grpSpPr>
            <a:xfrm>
              <a:off x="4175" y="2340"/>
              <a:ext cx="336" cy="329"/>
              <a:chOff x="2758" y="2518"/>
              <a:chExt cx="336" cy="329"/>
            </a:xfrm>
          </p:grpSpPr>
          <p:sp>
            <p:nvSpPr>
              <p:cNvPr id="26695" name="椭圆 3262"/>
              <p:cNvSpPr/>
              <p:nvPr/>
            </p:nvSpPr>
            <p:spPr>
              <a:xfrm>
                <a:off x="2793" y="25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696" name="矩形 3263"/>
              <p:cNvSpPr/>
              <p:nvPr/>
            </p:nvSpPr>
            <p:spPr>
              <a:xfrm>
                <a:off x="2758" y="251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6697" name="组合 3264"/>
            <p:cNvGrpSpPr/>
            <p:nvPr/>
          </p:nvGrpSpPr>
          <p:grpSpPr>
            <a:xfrm>
              <a:off x="4188" y="3024"/>
              <a:ext cx="336" cy="329"/>
              <a:chOff x="2758" y="3129"/>
              <a:chExt cx="336" cy="329"/>
            </a:xfrm>
          </p:grpSpPr>
          <p:sp>
            <p:nvSpPr>
              <p:cNvPr id="26698" name="椭圆 3265"/>
              <p:cNvSpPr/>
              <p:nvPr/>
            </p:nvSpPr>
            <p:spPr>
              <a:xfrm>
                <a:off x="2797" y="315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699" name="矩形 3266"/>
              <p:cNvSpPr/>
              <p:nvPr/>
            </p:nvSpPr>
            <p:spPr>
              <a:xfrm>
                <a:off x="2758" y="312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6700" name="组合 3267"/>
            <p:cNvGrpSpPr/>
            <p:nvPr/>
          </p:nvGrpSpPr>
          <p:grpSpPr>
            <a:xfrm>
              <a:off x="3830" y="3024"/>
              <a:ext cx="336" cy="329"/>
              <a:chOff x="2758" y="2841"/>
              <a:chExt cx="336" cy="329"/>
            </a:xfrm>
          </p:grpSpPr>
          <p:sp>
            <p:nvSpPr>
              <p:cNvPr id="26701" name="椭圆 3268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702" name="矩形 3269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6703" name="组合 3270"/>
            <p:cNvGrpSpPr/>
            <p:nvPr/>
          </p:nvGrpSpPr>
          <p:grpSpPr>
            <a:xfrm>
              <a:off x="4191" y="1056"/>
              <a:ext cx="345" cy="284"/>
              <a:chOff x="2016" y="1152"/>
              <a:chExt cx="345" cy="284"/>
            </a:xfrm>
          </p:grpSpPr>
          <p:sp>
            <p:nvSpPr>
              <p:cNvPr id="26704" name="椭圆 3271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705" name="矩形 3272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6706" name="组合 3273"/>
            <p:cNvGrpSpPr/>
            <p:nvPr/>
          </p:nvGrpSpPr>
          <p:grpSpPr>
            <a:xfrm>
              <a:off x="5103" y="480"/>
              <a:ext cx="345" cy="284"/>
              <a:chOff x="2016" y="1152"/>
              <a:chExt cx="345" cy="284"/>
            </a:xfrm>
          </p:grpSpPr>
          <p:sp>
            <p:nvSpPr>
              <p:cNvPr id="26707" name="椭圆 3274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708" name="矩形 3275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6709" name="组合 3276"/>
            <p:cNvGrpSpPr/>
            <p:nvPr/>
          </p:nvGrpSpPr>
          <p:grpSpPr>
            <a:xfrm>
              <a:off x="4524" y="2724"/>
              <a:ext cx="345" cy="284"/>
              <a:chOff x="2016" y="1152"/>
              <a:chExt cx="345" cy="284"/>
            </a:xfrm>
          </p:grpSpPr>
          <p:sp>
            <p:nvSpPr>
              <p:cNvPr id="26710" name="椭圆 3277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711" name="矩形 3278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6712" name="组合 3279"/>
            <p:cNvGrpSpPr/>
            <p:nvPr/>
          </p:nvGrpSpPr>
          <p:grpSpPr>
            <a:xfrm>
              <a:off x="5415" y="3012"/>
              <a:ext cx="345" cy="284"/>
              <a:chOff x="2016" y="1152"/>
              <a:chExt cx="345" cy="284"/>
            </a:xfrm>
          </p:grpSpPr>
          <p:sp>
            <p:nvSpPr>
              <p:cNvPr id="26713" name="椭圆 3280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6714" name="矩形 3281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49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27650" name="矩形 3284"/>
          <p:cNvSpPr/>
          <p:nvPr/>
        </p:nvSpPr>
        <p:spPr>
          <a:xfrm>
            <a:off x="1720850" y="361950"/>
            <a:ext cx="2347913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八、拔簧马杀</a:t>
            </a:r>
            <a:endParaRPr lang="zh-CN" altLang="en-US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7651" name="矩形 3285"/>
          <p:cNvSpPr/>
          <p:nvPr/>
        </p:nvSpPr>
        <p:spPr>
          <a:xfrm>
            <a:off x="3911600" y="228600"/>
            <a:ext cx="6972300" cy="64516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车借马力，采取闪将、抽将与腾挪相结合的战术，把对方将死的杀法称“拔簧马”杀。</a:t>
            </a:r>
            <a:endParaRPr lang="zh-CN" altLang="en-US" sz="18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27652" name="组合 3286"/>
          <p:cNvGrpSpPr/>
          <p:nvPr/>
        </p:nvGrpSpPr>
        <p:grpSpPr>
          <a:xfrm>
            <a:off x="5227638" y="936625"/>
            <a:ext cx="5530850" cy="5314950"/>
            <a:chOff x="2256" y="744"/>
            <a:chExt cx="3216" cy="3348"/>
          </a:xfrm>
        </p:grpSpPr>
        <p:pic>
          <p:nvPicPr>
            <p:cNvPr id="27653" name="图片 3287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256" y="768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27654" name="组合 3288"/>
            <p:cNvGrpSpPr/>
            <p:nvPr/>
          </p:nvGrpSpPr>
          <p:grpSpPr>
            <a:xfrm>
              <a:off x="4404" y="3708"/>
              <a:ext cx="336" cy="329"/>
              <a:chOff x="720" y="3156"/>
              <a:chExt cx="336" cy="329"/>
            </a:xfrm>
          </p:grpSpPr>
          <p:sp>
            <p:nvSpPr>
              <p:cNvPr id="27655" name="椭圆 3289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7656" name="矩形 3290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7657" name="组合 3291"/>
            <p:cNvGrpSpPr/>
            <p:nvPr/>
          </p:nvGrpSpPr>
          <p:grpSpPr>
            <a:xfrm>
              <a:off x="4032" y="2712"/>
              <a:ext cx="336" cy="310"/>
              <a:chOff x="1104" y="768"/>
              <a:chExt cx="336" cy="310"/>
            </a:xfrm>
          </p:grpSpPr>
          <p:sp>
            <p:nvSpPr>
              <p:cNvPr id="27658" name="椭圆 3292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7659" name="矩形 3293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7660" name="组合 3294"/>
            <p:cNvGrpSpPr/>
            <p:nvPr/>
          </p:nvGrpSpPr>
          <p:grpSpPr>
            <a:xfrm>
              <a:off x="3684" y="2712"/>
              <a:ext cx="336" cy="329"/>
              <a:chOff x="1968" y="672"/>
              <a:chExt cx="336" cy="329"/>
            </a:xfrm>
          </p:grpSpPr>
          <p:sp>
            <p:nvSpPr>
              <p:cNvPr id="27661" name="椭圆 3295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7662" name="矩形 3296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7663" name="组合 3297"/>
            <p:cNvGrpSpPr/>
            <p:nvPr/>
          </p:nvGrpSpPr>
          <p:grpSpPr>
            <a:xfrm>
              <a:off x="4764" y="1080"/>
              <a:ext cx="336" cy="329"/>
              <a:chOff x="1597" y="2989"/>
              <a:chExt cx="336" cy="329"/>
            </a:xfrm>
          </p:grpSpPr>
          <p:sp>
            <p:nvSpPr>
              <p:cNvPr id="27664" name="椭圆 3298"/>
              <p:cNvSpPr/>
              <p:nvPr/>
            </p:nvSpPr>
            <p:spPr>
              <a:xfrm>
                <a:off x="1623" y="3019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7665" name="矩形 3299"/>
              <p:cNvSpPr/>
              <p:nvPr/>
            </p:nvSpPr>
            <p:spPr>
              <a:xfrm>
                <a:off x="1597" y="298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7666" name="组合 3300"/>
            <p:cNvGrpSpPr/>
            <p:nvPr/>
          </p:nvGrpSpPr>
          <p:grpSpPr>
            <a:xfrm>
              <a:off x="2989" y="3033"/>
              <a:ext cx="1043" cy="1027"/>
              <a:chOff x="2989" y="3033"/>
              <a:chExt cx="1043" cy="1027"/>
            </a:xfrm>
          </p:grpSpPr>
          <p:grpSp>
            <p:nvGrpSpPr>
              <p:cNvPr id="27667" name="组合 3301"/>
              <p:cNvGrpSpPr/>
              <p:nvPr/>
            </p:nvGrpSpPr>
            <p:grpSpPr>
              <a:xfrm>
                <a:off x="2989" y="3731"/>
                <a:ext cx="336" cy="329"/>
                <a:chOff x="2758" y="2518"/>
                <a:chExt cx="336" cy="329"/>
              </a:xfrm>
            </p:grpSpPr>
            <p:sp>
              <p:nvSpPr>
                <p:cNvPr id="27668" name="椭圆 3302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7669" name="矩形 3303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7670" name="组合 3304"/>
              <p:cNvGrpSpPr/>
              <p:nvPr/>
            </p:nvGrpSpPr>
            <p:grpSpPr>
              <a:xfrm>
                <a:off x="3683" y="3382"/>
                <a:ext cx="336" cy="329"/>
                <a:chOff x="2758" y="2841"/>
                <a:chExt cx="336" cy="329"/>
              </a:xfrm>
            </p:grpSpPr>
            <p:sp>
              <p:nvSpPr>
                <p:cNvPr id="27671" name="椭圆 3305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7672" name="矩形 3306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7673" name="组合 3307"/>
              <p:cNvGrpSpPr/>
              <p:nvPr/>
            </p:nvGrpSpPr>
            <p:grpSpPr>
              <a:xfrm>
                <a:off x="3683" y="3033"/>
                <a:ext cx="336" cy="329"/>
                <a:chOff x="2758" y="2518"/>
                <a:chExt cx="336" cy="329"/>
              </a:xfrm>
            </p:grpSpPr>
            <p:sp>
              <p:nvSpPr>
                <p:cNvPr id="27674" name="椭圆 3308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7675" name="矩形 3309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7676" name="组合 3310"/>
              <p:cNvGrpSpPr/>
              <p:nvPr/>
            </p:nvGrpSpPr>
            <p:grpSpPr>
              <a:xfrm>
                <a:off x="3696" y="3731"/>
                <a:ext cx="336" cy="329"/>
                <a:chOff x="2758" y="3129"/>
                <a:chExt cx="336" cy="329"/>
              </a:xfrm>
            </p:grpSpPr>
            <p:sp>
              <p:nvSpPr>
                <p:cNvPr id="27677" name="椭圆 3311"/>
                <p:cNvSpPr/>
                <p:nvPr/>
              </p:nvSpPr>
              <p:spPr>
                <a:xfrm>
                  <a:off x="2797" y="315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7678" name="矩形 3312"/>
                <p:cNvSpPr/>
                <p:nvPr/>
              </p:nvSpPr>
              <p:spPr>
                <a:xfrm>
                  <a:off x="2758" y="312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7679" name="组合 3313"/>
              <p:cNvGrpSpPr/>
              <p:nvPr/>
            </p:nvGrpSpPr>
            <p:grpSpPr>
              <a:xfrm>
                <a:off x="3338" y="3731"/>
                <a:ext cx="336" cy="329"/>
                <a:chOff x="2758" y="2841"/>
                <a:chExt cx="336" cy="329"/>
              </a:xfrm>
            </p:grpSpPr>
            <p:sp>
              <p:nvSpPr>
                <p:cNvPr id="27680" name="椭圆 3314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7681" name="矩形 3315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27682" name="组合 3316"/>
            <p:cNvGrpSpPr/>
            <p:nvPr/>
          </p:nvGrpSpPr>
          <p:grpSpPr>
            <a:xfrm>
              <a:off x="4032" y="1092"/>
              <a:ext cx="336" cy="329"/>
              <a:chOff x="2579" y="288"/>
              <a:chExt cx="336" cy="329"/>
            </a:xfrm>
          </p:grpSpPr>
          <p:sp>
            <p:nvSpPr>
              <p:cNvPr id="27683" name="椭圆 3317"/>
              <p:cNvSpPr/>
              <p:nvPr/>
            </p:nvSpPr>
            <p:spPr>
              <a:xfrm>
                <a:off x="2609" y="31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7684" name="矩形 3318"/>
              <p:cNvSpPr/>
              <p:nvPr/>
            </p:nvSpPr>
            <p:spPr>
              <a:xfrm>
                <a:off x="2579" y="28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7685" name="组合 3319"/>
            <p:cNvGrpSpPr/>
            <p:nvPr/>
          </p:nvGrpSpPr>
          <p:grpSpPr>
            <a:xfrm>
              <a:off x="3706" y="1080"/>
              <a:ext cx="336" cy="329"/>
              <a:chOff x="1248" y="192"/>
              <a:chExt cx="336" cy="329"/>
            </a:xfrm>
          </p:grpSpPr>
          <p:sp>
            <p:nvSpPr>
              <p:cNvPr id="27686" name="椭圆 3320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7687" name="矩形 3321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7688" name="组合 3322"/>
            <p:cNvGrpSpPr/>
            <p:nvPr/>
          </p:nvGrpSpPr>
          <p:grpSpPr>
            <a:xfrm>
              <a:off x="3012" y="757"/>
              <a:ext cx="336" cy="329"/>
              <a:chOff x="2029" y="703"/>
              <a:chExt cx="336" cy="329"/>
            </a:xfrm>
          </p:grpSpPr>
          <p:sp>
            <p:nvSpPr>
              <p:cNvPr id="27689" name="椭圆 3323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7690" name="矩形 3324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7691" name="组合 3325"/>
            <p:cNvGrpSpPr/>
            <p:nvPr/>
          </p:nvGrpSpPr>
          <p:grpSpPr>
            <a:xfrm>
              <a:off x="3361" y="744"/>
              <a:ext cx="336" cy="329"/>
              <a:chOff x="1248" y="192"/>
              <a:chExt cx="336" cy="329"/>
            </a:xfrm>
          </p:grpSpPr>
          <p:sp>
            <p:nvSpPr>
              <p:cNvPr id="27692" name="椭圆 3326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7693" name="矩形 3327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7694" name="组合 3328"/>
            <p:cNvGrpSpPr/>
            <p:nvPr/>
          </p:nvGrpSpPr>
          <p:grpSpPr>
            <a:xfrm>
              <a:off x="3706" y="1416"/>
              <a:ext cx="336" cy="329"/>
              <a:chOff x="2029" y="703"/>
              <a:chExt cx="336" cy="329"/>
            </a:xfrm>
          </p:grpSpPr>
          <p:sp>
            <p:nvSpPr>
              <p:cNvPr id="27695" name="椭圆 3329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7696" name="矩形 3330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sp>
        <p:nvSpPr>
          <p:cNvPr id="27697" name="矩形 3331"/>
          <p:cNvSpPr/>
          <p:nvPr/>
        </p:nvSpPr>
        <p:spPr>
          <a:xfrm>
            <a:off x="2182813" y="1760538"/>
            <a:ext cx="2898775" cy="299974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车三进八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 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车三平五（红胜）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本局末着红方平车抽士一着构成“拔簧马”杀。红车抽将吃士后占据九宫中心即花心位置，限制了黑将的活动，从而显示了马的威力。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28674" name="矩形 3334"/>
          <p:cNvSpPr/>
          <p:nvPr/>
        </p:nvSpPr>
        <p:spPr>
          <a:xfrm>
            <a:off x="1941513" y="1293813"/>
            <a:ext cx="3219450" cy="410781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马三进二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黑方不能进将，因有车沉底线照将的杀着。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车三进四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车三退五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车三进五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车三平五 （红胜）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本局红方先用“拔簧马”抽吃掉黑炮，然后再用“拔簧马”做成绝杀。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8675" name="图片 333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05400" y="762000"/>
            <a:ext cx="5530850" cy="527685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8676" name="组合 3336"/>
          <p:cNvGrpSpPr/>
          <p:nvPr/>
        </p:nvGrpSpPr>
        <p:grpSpPr>
          <a:xfrm>
            <a:off x="5146675" y="742950"/>
            <a:ext cx="5427663" cy="5265738"/>
            <a:chOff x="2328" y="468"/>
            <a:chExt cx="3156" cy="3317"/>
          </a:xfrm>
        </p:grpSpPr>
        <p:grpSp>
          <p:nvGrpSpPr>
            <p:cNvPr id="28677" name="组合 3337"/>
            <p:cNvGrpSpPr/>
            <p:nvPr/>
          </p:nvGrpSpPr>
          <p:grpSpPr>
            <a:xfrm>
              <a:off x="3744" y="2760"/>
              <a:ext cx="336" cy="329"/>
              <a:chOff x="777" y="3478"/>
              <a:chExt cx="336" cy="329"/>
            </a:xfrm>
          </p:grpSpPr>
          <p:sp>
            <p:nvSpPr>
              <p:cNvPr id="28678" name="椭圆 3338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8679" name="矩形 3339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8680" name="组合 3340"/>
            <p:cNvGrpSpPr/>
            <p:nvPr/>
          </p:nvGrpSpPr>
          <p:grpSpPr>
            <a:xfrm>
              <a:off x="3744" y="1164"/>
              <a:ext cx="336" cy="329"/>
              <a:chOff x="1968" y="672"/>
              <a:chExt cx="336" cy="329"/>
            </a:xfrm>
          </p:grpSpPr>
          <p:sp>
            <p:nvSpPr>
              <p:cNvPr id="28681" name="椭圆 3341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8682" name="矩形 3342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8683" name="组合 3343"/>
            <p:cNvGrpSpPr/>
            <p:nvPr/>
          </p:nvGrpSpPr>
          <p:grpSpPr>
            <a:xfrm>
              <a:off x="4464" y="1452"/>
              <a:ext cx="336" cy="329"/>
              <a:chOff x="1597" y="2989"/>
              <a:chExt cx="336" cy="329"/>
            </a:xfrm>
          </p:grpSpPr>
          <p:sp>
            <p:nvSpPr>
              <p:cNvPr id="28684" name="椭圆 3344"/>
              <p:cNvSpPr/>
              <p:nvPr/>
            </p:nvSpPr>
            <p:spPr>
              <a:xfrm>
                <a:off x="1623" y="3019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8685" name="矩形 3345"/>
              <p:cNvSpPr/>
              <p:nvPr/>
            </p:nvSpPr>
            <p:spPr>
              <a:xfrm>
                <a:off x="1597" y="298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8686" name="组合 3346"/>
            <p:cNvGrpSpPr/>
            <p:nvPr/>
          </p:nvGrpSpPr>
          <p:grpSpPr>
            <a:xfrm>
              <a:off x="3048" y="1812"/>
              <a:ext cx="336" cy="310"/>
              <a:chOff x="1104" y="768"/>
              <a:chExt cx="336" cy="310"/>
            </a:xfrm>
          </p:grpSpPr>
          <p:sp>
            <p:nvSpPr>
              <p:cNvPr id="28687" name="椭圆 3347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8688" name="矩形 3348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8689" name="组合 3349"/>
            <p:cNvGrpSpPr/>
            <p:nvPr/>
          </p:nvGrpSpPr>
          <p:grpSpPr>
            <a:xfrm>
              <a:off x="4452" y="2472"/>
              <a:ext cx="336" cy="329"/>
              <a:chOff x="1968" y="672"/>
              <a:chExt cx="336" cy="329"/>
            </a:xfrm>
          </p:grpSpPr>
          <p:sp>
            <p:nvSpPr>
              <p:cNvPr id="28690" name="椭圆 3350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8691" name="矩形 3351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8692" name="组合 3352"/>
            <p:cNvGrpSpPr/>
            <p:nvPr/>
          </p:nvGrpSpPr>
          <p:grpSpPr>
            <a:xfrm>
              <a:off x="3312" y="3120"/>
              <a:ext cx="432" cy="329"/>
              <a:chOff x="3055" y="733"/>
              <a:chExt cx="432" cy="329"/>
            </a:xfrm>
          </p:grpSpPr>
          <p:sp>
            <p:nvSpPr>
              <p:cNvPr id="28693" name="椭圆 3353"/>
              <p:cNvSpPr/>
              <p:nvPr/>
            </p:nvSpPr>
            <p:spPr>
              <a:xfrm>
                <a:off x="3133" y="733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8694" name="矩形 3354"/>
              <p:cNvSpPr/>
              <p:nvPr/>
            </p:nvSpPr>
            <p:spPr>
              <a:xfrm>
                <a:off x="3055" y="733"/>
                <a:ext cx="432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8695" name="组合 3355"/>
            <p:cNvGrpSpPr/>
            <p:nvPr/>
          </p:nvGrpSpPr>
          <p:grpSpPr>
            <a:xfrm>
              <a:off x="4080" y="486"/>
              <a:ext cx="336" cy="329"/>
              <a:chOff x="2579" y="288"/>
              <a:chExt cx="336" cy="329"/>
            </a:xfrm>
          </p:grpSpPr>
          <p:sp>
            <p:nvSpPr>
              <p:cNvPr id="28696" name="椭圆 3356"/>
              <p:cNvSpPr/>
              <p:nvPr/>
            </p:nvSpPr>
            <p:spPr>
              <a:xfrm>
                <a:off x="2609" y="31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8697" name="矩形 3357"/>
              <p:cNvSpPr/>
              <p:nvPr/>
            </p:nvSpPr>
            <p:spPr>
              <a:xfrm>
                <a:off x="2579" y="28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8698" name="组合 3358"/>
            <p:cNvGrpSpPr/>
            <p:nvPr/>
          </p:nvGrpSpPr>
          <p:grpSpPr>
            <a:xfrm>
              <a:off x="3754" y="804"/>
              <a:ext cx="336" cy="329"/>
              <a:chOff x="1248" y="192"/>
              <a:chExt cx="336" cy="329"/>
            </a:xfrm>
          </p:grpSpPr>
          <p:sp>
            <p:nvSpPr>
              <p:cNvPr id="28699" name="椭圆 3359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8700" name="矩形 3360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8701" name="组合 3361"/>
            <p:cNvGrpSpPr/>
            <p:nvPr/>
          </p:nvGrpSpPr>
          <p:grpSpPr>
            <a:xfrm>
              <a:off x="2328" y="1152"/>
              <a:ext cx="336" cy="329"/>
              <a:chOff x="2029" y="703"/>
              <a:chExt cx="336" cy="329"/>
            </a:xfrm>
          </p:grpSpPr>
          <p:sp>
            <p:nvSpPr>
              <p:cNvPr id="28702" name="椭圆 3362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8703" name="矩形 3363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8704" name="组合 3364"/>
            <p:cNvGrpSpPr/>
            <p:nvPr/>
          </p:nvGrpSpPr>
          <p:grpSpPr>
            <a:xfrm>
              <a:off x="3409" y="468"/>
              <a:ext cx="336" cy="329"/>
              <a:chOff x="1248" y="192"/>
              <a:chExt cx="336" cy="329"/>
            </a:xfrm>
          </p:grpSpPr>
          <p:sp>
            <p:nvSpPr>
              <p:cNvPr id="28705" name="椭圆 3365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8706" name="矩形 3366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8707" name="组合 3367"/>
            <p:cNvGrpSpPr/>
            <p:nvPr/>
          </p:nvGrpSpPr>
          <p:grpSpPr>
            <a:xfrm>
              <a:off x="5148" y="1140"/>
              <a:ext cx="336" cy="329"/>
              <a:chOff x="2029" y="703"/>
              <a:chExt cx="336" cy="329"/>
            </a:xfrm>
          </p:grpSpPr>
          <p:sp>
            <p:nvSpPr>
              <p:cNvPr id="28708" name="椭圆 3368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8709" name="矩形 3369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8710" name="组合 3370"/>
            <p:cNvGrpSpPr/>
            <p:nvPr/>
          </p:nvGrpSpPr>
          <p:grpSpPr>
            <a:xfrm>
              <a:off x="3744" y="3108"/>
              <a:ext cx="696" cy="677"/>
              <a:chOff x="3984" y="3324"/>
              <a:chExt cx="696" cy="677"/>
            </a:xfrm>
          </p:grpSpPr>
          <p:grpSp>
            <p:nvGrpSpPr>
              <p:cNvPr id="28711" name="组合 3371"/>
              <p:cNvGrpSpPr/>
              <p:nvPr/>
            </p:nvGrpSpPr>
            <p:grpSpPr>
              <a:xfrm>
                <a:off x="4344" y="3672"/>
                <a:ext cx="336" cy="329"/>
                <a:chOff x="2758" y="2841"/>
                <a:chExt cx="336" cy="329"/>
              </a:xfrm>
            </p:grpSpPr>
            <p:sp>
              <p:nvSpPr>
                <p:cNvPr id="28712" name="椭圆 3372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8713" name="矩形 3373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8714" name="组合 3374"/>
              <p:cNvGrpSpPr/>
              <p:nvPr/>
            </p:nvGrpSpPr>
            <p:grpSpPr>
              <a:xfrm>
                <a:off x="3984" y="3672"/>
                <a:ext cx="336" cy="329"/>
                <a:chOff x="2758" y="3129"/>
                <a:chExt cx="336" cy="329"/>
              </a:xfrm>
            </p:grpSpPr>
            <p:sp>
              <p:nvSpPr>
                <p:cNvPr id="28715" name="椭圆 3375"/>
                <p:cNvSpPr/>
                <p:nvPr/>
              </p:nvSpPr>
              <p:spPr>
                <a:xfrm>
                  <a:off x="2797" y="315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8716" name="矩形 3376"/>
                <p:cNvSpPr/>
                <p:nvPr/>
              </p:nvSpPr>
              <p:spPr>
                <a:xfrm>
                  <a:off x="2758" y="312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8717" name="组合 3377"/>
              <p:cNvGrpSpPr/>
              <p:nvPr/>
            </p:nvGrpSpPr>
            <p:grpSpPr>
              <a:xfrm>
                <a:off x="3984" y="3324"/>
                <a:ext cx="336" cy="329"/>
                <a:chOff x="2758" y="2841"/>
                <a:chExt cx="336" cy="329"/>
              </a:xfrm>
            </p:grpSpPr>
            <p:sp>
              <p:nvSpPr>
                <p:cNvPr id="28718" name="椭圆 3378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8719" name="矩形 3379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28720" name="组合 3380"/>
            <p:cNvGrpSpPr/>
            <p:nvPr/>
          </p:nvGrpSpPr>
          <p:grpSpPr>
            <a:xfrm>
              <a:off x="4440" y="2124"/>
              <a:ext cx="336" cy="329"/>
              <a:chOff x="720" y="3156"/>
              <a:chExt cx="336" cy="329"/>
            </a:xfrm>
          </p:grpSpPr>
          <p:sp>
            <p:nvSpPr>
              <p:cNvPr id="28721" name="椭圆 3381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8722" name="矩形 3382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7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29698" name="矩形 3385"/>
          <p:cNvSpPr/>
          <p:nvPr/>
        </p:nvSpPr>
        <p:spPr>
          <a:xfrm>
            <a:off x="2028825" y="1497013"/>
            <a:ext cx="2819400" cy="383095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仕五进六！车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马三进四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车四进五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车五平七（红胜）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本局首着红方支仕，解杀还杀，黑方退车吃仕解杀，出于无奈，因有白脸将的威胁。于是，“拔簧马”杀法就有用武之地了。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29699" name="组合 3386"/>
          <p:cNvGrpSpPr/>
          <p:nvPr/>
        </p:nvGrpSpPr>
        <p:grpSpPr>
          <a:xfrm>
            <a:off x="4857750" y="838200"/>
            <a:ext cx="5530850" cy="5276850"/>
            <a:chOff x="2160" y="528"/>
            <a:chExt cx="3216" cy="3324"/>
          </a:xfrm>
        </p:grpSpPr>
        <p:pic>
          <p:nvPicPr>
            <p:cNvPr id="29700" name="图片 3387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160" y="528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29701" name="组合 3388"/>
            <p:cNvGrpSpPr/>
            <p:nvPr/>
          </p:nvGrpSpPr>
          <p:grpSpPr>
            <a:xfrm>
              <a:off x="4308" y="3468"/>
              <a:ext cx="336" cy="329"/>
              <a:chOff x="2758" y="2518"/>
              <a:chExt cx="336" cy="329"/>
            </a:xfrm>
          </p:grpSpPr>
          <p:sp>
            <p:nvSpPr>
              <p:cNvPr id="29702" name="椭圆 3389"/>
              <p:cNvSpPr/>
              <p:nvPr/>
            </p:nvSpPr>
            <p:spPr>
              <a:xfrm>
                <a:off x="2793" y="25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03" name="矩形 3390"/>
              <p:cNvSpPr/>
              <p:nvPr/>
            </p:nvSpPr>
            <p:spPr>
              <a:xfrm>
                <a:off x="2758" y="251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9704" name="组合 3391"/>
            <p:cNvGrpSpPr/>
            <p:nvPr/>
          </p:nvGrpSpPr>
          <p:grpSpPr>
            <a:xfrm>
              <a:off x="3600" y="3144"/>
              <a:ext cx="336" cy="329"/>
              <a:chOff x="2758" y="2841"/>
              <a:chExt cx="336" cy="329"/>
            </a:xfrm>
          </p:grpSpPr>
          <p:sp>
            <p:nvSpPr>
              <p:cNvPr id="29705" name="椭圆 3392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06" name="矩形 3393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9707" name="组合 3394"/>
            <p:cNvGrpSpPr/>
            <p:nvPr/>
          </p:nvGrpSpPr>
          <p:grpSpPr>
            <a:xfrm>
              <a:off x="3264" y="528"/>
              <a:ext cx="336" cy="329"/>
              <a:chOff x="2579" y="288"/>
              <a:chExt cx="336" cy="329"/>
            </a:xfrm>
          </p:grpSpPr>
          <p:sp>
            <p:nvSpPr>
              <p:cNvPr id="29708" name="椭圆 3395"/>
              <p:cNvSpPr/>
              <p:nvPr/>
            </p:nvSpPr>
            <p:spPr>
              <a:xfrm>
                <a:off x="2609" y="31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09" name="矩形 3396"/>
              <p:cNvSpPr/>
              <p:nvPr/>
            </p:nvSpPr>
            <p:spPr>
              <a:xfrm>
                <a:off x="2579" y="28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9710" name="组合 3397"/>
            <p:cNvGrpSpPr/>
            <p:nvPr/>
          </p:nvGrpSpPr>
          <p:grpSpPr>
            <a:xfrm>
              <a:off x="5004" y="2796"/>
              <a:ext cx="336" cy="329"/>
              <a:chOff x="2758" y="2518"/>
              <a:chExt cx="336" cy="329"/>
            </a:xfrm>
          </p:grpSpPr>
          <p:sp>
            <p:nvSpPr>
              <p:cNvPr id="29711" name="椭圆 3398"/>
              <p:cNvSpPr/>
              <p:nvPr/>
            </p:nvSpPr>
            <p:spPr>
              <a:xfrm>
                <a:off x="2793" y="25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12" name="矩形 3399"/>
              <p:cNvSpPr/>
              <p:nvPr/>
            </p:nvSpPr>
            <p:spPr>
              <a:xfrm>
                <a:off x="2758" y="251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9713" name="组合 3400"/>
            <p:cNvGrpSpPr/>
            <p:nvPr/>
          </p:nvGrpSpPr>
          <p:grpSpPr>
            <a:xfrm>
              <a:off x="3600" y="3480"/>
              <a:ext cx="336" cy="329"/>
              <a:chOff x="2758" y="3129"/>
              <a:chExt cx="336" cy="329"/>
            </a:xfrm>
          </p:grpSpPr>
          <p:sp>
            <p:nvSpPr>
              <p:cNvPr id="29714" name="椭圆 3401"/>
              <p:cNvSpPr/>
              <p:nvPr/>
            </p:nvSpPr>
            <p:spPr>
              <a:xfrm>
                <a:off x="2797" y="315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15" name="矩形 3402"/>
              <p:cNvSpPr/>
              <p:nvPr/>
            </p:nvSpPr>
            <p:spPr>
              <a:xfrm>
                <a:off x="2758" y="312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9716" name="组合 3403"/>
            <p:cNvGrpSpPr/>
            <p:nvPr/>
          </p:nvGrpSpPr>
          <p:grpSpPr>
            <a:xfrm>
              <a:off x="3240" y="3180"/>
              <a:ext cx="336" cy="310"/>
              <a:chOff x="1104" y="768"/>
              <a:chExt cx="336" cy="310"/>
            </a:xfrm>
          </p:grpSpPr>
          <p:sp>
            <p:nvSpPr>
              <p:cNvPr id="29717" name="椭圆 3404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18" name="矩形 3405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9719" name="组合 3406"/>
            <p:cNvGrpSpPr/>
            <p:nvPr/>
          </p:nvGrpSpPr>
          <p:grpSpPr>
            <a:xfrm>
              <a:off x="4320" y="1524"/>
              <a:ext cx="336" cy="329"/>
              <a:chOff x="1597" y="2989"/>
              <a:chExt cx="336" cy="329"/>
            </a:xfrm>
          </p:grpSpPr>
          <p:sp>
            <p:nvSpPr>
              <p:cNvPr id="29720" name="椭圆 3407"/>
              <p:cNvSpPr/>
              <p:nvPr/>
            </p:nvSpPr>
            <p:spPr>
              <a:xfrm>
                <a:off x="1623" y="3019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21" name="矩形 3408"/>
              <p:cNvSpPr/>
              <p:nvPr/>
            </p:nvSpPr>
            <p:spPr>
              <a:xfrm>
                <a:off x="1597" y="298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9722" name="组合 3409"/>
            <p:cNvGrpSpPr/>
            <p:nvPr/>
          </p:nvGrpSpPr>
          <p:grpSpPr>
            <a:xfrm>
              <a:off x="4668" y="3156"/>
              <a:ext cx="336" cy="310"/>
              <a:chOff x="1104" y="768"/>
              <a:chExt cx="336" cy="310"/>
            </a:xfrm>
          </p:grpSpPr>
          <p:sp>
            <p:nvSpPr>
              <p:cNvPr id="29723" name="椭圆 3410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24" name="矩形 3411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9725" name="组合 3412"/>
            <p:cNvGrpSpPr/>
            <p:nvPr/>
          </p:nvGrpSpPr>
          <p:grpSpPr>
            <a:xfrm>
              <a:off x="3600" y="2172"/>
              <a:ext cx="336" cy="329"/>
              <a:chOff x="720" y="3156"/>
              <a:chExt cx="336" cy="329"/>
            </a:xfrm>
          </p:grpSpPr>
          <p:sp>
            <p:nvSpPr>
              <p:cNvPr id="29726" name="椭圆 3413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27" name="矩形 3414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1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30722" name="矩形 3417"/>
          <p:cNvSpPr/>
          <p:nvPr/>
        </p:nvSpPr>
        <p:spPr>
          <a:xfrm>
            <a:off x="2027238" y="1168400"/>
            <a:ext cx="3054350" cy="452310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马一进二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车三进五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车三平六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车六退二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炮八进一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兵七进一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兵七平六（红胜）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本局红车利用“拔簧马”闪将吃士，然后弃车吸引黑士，造成炮兵与马配合的杀势。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30723" name="组合 3418"/>
          <p:cNvGrpSpPr/>
          <p:nvPr/>
        </p:nvGrpSpPr>
        <p:grpSpPr>
          <a:xfrm>
            <a:off x="5105400" y="762000"/>
            <a:ext cx="5530850" cy="5276850"/>
            <a:chOff x="2304" y="480"/>
            <a:chExt cx="3216" cy="3324"/>
          </a:xfrm>
        </p:grpSpPr>
        <p:pic>
          <p:nvPicPr>
            <p:cNvPr id="30724" name="图片 3419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304" y="480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30725" name="组合 3420"/>
            <p:cNvGrpSpPr/>
            <p:nvPr/>
          </p:nvGrpSpPr>
          <p:grpSpPr>
            <a:xfrm>
              <a:off x="2676" y="1476"/>
              <a:ext cx="336" cy="329"/>
              <a:chOff x="777" y="3478"/>
              <a:chExt cx="336" cy="329"/>
            </a:xfrm>
          </p:grpSpPr>
          <p:sp>
            <p:nvSpPr>
              <p:cNvPr id="30726" name="椭圆 3421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0727" name="矩形 3422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0728" name="组合 3423"/>
            <p:cNvGrpSpPr/>
            <p:nvPr/>
          </p:nvGrpSpPr>
          <p:grpSpPr>
            <a:xfrm>
              <a:off x="4116" y="3108"/>
              <a:ext cx="336" cy="310"/>
              <a:chOff x="1104" y="768"/>
              <a:chExt cx="336" cy="310"/>
            </a:xfrm>
          </p:grpSpPr>
          <p:sp>
            <p:nvSpPr>
              <p:cNvPr id="30729" name="椭圆 3424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0730" name="矩形 3425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0731" name="组合 3426"/>
            <p:cNvGrpSpPr/>
            <p:nvPr/>
          </p:nvGrpSpPr>
          <p:grpSpPr>
            <a:xfrm>
              <a:off x="4080" y="2112"/>
              <a:ext cx="336" cy="329"/>
              <a:chOff x="1667" y="768"/>
              <a:chExt cx="336" cy="329"/>
            </a:xfrm>
          </p:grpSpPr>
          <p:sp>
            <p:nvSpPr>
              <p:cNvPr id="30732" name="椭圆 3427"/>
              <p:cNvSpPr/>
              <p:nvPr/>
            </p:nvSpPr>
            <p:spPr>
              <a:xfrm>
                <a:off x="1706" y="794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6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0733" name="矩形 3428"/>
              <p:cNvSpPr/>
              <p:nvPr/>
            </p:nvSpPr>
            <p:spPr>
              <a:xfrm>
                <a:off x="1667" y="76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0734" name="组合 3429"/>
            <p:cNvGrpSpPr/>
            <p:nvPr/>
          </p:nvGrpSpPr>
          <p:grpSpPr>
            <a:xfrm>
              <a:off x="4440" y="2436"/>
              <a:ext cx="336" cy="331"/>
              <a:chOff x="2745" y="3605"/>
              <a:chExt cx="336" cy="331"/>
            </a:xfrm>
          </p:grpSpPr>
          <p:sp>
            <p:nvSpPr>
              <p:cNvPr id="30735" name="椭圆 3430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0736" name="矩形 3431"/>
              <p:cNvSpPr/>
              <p:nvPr/>
            </p:nvSpPr>
            <p:spPr>
              <a:xfrm>
                <a:off x="2745" y="3605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兵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0737" name="组合 3432"/>
            <p:cNvGrpSpPr/>
            <p:nvPr/>
          </p:nvGrpSpPr>
          <p:grpSpPr>
            <a:xfrm>
              <a:off x="5148" y="1164"/>
              <a:ext cx="336" cy="329"/>
              <a:chOff x="1597" y="2989"/>
              <a:chExt cx="336" cy="329"/>
            </a:xfrm>
          </p:grpSpPr>
          <p:sp>
            <p:nvSpPr>
              <p:cNvPr id="30738" name="椭圆 3433"/>
              <p:cNvSpPr/>
              <p:nvPr/>
            </p:nvSpPr>
            <p:spPr>
              <a:xfrm>
                <a:off x="1623" y="3019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0739" name="矩形 3434"/>
              <p:cNvSpPr/>
              <p:nvPr/>
            </p:nvSpPr>
            <p:spPr>
              <a:xfrm>
                <a:off x="1597" y="298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0740" name="组合 3435"/>
            <p:cNvGrpSpPr/>
            <p:nvPr/>
          </p:nvGrpSpPr>
          <p:grpSpPr>
            <a:xfrm>
              <a:off x="3036" y="2796"/>
              <a:ext cx="336" cy="329"/>
              <a:chOff x="1667" y="768"/>
              <a:chExt cx="336" cy="329"/>
            </a:xfrm>
          </p:grpSpPr>
          <p:sp>
            <p:nvSpPr>
              <p:cNvPr id="30741" name="椭圆 3436"/>
              <p:cNvSpPr/>
              <p:nvPr/>
            </p:nvSpPr>
            <p:spPr>
              <a:xfrm>
                <a:off x="1706" y="794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6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0742" name="矩形 3437"/>
              <p:cNvSpPr/>
              <p:nvPr/>
            </p:nvSpPr>
            <p:spPr>
              <a:xfrm>
                <a:off x="1667" y="76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0743" name="组合 3438"/>
            <p:cNvGrpSpPr/>
            <p:nvPr/>
          </p:nvGrpSpPr>
          <p:grpSpPr>
            <a:xfrm>
              <a:off x="2328" y="1152"/>
              <a:ext cx="336" cy="329"/>
              <a:chOff x="2029" y="703"/>
              <a:chExt cx="336" cy="329"/>
            </a:xfrm>
          </p:grpSpPr>
          <p:sp>
            <p:nvSpPr>
              <p:cNvPr id="30744" name="椭圆 3439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0745" name="矩形 3440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0746" name="组合 3441"/>
            <p:cNvGrpSpPr/>
            <p:nvPr/>
          </p:nvGrpSpPr>
          <p:grpSpPr>
            <a:xfrm>
              <a:off x="3696" y="2112"/>
              <a:ext cx="432" cy="329"/>
              <a:chOff x="3055" y="733"/>
              <a:chExt cx="432" cy="329"/>
            </a:xfrm>
          </p:grpSpPr>
          <p:sp>
            <p:nvSpPr>
              <p:cNvPr id="30747" name="椭圆 3442"/>
              <p:cNvSpPr/>
              <p:nvPr/>
            </p:nvSpPr>
            <p:spPr>
              <a:xfrm>
                <a:off x="3133" y="733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0748" name="矩形 3443"/>
              <p:cNvSpPr/>
              <p:nvPr/>
            </p:nvSpPr>
            <p:spPr>
              <a:xfrm>
                <a:off x="3055" y="733"/>
                <a:ext cx="432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0749" name="组合 3444"/>
            <p:cNvGrpSpPr/>
            <p:nvPr/>
          </p:nvGrpSpPr>
          <p:grpSpPr>
            <a:xfrm>
              <a:off x="3348" y="3108"/>
              <a:ext cx="432" cy="329"/>
              <a:chOff x="3055" y="733"/>
              <a:chExt cx="432" cy="329"/>
            </a:xfrm>
          </p:grpSpPr>
          <p:sp>
            <p:nvSpPr>
              <p:cNvPr id="30750" name="椭圆 3445"/>
              <p:cNvSpPr/>
              <p:nvPr/>
            </p:nvSpPr>
            <p:spPr>
              <a:xfrm>
                <a:off x="3133" y="733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0751" name="矩形 3446"/>
              <p:cNvSpPr/>
              <p:nvPr/>
            </p:nvSpPr>
            <p:spPr>
              <a:xfrm>
                <a:off x="3055" y="733"/>
                <a:ext cx="432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0752" name="组合 3447"/>
            <p:cNvGrpSpPr/>
            <p:nvPr/>
          </p:nvGrpSpPr>
          <p:grpSpPr>
            <a:xfrm>
              <a:off x="4080" y="813"/>
              <a:ext cx="336" cy="329"/>
              <a:chOff x="2579" y="288"/>
              <a:chExt cx="336" cy="329"/>
            </a:xfrm>
          </p:grpSpPr>
          <p:sp>
            <p:nvSpPr>
              <p:cNvPr id="30753" name="椭圆 3448"/>
              <p:cNvSpPr/>
              <p:nvPr/>
            </p:nvSpPr>
            <p:spPr>
              <a:xfrm>
                <a:off x="2609" y="31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0754" name="矩形 3449"/>
              <p:cNvSpPr/>
              <p:nvPr/>
            </p:nvSpPr>
            <p:spPr>
              <a:xfrm>
                <a:off x="2579" y="28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0755" name="组合 3450"/>
            <p:cNvGrpSpPr/>
            <p:nvPr/>
          </p:nvGrpSpPr>
          <p:grpSpPr>
            <a:xfrm>
              <a:off x="3420" y="492"/>
              <a:ext cx="336" cy="329"/>
              <a:chOff x="1248" y="192"/>
              <a:chExt cx="336" cy="329"/>
            </a:xfrm>
          </p:grpSpPr>
          <p:sp>
            <p:nvSpPr>
              <p:cNvPr id="30756" name="椭圆 3451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0757" name="矩形 3452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0758" name="组合 3453"/>
            <p:cNvGrpSpPr/>
            <p:nvPr/>
          </p:nvGrpSpPr>
          <p:grpSpPr>
            <a:xfrm>
              <a:off x="3756" y="804"/>
              <a:ext cx="336" cy="329"/>
              <a:chOff x="1248" y="192"/>
              <a:chExt cx="336" cy="329"/>
            </a:xfrm>
          </p:grpSpPr>
          <p:sp>
            <p:nvSpPr>
              <p:cNvPr id="30759" name="椭圆 3454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0760" name="矩形 3455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0761" name="组合 3456"/>
            <p:cNvGrpSpPr/>
            <p:nvPr/>
          </p:nvGrpSpPr>
          <p:grpSpPr>
            <a:xfrm>
              <a:off x="3036" y="2112"/>
              <a:ext cx="336" cy="329"/>
              <a:chOff x="2758" y="2518"/>
              <a:chExt cx="336" cy="329"/>
            </a:xfrm>
          </p:grpSpPr>
          <p:sp>
            <p:nvSpPr>
              <p:cNvPr id="30762" name="椭圆 3457"/>
              <p:cNvSpPr/>
              <p:nvPr/>
            </p:nvSpPr>
            <p:spPr>
              <a:xfrm>
                <a:off x="2793" y="25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0763" name="矩形 3458"/>
              <p:cNvSpPr/>
              <p:nvPr/>
            </p:nvSpPr>
            <p:spPr>
              <a:xfrm>
                <a:off x="2758" y="251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0764" name="组合 3459"/>
            <p:cNvGrpSpPr/>
            <p:nvPr/>
          </p:nvGrpSpPr>
          <p:grpSpPr>
            <a:xfrm>
              <a:off x="4128" y="3453"/>
              <a:ext cx="336" cy="329"/>
              <a:chOff x="2758" y="2841"/>
              <a:chExt cx="336" cy="329"/>
            </a:xfrm>
          </p:grpSpPr>
          <p:sp>
            <p:nvSpPr>
              <p:cNvPr id="30765" name="椭圆 3460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0766" name="矩形 3461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0767" name="组合 3462"/>
            <p:cNvGrpSpPr/>
            <p:nvPr/>
          </p:nvGrpSpPr>
          <p:grpSpPr>
            <a:xfrm>
              <a:off x="3742" y="2743"/>
              <a:ext cx="336" cy="329"/>
              <a:chOff x="2758" y="2518"/>
              <a:chExt cx="336" cy="329"/>
            </a:xfrm>
          </p:grpSpPr>
          <p:sp>
            <p:nvSpPr>
              <p:cNvPr id="30768" name="椭圆 3463"/>
              <p:cNvSpPr/>
              <p:nvPr/>
            </p:nvSpPr>
            <p:spPr>
              <a:xfrm>
                <a:off x="2793" y="25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0769" name="矩形 3464"/>
              <p:cNvSpPr/>
              <p:nvPr/>
            </p:nvSpPr>
            <p:spPr>
              <a:xfrm>
                <a:off x="2758" y="251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0770" name="组合 3465"/>
            <p:cNvGrpSpPr/>
            <p:nvPr/>
          </p:nvGrpSpPr>
          <p:grpSpPr>
            <a:xfrm>
              <a:off x="3755" y="3441"/>
              <a:ext cx="336" cy="329"/>
              <a:chOff x="2758" y="3129"/>
              <a:chExt cx="336" cy="329"/>
            </a:xfrm>
          </p:grpSpPr>
          <p:sp>
            <p:nvSpPr>
              <p:cNvPr id="30771" name="椭圆 3466"/>
              <p:cNvSpPr/>
              <p:nvPr/>
            </p:nvSpPr>
            <p:spPr>
              <a:xfrm>
                <a:off x="2797" y="315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0772" name="矩形 3467"/>
              <p:cNvSpPr/>
              <p:nvPr/>
            </p:nvSpPr>
            <p:spPr>
              <a:xfrm>
                <a:off x="2758" y="312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0773" name="组合 3468"/>
            <p:cNvGrpSpPr/>
            <p:nvPr/>
          </p:nvGrpSpPr>
          <p:grpSpPr>
            <a:xfrm>
              <a:off x="3397" y="3441"/>
              <a:ext cx="336" cy="329"/>
              <a:chOff x="2758" y="2841"/>
              <a:chExt cx="336" cy="329"/>
            </a:xfrm>
          </p:grpSpPr>
          <p:sp>
            <p:nvSpPr>
              <p:cNvPr id="30774" name="椭圆 3469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0775" name="矩形 3470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0776" name="组合 3471"/>
            <p:cNvGrpSpPr/>
            <p:nvPr/>
          </p:nvGrpSpPr>
          <p:grpSpPr>
            <a:xfrm>
              <a:off x="4416" y="2112"/>
              <a:ext cx="336" cy="329"/>
              <a:chOff x="720" y="3156"/>
              <a:chExt cx="336" cy="329"/>
            </a:xfrm>
          </p:grpSpPr>
          <p:sp>
            <p:nvSpPr>
              <p:cNvPr id="30777" name="椭圆 3472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0778" name="矩形 3473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0779" name="组合 3474"/>
            <p:cNvGrpSpPr/>
            <p:nvPr/>
          </p:nvGrpSpPr>
          <p:grpSpPr>
            <a:xfrm>
              <a:off x="3036" y="1464"/>
              <a:ext cx="336" cy="331"/>
              <a:chOff x="2745" y="3605"/>
              <a:chExt cx="336" cy="331"/>
            </a:xfrm>
          </p:grpSpPr>
          <p:sp>
            <p:nvSpPr>
              <p:cNvPr id="30780" name="椭圆 3475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0781" name="矩形 3476"/>
              <p:cNvSpPr/>
              <p:nvPr/>
            </p:nvSpPr>
            <p:spPr>
              <a:xfrm>
                <a:off x="2745" y="3605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兵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5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grpSp>
        <p:nvGrpSpPr>
          <p:cNvPr id="31746" name="组合 3479"/>
          <p:cNvGrpSpPr/>
          <p:nvPr/>
        </p:nvGrpSpPr>
        <p:grpSpPr>
          <a:xfrm>
            <a:off x="1639888" y="355600"/>
            <a:ext cx="9244012" cy="584200"/>
            <a:chOff x="289" y="224"/>
            <a:chExt cx="5375" cy="368"/>
          </a:xfrm>
        </p:grpSpPr>
        <p:sp>
          <p:nvSpPr>
            <p:cNvPr id="31747" name="矩形 3480"/>
            <p:cNvSpPr/>
            <p:nvPr/>
          </p:nvSpPr>
          <p:spPr>
            <a:xfrm>
              <a:off x="289" y="258"/>
              <a:ext cx="1497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>
                  <a:solidFill>
                    <a:schemeClr val="accent2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九、双马饮泉杀</a:t>
              </a:r>
              <a:endPara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31748" name="矩形 3481"/>
            <p:cNvSpPr/>
            <p:nvPr/>
          </p:nvSpPr>
          <p:spPr>
            <a:xfrm>
              <a:off x="1746" y="224"/>
              <a:ext cx="3918" cy="368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16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  </a:t>
              </a:r>
              <a:r>
                <a:rPr lang="zh-CN" altLang="en-US" sz="16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双马饮泉俗称“打滚马”。双马利用对方士象的自阻，以双马配合，轮番地进行照将和抽将，最终造成杀局，称为双马饮泉杀。</a:t>
              </a:r>
              <a:endParaRPr lang="zh-CN" altLang="en-US" sz="16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31749" name="矩形 3482"/>
          <p:cNvSpPr/>
          <p:nvPr/>
        </p:nvSpPr>
        <p:spPr>
          <a:xfrm>
            <a:off x="2038350" y="1989138"/>
            <a:ext cx="2976563" cy="299974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马七进六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马七退五    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……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以下黑有两种应法：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，马五进三杀，红胜。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，马五退七杀，红胜。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31750" name="组合 3483"/>
          <p:cNvGrpSpPr/>
          <p:nvPr/>
        </p:nvGrpSpPr>
        <p:grpSpPr>
          <a:xfrm>
            <a:off x="5241925" y="987425"/>
            <a:ext cx="5530850" cy="5276850"/>
            <a:chOff x="2304" y="804"/>
            <a:chExt cx="3216" cy="3324"/>
          </a:xfrm>
        </p:grpSpPr>
        <p:pic>
          <p:nvPicPr>
            <p:cNvPr id="31751" name="图片 3484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304" y="804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31752" name="组合 3485"/>
            <p:cNvGrpSpPr/>
            <p:nvPr/>
          </p:nvGrpSpPr>
          <p:grpSpPr>
            <a:xfrm>
              <a:off x="3733" y="2765"/>
              <a:ext cx="336" cy="329"/>
              <a:chOff x="1968" y="672"/>
              <a:chExt cx="336" cy="329"/>
            </a:xfrm>
          </p:grpSpPr>
          <p:sp>
            <p:nvSpPr>
              <p:cNvPr id="31753" name="椭圆 3486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1754" name="矩形 3487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1755" name="组合 3488"/>
            <p:cNvGrpSpPr/>
            <p:nvPr/>
          </p:nvGrpSpPr>
          <p:grpSpPr>
            <a:xfrm>
              <a:off x="4460" y="2777"/>
              <a:ext cx="336" cy="329"/>
              <a:chOff x="1667" y="768"/>
              <a:chExt cx="336" cy="329"/>
            </a:xfrm>
          </p:grpSpPr>
          <p:sp>
            <p:nvSpPr>
              <p:cNvPr id="31756" name="椭圆 3489"/>
              <p:cNvSpPr/>
              <p:nvPr/>
            </p:nvSpPr>
            <p:spPr>
              <a:xfrm>
                <a:off x="1706" y="794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6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1757" name="矩形 3490"/>
              <p:cNvSpPr/>
              <p:nvPr/>
            </p:nvSpPr>
            <p:spPr>
              <a:xfrm>
                <a:off x="1667" y="76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1758" name="组合 3491"/>
            <p:cNvGrpSpPr/>
            <p:nvPr/>
          </p:nvGrpSpPr>
          <p:grpSpPr>
            <a:xfrm>
              <a:off x="3393" y="1776"/>
              <a:ext cx="336" cy="329"/>
              <a:chOff x="1597" y="2989"/>
              <a:chExt cx="336" cy="329"/>
            </a:xfrm>
          </p:grpSpPr>
          <p:sp>
            <p:nvSpPr>
              <p:cNvPr id="31759" name="椭圆 3492"/>
              <p:cNvSpPr/>
              <p:nvPr/>
            </p:nvSpPr>
            <p:spPr>
              <a:xfrm>
                <a:off x="1623" y="3019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1760" name="矩形 3493"/>
              <p:cNvSpPr/>
              <p:nvPr/>
            </p:nvSpPr>
            <p:spPr>
              <a:xfrm>
                <a:off x="1597" y="298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1761" name="组合 3494"/>
            <p:cNvGrpSpPr/>
            <p:nvPr/>
          </p:nvGrpSpPr>
          <p:grpSpPr>
            <a:xfrm>
              <a:off x="3744" y="827"/>
              <a:ext cx="1019" cy="1001"/>
              <a:chOff x="3744" y="827"/>
              <a:chExt cx="1019" cy="1001"/>
            </a:xfrm>
          </p:grpSpPr>
          <p:grpSp>
            <p:nvGrpSpPr>
              <p:cNvPr id="31762" name="组合 3495"/>
              <p:cNvGrpSpPr/>
              <p:nvPr/>
            </p:nvGrpSpPr>
            <p:grpSpPr>
              <a:xfrm>
                <a:off x="3744" y="834"/>
                <a:ext cx="336" cy="329"/>
                <a:chOff x="2579" y="288"/>
                <a:chExt cx="336" cy="329"/>
              </a:xfrm>
            </p:grpSpPr>
            <p:sp>
              <p:nvSpPr>
                <p:cNvPr id="31763" name="椭圆 3496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1764" name="矩形 3497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1765" name="组合 3498"/>
              <p:cNvGrpSpPr/>
              <p:nvPr/>
            </p:nvGrpSpPr>
            <p:grpSpPr>
              <a:xfrm>
                <a:off x="3765" y="1151"/>
                <a:ext cx="336" cy="329"/>
                <a:chOff x="1248" y="192"/>
                <a:chExt cx="336" cy="329"/>
              </a:xfrm>
            </p:grpSpPr>
            <p:sp>
              <p:nvSpPr>
                <p:cNvPr id="31766" name="椭圆 3499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1767" name="矩形 3500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1768" name="组合 3501"/>
              <p:cNvGrpSpPr/>
              <p:nvPr/>
            </p:nvGrpSpPr>
            <p:grpSpPr>
              <a:xfrm>
                <a:off x="4427" y="851"/>
                <a:ext cx="336" cy="329"/>
                <a:chOff x="2029" y="703"/>
                <a:chExt cx="336" cy="329"/>
              </a:xfrm>
            </p:grpSpPr>
            <p:sp>
              <p:nvSpPr>
                <p:cNvPr id="31769" name="椭圆 3502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1770" name="矩形 3503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1771" name="组合 3504"/>
              <p:cNvGrpSpPr/>
              <p:nvPr/>
            </p:nvGrpSpPr>
            <p:grpSpPr>
              <a:xfrm>
                <a:off x="4091" y="827"/>
                <a:ext cx="336" cy="329"/>
                <a:chOff x="1248" y="192"/>
                <a:chExt cx="336" cy="329"/>
              </a:xfrm>
            </p:grpSpPr>
            <p:sp>
              <p:nvSpPr>
                <p:cNvPr id="31772" name="椭圆 3505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1773" name="矩形 3506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1774" name="组合 3507"/>
              <p:cNvGrpSpPr/>
              <p:nvPr/>
            </p:nvGrpSpPr>
            <p:grpSpPr>
              <a:xfrm>
                <a:off x="3753" y="1499"/>
                <a:ext cx="336" cy="329"/>
                <a:chOff x="2029" y="703"/>
                <a:chExt cx="336" cy="329"/>
              </a:xfrm>
            </p:grpSpPr>
            <p:sp>
              <p:nvSpPr>
                <p:cNvPr id="31775" name="椭圆 3508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1776" name="矩形 3509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31777" name="组合 3510"/>
            <p:cNvGrpSpPr/>
            <p:nvPr/>
          </p:nvGrpSpPr>
          <p:grpSpPr>
            <a:xfrm>
              <a:off x="3042" y="3092"/>
              <a:ext cx="1385" cy="1027"/>
              <a:chOff x="3042" y="3081"/>
              <a:chExt cx="1385" cy="1027"/>
            </a:xfrm>
          </p:grpSpPr>
          <p:grpSp>
            <p:nvGrpSpPr>
              <p:cNvPr id="31778" name="组合 3511"/>
              <p:cNvGrpSpPr/>
              <p:nvPr/>
            </p:nvGrpSpPr>
            <p:grpSpPr>
              <a:xfrm>
                <a:off x="3042" y="3779"/>
                <a:ext cx="336" cy="329"/>
                <a:chOff x="2758" y="2518"/>
                <a:chExt cx="336" cy="329"/>
              </a:xfrm>
            </p:grpSpPr>
            <p:sp>
              <p:nvSpPr>
                <p:cNvPr id="31779" name="椭圆 3512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1780" name="矩形 3513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1781" name="组合 3514"/>
              <p:cNvGrpSpPr/>
              <p:nvPr/>
            </p:nvGrpSpPr>
            <p:grpSpPr>
              <a:xfrm>
                <a:off x="3736" y="3430"/>
                <a:ext cx="336" cy="329"/>
                <a:chOff x="2758" y="2841"/>
                <a:chExt cx="336" cy="329"/>
              </a:xfrm>
            </p:grpSpPr>
            <p:sp>
              <p:nvSpPr>
                <p:cNvPr id="31782" name="椭圆 3515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1783" name="矩形 3516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1784" name="组合 3517"/>
              <p:cNvGrpSpPr/>
              <p:nvPr/>
            </p:nvGrpSpPr>
            <p:grpSpPr>
              <a:xfrm>
                <a:off x="3736" y="3081"/>
                <a:ext cx="336" cy="329"/>
                <a:chOff x="2758" y="2518"/>
                <a:chExt cx="336" cy="329"/>
              </a:xfrm>
            </p:grpSpPr>
            <p:sp>
              <p:nvSpPr>
                <p:cNvPr id="31785" name="椭圆 3518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1786" name="矩形 3519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1787" name="组合 3520"/>
              <p:cNvGrpSpPr/>
              <p:nvPr/>
            </p:nvGrpSpPr>
            <p:grpSpPr>
              <a:xfrm>
                <a:off x="4091" y="3779"/>
                <a:ext cx="336" cy="329"/>
                <a:chOff x="2758" y="3129"/>
                <a:chExt cx="336" cy="329"/>
              </a:xfrm>
            </p:grpSpPr>
            <p:sp>
              <p:nvSpPr>
                <p:cNvPr id="31788" name="椭圆 3521"/>
                <p:cNvSpPr/>
                <p:nvPr/>
              </p:nvSpPr>
              <p:spPr>
                <a:xfrm>
                  <a:off x="2797" y="315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1789" name="矩形 3522"/>
                <p:cNvSpPr/>
                <p:nvPr/>
              </p:nvSpPr>
              <p:spPr>
                <a:xfrm>
                  <a:off x="2758" y="312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1790" name="组合 3523"/>
              <p:cNvGrpSpPr/>
              <p:nvPr/>
            </p:nvGrpSpPr>
            <p:grpSpPr>
              <a:xfrm>
                <a:off x="3391" y="3779"/>
                <a:ext cx="336" cy="329"/>
                <a:chOff x="2758" y="2841"/>
                <a:chExt cx="336" cy="329"/>
              </a:xfrm>
            </p:grpSpPr>
            <p:sp>
              <p:nvSpPr>
                <p:cNvPr id="31791" name="椭圆 3524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1792" name="矩形 3525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31793" name="组合 3526"/>
            <p:cNvGrpSpPr/>
            <p:nvPr/>
          </p:nvGrpSpPr>
          <p:grpSpPr>
            <a:xfrm>
              <a:off x="2688" y="1130"/>
              <a:ext cx="336" cy="329"/>
              <a:chOff x="1597" y="2989"/>
              <a:chExt cx="336" cy="329"/>
            </a:xfrm>
          </p:grpSpPr>
          <p:sp>
            <p:nvSpPr>
              <p:cNvPr id="31794" name="椭圆 3527"/>
              <p:cNvSpPr/>
              <p:nvPr/>
            </p:nvSpPr>
            <p:spPr>
              <a:xfrm>
                <a:off x="1623" y="3019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1795" name="矩形 3528"/>
              <p:cNvSpPr/>
              <p:nvPr/>
            </p:nvSpPr>
            <p:spPr>
              <a:xfrm>
                <a:off x="1597" y="298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commondata" val="eyJoZGlkIjoiMjlmZjc0ZDI4M2E4OGVhZDc4MTFhN2VmYTMzMzgwODc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1508</Words>
  <Application>WPS 演示</Application>
  <PresentationFormat>宽屏</PresentationFormat>
  <Paragraphs>448</Paragraphs>
  <Slides>11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Times New Roman</vt:lpstr>
      <vt:lpstr>黑体</vt:lpstr>
      <vt:lpstr>方正舒体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孙永</cp:lastModifiedBy>
  <cp:revision>155</cp:revision>
  <dcterms:created xsi:type="dcterms:W3CDTF">2019-06-19T02:08:00Z</dcterms:created>
  <dcterms:modified xsi:type="dcterms:W3CDTF">2024-11-06T03:15:27Z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2052-12.1.0.17133</vt:lpwstr>
  </property>
  <property fmtid="{D5CDD505-2E9C-101B-9397-08002B2CF9AE}" pid="3" name="ICV">
    <vt:lpwstr>E779B3AB30DB4F9F8F10D9A29CA5F63F_11</vt:lpwstr>
  </property>
</Properties>
</file>