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66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方正舒体" pitchFamily="2" charset="-122"/>
                <a:sym typeface="+mn-ea"/>
              </a:rPr>
              <a:t>中国象棋基础教程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 sz="4000">
                <a:sym typeface="+mn-ea"/>
              </a:rPr>
              <a:t>基本杀法</a:t>
            </a:r>
            <a:r>
              <a:rPr lang="en-US" altLang="zh-CN" sz="4000">
                <a:sym typeface="+mn-ea"/>
              </a:rPr>
              <a:t>2</a:t>
            </a:r>
            <a:endParaRPr lang="en-US" altLang="zh-CN" sz="4000"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16386" name="组合 2571"/>
          <p:cNvGrpSpPr/>
          <p:nvPr/>
        </p:nvGrpSpPr>
        <p:grpSpPr>
          <a:xfrm>
            <a:off x="1493838" y="228600"/>
            <a:ext cx="9307512" cy="922338"/>
            <a:chOff x="204" y="60"/>
            <a:chExt cx="5412" cy="581"/>
          </a:xfrm>
        </p:grpSpPr>
        <p:sp>
          <p:nvSpPr>
            <p:cNvPr id="16387" name="矩形 2572"/>
            <p:cNvSpPr/>
            <p:nvPr/>
          </p:nvSpPr>
          <p:spPr>
            <a:xfrm>
              <a:off x="204" y="194"/>
              <a:ext cx="1423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四、挂角马杀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6388" name="矩形 2573"/>
            <p:cNvSpPr/>
            <p:nvPr/>
          </p:nvSpPr>
          <p:spPr>
            <a:xfrm>
              <a:off x="1519" y="60"/>
              <a:ext cx="4097" cy="581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   </a:t>
              </a:r>
              <a:r>
                <a:rPr lang="zh-CN" altLang="en-US" sz="1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借助中炮、中车或帅镇中的力量，牵制对方中士的活动，削弱其防御作用，然后用马到</a:t>
              </a:r>
              <a:r>
                <a:rPr lang="zh-CN" altLang="en-US" sz="1800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对方士角挂角将军</a:t>
              </a:r>
              <a:r>
                <a:rPr lang="zh-CN" altLang="en-US" sz="18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，把对方将死的杀法，称挂角马杀。</a:t>
              </a:r>
              <a:endParaRPr lang="zh-CN" altLang="en-US" sz="1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6389" name="矩形 2574"/>
          <p:cNvSpPr/>
          <p:nvPr/>
        </p:nvSpPr>
        <p:spPr>
          <a:xfrm>
            <a:off x="1885950" y="5816600"/>
            <a:ext cx="4210050" cy="6299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红先，用车和挂角马配合成杀。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马三进四   将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 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车五平六（红胜）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90" name="矩形 2575"/>
          <p:cNvSpPr/>
          <p:nvPr/>
        </p:nvSpPr>
        <p:spPr>
          <a:xfrm>
            <a:off x="6388100" y="5816600"/>
            <a:ext cx="4467225" cy="6299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红先，红方弃车后用挂角马成杀。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车六进一   士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   </a:t>
            </a:r>
            <a:r>
              <a:rPr lang="zh-CN" altLang="en-US" sz="14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马八退六（红胜）</a:t>
            </a:r>
            <a:endParaRPr lang="zh-CN" altLang="en-US" sz="14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6391" name="组合 2576"/>
          <p:cNvGrpSpPr/>
          <p:nvPr/>
        </p:nvGrpSpPr>
        <p:grpSpPr>
          <a:xfrm>
            <a:off x="1408113" y="1206500"/>
            <a:ext cx="4845050" cy="4572000"/>
            <a:chOff x="72" y="768"/>
            <a:chExt cx="2817" cy="2880"/>
          </a:xfrm>
        </p:grpSpPr>
        <p:pic>
          <p:nvPicPr>
            <p:cNvPr id="16392" name="图片 2577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2" y="768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6393" name="组合 2578"/>
            <p:cNvGrpSpPr/>
            <p:nvPr/>
          </p:nvGrpSpPr>
          <p:grpSpPr>
            <a:xfrm>
              <a:off x="708" y="3312"/>
              <a:ext cx="1569" cy="284"/>
              <a:chOff x="708" y="3312"/>
              <a:chExt cx="1569" cy="284"/>
            </a:xfrm>
          </p:grpSpPr>
          <p:grpSp>
            <p:nvGrpSpPr>
              <p:cNvPr id="16394" name="组合 2579"/>
              <p:cNvGrpSpPr/>
              <p:nvPr/>
            </p:nvGrpSpPr>
            <p:grpSpPr>
              <a:xfrm>
                <a:off x="1932" y="3312"/>
                <a:ext cx="345" cy="284"/>
                <a:chOff x="3072" y="808"/>
                <a:chExt cx="345" cy="284"/>
              </a:xfrm>
            </p:grpSpPr>
            <p:sp>
              <p:nvSpPr>
                <p:cNvPr id="16395" name="椭圆 2580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396" name="矩形 2581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397" name="组合 2582"/>
              <p:cNvGrpSpPr/>
              <p:nvPr/>
            </p:nvGrpSpPr>
            <p:grpSpPr>
              <a:xfrm>
                <a:off x="708" y="3312"/>
                <a:ext cx="345" cy="284"/>
                <a:chOff x="3072" y="808"/>
                <a:chExt cx="345" cy="284"/>
              </a:xfrm>
            </p:grpSpPr>
            <p:sp>
              <p:nvSpPr>
                <p:cNvPr id="16398" name="椭圆 2583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399" name="矩形 2584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400" name="组合 2585"/>
              <p:cNvGrpSpPr/>
              <p:nvPr/>
            </p:nvGrpSpPr>
            <p:grpSpPr>
              <a:xfrm>
                <a:off x="1020" y="3312"/>
                <a:ext cx="345" cy="284"/>
                <a:chOff x="3072" y="808"/>
                <a:chExt cx="345" cy="284"/>
              </a:xfrm>
            </p:grpSpPr>
            <p:sp>
              <p:nvSpPr>
                <p:cNvPr id="16401" name="椭圆 2586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02" name="矩形 2587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403" name="组合 2588"/>
              <p:cNvGrpSpPr/>
              <p:nvPr/>
            </p:nvGrpSpPr>
            <p:grpSpPr>
              <a:xfrm>
                <a:off x="1620" y="3312"/>
                <a:ext cx="345" cy="284"/>
                <a:chOff x="3072" y="808"/>
                <a:chExt cx="345" cy="284"/>
              </a:xfrm>
            </p:grpSpPr>
            <p:sp>
              <p:nvSpPr>
                <p:cNvPr id="16404" name="椭圆 2589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05" name="矩形 2590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406" name="组合 2591"/>
              <p:cNvGrpSpPr/>
              <p:nvPr/>
            </p:nvGrpSpPr>
            <p:grpSpPr>
              <a:xfrm>
                <a:off x="1320" y="3312"/>
                <a:ext cx="345" cy="284"/>
                <a:chOff x="3072" y="808"/>
                <a:chExt cx="345" cy="284"/>
              </a:xfrm>
            </p:grpSpPr>
            <p:sp>
              <p:nvSpPr>
                <p:cNvPr id="16407" name="椭圆 2592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08" name="矩形 2593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16409" name="组合 2594"/>
            <p:cNvGrpSpPr/>
            <p:nvPr/>
          </p:nvGrpSpPr>
          <p:grpSpPr>
            <a:xfrm>
              <a:off x="1320" y="1632"/>
              <a:ext cx="345" cy="284"/>
              <a:chOff x="3072" y="808"/>
              <a:chExt cx="345" cy="284"/>
            </a:xfrm>
          </p:grpSpPr>
          <p:sp>
            <p:nvSpPr>
              <p:cNvPr id="16410" name="椭圆 2595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11" name="矩形 2596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6412" name="组合 2597"/>
            <p:cNvGrpSpPr/>
            <p:nvPr/>
          </p:nvGrpSpPr>
          <p:grpSpPr>
            <a:xfrm>
              <a:off x="1932" y="1896"/>
              <a:ext cx="345" cy="284"/>
              <a:chOff x="3072" y="808"/>
              <a:chExt cx="345" cy="284"/>
            </a:xfrm>
          </p:grpSpPr>
          <p:sp>
            <p:nvSpPr>
              <p:cNvPr id="16413" name="椭圆 2598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14" name="矩形 2599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6415" name="组合 2600"/>
            <p:cNvGrpSpPr/>
            <p:nvPr/>
          </p:nvGrpSpPr>
          <p:grpSpPr>
            <a:xfrm>
              <a:off x="2544" y="3324"/>
              <a:ext cx="345" cy="284"/>
              <a:chOff x="2016" y="1152"/>
              <a:chExt cx="345" cy="284"/>
            </a:xfrm>
          </p:grpSpPr>
          <p:sp>
            <p:nvSpPr>
              <p:cNvPr id="16416" name="椭圆 2601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17" name="矩形 2602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6418" name="组合 2603"/>
            <p:cNvGrpSpPr/>
            <p:nvPr/>
          </p:nvGrpSpPr>
          <p:grpSpPr>
            <a:xfrm>
              <a:off x="1923" y="2484"/>
              <a:ext cx="345" cy="284"/>
              <a:chOff x="2016" y="1152"/>
              <a:chExt cx="345" cy="284"/>
            </a:xfrm>
          </p:grpSpPr>
          <p:sp>
            <p:nvSpPr>
              <p:cNvPr id="16419" name="椭圆 2604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20" name="矩形 2605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6421" name="组合 2606"/>
            <p:cNvGrpSpPr/>
            <p:nvPr/>
          </p:nvGrpSpPr>
          <p:grpSpPr>
            <a:xfrm>
              <a:off x="708" y="780"/>
              <a:ext cx="1557" cy="584"/>
              <a:chOff x="708" y="780"/>
              <a:chExt cx="1557" cy="584"/>
            </a:xfrm>
          </p:grpSpPr>
          <p:grpSp>
            <p:nvGrpSpPr>
              <p:cNvPr id="16422" name="组合 2607"/>
              <p:cNvGrpSpPr/>
              <p:nvPr/>
            </p:nvGrpSpPr>
            <p:grpSpPr>
              <a:xfrm>
                <a:off x="708" y="780"/>
                <a:ext cx="345" cy="284"/>
                <a:chOff x="2016" y="1152"/>
                <a:chExt cx="345" cy="284"/>
              </a:xfrm>
            </p:grpSpPr>
            <p:sp>
              <p:nvSpPr>
                <p:cNvPr id="16423" name="椭圆 2608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24" name="矩形 2609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425" name="组合 2610"/>
              <p:cNvGrpSpPr/>
              <p:nvPr/>
            </p:nvGrpSpPr>
            <p:grpSpPr>
              <a:xfrm>
                <a:off x="1920" y="780"/>
                <a:ext cx="345" cy="284"/>
                <a:chOff x="2016" y="1152"/>
                <a:chExt cx="345" cy="284"/>
              </a:xfrm>
            </p:grpSpPr>
            <p:sp>
              <p:nvSpPr>
                <p:cNvPr id="16426" name="椭圆 2611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27" name="矩形 2612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428" name="组合 2613"/>
              <p:cNvGrpSpPr/>
              <p:nvPr/>
            </p:nvGrpSpPr>
            <p:grpSpPr>
              <a:xfrm>
                <a:off x="1320" y="1080"/>
                <a:ext cx="345" cy="284"/>
                <a:chOff x="2016" y="1152"/>
                <a:chExt cx="345" cy="284"/>
              </a:xfrm>
            </p:grpSpPr>
            <p:sp>
              <p:nvSpPr>
                <p:cNvPr id="16429" name="椭圆 2614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30" name="矩形 2615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431" name="组合 2616"/>
              <p:cNvGrpSpPr/>
              <p:nvPr/>
            </p:nvGrpSpPr>
            <p:grpSpPr>
              <a:xfrm>
                <a:off x="1620" y="780"/>
                <a:ext cx="345" cy="284"/>
                <a:chOff x="2016" y="1152"/>
                <a:chExt cx="345" cy="284"/>
              </a:xfrm>
            </p:grpSpPr>
            <p:sp>
              <p:nvSpPr>
                <p:cNvPr id="16432" name="椭圆 2617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33" name="矩形 2618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434" name="组合 2619"/>
              <p:cNvGrpSpPr/>
              <p:nvPr/>
            </p:nvGrpSpPr>
            <p:grpSpPr>
              <a:xfrm>
                <a:off x="1299" y="780"/>
                <a:ext cx="345" cy="284"/>
                <a:chOff x="2016" y="1152"/>
                <a:chExt cx="345" cy="284"/>
              </a:xfrm>
            </p:grpSpPr>
            <p:sp>
              <p:nvSpPr>
                <p:cNvPr id="16435" name="椭圆 2620"/>
                <p:cNvSpPr/>
                <p:nvPr/>
              </p:nvSpPr>
              <p:spPr>
                <a:xfrm flipH="1">
                  <a:off x="2016" y="1152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36" name="矩形 2621"/>
                <p:cNvSpPr/>
                <p:nvPr/>
              </p:nvSpPr>
              <p:spPr>
                <a:xfrm flipH="1">
                  <a:off x="2021" y="1160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</p:grpSp>
      <p:grpSp>
        <p:nvGrpSpPr>
          <p:cNvPr id="16437" name="组合 2622"/>
          <p:cNvGrpSpPr/>
          <p:nvPr/>
        </p:nvGrpSpPr>
        <p:grpSpPr>
          <a:xfrm>
            <a:off x="6167438" y="1209675"/>
            <a:ext cx="4792662" cy="4572000"/>
            <a:chOff x="2901" y="768"/>
            <a:chExt cx="2787" cy="2880"/>
          </a:xfrm>
        </p:grpSpPr>
        <p:grpSp>
          <p:nvGrpSpPr>
            <p:cNvPr id="16438" name="组合 2623"/>
            <p:cNvGrpSpPr/>
            <p:nvPr/>
          </p:nvGrpSpPr>
          <p:grpSpPr>
            <a:xfrm>
              <a:off x="2901" y="768"/>
              <a:ext cx="2787" cy="2880"/>
              <a:chOff x="2901" y="768"/>
              <a:chExt cx="2787" cy="2880"/>
            </a:xfrm>
          </p:grpSpPr>
          <p:pic>
            <p:nvPicPr>
              <p:cNvPr id="16439" name="图片 2624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901" y="768"/>
                <a:ext cx="2787" cy="288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16440" name="组合 2625"/>
              <p:cNvGrpSpPr/>
              <p:nvPr/>
            </p:nvGrpSpPr>
            <p:grpSpPr>
              <a:xfrm>
                <a:off x="3252" y="1068"/>
                <a:ext cx="345" cy="284"/>
                <a:chOff x="3072" y="808"/>
                <a:chExt cx="345" cy="284"/>
              </a:xfrm>
            </p:grpSpPr>
            <p:sp>
              <p:nvSpPr>
                <p:cNvPr id="16441" name="椭圆 2626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42" name="矩形 2627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443" name="组合 2628"/>
              <p:cNvGrpSpPr/>
              <p:nvPr/>
            </p:nvGrpSpPr>
            <p:grpSpPr>
              <a:xfrm>
                <a:off x="3564" y="3340"/>
                <a:ext cx="1569" cy="284"/>
                <a:chOff x="708" y="3312"/>
                <a:chExt cx="1569" cy="284"/>
              </a:xfrm>
            </p:grpSpPr>
            <p:grpSp>
              <p:nvGrpSpPr>
                <p:cNvPr id="16444" name="组合 2629"/>
                <p:cNvGrpSpPr/>
                <p:nvPr/>
              </p:nvGrpSpPr>
              <p:grpSpPr>
                <a:xfrm>
                  <a:off x="1932" y="3312"/>
                  <a:ext cx="345" cy="284"/>
                  <a:chOff x="3072" y="808"/>
                  <a:chExt cx="345" cy="284"/>
                </a:xfrm>
              </p:grpSpPr>
              <p:sp>
                <p:nvSpPr>
                  <p:cNvPr id="16445" name="椭圆 2630"/>
                  <p:cNvSpPr/>
                  <p:nvPr/>
                </p:nvSpPr>
                <p:spPr>
                  <a:xfrm flipH="1">
                    <a:off x="3072" y="808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46" name="矩形 2631"/>
                  <p:cNvSpPr/>
                  <p:nvPr/>
                </p:nvSpPr>
                <p:spPr>
                  <a:xfrm flipH="1">
                    <a:off x="3077" y="816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相</a:t>
                    </a:r>
                    <a:endPara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6447" name="组合 2632"/>
                <p:cNvGrpSpPr/>
                <p:nvPr/>
              </p:nvGrpSpPr>
              <p:grpSpPr>
                <a:xfrm>
                  <a:off x="708" y="3312"/>
                  <a:ext cx="345" cy="284"/>
                  <a:chOff x="3072" y="808"/>
                  <a:chExt cx="345" cy="284"/>
                </a:xfrm>
              </p:grpSpPr>
              <p:sp>
                <p:nvSpPr>
                  <p:cNvPr id="16448" name="椭圆 2633"/>
                  <p:cNvSpPr/>
                  <p:nvPr/>
                </p:nvSpPr>
                <p:spPr>
                  <a:xfrm flipH="1">
                    <a:off x="3072" y="808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49" name="矩形 2634"/>
                  <p:cNvSpPr/>
                  <p:nvPr/>
                </p:nvSpPr>
                <p:spPr>
                  <a:xfrm flipH="1">
                    <a:off x="3077" y="816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相</a:t>
                    </a:r>
                    <a:endPara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6450" name="组合 2635"/>
                <p:cNvGrpSpPr/>
                <p:nvPr/>
              </p:nvGrpSpPr>
              <p:grpSpPr>
                <a:xfrm>
                  <a:off x="1020" y="3312"/>
                  <a:ext cx="345" cy="284"/>
                  <a:chOff x="3072" y="808"/>
                  <a:chExt cx="345" cy="284"/>
                </a:xfrm>
              </p:grpSpPr>
              <p:sp>
                <p:nvSpPr>
                  <p:cNvPr id="16451" name="椭圆 2636"/>
                  <p:cNvSpPr/>
                  <p:nvPr/>
                </p:nvSpPr>
                <p:spPr>
                  <a:xfrm flipH="1">
                    <a:off x="3072" y="808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52" name="矩形 2637"/>
                  <p:cNvSpPr/>
                  <p:nvPr/>
                </p:nvSpPr>
                <p:spPr>
                  <a:xfrm flipH="1">
                    <a:off x="3077" y="816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6453" name="组合 2638"/>
                <p:cNvGrpSpPr/>
                <p:nvPr/>
              </p:nvGrpSpPr>
              <p:grpSpPr>
                <a:xfrm>
                  <a:off x="1620" y="3312"/>
                  <a:ext cx="345" cy="284"/>
                  <a:chOff x="3072" y="808"/>
                  <a:chExt cx="345" cy="284"/>
                </a:xfrm>
              </p:grpSpPr>
              <p:sp>
                <p:nvSpPr>
                  <p:cNvPr id="16454" name="椭圆 2639"/>
                  <p:cNvSpPr/>
                  <p:nvPr/>
                </p:nvSpPr>
                <p:spPr>
                  <a:xfrm flipH="1">
                    <a:off x="3072" y="808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55" name="矩形 2640"/>
                  <p:cNvSpPr/>
                  <p:nvPr/>
                </p:nvSpPr>
                <p:spPr>
                  <a:xfrm flipH="1">
                    <a:off x="3077" y="816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仕</a:t>
                    </a:r>
                    <a:endPara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6456" name="组合 2641"/>
                <p:cNvGrpSpPr/>
                <p:nvPr/>
              </p:nvGrpSpPr>
              <p:grpSpPr>
                <a:xfrm>
                  <a:off x="1320" y="3312"/>
                  <a:ext cx="345" cy="284"/>
                  <a:chOff x="3072" y="808"/>
                  <a:chExt cx="345" cy="284"/>
                </a:xfrm>
              </p:grpSpPr>
              <p:sp>
                <p:nvSpPr>
                  <p:cNvPr id="16457" name="椭圆 2642"/>
                  <p:cNvSpPr/>
                  <p:nvPr/>
                </p:nvSpPr>
                <p:spPr>
                  <a:xfrm flipH="1">
                    <a:off x="3072" y="808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FF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58" name="矩形 2643"/>
                  <p:cNvSpPr/>
                  <p:nvPr/>
                </p:nvSpPr>
                <p:spPr>
                  <a:xfrm flipH="1">
                    <a:off x="3077" y="816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帅</a:t>
                    </a:r>
                    <a:endPara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grpSp>
            <p:nvGrpSpPr>
              <p:cNvPr id="16459" name="组合 2644"/>
              <p:cNvGrpSpPr/>
              <p:nvPr/>
            </p:nvGrpSpPr>
            <p:grpSpPr>
              <a:xfrm>
                <a:off x="3828" y="1080"/>
                <a:ext cx="345" cy="284"/>
                <a:chOff x="3072" y="808"/>
                <a:chExt cx="345" cy="284"/>
              </a:xfrm>
            </p:grpSpPr>
            <p:sp>
              <p:nvSpPr>
                <p:cNvPr id="16460" name="椭圆 2645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61" name="矩形 2646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6462" name="组合 2647"/>
              <p:cNvGrpSpPr/>
              <p:nvPr/>
            </p:nvGrpSpPr>
            <p:grpSpPr>
              <a:xfrm>
                <a:off x="3516" y="768"/>
                <a:ext cx="993" cy="884"/>
                <a:chOff x="3516" y="768"/>
                <a:chExt cx="993" cy="884"/>
              </a:xfrm>
            </p:grpSpPr>
            <p:grpSp>
              <p:nvGrpSpPr>
                <p:cNvPr id="16463" name="组合 2648"/>
                <p:cNvGrpSpPr/>
                <p:nvPr/>
              </p:nvGrpSpPr>
              <p:grpSpPr>
                <a:xfrm>
                  <a:off x="4164" y="1368"/>
                  <a:ext cx="345" cy="284"/>
                  <a:chOff x="2016" y="1152"/>
                  <a:chExt cx="345" cy="284"/>
                </a:xfrm>
              </p:grpSpPr>
              <p:sp>
                <p:nvSpPr>
                  <p:cNvPr id="16464" name="椭圆 2649"/>
                  <p:cNvSpPr/>
                  <p:nvPr/>
                </p:nvSpPr>
                <p:spPr>
                  <a:xfrm flipH="1">
                    <a:off x="2016" y="1152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65" name="矩形 2650"/>
                  <p:cNvSpPr/>
                  <p:nvPr/>
                </p:nvSpPr>
                <p:spPr>
                  <a:xfrm flipH="1">
                    <a:off x="2021" y="1160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象</a:t>
                    </a:r>
                    <a:endPara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6466" name="组合 2651"/>
                <p:cNvGrpSpPr/>
                <p:nvPr/>
              </p:nvGrpSpPr>
              <p:grpSpPr>
                <a:xfrm>
                  <a:off x="3516" y="768"/>
                  <a:ext cx="345" cy="284"/>
                  <a:chOff x="2016" y="1152"/>
                  <a:chExt cx="345" cy="284"/>
                </a:xfrm>
              </p:grpSpPr>
              <p:sp>
                <p:nvSpPr>
                  <p:cNvPr id="16467" name="椭圆 2652"/>
                  <p:cNvSpPr/>
                  <p:nvPr/>
                </p:nvSpPr>
                <p:spPr>
                  <a:xfrm flipH="1">
                    <a:off x="2016" y="1152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68" name="矩形 2653"/>
                  <p:cNvSpPr/>
                  <p:nvPr/>
                </p:nvSpPr>
                <p:spPr>
                  <a:xfrm flipH="1">
                    <a:off x="2021" y="1160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象</a:t>
                    </a:r>
                    <a:endPara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6469" name="组合 2654"/>
                <p:cNvGrpSpPr/>
                <p:nvPr/>
              </p:nvGrpSpPr>
              <p:grpSpPr>
                <a:xfrm>
                  <a:off x="3819" y="768"/>
                  <a:ext cx="345" cy="284"/>
                  <a:chOff x="2016" y="1152"/>
                  <a:chExt cx="345" cy="284"/>
                </a:xfrm>
              </p:grpSpPr>
              <p:sp>
                <p:nvSpPr>
                  <p:cNvPr id="16470" name="椭圆 2655"/>
                  <p:cNvSpPr/>
                  <p:nvPr/>
                </p:nvSpPr>
                <p:spPr>
                  <a:xfrm flipH="1">
                    <a:off x="2016" y="1152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71" name="矩形 2656"/>
                  <p:cNvSpPr/>
                  <p:nvPr/>
                </p:nvSpPr>
                <p:spPr>
                  <a:xfrm flipH="1">
                    <a:off x="2021" y="1160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6472" name="组合 2657"/>
                <p:cNvGrpSpPr/>
                <p:nvPr/>
              </p:nvGrpSpPr>
              <p:grpSpPr>
                <a:xfrm>
                  <a:off x="4143" y="1080"/>
                  <a:ext cx="345" cy="284"/>
                  <a:chOff x="2016" y="1152"/>
                  <a:chExt cx="345" cy="284"/>
                </a:xfrm>
              </p:grpSpPr>
              <p:sp>
                <p:nvSpPr>
                  <p:cNvPr id="16473" name="椭圆 2658"/>
                  <p:cNvSpPr/>
                  <p:nvPr/>
                </p:nvSpPr>
                <p:spPr>
                  <a:xfrm flipH="1">
                    <a:off x="2016" y="1152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74" name="矩形 2659"/>
                  <p:cNvSpPr/>
                  <p:nvPr/>
                </p:nvSpPr>
                <p:spPr>
                  <a:xfrm flipH="1">
                    <a:off x="2021" y="1160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士</a:t>
                    </a:r>
                    <a:endPara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  <p:grpSp>
              <p:nvGrpSpPr>
                <p:cNvPr id="16475" name="组合 2660"/>
                <p:cNvGrpSpPr/>
                <p:nvPr/>
              </p:nvGrpSpPr>
              <p:grpSpPr>
                <a:xfrm>
                  <a:off x="4131" y="768"/>
                  <a:ext cx="345" cy="284"/>
                  <a:chOff x="2016" y="1152"/>
                  <a:chExt cx="345" cy="284"/>
                </a:xfrm>
              </p:grpSpPr>
              <p:sp>
                <p:nvSpPr>
                  <p:cNvPr id="16476" name="椭圆 2661"/>
                  <p:cNvSpPr/>
                  <p:nvPr/>
                </p:nvSpPr>
                <p:spPr>
                  <a:xfrm flipH="1">
                    <a:off x="2016" y="1152"/>
                    <a:ext cx="288" cy="28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8100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anchor="t" anchorCtr="0"/>
                  <a:p>
                    <a:endParaRPr lang="zh-CN" altLang="en-US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16477" name="矩形 2662"/>
                  <p:cNvSpPr/>
                  <p:nvPr/>
                </p:nvSpPr>
                <p:spPr>
                  <a:xfrm flipH="1">
                    <a:off x="2021" y="1160"/>
                    <a:ext cx="340" cy="271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2200" b="1">
                        <a:latin typeface="Times New Roman" panose="02020603050405020304" pitchFamily="18" charset="0"/>
                        <a:ea typeface="宋体" panose="02010600030101010101" pitchFamily="2" charset="-122"/>
                      </a:rPr>
                      <a:t>将</a:t>
                    </a:r>
                    <a:endParaRPr lang="zh-CN" altLang="en-US" sz="2200" b="1">
                      <a:latin typeface="Times New Roman" panose="02020603050405020304" pitchFamily="18" charset="0"/>
                      <a:ea typeface="宋体" panose="02010600030101010101" pitchFamily="2" charset="-122"/>
                    </a:endParaRPr>
                  </a:p>
                </p:txBody>
              </p:sp>
            </p:grpSp>
          </p:grpSp>
          <p:grpSp>
            <p:nvGrpSpPr>
              <p:cNvPr id="16478" name="组合 2663"/>
              <p:cNvGrpSpPr/>
              <p:nvPr/>
            </p:nvGrpSpPr>
            <p:grpSpPr>
              <a:xfrm>
                <a:off x="4467" y="1068"/>
                <a:ext cx="345" cy="284"/>
                <a:chOff x="3072" y="808"/>
                <a:chExt cx="345" cy="284"/>
              </a:xfrm>
            </p:grpSpPr>
            <p:sp>
              <p:nvSpPr>
                <p:cNvPr id="16479" name="椭圆 2664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6480" name="矩形 2665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兵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16481" name="组合 2666"/>
            <p:cNvGrpSpPr/>
            <p:nvPr/>
          </p:nvGrpSpPr>
          <p:grpSpPr>
            <a:xfrm>
              <a:off x="3840" y="3024"/>
              <a:ext cx="345" cy="284"/>
              <a:chOff x="2016" y="1152"/>
              <a:chExt cx="345" cy="284"/>
            </a:xfrm>
          </p:grpSpPr>
          <p:sp>
            <p:nvSpPr>
              <p:cNvPr id="16482" name="椭圆 266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83" name="矩形 266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6484" name="组合 2669"/>
            <p:cNvGrpSpPr/>
            <p:nvPr/>
          </p:nvGrpSpPr>
          <p:grpSpPr>
            <a:xfrm>
              <a:off x="4752" y="2748"/>
              <a:ext cx="345" cy="284"/>
              <a:chOff x="2016" y="1152"/>
              <a:chExt cx="345" cy="284"/>
            </a:xfrm>
          </p:grpSpPr>
          <p:sp>
            <p:nvSpPr>
              <p:cNvPr id="16485" name="椭圆 267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86" name="矩形 2671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6487" name="组合 2672"/>
            <p:cNvGrpSpPr/>
            <p:nvPr/>
          </p:nvGrpSpPr>
          <p:grpSpPr>
            <a:xfrm>
              <a:off x="4455" y="3028"/>
              <a:ext cx="345" cy="284"/>
              <a:chOff x="2016" y="1152"/>
              <a:chExt cx="345" cy="284"/>
            </a:xfrm>
          </p:grpSpPr>
          <p:sp>
            <p:nvSpPr>
              <p:cNvPr id="16488" name="椭圆 2673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6489" name="矩形 2674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17410" name="组合 2677"/>
          <p:cNvGrpSpPr/>
          <p:nvPr/>
        </p:nvGrpSpPr>
        <p:grpSpPr>
          <a:xfrm>
            <a:off x="6132513" y="801688"/>
            <a:ext cx="4875212" cy="4572000"/>
            <a:chOff x="2901" y="336"/>
            <a:chExt cx="2835" cy="2880"/>
          </a:xfrm>
        </p:grpSpPr>
        <p:pic>
          <p:nvPicPr>
            <p:cNvPr id="17411" name="图片 267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901" y="336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7412" name="组合 2679"/>
            <p:cNvGrpSpPr/>
            <p:nvPr/>
          </p:nvGrpSpPr>
          <p:grpSpPr>
            <a:xfrm>
              <a:off x="5067" y="1204"/>
              <a:ext cx="345" cy="284"/>
              <a:chOff x="3072" y="808"/>
              <a:chExt cx="345" cy="284"/>
            </a:xfrm>
          </p:grpSpPr>
          <p:sp>
            <p:nvSpPr>
              <p:cNvPr id="17413" name="椭圆 2680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14" name="矩形 2681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15" name="组合 2682"/>
            <p:cNvGrpSpPr/>
            <p:nvPr/>
          </p:nvGrpSpPr>
          <p:grpSpPr>
            <a:xfrm>
              <a:off x="4452" y="2908"/>
              <a:ext cx="345" cy="284"/>
              <a:chOff x="3072" y="808"/>
              <a:chExt cx="345" cy="284"/>
            </a:xfrm>
          </p:grpSpPr>
          <p:sp>
            <p:nvSpPr>
              <p:cNvPr id="17416" name="椭圆 2683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17" name="矩形 2684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18" name="组合 2685"/>
            <p:cNvGrpSpPr/>
            <p:nvPr/>
          </p:nvGrpSpPr>
          <p:grpSpPr>
            <a:xfrm>
              <a:off x="5391" y="636"/>
              <a:ext cx="345" cy="284"/>
              <a:chOff x="3072" y="808"/>
              <a:chExt cx="345" cy="284"/>
            </a:xfrm>
          </p:grpSpPr>
          <p:sp>
            <p:nvSpPr>
              <p:cNvPr id="17419" name="椭圆 2686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20" name="矩形 2687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21" name="组合 2688"/>
            <p:cNvGrpSpPr/>
            <p:nvPr/>
          </p:nvGrpSpPr>
          <p:grpSpPr>
            <a:xfrm>
              <a:off x="4443" y="336"/>
              <a:ext cx="345" cy="284"/>
              <a:chOff x="2016" y="1152"/>
              <a:chExt cx="345" cy="284"/>
            </a:xfrm>
          </p:grpSpPr>
          <p:sp>
            <p:nvSpPr>
              <p:cNvPr id="17422" name="椭圆 2689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23" name="矩形 2690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24" name="组合 2691"/>
            <p:cNvGrpSpPr/>
            <p:nvPr/>
          </p:nvGrpSpPr>
          <p:grpSpPr>
            <a:xfrm>
              <a:off x="4131" y="336"/>
              <a:ext cx="345" cy="284"/>
              <a:chOff x="2016" y="1152"/>
              <a:chExt cx="345" cy="284"/>
            </a:xfrm>
          </p:grpSpPr>
          <p:sp>
            <p:nvSpPr>
              <p:cNvPr id="17425" name="椭圆 2692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26" name="矩形 2693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27" name="组合 2694"/>
            <p:cNvGrpSpPr/>
            <p:nvPr/>
          </p:nvGrpSpPr>
          <p:grpSpPr>
            <a:xfrm>
              <a:off x="4164" y="2616"/>
              <a:ext cx="345" cy="284"/>
              <a:chOff x="2016" y="1152"/>
              <a:chExt cx="345" cy="284"/>
            </a:xfrm>
          </p:grpSpPr>
          <p:sp>
            <p:nvSpPr>
              <p:cNvPr id="17428" name="椭圆 2695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29" name="矩形 2696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30" name="组合 2697"/>
            <p:cNvGrpSpPr/>
            <p:nvPr/>
          </p:nvGrpSpPr>
          <p:grpSpPr>
            <a:xfrm>
              <a:off x="3252" y="2616"/>
              <a:ext cx="345" cy="284"/>
              <a:chOff x="2016" y="1152"/>
              <a:chExt cx="345" cy="284"/>
            </a:xfrm>
          </p:grpSpPr>
          <p:sp>
            <p:nvSpPr>
              <p:cNvPr id="17431" name="椭圆 2698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32" name="矩形 2699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pic>
        <p:nvPicPr>
          <p:cNvPr id="17433" name="图片 27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6825" y="801688"/>
            <a:ext cx="4792663" cy="4572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7434" name="组合 2701"/>
          <p:cNvGrpSpPr/>
          <p:nvPr/>
        </p:nvGrpSpPr>
        <p:grpSpPr>
          <a:xfrm>
            <a:off x="2360613" y="4840288"/>
            <a:ext cx="2698750" cy="450850"/>
            <a:chOff x="708" y="3312"/>
            <a:chExt cx="1569" cy="284"/>
          </a:xfrm>
        </p:grpSpPr>
        <p:grpSp>
          <p:nvGrpSpPr>
            <p:cNvPr id="17435" name="组合 2702"/>
            <p:cNvGrpSpPr/>
            <p:nvPr/>
          </p:nvGrpSpPr>
          <p:grpSpPr>
            <a:xfrm>
              <a:off x="1932" y="3312"/>
              <a:ext cx="345" cy="284"/>
              <a:chOff x="3072" y="808"/>
              <a:chExt cx="345" cy="284"/>
            </a:xfrm>
          </p:grpSpPr>
          <p:sp>
            <p:nvSpPr>
              <p:cNvPr id="17436" name="椭圆 2703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37" name="矩形 2704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38" name="组合 2705"/>
            <p:cNvGrpSpPr/>
            <p:nvPr/>
          </p:nvGrpSpPr>
          <p:grpSpPr>
            <a:xfrm>
              <a:off x="708" y="3312"/>
              <a:ext cx="345" cy="284"/>
              <a:chOff x="3072" y="808"/>
              <a:chExt cx="345" cy="284"/>
            </a:xfrm>
          </p:grpSpPr>
          <p:sp>
            <p:nvSpPr>
              <p:cNvPr id="17439" name="椭圆 2706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40" name="矩形 2707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41" name="组合 2708"/>
            <p:cNvGrpSpPr/>
            <p:nvPr/>
          </p:nvGrpSpPr>
          <p:grpSpPr>
            <a:xfrm>
              <a:off x="1020" y="3312"/>
              <a:ext cx="345" cy="284"/>
              <a:chOff x="3072" y="808"/>
              <a:chExt cx="345" cy="284"/>
            </a:xfrm>
          </p:grpSpPr>
          <p:sp>
            <p:nvSpPr>
              <p:cNvPr id="17442" name="椭圆 2709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43" name="矩形 2710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44" name="组合 2711"/>
            <p:cNvGrpSpPr/>
            <p:nvPr/>
          </p:nvGrpSpPr>
          <p:grpSpPr>
            <a:xfrm>
              <a:off x="1620" y="3312"/>
              <a:ext cx="345" cy="284"/>
              <a:chOff x="3072" y="808"/>
              <a:chExt cx="345" cy="284"/>
            </a:xfrm>
          </p:grpSpPr>
          <p:sp>
            <p:nvSpPr>
              <p:cNvPr id="17445" name="椭圆 2712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46" name="矩形 2713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47" name="组合 2714"/>
            <p:cNvGrpSpPr/>
            <p:nvPr/>
          </p:nvGrpSpPr>
          <p:grpSpPr>
            <a:xfrm>
              <a:off x="1320" y="3312"/>
              <a:ext cx="345" cy="284"/>
              <a:chOff x="3072" y="808"/>
              <a:chExt cx="345" cy="284"/>
            </a:xfrm>
          </p:grpSpPr>
          <p:sp>
            <p:nvSpPr>
              <p:cNvPr id="17448" name="椭圆 2715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49" name="矩形 2716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7450" name="组合 2717"/>
          <p:cNvGrpSpPr/>
          <p:nvPr/>
        </p:nvGrpSpPr>
        <p:grpSpPr>
          <a:xfrm>
            <a:off x="3929063" y="2173288"/>
            <a:ext cx="593725" cy="450850"/>
            <a:chOff x="3072" y="808"/>
            <a:chExt cx="345" cy="284"/>
          </a:xfrm>
        </p:grpSpPr>
        <p:sp>
          <p:nvSpPr>
            <p:cNvPr id="17451" name="椭圆 2718"/>
            <p:cNvSpPr/>
            <p:nvPr/>
          </p:nvSpPr>
          <p:spPr>
            <a:xfrm flipH="1">
              <a:off x="3072" y="808"/>
              <a:ext cx="288" cy="284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52" name="矩形 2719"/>
            <p:cNvSpPr/>
            <p:nvPr/>
          </p:nvSpPr>
          <p:spPr>
            <a:xfrm flipH="1">
              <a:off x="3077" y="816"/>
              <a:ext cx="340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马</a:t>
              </a:r>
              <a:endParaRPr lang="zh-CN" altLang="en-US" sz="2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453" name="组合 2720"/>
          <p:cNvGrpSpPr/>
          <p:nvPr/>
        </p:nvGrpSpPr>
        <p:grpSpPr>
          <a:xfrm>
            <a:off x="1824038" y="1277938"/>
            <a:ext cx="593725" cy="450850"/>
            <a:chOff x="2016" y="1152"/>
            <a:chExt cx="345" cy="284"/>
          </a:xfrm>
        </p:grpSpPr>
        <p:sp>
          <p:nvSpPr>
            <p:cNvPr id="17454" name="椭圆 2721"/>
            <p:cNvSpPr/>
            <p:nvPr/>
          </p:nvSpPr>
          <p:spPr>
            <a:xfrm flipH="1">
              <a:off x="2016" y="1152"/>
              <a:ext cx="288" cy="284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55" name="矩形 2722"/>
            <p:cNvSpPr/>
            <p:nvPr/>
          </p:nvSpPr>
          <p:spPr>
            <a:xfrm flipH="1">
              <a:off x="2021" y="1160"/>
              <a:ext cx="340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rPr>
                <a:t>炮</a:t>
              </a:r>
              <a:endParaRPr lang="zh-CN" altLang="en-US" sz="22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456" name="组合 2723"/>
          <p:cNvGrpSpPr/>
          <p:nvPr/>
        </p:nvGrpSpPr>
        <p:grpSpPr>
          <a:xfrm>
            <a:off x="2360613" y="820738"/>
            <a:ext cx="593725" cy="450850"/>
            <a:chOff x="2016" y="1152"/>
            <a:chExt cx="345" cy="284"/>
          </a:xfrm>
        </p:grpSpPr>
        <p:sp>
          <p:nvSpPr>
            <p:cNvPr id="17457" name="椭圆 2724"/>
            <p:cNvSpPr/>
            <p:nvPr/>
          </p:nvSpPr>
          <p:spPr>
            <a:xfrm flipH="1">
              <a:off x="2016" y="1152"/>
              <a:ext cx="288" cy="284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58" name="矩形 2725"/>
            <p:cNvSpPr/>
            <p:nvPr/>
          </p:nvSpPr>
          <p:spPr>
            <a:xfrm flipH="1">
              <a:off x="2021" y="1160"/>
              <a:ext cx="340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rPr>
                <a:t>象</a:t>
              </a:r>
              <a:endParaRPr lang="zh-CN" altLang="en-US" sz="22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459" name="组合 2726"/>
          <p:cNvGrpSpPr/>
          <p:nvPr/>
        </p:nvGrpSpPr>
        <p:grpSpPr>
          <a:xfrm>
            <a:off x="1266825" y="1754188"/>
            <a:ext cx="593725" cy="450850"/>
            <a:chOff x="2016" y="1152"/>
            <a:chExt cx="345" cy="284"/>
          </a:xfrm>
        </p:grpSpPr>
        <p:sp>
          <p:nvSpPr>
            <p:cNvPr id="17460" name="椭圆 2727"/>
            <p:cNvSpPr/>
            <p:nvPr/>
          </p:nvSpPr>
          <p:spPr>
            <a:xfrm flipH="1">
              <a:off x="2016" y="1152"/>
              <a:ext cx="288" cy="284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61" name="矩形 2728"/>
            <p:cNvSpPr/>
            <p:nvPr/>
          </p:nvSpPr>
          <p:spPr>
            <a:xfrm flipH="1">
              <a:off x="2021" y="1160"/>
              <a:ext cx="340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rPr>
                <a:t>象</a:t>
              </a:r>
              <a:endParaRPr lang="zh-CN" altLang="en-US" sz="22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462" name="组合 2729"/>
          <p:cNvGrpSpPr/>
          <p:nvPr/>
        </p:nvGrpSpPr>
        <p:grpSpPr>
          <a:xfrm>
            <a:off x="3376613" y="820738"/>
            <a:ext cx="1146175" cy="927100"/>
            <a:chOff x="1299" y="348"/>
            <a:chExt cx="666" cy="584"/>
          </a:xfrm>
        </p:grpSpPr>
        <p:grpSp>
          <p:nvGrpSpPr>
            <p:cNvPr id="17463" name="组合 2730"/>
            <p:cNvGrpSpPr/>
            <p:nvPr/>
          </p:nvGrpSpPr>
          <p:grpSpPr>
            <a:xfrm>
              <a:off x="1320" y="648"/>
              <a:ext cx="345" cy="284"/>
              <a:chOff x="2016" y="1152"/>
              <a:chExt cx="345" cy="284"/>
            </a:xfrm>
          </p:grpSpPr>
          <p:sp>
            <p:nvSpPr>
              <p:cNvPr id="17464" name="椭圆 2731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65" name="矩形 2732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66" name="组合 2733"/>
            <p:cNvGrpSpPr/>
            <p:nvPr/>
          </p:nvGrpSpPr>
          <p:grpSpPr>
            <a:xfrm>
              <a:off x="1620" y="348"/>
              <a:ext cx="345" cy="284"/>
              <a:chOff x="2016" y="1152"/>
              <a:chExt cx="345" cy="284"/>
            </a:xfrm>
          </p:grpSpPr>
          <p:sp>
            <p:nvSpPr>
              <p:cNvPr id="17467" name="椭圆 2734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68" name="矩形 2735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7469" name="组合 2736"/>
            <p:cNvGrpSpPr/>
            <p:nvPr/>
          </p:nvGrpSpPr>
          <p:grpSpPr>
            <a:xfrm>
              <a:off x="1299" y="348"/>
              <a:ext cx="345" cy="284"/>
              <a:chOff x="2016" y="1152"/>
              <a:chExt cx="345" cy="284"/>
            </a:xfrm>
          </p:grpSpPr>
          <p:sp>
            <p:nvSpPr>
              <p:cNvPr id="17470" name="椭圆 273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7471" name="矩形 273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7472" name="组合 2739"/>
          <p:cNvGrpSpPr/>
          <p:nvPr/>
        </p:nvGrpSpPr>
        <p:grpSpPr>
          <a:xfrm>
            <a:off x="2360613" y="2192338"/>
            <a:ext cx="593725" cy="450850"/>
            <a:chOff x="2016" y="1152"/>
            <a:chExt cx="345" cy="284"/>
          </a:xfrm>
        </p:grpSpPr>
        <p:sp>
          <p:nvSpPr>
            <p:cNvPr id="17473" name="椭圆 2740"/>
            <p:cNvSpPr/>
            <p:nvPr/>
          </p:nvSpPr>
          <p:spPr>
            <a:xfrm flipH="1">
              <a:off x="2016" y="1152"/>
              <a:ext cx="288" cy="284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74" name="矩形 2741"/>
            <p:cNvSpPr/>
            <p:nvPr/>
          </p:nvSpPr>
          <p:spPr>
            <a:xfrm flipH="1">
              <a:off x="2021" y="1160"/>
              <a:ext cx="340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rPr>
                <a:t>卒</a:t>
              </a:r>
              <a:endParaRPr lang="zh-CN" altLang="en-US" sz="22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475" name="组合 2742"/>
          <p:cNvGrpSpPr/>
          <p:nvPr/>
        </p:nvGrpSpPr>
        <p:grpSpPr>
          <a:xfrm>
            <a:off x="4491038" y="2192338"/>
            <a:ext cx="593725" cy="450850"/>
            <a:chOff x="2016" y="1152"/>
            <a:chExt cx="345" cy="284"/>
          </a:xfrm>
        </p:grpSpPr>
        <p:sp>
          <p:nvSpPr>
            <p:cNvPr id="17476" name="椭圆 2743"/>
            <p:cNvSpPr/>
            <p:nvPr/>
          </p:nvSpPr>
          <p:spPr>
            <a:xfrm flipH="1">
              <a:off x="2016" y="1152"/>
              <a:ext cx="288" cy="284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77" name="矩形 2744"/>
            <p:cNvSpPr/>
            <p:nvPr/>
          </p:nvSpPr>
          <p:spPr>
            <a:xfrm flipH="1">
              <a:off x="2021" y="1160"/>
              <a:ext cx="340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rPr>
                <a:t>卒</a:t>
              </a:r>
              <a:endParaRPr lang="zh-CN" altLang="en-US" sz="22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478" name="组合 2745"/>
          <p:cNvGrpSpPr/>
          <p:nvPr/>
        </p:nvGrpSpPr>
        <p:grpSpPr>
          <a:xfrm>
            <a:off x="2855913" y="820738"/>
            <a:ext cx="593725" cy="450850"/>
            <a:chOff x="2016" y="1152"/>
            <a:chExt cx="345" cy="284"/>
          </a:xfrm>
        </p:grpSpPr>
        <p:sp>
          <p:nvSpPr>
            <p:cNvPr id="17479" name="椭圆 2746"/>
            <p:cNvSpPr/>
            <p:nvPr/>
          </p:nvSpPr>
          <p:spPr>
            <a:xfrm flipH="1">
              <a:off x="2016" y="1152"/>
              <a:ext cx="288" cy="284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80" name="矩形 2747"/>
            <p:cNvSpPr/>
            <p:nvPr/>
          </p:nvSpPr>
          <p:spPr>
            <a:xfrm flipH="1">
              <a:off x="2021" y="1160"/>
              <a:ext cx="340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rPr>
                <a:t>马</a:t>
              </a:r>
              <a:endParaRPr lang="zh-CN" altLang="en-US" sz="2200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7481" name="矩形 2748"/>
          <p:cNvSpPr/>
          <p:nvPr/>
        </p:nvSpPr>
        <p:spPr>
          <a:xfrm>
            <a:off x="4610100" y="5708650"/>
            <a:ext cx="37973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红先，如何取胜？</a:t>
            </a:r>
            <a:endParaRPr lang="zh-CN" altLang="en-US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18434" name="组合 2751"/>
          <p:cNvGrpSpPr/>
          <p:nvPr/>
        </p:nvGrpSpPr>
        <p:grpSpPr>
          <a:xfrm>
            <a:off x="1541463" y="373063"/>
            <a:ext cx="9391650" cy="584200"/>
            <a:chOff x="232" y="235"/>
            <a:chExt cx="5461" cy="368"/>
          </a:xfrm>
        </p:grpSpPr>
        <p:sp>
          <p:nvSpPr>
            <p:cNvPr id="18435" name="矩形 2752"/>
            <p:cNvSpPr/>
            <p:nvPr/>
          </p:nvSpPr>
          <p:spPr>
            <a:xfrm>
              <a:off x="232" y="276"/>
              <a:ext cx="1333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五、八角马杀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18436" name="矩形 2753"/>
            <p:cNvSpPr/>
            <p:nvPr/>
          </p:nvSpPr>
          <p:spPr>
            <a:xfrm>
              <a:off x="1429" y="235"/>
              <a:ext cx="4264" cy="36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16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马与对方的将、帅成田字对角的位置，把对方将帅困住，这样的马叫“八角马”。这时如有车、兵或其他棋子从纵向或横向照将，可成杀势。</a:t>
              </a:r>
              <a:endParaRPr lang="zh-CN" altLang="en-US" sz="1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8437" name="矩形 2754"/>
          <p:cNvSpPr/>
          <p:nvPr/>
        </p:nvSpPr>
        <p:spPr>
          <a:xfrm>
            <a:off x="1720850" y="1704975"/>
            <a:ext cx="3379788" cy="34150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马二进四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车三平四！ 士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车五进三（红胜）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此例红双车位置较好，在双方对杀的形势下，红方借先行之利，马挂角照将，逼出黑将后红马成“八角马”，然后弃车杀士，引离中士，借八角马的威风，用车照将成杀。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8438" name="组合 2755"/>
          <p:cNvGrpSpPr/>
          <p:nvPr/>
        </p:nvGrpSpPr>
        <p:grpSpPr>
          <a:xfrm>
            <a:off x="5140325" y="974725"/>
            <a:ext cx="5530850" cy="5314950"/>
            <a:chOff x="2352" y="792"/>
            <a:chExt cx="3216" cy="3348"/>
          </a:xfrm>
        </p:grpSpPr>
        <p:pic>
          <p:nvPicPr>
            <p:cNvPr id="18439" name="图片 275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52" y="816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8440" name="组合 2757"/>
            <p:cNvGrpSpPr/>
            <p:nvPr/>
          </p:nvGrpSpPr>
          <p:grpSpPr>
            <a:xfrm>
              <a:off x="3840" y="1833"/>
              <a:ext cx="336" cy="329"/>
              <a:chOff x="2745" y="3631"/>
              <a:chExt cx="336" cy="329"/>
            </a:xfrm>
          </p:grpSpPr>
          <p:sp>
            <p:nvSpPr>
              <p:cNvPr id="18441" name="椭圆 2758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2" name="矩形 2759"/>
              <p:cNvSpPr/>
              <p:nvPr/>
            </p:nvSpPr>
            <p:spPr>
              <a:xfrm>
                <a:off x="2745" y="363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443" name="组合 2760"/>
            <p:cNvGrpSpPr/>
            <p:nvPr/>
          </p:nvGrpSpPr>
          <p:grpSpPr>
            <a:xfrm>
              <a:off x="4500" y="816"/>
              <a:ext cx="336" cy="329"/>
              <a:chOff x="2745" y="3631"/>
              <a:chExt cx="336" cy="329"/>
            </a:xfrm>
          </p:grpSpPr>
          <p:sp>
            <p:nvSpPr>
              <p:cNvPr id="18444" name="椭圆 2761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5" name="矩形 2762"/>
              <p:cNvSpPr/>
              <p:nvPr/>
            </p:nvSpPr>
            <p:spPr>
              <a:xfrm>
                <a:off x="2745" y="363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446" name="组合 2763"/>
            <p:cNvGrpSpPr/>
            <p:nvPr/>
          </p:nvGrpSpPr>
          <p:grpSpPr>
            <a:xfrm>
              <a:off x="4848" y="3792"/>
              <a:ext cx="336" cy="310"/>
              <a:chOff x="1104" y="768"/>
              <a:chExt cx="336" cy="310"/>
            </a:xfrm>
          </p:grpSpPr>
          <p:sp>
            <p:nvSpPr>
              <p:cNvPr id="18447" name="椭圆 2764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48" name="矩形 2765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449" name="组合 2766"/>
            <p:cNvGrpSpPr/>
            <p:nvPr/>
          </p:nvGrpSpPr>
          <p:grpSpPr>
            <a:xfrm>
              <a:off x="5184" y="3768"/>
              <a:ext cx="336" cy="329"/>
              <a:chOff x="1968" y="672"/>
              <a:chExt cx="336" cy="329"/>
            </a:xfrm>
          </p:grpSpPr>
          <p:sp>
            <p:nvSpPr>
              <p:cNvPr id="18450" name="椭圆 2767"/>
              <p:cNvSpPr/>
              <p:nvPr/>
            </p:nvSpPr>
            <p:spPr>
              <a:xfrm>
                <a:off x="2003" y="69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51" name="矩形 2768"/>
              <p:cNvSpPr/>
              <p:nvPr/>
            </p:nvSpPr>
            <p:spPr>
              <a:xfrm>
                <a:off x="1968" y="67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452" name="组合 2769"/>
            <p:cNvGrpSpPr/>
            <p:nvPr/>
          </p:nvGrpSpPr>
          <p:grpSpPr>
            <a:xfrm>
              <a:off x="4860" y="1788"/>
              <a:ext cx="336" cy="329"/>
              <a:chOff x="1597" y="2989"/>
              <a:chExt cx="336" cy="329"/>
            </a:xfrm>
          </p:grpSpPr>
          <p:sp>
            <p:nvSpPr>
              <p:cNvPr id="18453" name="椭圆 2770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54" name="矩形 2771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455" name="组合 2772"/>
            <p:cNvGrpSpPr/>
            <p:nvPr/>
          </p:nvGrpSpPr>
          <p:grpSpPr>
            <a:xfrm>
              <a:off x="3097" y="3069"/>
              <a:ext cx="1415" cy="1027"/>
              <a:chOff x="3097" y="3069"/>
              <a:chExt cx="1415" cy="1027"/>
            </a:xfrm>
          </p:grpSpPr>
          <p:grpSp>
            <p:nvGrpSpPr>
              <p:cNvPr id="18456" name="组合 2773"/>
              <p:cNvGrpSpPr/>
              <p:nvPr/>
            </p:nvGrpSpPr>
            <p:grpSpPr>
              <a:xfrm>
                <a:off x="3097" y="3767"/>
                <a:ext cx="336" cy="329"/>
                <a:chOff x="2758" y="2518"/>
                <a:chExt cx="336" cy="329"/>
              </a:xfrm>
            </p:grpSpPr>
            <p:sp>
              <p:nvSpPr>
                <p:cNvPr id="18457" name="椭圆 2774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8458" name="矩形 2775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8459" name="组合 2776"/>
              <p:cNvGrpSpPr/>
              <p:nvPr/>
            </p:nvGrpSpPr>
            <p:grpSpPr>
              <a:xfrm>
                <a:off x="3791" y="3418"/>
                <a:ext cx="336" cy="329"/>
                <a:chOff x="2758" y="2841"/>
                <a:chExt cx="336" cy="329"/>
              </a:xfrm>
            </p:grpSpPr>
            <p:sp>
              <p:nvSpPr>
                <p:cNvPr id="18460" name="椭圆 2777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8461" name="矩形 2778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8462" name="组合 2779"/>
              <p:cNvGrpSpPr/>
              <p:nvPr/>
            </p:nvGrpSpPr>
            <p:grpSpPr>
              <a:xfrm>
                <a:off x="3791" y="3069"/>
                <a:ext cx="336" cy="329"/>
                <a:chOff x="2758" y="2518"/>
                <a:chExt cx="336" cy="329"/>
              </a:xfrm>
            </p:grpSpPr>
            <p:sp>
              <p:nvSpPr>
                <p:cNvPr id="18463" name="椭圆 2780"/>
                <p:cNvSpPr/>
                <p:nvPr/>
              </p:nvSpPr>
              <p:spPr>
                <a:xfrm>
                  <a:off x="2793" y="25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8464" name="矩形 2781"/>
                <p:cNvSpPr/>
                <p:nvPr/>
              </p:nvSpPr>
              <p:spPr>
                <a:xfrm>
                  <a:off x="2758" y="251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8465" name="组合 2782"/>
              <p:cNvGrpSpPr/>
              <p:nvPr/>
            </p:nvGrpSpPr>
            <p:grpSpPr>
              <a:xfrm>
                <a:off x="3804" y="3767"/>
                <a:ext cx="336" cy="329"/>
                <a:chOff x="2758" y="3129"/>
                <a:chExt cx="336" cy="329"/>
              </a:xfrm>
            </p:grpSpPr>
            <p:sp>
              <p:nvSpPr>
                <p:cNvPr id="18466" name="椭圆 2783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8467" name="矩形 2784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8468" name="组合 2785"/>
              <p:cNvGrpSpPr/>
              <p:nvPr/>
            </p:nvGrpSpPr>
            <p:grpSpPr>
              <a:xfrm>
                <a:off x="4176" y="3767"/>
                <a:ext cx="336" cy="329"/>
                <a:chOff x="2758" y="2841"/>
                <a:chExt cx="336" cy="329"/>
              </a:xfrm>
            </p:grpSpPr>
            <p:sp>
              <p:nvSpPr>
                <p:cNvPr id="18469" name="椭圆 2786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8470" name="矩形 2787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18471" name="组合 2788"/>
            <p:cNvGrpSpPr/>
            <p:nvPr/>
          </p:nvGrpSpPr>
          <p:grpSpPr>
            <a:xfrm>
              <a:off x="3432" y="3444"/>
              <a:ext cx="336" cy="310"/>
              <a:chOff x="1104" y="768"/>
              <a:chExt cx="336" cy="310"/>
            </a:xfrm>
          </p:grpSpPr>
          <p:sp>
            <p:nvSpPr>
              <p:cNvPr id="18472" name="椭圆 2789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73" name="矩形 2790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474" name="组合 2791"/>
            <p:cNvGrpSpPr/>
            <p:nvPr/>
          </p:nvGrpSpPr>
          <p:grpSpPr>
            <a:xfrm>
              <a:off x="3814" y="810"/>
              <a:ext cx="336" cy="329"/>
              <a:chOff x="2579" y="288"/>
              <a:chExt cx="336" cy="329"/>
            </a:xfrm>
          </p:grpSpPr>
          <p:sp>
            <p:nvSpPr>
              <p:cNvPr id="18475" name="椭圆 2792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76" name="矩形 2793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477" name="组合 2794"/>
            <p:cNvGrpSpPr/>
            <p:nvPr/>
          </p:nvGrpSpPr>
          <p:grpSpPr>
            <a:xfrm>
              <a:off x="3814" y="1128"/>
              <a:ext cx="336" cy="329"/>
              <a:chOff x="1248" y="192"/>
              <a:chExt cx="336" cy="329"/>
            </a:xfrm>
          </p:grpSpPr>
          <p:sp>
            <p:nvSpPr>
              <p:cNvPr id="18478" name="椭圆 2795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79" name="矩形 2796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480" name="组合 2797"/>
            <p:cNvGrpSpPr/>
            <p:nvPr/>
          </p:nvGrpSpPr>
          <p:grpSpPr>
            <a:xfrm>
              <a:off x="3120" y="805"/>
              <a:ext cx="336" cy="329"/>
              <a:chOff x="2029" y="703"/>
              <a:chExt cx="336" cy="329"/>
            </a:xfrm>
          </p:grpSpPr>
          <p:sp>
            <p:nvSpPr>
              <p:cNvPr id="18481" name="椭圆 2798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82" name="矩形 2799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8483" name="组合 2800"/>
            <p:cNvGrpSpPr/>
            <p:nvPr/>
          </p:nvGrpSpPr>
          <p:grpSpPr>
            <a:xfrm>
              <a:off x="4152" y="792"/>
              <a:ext cx="336" cy="329"/>
              <a:chOff x="1248" y="192"/>
              <a:chExt cx="336" cy="329"/>
            </a:xfrm>
          </p:grpSpPr>
          <p:sp>
            <p:nvSpPr>
              <p:cNvPr id="18484" name="椭圆 2801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8485" name="矩形 2802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19458" name="组合 2805"/>
          <p:cNvGrpSpPr/>
          <p:nvPr/>
        </p:nvGrpSpPr>
        <p:grpSpPr>
          <a:xfrm>
            <a:off x="6096000" y="801688"/>
            <a:ext cx="4792663" cy="4572000"/>
            <a:chOff x="2901" y="336"/>
            <a:chExt cx="2787" cy="2880"/>
          </a:xfrm>
        </p:grpSpPr>
        <p:pic>
          <p:nvPicPr>
            <p:cNvPr id="19459" name="图片 280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901" y="336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9460" name="组合 2807"/>
            <p:cNvGrpSpPr/>
            <p:nvPr/>
          </p:nvGrpSpPr>
          <p:grpSpPr>
            <a:xfrm>
              <a:off x="4764" y="336"/>
              <a:ext cx="345" cy="284"/>
              <a:chOff x="3072" y="808"/>
              <a:chExt cx="345" cy="284"/>
            </a:xfrm>
          </p:grpSpPr>
          <p:sp>
            <p:nvSpPr>
              <p:cNvPr id="19461" name="椭圆 2808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2" name="矩形 2809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463" name="组合 2810"/>
            <p:cNvGrpSpPr/>
            <p:nvPr/>
          </p:nvGrpSpPr>
          <p:grpSpPr>
            <a:xfrm>
              <a:off x="4452" y="2620"/>
              <a:ext cx="345" cy="284"/>
              <a:chOff x="3072" y="808"/>
              <a:chExt cx="345" cy="284"/>
            </a:xfrm>
          </p:grpSpPr>
          <p:sp>
            <p:nvSpPr>
              <p:cNvPr id="19464" name="椭圆 2811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5" name="矩形 2812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466" name="组合 2813"/>
            <p:cNvGrpSpPr/>
            <p:nvPr/>
          </p:nvGrpSpPr>
          <p:grpSpPr>
            <a:xfrm>
              <a:off x="3243" y="648"/>
              <a:ext cx="345" cy="284"/>
              <a:chOff x="3072" y="808"/>
              <a:chExt cx="345" cy="284"/>
            </a:xfrm>
          </p:grpSpPr>
          <p:sp>
            <p:nvSpPr>
              <p:cNvPr id="19467" name="椭圆 2814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68" name="矩形 2815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469" name="组合 2816"/>
            <p:cNvGrpSpPr/>
            <p:nvPr/>
          </p:nvGrpSpPr>
          <p:grpSpPr>
            <a:xfrm>
              <a:off x="3840" y="912"/>
              <a:ext cx="345" cy="284"/>
              <a:chOff x="2016" y="1152"/>
              <a:chExt cx="345" cy="284"/>
            </a:xfrm>
          </p:grpSpPr>
          <p:sp>
            <p:nvSpPr>
              <p:cNvPr id="19470" name="椭圆 281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1" name="矩形 281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472" name="组合 2819"/>
            <p:cNvGrpSpPr/>
            <p:nvPr/>
          </p:nvGrpSpPr>
          <p:grpSpPr>
            <a:xfrm>
              <a:off x="3828" y="612"/>
              <a:ext cx="345" cy="284"/>
              <a:chOff x="2016" y="1152"/>
              <a:chExt cx="345" cy="284"/>
            </a:xfrm>
          </p:grpSpPr>
          <p:sp>
            <p:nvSpPr>
              <p:cNvPr id="19473" name="椭圆 282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4" name="矩形 2821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475" name="组合 2822"/>
            <p:cNvGrpSpPr/>
            <p:nvPr/>
          </p:nvGrpSpPr>
          <p:grpSpPr>
            <a:xfrm>
              <a:off x="2928" y="912"/>
              <a:ext cx="345" cy="284"/>
              <a:chOff x="2016" y="1152"/>
              <a:chExt cx="345" cy="284"/>
            </a:xfrm>
          </p:grpSpPr>
          <p:sp>
            <p:nvSpPr>
              <p:cNvPr id="19476" name="椭圆 2823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77" name="矩形 2824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9478" name="组合 2825"/>
          <p:cNvGrpSpPr/>
          <p:nvPr/>
        </p:nvGrpSpPr>
        <p:grpSpPr>
          <a:xfrm>
            <a:off x="1341438" y="801688"/>
            <a:ext cx="4792662" cy="4572000"/>
            <a:chOff x="0" y="336"/>
            <a:chExt cx="2787" cy="2880"/>
          </a:xfrm>
        </p:grpSpPr>
        <p:pic>
          <p:nvPicPr>
            <p:cNvPr id="19479" name="图片 282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336"/>
              <a:ext cx="2787" cy="2880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19480" name="组合 2827"/>
            <p:cNvGrpSpPr/>
            <p:nvPr/>
          </p:nvGrpSpPr>
          <p:grpSpPr>
            <a:xfrm>
              <a:off x="1308" y="2332"/>
              <a:ext cx="969" cy="868"/>
              <a:chOff x="1308" y="2332"/>
              <a:chExt cx="969" cy="868"/>
            </a:xfrm>
          </p:grpSpPr>
          <p:grpSp>
            <p:nvGrpSpPr>
              <p:cNvPr id="19481" name="组合 2828"/>
              <p:cNvGrpSpPr/>
              <p:nvPr/>
            </p:nvGrpSpPr>
            <p:grpSpPr>
              <a:xfrm>
                <a:off x="1932" y="2916"/>
                <a:ext cx="345" cy="284"/>
                <a:chOff x="3072" y="808"/>
                <a:chExt cx="345" cy="284"/>
              </a:xfrm>
            </p:grpSpPr>
            <p:sp>
              <p:nvSpPr>
                <p:cNvPr id="19482" name="椭圆 2829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483" name="矩形 2830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9484" name="组合 2831"/>
              <p:cNvGrpSpPr/>
              <p:nvPr/>
            </p:nvGrpSpPr>
            <p:grpSpPr>
              <a:xfrm>
                <a:off x="1308" y="2332"/>
                <a:ext cx="345" cy="284"/>
                <a:chOff x="3072" y="808"/>
                <a:chExt cx="345" cy="284"/>
              </a:xfrm>
            </p:grpSpPr>
            <p:sp>
              <p:nvSpPr>
                <p:cNvPr id="19485" name="椭圆 2832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486" name="矩形 2833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9487" name="组合 2834"/>
              <p:cNvGrpSpPr/>
              <p:nvPr/>
            </p:nvGrpSpPr>
            <p:grpSpPr>
              <a:xfrm>
                <a:off x="1311" y="2616"/>
                <a:ext cx="345" cy="284"/>
                <a:chOff x="3072" y="808"/>
                <a:chExt cx="345" cy="284"/>
              </a:xfrm>
            </p:grpSpPr>
            <p:sp>
              <p:nvSpPr>
                <p:cNvPr id="19488" name="椭圆 2835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489" name="矩形 2836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9490" name="组合 2837"/>
              <p:cNvGrpSpPr/>
              <p:nvPr/>
            </p:nvGrpSpPr>
            <p:grpSpPr>
              <a:xfrm>
                <a:off x="1620" y="2916"/>
                <a:ext cx="345" cy="284"/>
                <a:chOff x="3072" y="808"/>
                <a:chExt cx="345" cy="284"/>
              </a:xfrm>
            </p:grpSpPr>
            <p:sp>
              <p:nvSpPr>
                <p:cNvPr id="19491" name="椭圆 2838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492" name="矩形 2839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19493" name="组合 2840"/>
              <p:cNvGrpSpPr/>
              <p:nvPr/>
            </p:nvGrpSpPr>
            <p:grpSpPr>
              <a:xfrm>
                <a:off x="1320" y="2916"/>
                <a:ext cx="345" cy="284"/>
                <a:chOff x="3072" y="808"/>
                <a:chExt cx="345" cy="284"/>
              </a:xfrm>
            </p:grpSpPr>
            <p:sp>
              <p:nvSpPr>
                <p:cNvPr id="19494" name="椭圆 2841"/>
                <p:cNvSpPr/>
                <p:nvPr/>
              </p:nvSpPr>
              <p:spPr>
                <a:xfrm flipH="1">
                  <a:off x="3072" y="808"/>
                  <a:ext cx="288" cy="284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9495" name="矩形 2842"/>
                <p:cNvSpPr/>
                <p:nvPr/>
              </p:nvSpPr>
              <p:spPr>
                <a:xfrm flipH="1">
                  <a:off x="3077" y="816"/>
                  <a:ext cx="340" cy="27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2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grpSp>
          <p:nvGrpSpPr>
            <p:cNvPr id="19496" name="组合 2843"/>
            <p:cNvGrpSpPr/>
            <p:nvPr/>
          </p:nvGrpSpPr>
          <p:grpSpPr>
            <a:xfrm>
              <a:off x="1584" y="960"/>
              <a:ext cx="345" cy="284"/>
              <a:chOff x="3072" y="808"/>
              <a:chExt cx="345" cy="284"/>
            </a:xfrm>
          </p:grpSpPr>
          <p:sp>
            <p:nvSpPr>
              <p:cNvPr id="19497" name="椭圆 2844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498" name="矩形 2845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499" name="组合 2846"/>
            <p:cNvGrpSpPr/>
            <p:nvPr/>
          </p:nvGrpSpPr>
          <p:grpSpPr>
            <a:xfrm>
              <a:off x="1248" y="1788"/>
              <a:ext cx="345" cy="284"/>
              <a:chOff x="2016" y="1152"/>
              <a:chExt cx="345" cy="284"/>
            </a:xfrm>
          </p:grpSpPr>
          <p:sp>
            <p:nvSpPr>
              <p:cNvPr id="19500" name="椭圆 2847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1" name="矩形 2848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502" name="组合 2849"/>
            <p:cNvGrpSpPr/>
            <p:nvPr/>
          </p:nvGrpSpPr>
          <p:grpSpPr>
            <a:xfrm>
              <a:off x="936" y="2064"/>
              <a:ext cx="345" cy="284"/>
              <a:chOff x="2016" y="1152"/>
              <a:chExt cx="345" cy="284"/>
            </a:xfrm>
          </p:grpSpPr>
          <p:sp>
            <p:nvSpPr>
              <p:cNvPr id="19503" name="椭圆 2850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4" name="矩形 2851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505" name="组合 2852"/>
            <p:cNvGrpSpPr/>
            <p:nvPr/>
          </p:nvGrpSpPr>
          <p:grpSpPr>
            <a:xfrm>
              <a:off x="660" y="336"/>
              <a:ext cx="345" cy="284"/>
              <a:chOff x="2016" y="1152"/>
              <a:chExt cx="345" cy="284"/>
            </a:xfrm>
          </p:grpSpPr>
          <p:sp>
            <p:nvSpPr>
              <p:cNvPr id="19506" name="椭圆 2853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07" name="矩形 2854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508" name="组合 2855"/>
            <p:cNvGrpSpPr/>
            <p:nvPr/>
          </p:nvGrpSpPr>
          <p:grpSpPr>
            <a:xfrm>
              <a:off x="960" y="348"/>
              <a:ext cx="345" cy="284"/>
              <a:chOff x="2016" y="1152"/>
              <a:chExt cx="345" cy="284"/>
            </a:xfrm>
          </p:grpSpPr>
          <p:sp>
            <p:nvSpPr>
              <p:cNvPr id="19509" name="椭圆 2856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10" name="矩形 2857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511" name="组合 2858"/>
            <p:cNvGrpSpPr/>
            <p:nvPr/>
          </p:nvGrpSpPr>
          <p:grpSpPr>
            <a:xfrm>
              <a:off x="1296" y="952"/>
              <a:ext cx="345" cy="284"/>
              <a:chOff x="2016" y="1152"/>
              <a:chExt cx="345" cy="284"/>
            </a:xfrm>
          </p:grpSpPr>
          <p:sp>
            <p:nvSpPr>
              <p:cNvPr id="19512" name="椭圆 2859"/>
              <p:cNvSpPr/>
              <p:nvPr/>
            </p:nvSpPr>
            <p:spPr>
              <a:xfrm flipH="1">
                <a:off x="2016" y="1152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13" name="矩形 2860"/>
              <p:cNvSpPr/>
              <p:nvPr/>
            </p:nvSpPr>
            <p:spPr>
              <a:xfrm flipH="1">
                <a:off x="2021" y="1160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200" b="1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514" name="组合 2861"/>
            <p:cNvGrpSpPr/>
            <p:nvPr/>
          </p:nvGrpSpPr>
          <p:grpSpPr>
            <a:xfrm>
              <a:off x="1860" y="1212"/>
              <a:ext cx="345" cy="284"/>
              <a:chOff x="3072" y="808"/>
              <a:chExt cx="345" cy="284"/>
            </a:xfrm>
          </p:grpSpPr>
          <p:sp>
            <p:nvSpPr>
              <p:cNvPr id="19515" name="椭圆 2862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16" name="矩形 2863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19517" name="组合 2864"/>
            <p:cNvGrpSpPr/>
            <p:nvPr/>
          </p:nvGrpSpPr>
          <p:grpSpPr>
            <a:xfrm>
              <a:off x="660" y="636"/>
              <a:ext cx="345" cy="284"/>
              <a:chOff x="3072" y="808"/>
              <a:chExt cx="345" cy="284"/>
            </a:xfrm>
          </p:grpSpPr>
          <p:sp>
            <p:nvSpPr>
              <p:cNvPr id="19518" name="椭圆 2865"/>
              <p:cNvSpPr/>
              <p:nvPr/>
            </p:nvSpPr>
            <p:spPr>
              <a:xfrm flipH="1">
                <a:off x="3072" y="808"/>
                <a:ext cx="288" cy="284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9519" name="矩形 2866"/>
              <p:cNvSpPr/>
              <p:nvPr/>
            </p:nvSpPr>
            <p:spPr>
              <a:xfrm flipH="1">
                <a:off x="3077" y="816"/>
                <a:ext cx="340" cy="27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2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2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19520" name="矩形 2867"/>
          <p:cNvSpPr/>
          <p:nvPr/>
        </p:nvSpPr>
        <p:spPr>
          <a:xfrm>
            <a:off x="4279900" y="5410200"/>
            <a:ext cx="379730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红先，如何取胜？</a:t>
            </a:r>
            <a:endParaRPr lang="zh-CN" altLang="en-US" b="1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20482" name="矩形 2870"/>
          <p:cNvSpPr/>
          <p:nvPr/>
        </p:nvSpPr>
        <p:spPr>
          <a:xfrm>
            <a:off x="5353050" y="990600"/>
            <a:ext cx="4375150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endParaRPr lang="zh-CN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0483" name="组合 2871"/>
          <p:cNvGrpSpPr/>
          <p:nvPr/>
        </p:nvGrpSpPr>
        <p:grpSpPr>
          <a:xfrm>
            <a:off x="1603375" y="333375"/>
            <a:ext cx="9094788" cy="584200"/>
            <a:chOff x="268" y="210"/>
            <a:chExt cx="5288" cy="368"/>
          </a:xfrm>
        </p:grpSpPr>
        <p:sp>
          <p:nvSpPr>
            <p:cNvPr id="20484" name="矩形 2872"/>
            <p:cNvSpPr/>
            <p:nvPr/>
          </p:nvSpPr>
          <p:spPr>
            <a:xfrm>
              <a:off x="268" y="252"/>
              <a:ext cx="140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>
                  <a:solidFill>
                    <a:schemeClr val="accent2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六、钓鱼马杀</a:t>
              </a:r>
              <a:endParaRPr lang="zh-CN" altLang="en-US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sp>
          <p:nvSpPr>
            <p:cNvPr id="20485" name="矩形 2873"/>
            <p:cNvSpPr/>
            <p:nvPr/>
          </p:nvSpPr>
          <p:spPr>
            <a:xfrm>
              <a:off x="1519" y="210"/>
              <a:ext cx="4037" cy="368"/>
            </a:xfrm>
            <a:prstGeom prst="rect">
              <a:avLst/>
            </a:prstGeom>
            <a:noFill/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 </a:t>
              </a:r>
              <a:r>
                <a:rPr lang="zh-CN" altLang="en-US" sz="160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马在三七路竖线，与将、帅之间的相对位置形状如“双象连环”，称为“钓鱼马”。这时如有车、兵等相配合，可成钓鱼马杀。</a:t>
              </a:r>
              <a:endParaRPr lang="zh-CN" altLang="en-US" sz="1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20486" name="矩形 2874"/>
          <p:cNvSpPr/>
          <p:nvPr/>
        </p:nvSpPr>
        <p:spPr>
          <a:xfrm>
            <a:off x="1871663" y="1773238"/>
            <a:ext cx="3054350" cy="35534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兵四进一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马五进三    将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车一进五（红胜）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本局红方弃兵引将，然后进马照将，做成“钓鱼马”杀。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本局如改黑方先行，黑车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沉底照将，即成“钓鱼马”杀。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0487" name="组合 2875"/>
          <p:cNvGrpSpPr/>
          <p:nvPr/>
        </p:nvGrpSpPr>
        <p:grpSpPr>
          <a:xfrm>
            <a:off x="5048250" y="989013"/>
            <a:ext cx="5530850" cy="5281612"/>
            <a:chOff x="2136" y="885"/>
            <a:chExt cx="3216" cy="3327"/>
          </a:xfrm>
        </p:grpSpPr>
        <p:pic>
          <p:nvPicPr>
            <p:cNvPr id="20488" name="图片 2876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136" y="888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0489" name="组合 2877"/>
            <p:cNvGrpSpPr/>
            <p:nvPr/>
          </p:nvGrpSpPr>
          <p:grpSpPr>
            <a:xfrm>
              <a:off x="4980" y="2544"/>
              <a:ext cx="336" cy="329"/>
              <a:chOff x="2745" y="3631"/>
              <a:chExt cx="336" cy="329"/>
            </a:xfrm>
          </p:grpSpPr>
          <p:sp>
            <p:nvSpPr>
              <p:cNvPr id="20490" name="椭圆 2878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491" name="矩形 2879"/>
              <p:cNvSpPr/>
              <p:nvPr/>
            </p:nvSpPr>
            <p:spPr>
              <a:xfrm>
                <a:off x="2745" y="363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492" name="组合 2880"/>
            <p:cNvGrpSpPr/>
            <p:nvPr/>
          </p:nvGrpSpPr>
          <p:grpSpPr>
            <a:xfrm>
              <a:off x="3564" y="3816"/>
              <a:ext cx="336" cy="329"/>
              <a:chOff x="2758" y="3129"/>
              <a:chExt cx="336" cy="329"/>
            </a:xfrm>
          </p:grpSpPr>
          <p:sp>
            <p:nvSpPr>
              <p:cNvPr id="20493" name="椭圆 2881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494" name="矩形 2882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495" name="组合 2883"/>
            <p:cNvGrpSpPr/>
            <p:nvPr/>
          </p:nvGrpSpPr>
          <p:grpSpPr>
            <a:xfrm>
              <a:off x="3936" y="3816"/>
              <a:ext cx="336" cy="329"/>
              <a:chOff x="2758" y="2841"/>
              <a:chExt cx="336" cy="329"/>
            </a:xfrm>
          </p:grpSpPr>
          <p:sp>
            <p:nvSpPr>
              <p:cNvPr id="20496" name="椭圆 2884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497" name="矩形 2885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498" name="组合 2886"/>
            <p:cNvGrpSpPr/>
            <p:nvPr/>
          </p:nvGrpSpPr>
          <p:grpSpPr>
            <a:xfrm>
              <a:off x="2160" y="1896"/>
              <a:ext cx="336" cy="310"/>
              <a:chOff x="1104" y="768"/>
              <a:chExt cx="336" cy="310"/>
            </a:xfrm>
          </p:grpSpPr>
          <p:sp>
            <p:nvSpPr>
              <p:cNvPr id="20499" name="椭圆 2887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00" name="矩形 2888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501" name="组合 2889"/>
            <p:cNvGrpSpPr/>
            <p:nvPr/>
          </p:nvGrpSpPr>
          <p:grpSpPr>
            <a:xfrm>
              <a:off x="3924" y="1200"/>
              <a:ext cx="336" cy="331"/>
              <a:chOff x="2745" y="3605"/>
              <a:chExt cx="336" cy="331"/>
            </a:xfrm>
          </p:grpSpPr>
          <p:sp>
            <p:nvSpPr>
              <p:cNvPr id="20502" name="椭圆 2890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03" name="矩形 2891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504" name="组合 2892"/>
            <p:cNvGrpSpPr/>
            <p:nvPr/>
          </p:nvGrpSpPr>
          <p:grpSpPr>
            <a:xfrm>
              <a:off x="3600" y="1884"/>
              <a:ext cx="336" cy="329"/>
              <a:chOff x="1597" y="2989"/>
              <a:chExt cx="336" cy="329"/>
            </a:xfrm>
          </p:grpSpPr>
          <p:sp>
            <p:nvSpPr>
              <p:cNvPr id="20505" name="椭圆 2893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06" name="矩形 2894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507" name="组合 2895"/>
            <p:cNvGrpSpPr/>
            <p:nvPr/>
          </p:nvGrpSpPr>
          <p:grpSpPr>
            <a:xfrm>
              <a:off x="2868" y="3204"/>
              <a:ext cx="336" cy="329"/>
              <a:chOff x="1667" y="768"/>
              <a:chExt cx="336" cy="329"/>
            </a:xfrm>
          </p:grpSpPr>
          <p:sp>
            <p:nvSpPr>
              <p:cNvPr id="20508" name="椭圆 2896"/>
              <p:cNvSpPr/>
              <p:nvPr/>
            </p:nvSpPr>
            <p:spPr>
              <a:xfrm>
                <a:off x="1706" y="794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60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09" name="矩形 2897"/>
              <p:cNvSpPr/>
              <p:nvPr/>
            </p:nvSpPr>
            <p:spPr>
              <a:xfrm>
                <a:off x="1667" y="76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510" name="组合 2898"/>
            <p:cNvGrpSpPr/>
            <p:nvPr/>
          </p:nvGrpSpPr>
          <p:grpSpPr>
            <a:xfrm>
              <a:off x="3598" y="885"/>
              <a:ext cx="336" cy="329"/>
              <a:chOff x="2579" y="288"/>
              <a:chExt cx="336" cy="329"/>
            </a:xfrm>
          </p:grpSpPr>
          <p:sp>
            <p:nvSpPr>
              <p:cNvPr id="20511" name="椭圆 2899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12" name="矩形 2900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513" name="组合 2901"/>
            <p:cNvGrpSpPr/>
            <p:nvPr/>
          </p:nvGrpSpPr>
          <p:grpSpPr>
            <a:xfrm>
              <a:off x="3936" y="885"/>
              <a:ext cx="336" cy="329"/>
              <a:chOff x="1248" y="192"/>
              <a:chExt cx="336" cy="329"/>
            </a:xfrm>
          </p:grpSpPr>
          <p:sp>
            <p:nvSpPr>
              <p:cNvPr id="20514" name="椭圆 2902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15" name="矩形 2903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516" name="组合 2904"/>
            <p:cNvGrpSpPr/>
            <p:nvPr/>
          </p:nvGrpSpPr>
          <p:grpSpPr>
            <a:xfrm>
              <a:off x="3253" y="885"/>
              <a:ext cx="336" cy="329"/>
              <a:chOff x="1248" y="192"/>
              <a:chExt cx="336" cy="329"/>
            </a:xfrm>
          </p:grpSpPr>
          <p:sp>
            <p:nvSpPr>
              <p:cNvPr id="20517" name="椭圆 2905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18" name="矩形 2906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0519" name="组合 2907"/>
            <p:cNvGrpSpPr/>
            <p:nvPr/>
          </p:nvGrpSpPr>
          <p:grpSpPr>
            <a:xfrm>
              <a:off x="3598" y="1572"/>
              <a:ext cx="336" cy="329"/>
              <a:chOff x="2029" y="703"/>
              <a:chExt cx="336" cy="329"/>
            </a:xfrm>
          </p:grpSpPr>
          <p:sp>
            <p:nvSpPr>
              <p:cNvPr id="20520" name="椭圆 2908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521" name="矩形 2909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21506" name="矩形 2912"/>
          <p:cNvSpPr/>
          <p:nvPr/>
        </p:nvSpPr>
        <p:spPr>
          <a:xfrm>
            <a:off x="2032000" y="981075"/>
            <a:ext cx="2971800" cy="47999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车四进五！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 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马五进三   将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车八平二！ 象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车二进一   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平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车二平三   车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车三平四（红胜）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本局红方首着弃车砍士，引出黑将，然后进马照将，做成“钓鱼马”，最后平车要杀，黑虽有双车，也无能为力。 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1507" name="组合 2913"/>
          <p:cNvGrpSpPr/>
          <p:nvPr/>
        </p:nvGrpSpPr>
        <p:grpSpPr>
          <a:xfrm>
            <a:off x="5132388" y="301625"/>
            <a:ext cx="5641975" cy="5929313"/>
            <a:chOff x="2320" y="190"/>
            <a:chExt cx="3280" cy="3735"/>
          </a:xfrm>
        </p:grpSpPr>
        <p:grpSp>
          <p:nvGrpSpPr>
            <p:cNvPr id="21508" name="组合 2914"/>
            <p:cNvGrpSpPr/>
            <p:nvPr/>
          </p:nvGrpSpPr>
          <p:grpSpPr>
            <a:xfrm>
              <a:off x="2320" y="424"/>
              <a:ext cx="3216" cy="3324"/>
              <a:chOff x="2304" y="576"/>
              <a:chExt cx="3216" cy="3324"/>
            </a:xfrm>
          </p:grpSpPr>
          <p:pic>
            <p:nvPicPr>
              <p:cNvPr id="21509" name="图片 2915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304" y="576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21510" name="组合 2916"/>
              <p:cNvGrpSpPr/>
              <p:nvPr/>
            </p:nvGrpSpPr>
            <p:grpSpPr>
              <a:xfrm>
                <a:off x="4092" y="2232"/>
                <a:ext cx="336" cy="329"/>
                <a:chOff x="2745" y="3631"/>
                <a:chExt cx="336" cy="329"/>
              </a:xfrm>
            </p:grpSpPr>
            <p:sp>
              <p:nvSpPr>
                <p:cNvPr id="21511" name="椭圆 2917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12" name="矩形 2918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13" name="组合 2919"/>
              <p:cNvGrpSpPr/>
              <p:nvPr/>
            </p:nvGrpSpPr>
            <p:grpSpPr>
              <a:xfrm>
                <a:off x="3732" y="3507"/>
                <a:ext cx="336" cy="329"/>
                <a:chOff x="2758" y="3129"/>
                <a:chExt cx="336" cy="329"/>
              </a:xfrm>
            </p:grpSpPr>
            <p:sp>
              <p:nvSpPr>
                <p:cNvPr id="21514" name="椭圆 2920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15" name="矩形 2921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16" name="组合 2922"/>
              <p:cNvGrpSpPr/>
              <p:nvPr/>
            </p:nvGrpSpPr>
            <p:grpSpPr>
              <a:xfrm>
                <a:off x="3384" y="3507"/>
                <a:ext cx="336" cy="329"/>
                <a:chOff x="2758" y="2841"/>
                <a:chExt cx="336" cy="329"/>
              </a:xfrm>
            </p:grpSpPr>
            <p:sp>
              <p:nvSpPr>
                <p:cNvPr id="21517" name="椭圆 2923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18" name="矩形 2924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19" name="组合 2925"/>
              <p:cNvGrpSpPr/>
              <p:nvPr/>
            </p:nvGrpSpPr>
            <p:grpSpPr>
              <a:xfrm>
                <a:off x="3036" y="2568"/>
                <a:ext cx="336" cy="310"/>
                <a:chOff x="1104" y="768"/>
                <a:chExt cx="336" cy="310"/>
              </a:xfrm>
            </p:grpSpPr>
            <p:sp>
              <p:nvSpPr>
                <p:cNvPr id="21520" name="椭圆 2926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21" name="矩形 2927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22" name="组合 2928"/>
              <p:cNvGrpSpPr/>
              <p:nvPr/>
            </p:nvGrpSpPr>
            <p:grpSpPr>
              <a:xfrm>
                <a:off x="2688" y="888"/>
                <a:ext cx="336" cy="331"/>
                <a:chOff x="2745" y="3605"/>
                <a:chExt cx="336" cy="331"/>
              </a:xfrm>
            </p:grpSpPr>
            <p:sp>
              <p:nvSpPr>
                <p:cNvPr id="21523" name="椭圆 2929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24" name="矩形 2930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25" name="组合 2931"/>
              <p:cNvGrpSpPr/>
              <p:nvPr/>
            </p:nvGrpSpPr>
            <p:grpSpPr>
              <a:xfrm>
                <a:off x="3768" y="1575"/>
                <a:ext cx="336" cy="329"/>
                <a:chOff x="1597" y="2989"/>
                <a:chExt cx="336" cy="329"/>
              </a:xfrm>
            </p:grpSpPr>
            <p:sp>
              <p:nvSpPr>
                <p:cNvPr id="21526" name="椭圆 2932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27" name="矩形 2933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28" name="组合 2934"/>
              <p:cNvGrpSpPr/>
              <p:nvPr/>
            </p:nvGrpSpPr>
            <p:grpSpPr>
              <a:xfrm>
                <a:off x="3384" y="3195"/>
                <a:ext cx="336" cy="329"/>
                <a:chOff x="1667" y="768"/>
                <a:chExt cx="336" cy="329"/>
              </a:xfrm>
            </p:grpSpPr>
            <p:sp>
              <p:nvSpPr>
                <p:cNvPr id="21529" name="椭圆 2935"/>
                <p:cNvSpPr/>
                <p:nvPr/>
              </p:nvSpPr>
              <p:spPr>
                <a:xfrm>
                  <a:off x="1706" y="794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600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30" name="矩形 2936"/>
                <p:cNvSpPr/>
                <p:nvPr/>
              </p:nvSpPr>
              <p:spPr>
                <a:xfrm>
                  <a:off x="1667" y="76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31" name="组合 2937"/>
              <p:cNvGrpSpPr/>
              <p:nvPr/>
            </p:nvGrpSpPr>
            <p:grpSpPr>
              <a:xfrm>
                <a:off x="3766" y="576"/>
                <a:ext cx="336" cy="329"/>
                <a:chOff x="2579" y="288"/>
                <a:chExt cx="336" cy="329"/>
              </a:xfrm>
            </p:grpSpPr>
            <p:sp>
              <p:nvSpPr>
                <p:cNvPr id="21532" name="椭圆 2938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33" name="矩形 2939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34" name="组合 2940"/>
              <p:cNvGrpSpPr/>
              <p:nvPr/>
            </p:nvGrpSpPr>
            <p:grpSpPr>
              <a:xfrm>
                <a:off x="4104" y="576"/>
                <a:ext cx="336" cy="329"/>
                <a:chOff x="1248" y="192"/>
                <a:chExt cx="336" cy="329"/>
              </a:xfrm>
            </p:grpSpPr>
            <p:sp>
              <p:nvSpPr>
                <p:cNvPr id="21535" name="椭圆 2941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36" name="矩形 2942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37" name="组合 2943"/>
              <p:cNvGrpSpPr/>
              <p:nvPr/>
            </p:nvGrpSpPr>
            <p:grpSpPr>
              <a:xfrm>
                <a:off x="3421" y="576"/>
                <a:ext cx="336" cy="329"/>
                <a:chOff x="1248" y="192"/>
                <a:chExt cx="336" cy="329"/>
              </a:xfrm>
            </p:grpSpPr>
            <p:sp>
              <p:nvSpPr>
                <p:cNvPr id="21538" name="椭圆 2944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39" name="矩形 2945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40" name="组合 2946"/>
              <p:cNvGrpSpPr/>
              <p:nvPr/>
            </p:nvGrpSpPr>
            <p:grpSpPr>
              <a:xfrm>
                <a:off x="3766" y="1263"/>
                <a:ext cx="336" cy="329"/>
                <a:chOff x="2029" y="703"/>
                <a:chExt cx="336" cy="329"/>
              </a:xfrm>
            </p:grpSpPr>
            <p:sp>
              <p:nvSpPr>
                <p:cNvPr id="21541" name="椭圆 2947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42" name="矩形 2948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1543" name="组合 2949"/>
              <p:cNvGrpSpPr/>
              <p:nvPr/>
            </p:nvGrpSpPr>
            <p:grpSpPr>
              <a:xfrm>
                <a:off x="3744" y="2877"/>
                <a:ext cx="336" cy="329"/>
                <a:chOff x="2745" y="3631"/>
                <a:chExt cx="336" cy="329"/>
              </a:xfrm>
            </p:grpSpPr>
            <p:sp>
              <p:nvSpPr>
                <p:cNvPr id="21544" name="椭圆 2950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1545" name="矩形 2951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21546" name="矩形 2952"/>
            <p:cNvSpPr/>
            <p:nvPr/>
          </p:nvSpPr>
          <p:spPr>
            <a:xfrm>
              <a:off x="2384" y="3693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547" name="矩形 2953"/>
            <p:cNvSpPr/>
            <p:nvPr/>
          </p:nvSpPr>
          <p:spPr>
            <a:xfrm>
              <a:off x="2350" y="190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４    ５ 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sp>
        <p:nvSpPr>
          <p:cNvPr id="22530" name="矩形 2956"/>
          <p:cNvSpPr/>
          <p:nvPr/>
        </p:nvSpPr>
        <p:spPr>
          <a:xfrm>
            <a:off x="2193925" y="1427163"/>
            <a:ext cx="2654300" cy="35534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车六进三      士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退</a:t>
            </a: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车六进五（红胜）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本局红黑双方对攻，黑方威胁着要“双车错”杀。红帅形势岌岌可危，但现轮红方行棋，红方利用双车叠占肋线的有利因素，采取弃车的战术手段，造成“钓鱼马”杀。</a:t>
            </a:r>
            <a:endParaRPr lang="zh-CN" altLang="en-US" sz="1800">
              <a:solidFill>
                <a:schemeClr val="accent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2531" name="组合 2957"/>
          <p:cNvGrpSpPr/>
          <p:nvPr/>
        </p:nvGrpSpPr>
        <p:grpSpPr>
          <a:xfrm>
            <a:off x="5160963" y="301625"/>
            <a:ext cx="5616575" cy="5991225"/>
            <a:chOff x="2336" y="190"/>
            <a:chExt cx="3266" cy="3774"/>
          </a:xfrm>
        </p:grpSpPr>
        <p:grpSp>
          <p:nvGrpSpPr>
            <p:cNvPr id="22532" name="组合 2958"/>
            <p:cNvGrpSpPr/>
            <p:nvPr/>
          </p:nvGrpSpPr>
          <p:grpSpPr>
            <a:xfrm>
              <a:off x="2336" y="424"/>
              <a:ext cx="3216" cy="3324"/>
              <a:chOff x="2304" y="576"/>
              <a:chExt cx="3216" cy="3324"/>
            </a:xfrm>
          </p:grpSpPr>
          <p:pic>
            <p:nvPicPr>
              <p:cNvPr id="22533" name="图片 2959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2304" y="576"/>
                <a:ext cx="3216" cy="332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grpSp>
            <p:nvGrpSpPr>
              <p:cNvPr id="22534" name="组合 2960"/>
              <p:cNvGrpSpPr/>
              <p:nvPr/>
            </p:nvGrpSpPr>
            <p:grpSpPr>
              <a:xfrm>
                <a:off x="3396" y="2244"/>
                <a:ext cx="336" cy="329"/>
                <a:chOff x="2745" y="3631"/>
                <a:chExt cx="336" cy="329"/>
              </a:xfrm>
            </p:grpSpPr>
            <p:sp>
              <p:nvSpPr>
                <p:cNvPr id="22535" name="椭圆 2961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36" name="矩形 2962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37" name="组合 2963"/>
              <p:cNvGrpSpPr/>
              <p:nvPr/>
            </p:nvGrpSpPr>
            <p:grpSpPr>
              <a:xfrm>
                <a:off x="4080" y="3531"/>
                <a:ext cx="336" cy="329"/>
                <a:chOff x="2758" y="3129"/>
                <a:chExt cx="336" cy="329"/>
              </a:xfrm>
            </p:grpSpPr>
            <p:sp>
              <p:nvSpPr>
                <p:cNvPr id="22538" name="椭圆 2964"/>
                <p:cNvSpPr/>
                <p:nvPr/>
              </p:nvSpPr>
              <p:spPr>
                <a:xfrm>
                  <a:off x="2797" y="3155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39" name="矩形 2965"/>
                <p:cNvSpPr/>
                <p:nvPr/>
              </p:nvSpPr>
              <p:spPr>
                <a:xfrm>
                  <a:off x="2758" y="312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帅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40" name="组合 2966"/>
              <p:cNvGrpSpPr/>
              <p:nvPr/>
            </p:nvGrpSpPr>
            <p:grpSpPr>
              <a:xfrm>
                <a:off x="3396" y="3531"/>
                <a:ext cx="336" cy="329"/>
                <a:chOff x="2758" y="2841"/>
                <a:chExt cx="336" cy="329"/>
              </a:xfrm>
            </p:grpSpPr>
            <p:sp>
              <p:nvSpPr>
                <p:cNvPr id="22541" name="椭圆 2967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42" name="矩形 2968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43" name="组合 2969"/>
              <p:cNvGrpSpPr/>
              <p:nvPr/>
            </p:nvGrpSpPr>
            <p:grpSpPr>
              <a:xfrm>
                <a:off x="2352" y="3528"/>
                <a:ext cx="336" cy="310"/>
                <a:chOff x="1104" y="768"/>
                <a:chExt cx="336" cy="310"/>
              </a:xfrm>
            </p:grpSpPr>
            <p:sp>
              <p:nvSpPr>
                <p:cNvPr id="22544" name="椭圆 2970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45" name="矩形 2971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炮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46" name="组合 2972"/>
              <p:cNvGrpSpPr/>
              <p:nvPr/>
            </p:nvGrpSpPr>
            <p:grpSpPr>
              <a:xfrm>
                <a:off x="3384" y="1560"/>
                <a:ext cx="336" cy="331"/>
                <a:chOff x="2745" y="3605"/>
                <a:chExt cx="336" cy="331"/>
              </a:xfrm>
            </p:grpSpPr>
            <p:sp>
              <p:nvSpPr>
                <p:cNvPr id="22547" name="椭圆 2973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48" name="矩形 2974"/>
                <p:cNvSpPr/>
                <p:nvPr/>
              </p:nvSpPr>
              <p:spPr>
                <a:xfrm>
                  <a:off x="2745" y="3605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49" name="组合 2975"/>
              <p:cNvGrpSpPr/>
              <p:nvPr/>
            </p:nvGrpSpPr>
            <p:grpSpPr>
              <a:xfrm>
                <a:off x="3048" y="1224"/>
                <a:ext cx="336" cy="329"/>
                <a:chOff x="1597" y="2989"/>
                <a:chExt cx="336" cy="329"/>
              </a:xfrm>
            </p:grpSpPr>
            <p:sp>
              <p:nvSpPr>
                <p:cNvPr id="22550" name="椭圆 2976"/>
                <p:cNvSpPr/>
                <p:nvPr/>
              </p:nvSpPr>
              <p:spPr>
                <a:xfrm>
                  <a:off x="1623" y="3019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51" name="矩形 2977"/>
                <p:cNvSpPr/>
                <p:nvPr/>
              </p:nvSpPr>
              <p:spPr>
                <a:xfrm>
                  <a:off x="1597" y="2989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马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52" name="组合 2978"/>
              <p:cNvGrpSpPr/>
              <p:nvPr/>
            </p:nvGrpSpPr>
            <p:grpSpPr>
              <a:xfrm>
                <a:off x="3778" y="600"/>
                <a:ext cx="336" cy="329"/>
                <a:chOff x="2579" y="288"/>
                <a:chExt cx="336" cy="329"/>
              </a:xfrm>
            </p:grpSpPr>
            <p:sp>
              <p:nvSpPr>
                <p:cNvPr id="22553" name="椭圆 2979"/>
                <p:cNvSpPr/>
                <p:nvPr/>
              </p:nvSpPr>
              <p:spPr>
                <a:xfrm>
                  <a:off x="2609" y="31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54" name="矩形 2980"/>
                <p:cNvSpPr/>
                <p:nvPr/>
              </p:nvSpPr>
              <p:spPr>
                <a:xfrm>
                  <a:off x="2579" y="288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将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55" name="组合 2981"/>
              <p:cNvGrpSpPr/>
              <p:nvPr/>
            </p:nvGrpSpPr>
            <p:grpSpPr>
              <a:xfrm>
                <a:off x="3768" y="921"/>
                <a:ext cx="336" cy="329"/>
                <a:chOff x="1248" y="192"/>
                <a:chExt cx="336" cy="329"/>
              </a:xfrm>
            </p:grpSpPr>
            <p:sp>
              <p:nvSpPr>
                <p:cNvPr id="22556" name="椭圆 2982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57" name="矩形 2983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58" name="组合 2984"/>
              <p:cNvGrpSpPr/>
              <p:nvPr/>
            </p:nvGrpSpPr>
            <p:grpSpPr>
              <a:xfrm>
                <a:off x="3421" y="576"/>
                <a:ext cx="336" cy="329"/>
                <a:chOff x="1248" y="192"/>
                <a:chExt cx="336" cy="329"/>
              </a:xfrm>
            </p:grpSpPr>
            <p:sp>
              <p:nvSpPr>
                <p:cNvPr id="22559" name="椭圆 2985"/>
                <p:cNvSpPr/>
                <p:nvPr/>
              </p:nvSpPr>
              <p:spPr>
                <a:xfrm>
                  <a:off x="1274" y="22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60" name="矩形 2986"/>
                <p:cNvSpPr/>
                <p:nvPr/>
              </p:nvSpPr>
              <p:spPr>
                <a:xfrm>
                  <a:off x="1248" y="192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士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61" name="组合 2987"/>
              <p:cNvGrpSpPr/>
              <p:nvPr/>
            </p:nvGrpSpPr>
            <p:grpSpPr>
              <a:xfrm>
                <a:off x="3766" y="1263"/>
                <a:ext cx="336" cy="329"/>
                <a:chOff x="2029" y="703"/>
                <a:chExt cx="336" cy="329"/>
              </a:xfrm>
            </p:grpSpPr>
            <p:sp>
              <p:nvSpPr>
                <p:cNvPr id="22562" name="椭圆 2988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63" name="矩形 2989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64" name="组合 2990"/>
              <p:cNvGrpSpPr/>
              <p:nvPr/>
            </p:nvGrpSpPr>
            <p:grpSpPr>
              <a:xfrm>
                <a:off x="3744" y="2877"/>
                <a:ext cx="336" cy="329"/>
                <a:chOff x="2745" y="3631"/>
                <a:chExt cx="336" cy="329"/>
              </a:xfrm>
            </p:grpSpPr>
            <p:sp>
              <p:nvSpPr>
                <p:cNvPr id="22565" name="椭圆 2991"/>
                <p:cNvSpPr/>
                <p:nvPr/>
              </p:nvSpPr>
              <p:spPr>
                <a:xfrm>
                  <a:off x="2784" y="3648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66" name="矩形 2992"/>
                <p:cNvSpPr/>
                <p:nvPr/>
              </p:nvSpPr>
              <p:spPr>
                <a:xfrm>
                  <a:off x="2745" y="363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67" name="组合 2993"/>
              <p:cNvGrpSpPr/>
              <p:nvPr/>
            </p:nvGrpSpPr>
            <p:grpSpPr>
              <a:xfrm>
                <a:off x="3060" y="600"/>
                <a:ext cx="336" cy="329"/>
                <a:chOff x="2029" y="703"/>
                <a:chExt cx="336" cy="329"/>
              </a:xfrm>
            </p:grpSpPr>
            <p:sp>
              <p:nvSpPr>
                <p:cNvPr id="22568" name="椭圆 2994"/>
                <p:cNvSpPr/>
                <p:nvPr/>
              </p:nvSpPr>
              <p:spPr>
                <a:xfrm>
                  <a:off x="2064" y="720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zh-CN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69" name="矩形 2995"/>
                <p:cNvSpPr/>
                <p:nvPr/>
              </p:nvSpPr>
              <p:spPr>
                <a:xfrm>
                  <a:off x="2029" y="703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象</a:t>
                  </a:r>
                  <a:endPara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70" name="组合 2996"/>
              <p:cNvGrpSpPr/>
              <p:nvPr/>
            </p:nvGrpSpPr>
            <p:grpSpPr>
              <a:xfrm>
                <a:off x="5184" y="3216"/>
                <a:ext cx="336" cy="310"/>
                <a:chOff x="1104" y="768"/>
                <a:chExt cx="336" cy="310"/>
              </a:xfrm>
            </p:grpSpPr>
            <p:sp>
              <p:nvSpPr>
                <p:cNvPr id="22571" name="椭圆 2997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72" name="矩形 2998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73" name="组合 2999"/>
              <p:cNvGrpSpPr/>
              <p:nvPr/>
            </p:nvGrpSpPr>
            <p:grpSpPr>
              <a:xfrm>
                <a:off x="4812" y="2880"/>
                <a:ext cx="336" cy="310"/>
                <a:chOff x="1104" y="768"/>
                <a:chExt cx="336" cy="310"/>
              </a:xfrm>
            </p:grpSpPr>
            <p:sp>
              <p:nvSpPr>
                <p:cNvPr id="22574" name="椭圆 3000"/>
                <p:cNvSpPr/>
                <p:nvPr/>
              </p:nvSpPr>
              <p:spPr>
                <a:xfrm>
                  <a:off x="1130" y="781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  <a:p>
                  <a:pPr algn="ctr"/>
                  <a:endParaRPr lang="en-US" altLang="zh-CN" sz="2800">
                    <a:solidFill>
                      <a:schemeClr val="bg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75" name="矩形 3001"/>
                <p:cNvSpPr/>
                <p:nvPr/>
              </p:nvSpPr>
              <p:spPr>
                <a:xfrm>
                  <a:off x="1104" y="768"/>
                  <a:ext cx="336" cy="31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600" b="1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车</a:t>
                  </a:r>
                  <a:endPara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76" name="组合 3002"/>
              <p:cNvGrpSpPr/>
              <p:nvPr/>
            </p:nvGrpSpPr>
            <p:grpSpPr>
              <a:xfrm>
                <a:off x="3744" y="3204"/>
                <a:ext cx="336" cy="329"/>
                <a:chOff x="2758" y="2841"/>
                <a:chExt cx="336" cy="329"/>
              </a:xfrm>
            </p:grpSpPr>
            <p:sp>
              <p:nvSpPr>
                <p:cNvPr id="22577" name="椭圆 3003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78" name="矩形 3004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仕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  <p:grpSp>
            <p:nvGrpSpPr>
              <p:cNvPr id="22579" name="组合 3005"/>
              <p:cNvGrpSpPr/>
              <p:nvPr/>
            </p:nvGrpSpPr>
            <p:grpSpPr>
              <a:xfrm>
                <a:off x="3048" y="3513"/>
                <a:ext cx="336" cy="329"/>
                <a:chOff x="2758" y="2841"/>
                <a:chExt cx="336" cy="329"/>
              </a:xfrm>
            </p:grpSpPr>
            <p:sp>
              <p:nvSpPr>
                <p:cNvPr id="22580" name="椭圆 3006"/>
                <p:cNvSpPr/>
                <p:nvPr/>
              </p:nvSpPr>
              <p:spPr>
                <a:xfrm>
                  <a:off x="2797" y="2867"/>
                  <a:ext cx="288" cy="288"/>
                </a:xfrm>
                <a:prstGeom prst="ellipse">
                  <a:avLst/>
                </a:prstGeom>
                <a:solidFill>
                  <a:srgbClr val="FFFFFF"/>
                </a:solidFill>
                <a:ln w="38100" cap="flat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22581" name="矩形 3007"/>
                <p:cNvSpPr/>
                <p:nvPr/>
              </p:nvSpPr>
              <p:spPr>
                <a:xfrm>
                  <a:off x="2758" y="2841"/>
                  <a:ext cx="33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2800" b="1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相</a:t>
                  </a:r>
                  <a:endPara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22582" name="矩形 3008"/>
            <p:cNvSpPr/>
            <p:nvPr/>
          </p:nvSpPr>
          <p:spPr>
            <a:xfrm>
              <a:off x="2386" y="3732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九    八   七    六    五    四    三    二    一</a:t>
              </a:r>
              <a:endPara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2583" name="矩形 3009"/>
            <p:cNvSpPr/>
            <p:nvPr/>
          </p:nvSpPr>
          <p:spPr>
            <a:xfrm>
              <a:off x="2350" y="190"/>
              <a:ext cx="3216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b="1">
                  <a:solidFill>
                    <a:schemeClr val="accent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１    ２    ３    ４    ５   ６    ７    ８    ９</a:t>
              </a:r>
              <a:endParaRPr lang="zh-CN" altLang="en-US" b="1">
                <a:solidFill>
                  <a:schemeClr val="accent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灯片编号占位符 1"/>
          <p:cNvSpPr/>
          <p:nvPr>
            <p:ph type="sldNum" sz="quarter" idx="12"/>
          </p:nvPr>
        </p:nvSpPr>
        <p:spPr/>
        <p:txBody>
          <a:bodyPr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zh-CN" altLang="en-US" sz="1400"/>
            </a:fld>
            <a:endParaRPr lang="zh-CN" altLang="en-US" sz="1400"/>
          </a:p>
        </p:txBody>
      </p:sp>
      <p:grpSp>
        <p:nvGrpSpPr>
          <p:cNvPr id="23554" name="组合 3012"/>
          <p:cNvGrpSpPr/>
          <p:nvPr/>
        </p:nvGrpSpPr>
        <p:grpSpPr>
          <a:xfrm>
            <a:off x="5105400" y="762000"/>
            <a:ext cx="5530850" cy="5276850"/>
            <a:chOff x="2304" y="576"/>
            <a:chExt cx="3216" cy="3324"/>
          </a:xfrm>
        </p:grpSpPr>
        <p:pic>
          <p:nvPicPr>
            <p:cNvPr id="23555" name="图片 30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304" y="576"/>
              <a:ext cx="3216" cy="3324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3556" name="组合 3014"/>
            <p:cNvGrpSpPr/>
            <p:nvPr/>
          </p:nvGrpSpPr>
          <p:grpSpPr>
            <a:xfrm>
              <a:off x="4104" y="3540"/>
              <a:ext cx="336" cy="329"/>
              <a:chOff x="2745" y="3631"/>
              <a:chExt cx="336" cy="329"/>
            </a:xfrm>
          </p:grpSpPr>
          <p:sp>
            <p:nvSpPr>
              <p:cNvPr id="23557" name="椭圆 3015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58" name="矩形 3016"/>
              <p:cNvSpPr/>
              <p:nvPr/>
            </p:nvSpPr>
            <p:spPr>
              <a:xfrm>
                <a:off x="2745" y="363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59" name="组合 3017"/>
            <p:cNvGrpSpPr/>
            <p:nvPr/>
          </p:nvGrpSpPr>
          <p:grpSpPr>
            <a:xfrm>
              <a:off x="3744" y="3528"/>
              <a:ext cx="336" cy="329"/>
              <a:chOff x="2758" y="3129"/>
              <a:chExt cx="336" cy="329"/>
            </a:xfrm>
          </p:grpSpPr>
          <p:sp>
            <p:nvSpPr>
              <p:cNvPr id="23560" name="椭圆 3018"/>
              <p:cNvSpPr/>
              <p:nvPr/>
            </p:nvSpPr>
            <p:spPr>
              <a:xfrm>
                <a:off x="2797" y="3155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61" name="矩形 3019"/>
              <p:cNvSpPr/>
              <p:nvPr/>
            </p:nvSpPr>
            <p:spPr>
              <a:xfrm>
                <a:off x="2758" y="312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帅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62" name="组合 3020"/>
            <p:cNvGrpSpPr/>
            <p:nvPr/>
          </p:nvGrpSpPr>
          <p:grpSpPr>
            <a:xfrm>
              <a:off x="3396" y="3531"/>
              <a:ext cx="336" cy="329"/>
              <a:chOff x="2758" y="2841"/>
              <a:chExt cx="336" cy="329"/>
            </a:xfrm>
          </p:grpSpPr>
          <p:sp>
            <p:nvSpPr>
              <p:cNvPr id="23563" name="椭圆 3021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64" name="矩形 3022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65" name="组合 3023"/>
            <p:cNvGrpSpPr/>
            <p:nvPr/>
          </p:nvGrpSpPr>
          <p:grpSpPr>
            <a:xfrm>
              <a:off x="3768" y="1884"/>
              <a:ext cx="336" cy="310"/>
              <a:chOff x="1104" y="768"/>
              <a:chExt cx="336" cy="310"/>
            </a:xfrm>
          </p:grpSpPr>
          <p:sp>
            <p:nvSpPr>
              <p:cNvPr id="23566" name="椭圆 3024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67" name="矩形 3025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炮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68" name="组合 3026"/>
            <p:cNvGrpSpPr/>
            <p:nvPr/>
          </p:nvGrpSpPr>
          <p:grpSpPr>
            <a:xfrm>
              <a:off x="5148" y="2496"/>
              <a:ext cx="336" cy="331"/>
              <a:chOff x="2745" y="3605"/>
              <a:chExt cx="336" cy="331"/>
            </a:xfrm>
          </p:grpSpPr>
          <p:sp>
            <p:nvSpPr>
              <p:cNvPr id="23569" name="椭圆 3027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70" name="矩形 3028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71" name="组合 3029"/>
            <p:cNvGrpSpPr/>
            <p:nvPr/>
          </p:nvGrpSpPr>
          <p:grpSpPr>
            <a:xfrm>
              <a:off x="4104" y="1860"/>
              <a:ext cx="336" cy="329"/>
              <a:chOff x="1597" y="2989"/>
              <a:chExt cx="336" cy="329"/>
            </a:xfrm>
          </p:grpSpPr>
          <p:sp>
            <p:nvSpPr>
              <p:cNvPr id="23572" name="椭圆 3030"/>
              <p:cNvSpPr/>
              <p:nvPr/>
            </p:nvSpPr>
            <p:spPr>
              <a:xfrm>
                <a:off x="1623" y="3019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73" name="矩形 3031"/>
              <p:cNvSpPr/>
              <p:nvPr/>
            </p:nvSpPr>
            <p:spPr>
              <a:xfrm>
                <a:off x="1597" y="2989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马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74" name="组合 3032"/>
            <p:cNvGrpSpPr/>
            <p:nvPr/>
          </p:nvGrpSpPr>
          <p:grpSpPr>
            <a:xfrm>
              <a:off x="3754" y="588"/>
              <a:ext cx="336" cy="329"/>
              <a:chOff x="2579" y="288"/>
              <a:chExt cx="336" cy="329"/>
            </a:xfrm>
          </p:grpSpPr>
          <p:sp>
            <p:nvSpPr>
              <p:cNvPr id="23575" name="椭圆 3033"/>
              <p:cNvSpPr/>
              <p:nvPr/>
            </p:nvSpPr>
            <p:spPr>
              <a:xfrm>
                <a:off x="2609" y="31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76" name="矩形 3034"/>
              <p:cNvSpPr/>
              <p:nvPr/>
            </p:nvSpPr>
            <p:spPr>
              <a:xfrm>
                <a:off x="2579" y="288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将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77" name="组合 3035"/>
            <p:cNvGrpSpPr/>
            <p:nvPr/>
          </p:nvGrpSpPr>
          <p:grpSpPr>
            <a:xfrm>
              <a:off x="4116" y="588"/>
              <a:ext cx="336" cy="329"/>
              <a:chOff x="1248" y="192"/>
              <a:chExt cx="336" cy="329"/>
            </a:xfrm>
          </p:grpSpPr>
          <p:sp>
            <p:nvSpPr>
              <p:cNvPr id="23578" name="椭圆 3036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79" name="矩形 3037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80" name="组合 3038"/>
            <p:cNvGrpSpPr/>
            <p:nvPr/>
          </p:nvGrpSpPr>
          <p:grpSpPr>
            <a:xfrm>
              <a:off x="3409" y="588"/>
              <a:ext cx="336" cy="329"/>
              <a:chOff x="1248" y="192"/>
              <a:chExt cx="336" cy="329"/>
            </a:xfrm>
          </p:grpSpPr>
          <p:sp>
            <p:nvSpPr>
              <p:cNvPr id="23581" name="椭圆 3039"/>
              <p:cNvSpPr/>
              <p:nvPr/>
            </p:nvSpPr>
            <p:spPr>
              <a:xfrm>
                <a:off x="1274" y="22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82" name="矩形 3040"/>
              <p:cNvSpPr/>
              <p:nvPr/>
            </p:nvSpPr>
            <p:spPr>
              <a:xfrm>
                <a:off x="1248" y="192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士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83" name="组合 3041"/>
            <p:cNvGrpSpPr/>
            <p:nvPr/>
          </p:nvGrpSpPr>
          <p:grpSpPr>
            <a:xfrm>
              <a:off x="3766" y="1263"/>
              <a:ext cx="336" cy="329"/>
              <a:chOff x="2029" y="703"/>
              <a:chExt cx="336" cy="329"/>
            </a:xfrm>
          </p:grpSpPr>
          <p:sp>
            <p:nvSpPr>
              <p:cNvPr id="23584" name="椭圆 3042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85" name="矩形 3043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86" name="组合 3044"/>
            <p:cNvGrpSpPr/>
            <p:nvPr/>
          </p:nvGrpSpPr>
          <p:grpSpPr>
            <a:xfrm>
              <a:off x="3744" y="2877"/>
              <a:ext cx="336" cy="329"/>
              <a:chOff x="2745" y="3631"/>
              <a:chExt cx="336" cy="329"/>
            </a:xfrm>
          </p:grpSpPr>
          <p:sp>
            <p:nvSpPr>
              <p:cNvPr id="23587" name="椭圆 3045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88" name="矩形 3046"/>
              <p:cNvSpPr/>
              <p:nvPr/>
            </p:nvSpPr>
            <p:spPr>
              <a:xfrm>
                <a:off x="2745" y="363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89" name="组合 3047"/>
            <p:cNvGrpSpPr/>
            <p:nvPr/>
          </p:nvGrpSpPr>
          <p:grpSpPr>
            <a:xfrm>
              <a:off x="4464" y="588"/>
              <a:ext cx="336" cy="329"/>
              <a:chOff x="2029" y="703"/>
              <a:chExt cx="336" cy="329"/>
            </a:xfrm>
          </p:grpSpPr>
          <p:sp>
            <p:nvSpPr>
              <p:cNvPr id="23590" name="椭圆 3048"/>
              <p:cNvSpPr/>
              <p:nvPr/>
            </p:nvSpPr>
            <p:spPr>
              <a:xfrm>
                <a:off x="2064" y="720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zh-CN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91" name="矩形 3049"/>
              <p:cNvSpPr/>
              <p:nvPr/>
            </p:nvSpPr>
            <p:spPr>
              <a:xfrm>
                <a:off x="2029" y="703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象</a:t>
                </a:r>
                <a:endParaRPr lang="zh-CN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92" name="组合 3050"/>
            <p:cNvGrpSpPr/>
            <p:nvPr/>
          </p:nvGrpSpPr>
          <p:grpSpPr>
            <a:xfrm>
              <a:off x="5160" y="1560"/>
              <a:ext cx="336" cy="310"/>
              <a:chOff x="1104" y="768"/>
              <a:chExt cx="336" cy="310"/>
            </a:xfrm>
          </p:grpSpPr>
          <p:sp>
            <p:nvSpPr>
              <p:cNvPr id="23593" name="椭圆 3051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94" name="矩形 3052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95" name="组合 3053"/>
            <p:cNvGrpSpPr/>
            <p:nvPr/>
          </p:nvGrpSpPr>
          <p:grpSpPr>
            <a:xfrm>
              <a:off x="4812" y="588"/>
              <a:ext cx="336" cy="310"/>
              <a:chOff x="1104" y="768"/>
              <a:chExt cx="336" cy="310"/>
            </a:xfrm>
          </p:grpSpPr>
          <p:sp>
            <p:nvSpPr>
              <p:cNvPr id="23596" name="椭圆 3054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597" name="矩形 3055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车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598" name="组合 3056"/>
            <p:cNvGrpSpPr/>
            <p:nvPr/>
          </p:nvGrpSpPr>
          <p:grpSpPr>
            <a:xfrm>
              <a:off x="3744" y="3204"/>
              <a:ext cx="336" cy="329"/>
              <a:chOff x="2758" y="2841"/>
              <a:chExt cx="336" cy="329"/>
            </a:xfrm>
          </p:grpSpPr>
          <p:sp>
            <p:nvSpPr>
              <p:cNvPr id="23599" name="椭圆 3057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600" name="矩形 3058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仕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601" name="组合 3059"/>
            <p:cNvGrpSpPr/>
            <p:nvPr/>
          </p:nvGrpSpPr>
          <p:grpSpPr>
            <a:xfrm>
              <a:off x="3048" y="3513"/>
              <a:ext cx="336" cy="329"/>
              <a:chOff x="2758" y="2841"/>
              <a:chExt cx="336" cy="329"/>
            </a:xfrm>
          </p:grpSpPr>
          <p:sp>
            <p:nvSpPr>
              <p:cNvPr id="23602" name="椭圆 3060"/>
              <p:cNvSpPr/>
              <p:nvPr/>
            </p:nvSpPr>
            <p:spPr>
              <a:xfrm>
                <a:off x="2797" y="2867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603" name="矩形 3061"/>
              <p:cNvSpPr/>
              <p:nvPr/>
            </p:nvSpPr>
            <p:spPr>
              <a:xfrm>
                <a:off x="2758" y="2841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相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604" name="组合 3062"/>
            <p:cNvGrpSpPr/>
            <p:nvPr/>
          </p:nvGrpSpPr>
          <p:grpSpPr>
            <a:xfrm>
              <a:off x="4440" y="1884"/>
              <a:ext cx="336" cy="310"/>
              <a:chOff x="1104" y="768"/>
              <a:chExt cx="336" cy="310"/>
            </a:xfrm>
          </p:grpSpPr>
          <p:sp>
            <p:nvSpPr>
              <p:cNvPr id="23605" name="椭圆 3063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606" name="矩形 3064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607" name="组合 3065"/>
            <p:cNvGrpSpPr/>
            <p:nvPr/>
          </p:nvGrpSpPr>
          <p:grpSpPr>
            <a:xfrm>
              <a:off x="2352" y="1584"/>
              <a:ext cx="336" cy="310"/>
              <a:chOff x="1104" y="768"/>
              <a:chExt cx="336" cy="310"/>
            </a:xfrm>
          </p:grpSpPr>
          <p:sp>
            <p:nvSpPr>
              <p:cNvPr id="23608" name="椭圆 3066"/>
              <p:cNvSpPr/>
              <p:nvPr/>
            </p:nvSpPr>
            <p:spPr>
              <a:xfrm>
                <a:off x="1130" y="781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algn="ctr"/>
                <a:endParaRPr lang="en-US" altLang="zh-CN" sz="2800">
                  <a:solidFill>
                    <a:schemeClr val="bg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609" name="矩形 3067"/>
              <p:cNvSpPr/>
              <p:nvPr/>
            </p:nvSpPr>
            <p:spPr>
              <a:xfrm>
                <a:off x="1104" y="768"/>
                <a:ext cx="336" cy="3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600" b="1">
                    <a:solidFill>
                      <a:schemeClr val="tx2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卒</a:t>
                </a:r>
                <a:endParaRPr lang="zh-CN" altLang="en-US" sz="2600" b="1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610" name="组合 3068"/>
            <p:cNvGrpSpPr/>
            <p:nvPr/>
          </p:nvGrpSpPr>
          <p:grpSpPr>
            <a:xfrm>
              <a:off x="3036" y="2208"/>
              <a:ext cx="336" cy="331"/>
              <a:chOff x="2745" y="3605"/>
              <a:chExt cx="336" cy="331"/>
            </a:xfrm>
          </p:grpSpPr>
          <p:sp>
            <p:nvSpPr>
              <p:cNvPr id="23611" name="椭圆 3069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612" name="矩形 3070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3613" name="组合 3071"/>
            <p:cNvGrpSpPr/>
            <p:nvPr/>
          </p:nvGrpSpPr>
          <p:grpSpPr>
            <a:xfrm>
              <a:off x="2340" y="2532"/>
              <a:ext cx="336" cy="331"/>
              <a:chOff x="2745" y="3605"/>
              <a:chExt cx="336" cy="331"/>
            </a:xfrm>
          </p:grpSpPr>
          <p:sp>
            <p:nvSpPr>
              <p:cNvPr id="23614" name="椭圆 3072"/>
              <p:cNvSpPr/>
              <p:nvPr/>
            </p:nvSpPr>
            <p:spPr>
              <a:xfrm>
                <a:off x="2784" y="3648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381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3615" name="矩形 3073"/>
              <p:cNvSpPr/>
              <p:nvPr/>
            </p:nvSpPr>
            <p:spPr>
              <a:xfrm>
                <a:off x="2745" y="3605"/>
                <a:ext cx="3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兵</a:t>
                </a:r>
                <a:endParaRPr lang="zh-CN" altLang="en-US" sz="2800" b="1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</p:grpSp>
      <p:sp>
        <p:nvSpPr>
          <p:cNvPr id="23616" name="矩形 3074"/>
          <p:cNvSpPr/>
          <p:nvPr/>
        </p:nvSpPr>
        <p:spPr>
          <a:xfrm>
            <a:off x="1781175" y="1052513"/>
            <a:ext cx="3222625" cy="452310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如图红先：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马四进三   士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进</a:t>
            </a: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endParaRPr lang="en-US" altLang="zh-CN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马三进二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黑方丢车，红方胜定。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chemeClr val="accent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本局说明“钓鱼马”有时不一定立即入局成杀。还可以利用“钓鱼马”杀的威胁迫使对方失子。图中红方进马一着，一面捉车，一面威胁要“钓鱼马”杀，黑方为了保住老将，必得舍去轩，而舍车以后，黑方基本上已无对抗能力。因此，这也是“钓鱼马”的一种利用方式。</a:t>
            </a:r>
            <a:endParaRPr lang="zh-CN" altLang="en-US" sz="1800">
              <a:solidFill>
                <a:schemeClr val="accent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MjlmZjc0ZDI4M2E4OGVhZDc4MTFhN2VmYTMzMzgwODc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1306</Words>
  <Application>WPS 演示</Application>
  <PresentationFormat>宽屏</PresentationFormat>
  <Paragraphs>398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Times New Roman</vt:lpstr>
      <vt:lpstr>黑体</vt:lpstr>
      <vt:lpstr>方正舒体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孙永</cp:lastModifiedBy>
  <cp:revision>155</cp:revision>
  <dcterms:created xsi:type="dcterms:W3CDTF">2019-06-19T02:08:00Z</dcterms:created>
  <dcterms:modified xsi:type="dcterms:W3CDTF">2024-11-06T03:09:13Z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EA1FACF16B3A424594A9579F668E80F3_11</vt:lpwstr>
  </property>
</Properties>
</file>