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57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67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方正舒体" pitchFamily="2" charset="-122"/>
                <a:sym typeface="+mn-ea"/>
              </a:rPr>
              <a:t>中国象棋基础教程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 sz="4400"/>
              <a:t>基本杀法</a:t>
            </a:r>
            <a:r>
              <a:rPr lang="en-US" altLang="zh-CN" sz="4400"/>
              <a:t>6</a:t>
            </a:r>
            <a:endParaRPr lang="en-US" altLang="zh-CN" sz="4400"/>
          </a:p>
        </p:txBody>
      </p:sp>
      <p:sp>
        <p:nvSpPr>
          <p:cNvPr id="4" name="文本框 3"/>
          <p:cNvSpPr txBox="1"/>
          <p:nvPr/>
        </p:nvSpPr>
        <p:spPr>
          <a:xfrm>
            <a:off x="7378065" y="395668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15362" name="矩形 2461"/>
          <p:cNvSpPr/>
          <p:nvPr/>
        </p:nvSpPr>
        <p:spPr>
          <a:xfrm>
            <a:off x="3810000" y="5638800"/>
            <a:ext cx="4703763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红先，想一想，能否成杀？</a:t>
            </a:r>
            <a:endParaRPr lang="zh-CN" altLang="en-US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15363" name="组合 2462"/>
          <p:cNvGrpSpPr/>
          <p:nvPr/>
        </p:nvGrpSpPr>
        <p:grpSpPr>
          <a:xfrm>
            <a:off x="1281113" y="838200"/>
            <a:ext cx="9561512" cy="4640263"/>
            <a:chOff x="80" y="528"/>
            <a:chExt cx="5560" cy="2923"/>
          </a:xfrm>
        </p:grpSpPr>
        <p:grpSp>
          <p:nvGrpSpPr>
            <p:cNvPr id="15364" name="组合 2463"/>
            <p:cNvGrpSpPr/>
            <p:nvPr/>
          </p:nvGrpSpPr>
          <p:grpSpPr>
            <a:xfrm>
              <a:off x="80" y="564"/>
              <a:ext cx="2752" cy="2873"/>
              <a:chOff x="80" y="564"/>
              <a:chExt cx="2752" cy="2873"/>
            </a:xfrm>
          </p:grpSpPr>
          <p:pic>
            <p:nvPicPr>
              <p:cNvPr id="15365" name="图片 2464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80" y="576"/>
                <a:ext cx="2752" cy="284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15366" name="组合 2465"/>
              <p:cNvGrpSpPr/>
              <p:nvPr/>
            </p:nvGrpSpPr>
            <p:grpSpPr>
              <a:xfrm>
                <a:off x="1296" y="576"/>
                <a:ext cx="336" cy="329"/>
                <a:chOff x="2579" y="288"/>
                <a:chExt cx="336" cy="329"/>
              </a:xfrm>
            </p:grpSpPr>
            <p:sp>
              <p:nvSpPr>
                <p:cNvPr id="15367" name="椭圆 2466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68" name="矩形 2467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369" name="组合 2468"/>
              <p:cNvGrpSpPr/>
              <p:nvPr/>
            </p:nvGrpSpPr>
            <p:grpSpPr>
              <a:xfrm>
                <a:off x="384" y="1977"/>
                <a:ext cx="336" cy="329"/>
                <a:chOff x="2745" y="3631"/>
                <a:chExt cx="336" cy="329"/>
              </a:xfrm>
            </p:grpSpPr>
            <p:sp>
              <p:nvSpPr>
                <p:cNvPr id="15370" name="椭圆 2469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71" name="矩形 2470"/>
                <p:cNvSpPr/>
                <p:nvPr/>
              </p:nvSpPr>
              <p:spPr>
                <a:xfrm>
                  <a:off x="2745" y="363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372" name="组合 2471"/>
              <p:cNvGrpSpPr/>
              <p:nvPr/>
            </p:nvGrpSpPr>
            <p:grpSpPr>
              <a:xfrm>
                <a:off x="684" y="2808"/>
                <a:ext cx="336" cy="310"/>
                <a:chOff x="1104" y="768"/>
                <a:chExt cx="336" cy="310"/>
              </a:xfrm>
            </p:grpSpPr>
            <p:sp>
              <p:nvSpPr>
                <p:cNvPr id="15373" name="椭圆 2472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74" name="矩形 2473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375" name="组合 2474"/>
              <p:cNvGrpSpPr/>
              <p:nvPr/>
            </p:nvGrpSpPr>
            <p:grpSpPr>
              <a:xfrm>
                <a:off x="1596" y="576"/>
                <a:ext cx="336" cy="329"/>
                <a:chOff x="1248" y="192"/>
                <a:chExt cx="336" cy="329"/>
              </a:xfrm>
            </p:grpSpPr>
            <p:sp>
              <p:nvSpPr>
                <p:cNvPr id="15376" name="椭圆 2475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77" name="矩形 2476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378" name="组合 2477"/>
              <p:cNvGrpSpPr/>
              <p:nvPr/>
            </p:nvGrpSpPr>
            <p:grpSpPr>
              <a:xfrm>
                <a:off x="720" y="576"/>
                <a:ext cx="336" cy="329"/>
                <a:chOff x="2029" y="703"/>
                <a:chExt cx="336" cy="329"/>
              </a:xfrm>
            </p:grpSpPr>
            <p:sp>
              <p:nvSpPr>
                <p:cNvPr id="15379" name="椭圆 2478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80" name="矩形 2479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381" name="组合 2480"/>
              <p:cNvGrpSpPr/>
              <p:nvPr/>
            </p:nvGrpSpPr>
            <p:grpSpPr>
              <a:xfrm>
                <a:off x="2208" y="1401"/>
                <a:ext cx="336" cy="329"/>
                <a:chOff x="1597" y="2989"/>
                <a:chExt cx="336" cy="329"/>
              </a:xfrm>
            </p:grpSpPr>
            <p:sp>
              <p:nvSpPr>
                <p:cNvPr id="15382" name="椭圆 2481"/>
                <p:cNvSpPr/>
                <p:nvPr/>
              </p:nvSpPr>
              <p:spPr>
                <a:xfrm>
                  <a:off x="1623" y="3019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83" name="矩形 2482"/>
                <p:cNvSpPr/>
                <p:nvPr/>
              </p:nvSpPr>
              <p:spPr>
                <a:xfrm>
                  <a:off x="1597" y="298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384" name="组合 2483"/>
              <p:cNvGrpSpPr/>
              <p:nvPr/>
            </p:nvGrpSpPr>
            <p:grpSpPr>
              <a:xfrm flipH="1">
                <a:off x="1952" y="3108"/>
                <a:ext cx="340" cy="329"/>
                <a:chOff x="2758" y="2518"/>
                <a:chExt cx="336" cy="329"/>
              </a:xfrm>
            </p:grpSpPr>
            <p:sp>
              <p:nvSpPr>
                <p:cNvPr id="15385" name="椭圆 2484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86" name="矩形 2485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387" name="组合 2486"/>
              <p:cNvGrpSpPr/>
              <p:nvPr/>
            </p:nvGrpSpPr>
            <p:grpSpPr>
              <a:xfrm flipH="1">
                <a:off x="1321" y="2797"/>
                <a:ext cx="340" cy="329"/>
                <a:chOff x="2758" y="2841"/>
                <a:chExt cx="336" cy="329"/>
              </a:xfrm>
            </p:grpSpPr>
            <p:sp>
              <p:nvSpPr>
                <p:cNvPr id="15388" name="椭圆 2487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89" name="矩形 2488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390" name="组合 2489"/>
              <p:cNvGrpSpPr/>
              <p:nvPr/>
            </p:nvGrpSpPr>
            <p:grpSpPr>
              <a:xfrm flipH="1">
                <a:off x="1309" y="2484"/>
                <a:ext cx="340" cy="329"/>
                <a:chOff x="2758" y="2518"/>
                <a:chExt cx="336" cy="329"/>
              </a:xfrm>
            </p:grpSpPr>
            <p:sp>
              <p:nvSpPr>
                <p:cNvPr id="15391" name="椭圆 2490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92" name="矩形 2491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393" name="组合 2492"/>
              <p:cNvGrpSpPr/>
              <p:nvPr/>
            </p:nvGrpSpPr>
            <p:grpSpPr>
              <a:xfrm flipH="1">
                <a:off x="1296" y="3098"/>
                <a:ext cx="340" cy="329"/>
                <a:chOff x="2758" y="3129"/>
                <a:chExt cx="336" cy="329"/>
              </a:xfrm>
            </p:grpSpPr>
            <p:sp>
              <p:nvSpPr>
                <p:cNvPr id="15394" name="椭圆 2493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95" name="矩形 2494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396" name="组合 2495"/>
              <p:cNvGrpSpPr/>
              <p:nvPr/>
            </p:nvGrpSpPr>
            <p:grpSpPr>
              <a:xfrm flipH="1">
                <a:off x="1622" y="3103"/>
                <a:ext cx="341" cy="329"/>
                <a:chOff x="2758" y="2841"/>
                <a:chExt cx="336" cy="329"/>
              </a:xfrm>
            </p:grpSpPr>
            <p:sp>
              <p:nvSpPr>
                <p:cNvPr id="15397" name="椭圆 2496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98" name="矩形 2497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399" name="组合 2498"/>
              <p:cNvGrpSpPr/>
              <p:nvPr/>
            </p:nvGrpSpPr>
            <p:grpSpPr>
              <a:xfrm>
                <a:off x="1008" y="564"/>
                <a:ext cx="336" cy="329"/>
                <a:chOff x="1248" y="192"/>
                <a:chExt cx="336" cy="329"/>
              </a:xfrm>
            </p:grpSpPr>
            <p:sp>
              <p:nvSpPr>
                <p:cNvPr id="15400" name="椭圆 2499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01" name="矩形 2500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02" name="组合 2501"/>
              <p:cNvGrpSpPr/>
              <p:nvPr/>
            </p:nvGrpSpPr>
            <p:grpSpPr>
              <a:xfrm>
                <a:off x="672" y="1692"/>
                <a:ext cx="336" cy="329"/>
                <a:chOff x="1667" y="768"/>
                <a:chExt cx="336" cy="329"/>
              </a:xfrm>
            </p:grpSpPr>
            <p:sp>
              <p:nvSpPr>
                <p:cNvPr id="15403" name="椭圆 2502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04" name="矩形 2503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05" name="组合 2504"/>
              <p:cNvGrpSpPr/>
              <p:nvPr/>
            </p:nvGrpSpPr>
            <p:grpSpPr>
              <a:xfrm>
                <a:off x="1896" y="588"/>
                <a:ext cx="336" cy="329"/>
                <a:chOff x="2029" y="703"/>
                <a:chExt cx="336" cy="329"/>
              </a:xfrm>
            </p:grpSpPr>
            <p:sp>
              <p:nvSpPr>
                <p:cNvPr id="15406" name="椭圆 2505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07" name="矩形 2506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08" name="组合 2507"/>
              <p:cNvGrpSpPr/>
              <p:nvPr/>
            </p:nvGrpSpPr>
            <p:grpSpPr>
              <a:xfrm>
                <a:off x="936" y="2820"/>
                <a:ext cx="432" cy="329"/>
                <a:chOff x="3055" y="733"/>
                <a:chExt cx="432" cy="329"/>
              </a:xfrm>
            </p:grpSpPr>
            <p:sp>
              <p:nvSpPr>
                <p:cNvPr id="15409" name="椭圆 2508"/>
                <p:cNvSpPr/>
                <p:nvPr/>
              </p:nvSpPr>
              <p:spPr>
                <a:xfrm>
                  <a:off x="3133" y="733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10" name="矩形 2509"/>
                <p:cNvSpPr/>
                <p:nvPr/>
              </p:nvSpPr>
              <p:spPr>
                <a:xfrm>
                  <a:off x="3055" y="733"/>
                  <a:ext cx="432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卒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15411" name="组合 2510"/>
            <p:cNvGrpSpPr/>
            <p:nvPr/>
          </p:nvGrpSpPr>
          <p:grpSpPr>
            <a:xfrm>
              <a:off x="2880" y="528"/>
              <a:ext cx="2760" cy="2923"/>
              <a:chOff x="2880" y="528"/>
              <a:chExt cx="2760" cy="2923"/>
            </a:xfrm>
          </p:grpSpPr>
          <p:pic>
            <p:nvPicPr>
              <p:cNvPr id="15412" name="图片 2511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880" y="576"/>
                <a:ext cx="2752" cy="284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15413" name="组合 2512"/>
              <p:cNvGrpSpPr/>
              <p:nvPr/>
            </p:nvGrpSpPr>
            <p:grpSpPr>
              <a:xfrm>
                <a:off x="4068" y="540"/>
                <a:ext cx="336" cy="329"/>
                <a:chOff x="2579" y="288"/>
                <a:chExt cx="336" cy="329"/>
              </a:xfrm>
            </p:grpSpPr>
            <p:sp>
              <p:nvSpPr>
                <p:cNvPr id="15414" name="椭圆 2513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15" name="矩形 2514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16" name="组合 2515"/>
              <p:cNvGrpSpPr/>
              <p:nvPr/>
            </p:nvGrpSpPr>
            <p:grpSpPr>
              <a:xfrm>
                <a:off x="2904" y="1680"/>
                <a:ext cx="336" cy="329"/>
                <a:chOff x="2745" y="3631"/>
                <a:chExt cx="336" cy="329"/>
              </a:xfrm>
            </p:grpSpPr>
            <p:sp>
              <p:nvSpPr>
                <p:cNvPr id="15417" name="椭圆 2516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18" name="矩形 2517"/>
                <p:cNvSpPr/>
                <p:nvPr/>
              </p:nvSpPr>
              <p:spPr>
                <a:xfrm>
                  <a:off x="2745" y="363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19" name="组合 2518"/>
              <p:cNvGrpSpPr/>
              <p:nvPr/>
            </p:nvGrpSpPr>
            <p:grpSpPr>
              <a:xfrm>
                <a:off x="4704" y="1416"/>
                <a:ext cx="336" cy="310"/>
                <a:chOff x="1104" y="768"/>
                <a:chExt cx="336" cy="310"/>
              </a:xfrm>
            </p:grpSpPr>
            <p:sp>
              <p:nvSpPr>
                <p:cNvPr id="15420" name="椭圆 2519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21" name="矩形 2520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22" name="组合 2521"/>
              <p:cNvGrpSpPr/>
              <p:nvPr/>
            </p:nvGrpSpPr>
            <p:grpSpPr>
              <a:xfrm>
                <a:off x="4380" y="528"/>
                <a:ext cx="336" cy="329"/>
                <a:chOff x="1248" y="192"/>
                <a:chExt cx="336" cy="329"/>
              </a:xfrm>
            </p:grpSpPr>
            <p:sp>
              <p:nvSpPr>
                <p:cNvPr id="15423" name="椭圆 2522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24" name="矩形 2523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25" name="组合 2524"/>
              <p:cNvGrpSpPr/>
              <p:nvPr/>
            </p:nvGrpSpPr>
            <p:grpSpPr>
              <a:xfrm>
                <a:off x="3468" y="552"/>
                <a:ext cx="336" cy="329"/>
                <a:chOff x="2029" y="703"/>
                <a:chExt cx="336" cy="329"/>
              </a:xfrm>
            </p:grpSpPr>
            <p:sp>
              <p:nvSpPr>
                <p:cNvPr id="15426" name="椭圆 2525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27" name="矩形 2526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28" name="组合 2527"/>
              <p:cNvGrpSpPr/>
              <p:nvPr/>
            </p:nvGrpSpPr>
            <p:grpSpPr>
              <a:xfrm>
                <a:off x="5004" y="1380"/>
                <a:ext cx="336" cy="329"/>
                <a:chOff x="1597" y="2989"/>
                <a:chExt cx="336" cy="329"/>
              </a:xfrm>
            </p:grpSpPr>
            <p:sp>
              <p:nvSpPr>
                <p:cNvPr id="15429" name="椭圆 2528"/>
                <p:cNvSpPr/>
                <p:nvPr/>
              </p:nvSpPr>
              <p:spPr>
                <a:xfrm>
                  <a:off x="1623" y="3019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30" name="矩形 2529"/>
                <p:cNvSpPr/>
                <p:nvPr/>
              </p:nvSpPr>
              <p:spPr>
                <a:xfrm>
                  <a:off x="1597" y="298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31" name="组合 2530"/>
              <p:cNvGrpSpPr/>
              <p:nvPr/>
            </p:nvGrpSpPr>
            <p:grpSpPr>
              <a:xfrm flipH="1">
                <a:off x="4712" y="3108"/>
                <a:ext cx="340" cy="329"/>
                <a:chOff x="2758" y="2518"/>
                <a:chExt cx="336" cy="329"/>
              </a:xfrm>
            </p:grpSpPr>
            <p:sp>
              <p:nvSpPr>
                <p:cNvPr id="15432" name="椭圆 2531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33" name="矩形 2532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34" name="组合 2533"/>
              <p:cNvGrpSpPr/>
              <p:nvPr/>
            </p:nvGrpSpPr>
            <p:grpSpPr>
              <a:xfrm flipH="1">
                <a:off x="4105" y="2809"/>
                <a:ext cx="340" cy="329"/>
                <a:chOff x="2758" y="2841"/>
                <a:chExt cx="336" cy="329"/>
              </a:xfrm>
            </p:grpSpPr>
            <p:sp>
              <p:nvSpPr>
                <p:cNvPr id="15435" name="椭圆 2534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36" name="矩形 2535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37" name="组合 2536"/>
              <p:cNvGrpSpPr/>
              <p:nvPr/>
            </p:nvGrpSpPr>
            <p:grpSpPr>
              <a:xfrm flipH="1">
                <a:off x="4088" y="2484"/>
                <a:ext cx="340" cy="329"/>
                <a:chOff x="2758" y="2518"/>
                <a:chExt cx="336" cy="329"/>
              </a:xfrm>
            </p:grpSpPr>
            <p:sp>
              <p:nvSpPr>
                <p:cNvPr id="15438" name="椭圆 2537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39" name="矩形 2538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40" name="组合 2539"/>
              <p:cNvGrpSpPr/>
              <p:nvPr/>
            </p:nvGrpSpPr>
            <p:grpSpPr>
              <a:xfrm flipH="1">
                <a:off x="4092" y="3122"/>
                <a:ext cx="340" cy="329"/>
                <a:chOff x="2758" y="3129"/>
                <a:chExt cx="336" cy="329"/>
              </a:xfrm>
            </p:grpSpPr>
            <p:sp>
              <p:nvSpPr>
                <p:cNvPr id="15441" name="椭圆 2540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42" name="矩形 2541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43" name="组合 2542"/>
              <p:cNvGrpSpPr/>
              <p:nvPr/>
            </p:nvGrpSpPr>
            <p:grpSpPr>
              <a:xfrm flipH="1">
                <a:off x="4406" y="3115"/>
                <a:ext cx="341" cy="329"/>
                <a:chOff x="2758" y="2841"/>
                <a:chExt cx="336" cy="329"/>
              </a:xfrm>
            </p:grpSpPr>
            <p:sp>
              <p:nvSpPr>
                <p:cNvPr id="15444" name="椭圆 2543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45" name="矩形 2544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46" name="组合 2545"/>
              <p:cNvGrpSpPr/>
              <p:nvPr/>
            </p:nvGrpSpPr>
            <p:grpSpPr>
              <a:xfrm>
                <a:off x="4080" y="828"/>
                <a:ext cx="336" cy="329"/>
                <a:chOff x="1248" y="192"/>
                <a:chExt cx="336" cy="329"/>
              </a:xfrm>
            </p:grpSpPr>
            <p:sp>
              <p:nvSpPr>
                <p:cNvPr id="15447" name="椭圆 2546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48" name="矩形 2547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49" name="组合 2548"/>
              <p:cNvGrpSpPr/>
              <p:nvPr/>
            </p:nvGrpSpPr>
            <p:grpSpPr>
              <a:xfrm>
                <a:off x="4704" y="1704"/>
                <a:ext cx="336" cy="329"/>
                <a:chOff x="1667" y="768"/>
                <a:chExt cx="336" cy="329"/>
              </a:xfrm>
            </p:grpSpPr>
            <p:sp>
              <p:nvSpPr>
                <p:cNvPr id="15450" name="椭圆 2549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51" name="矩形 2550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52" name="组合 2551"/>
              <p:cNvGrpSpPr/>
              <p:nvPr/>
            </p:nvGrpSpPr>
            <p:grpSpPr>
              <a:xfrm>
                <a:off x="4080" y="1152"/>
                <a:ext cx="336" cy="329"/>
                <a:chOff x="2029" y="703"/>
                <a:chExt cx="336" cy="329"/>
              </a:xfrm>
            </p:grpSpPr>
            <p:sp>
              <p:nvSpPr>
                <p:cNvPr id="15453" name="椭圆 2552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54" name="矩形 2553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55" name="组合 2554"/>
              <p:cNvGrpSpPr/>
              <p:nvPr/>
            </p:nvGrpSpPr>
            <p:grpSpPr>
              <a:xfrm>
                <a:off x="4344" y="2820"/>
                <a:ext cx="432" cy="329"/>
                <a:chOff x="3055" y="733"/>
                <a:chExt cx="432" cy="329"/>
              </a:xfrm>
            </p:grpSpPr>
            <p:sp>
              <p:nvSpPr>
                <p:cNvPr id="15456" name="椭圆 2555"/>
                <p:cNvSpPr/>
                <p:nvPr/>
              </p:nvSpPr>
              <p:spPr>
                <a:xfrm>
                  <a:off x="3133" y="733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57" name="矩形 2556"/>
                <p:cNvSpPr/>
                <p:nvPr/>
              </p:nvSpPr>
              <p:spPr>
                <a:xfrm>
                  <a:off x="3055" y="733"/>
                  <a:ext cx="432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卒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58" name="组合 2557"/>
              <p:cNvGrpSpPr/>
              <p:nvPr/>
            </p:nvGrpSpPr>
            <p:grpSpPr>
              <a:xfrm>
                <a:off x="5016" y="3108"/>
                <a:ext cx="336" cy="329"/>
                <a:chOff x="1968" y="672"/>
                <a:chExt cx="336" cy="329"/>
              </a:xfrm>
            </p:grpSpPr>
            <p:sp>
              <p:nvSpPr>
                <p:cNvPr id="15459" name="椭圆 2558"/>
                <p:cNvSpPr/>
                <p:nvPr/>
              </p:nvSpPr>
              <p:spPr>
                <a:xfrm>
                  <a:off x="2003" y="69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60" name="矩形 2559"/>
                <p:cNvSpPr/>
                <p:nvPr/>
              </p:nvSpPr>
              <p:spPr>
                <a:xfrm>
                  <a:off x="1968" y="67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61" name="组合 2560"/>
              <p:cNvGrpSpPr/>
              <p:nvPr/>
            </p:nvGrpSpPr>
            <p:grpSpPr>
              <a:xfrm>
                <a:off x="4080" y="1656"/>
                <a:ext cx="336" cy="329"/>
                <a:chOff x="777" y="3478"/>
                <a:chExt cx="336" cy="329"/>
              </a:xfrm>
            </p:grpSpPr>
            <p:sp>
              <p:nvSpPr>
                <p:cNvPr id="15462" name="椭圆 2561"/>
                <p:cNvSpPr/>
                <p:nvPr/>
              </p:nvSpPr>
              <p:spPr>
                <a:xfrm>
                  <a:off x="816" y="351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63" name="矩形 2562"/>
                <p:cNvSpPr/>
                <p:nvPr/>
              </p:nvSpPr>
              <p:spPr>
                <a:xfrm>
                  <a:off x="777" y="347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64" name="组合 2563"/>
              <p:cNvGrpSpPr/>
              <p:nvPr/>
            </p:nvGrpSpPr>
            <p:grpSpPr>
              <a:xfrm>
                <a:off x="5304" y="2496"/>
                <a:ext cx="336" cy="329"/>
                <a:chOff x="777" y="3478"/>
                <a:chExt cx="336" cy="329"/>
              </a:xfrm>
            </p:grpSpPr>
            <p:sp>
              <p:nvSpPr>
                <p:cNvPr id="15465" name="椭圆 2564"/>
                <p:cNvSpPr/>
                <p:nvPr/>
              </p:nvSpPr>
              <p:spPr>
                <a:xfrm>
                  <a:off x="816" y="351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66" name="矩形 2565"/>
                <p:cNvSpPr/>
                <p:nvPr/>
              </p:nvSpPr>
              <p:spPr>
                <a:xfrm>
                  <a:off x="777" y="347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5467" name="组合 2566"/>
              <p:cNvGrpSpPr/>
              <p:nvPr/>
            </p:nvGrpSpPr>
            <p:grpSpPr>
              <a:xfrm>
                <a:off x="3192" y="2808"/>
                <a:ext cx="336" cy="310"/>
                <a:chOff x="1104" y="768"/>
                <a:chExt cx="336" cy="310"/>
              </a:xfrm>
            </p:grpSpPr>
            <p:sp>
              <p:nvSpPr>
                <p:cNvPr id="15468" name="椭圆 2567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69" name="矩形 2568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7170" name="组合 2065"/>
          <p:cNvGrpSpPr/>
          <p:nvPr/>
        </p:nvGrpSpPr>
        <p:grpSpPr>
          <a:xfrm>
            <a:off x="1885950" y="333375"/>
            <a:ext cx="8655050" cy="644525"/>
            <a:chOff x="432" y="210"/>
            <a:chExt cx="5033" cy="406"/>
          </a:xfrm>
        </p:grpSpPr>
        <p:sp>
          <p:nvSpPr>
            <p:cNvPr id="7171" name="矩形 2066"/>
            <p:cNvSpPr/>
            <p:nvPr/>
          </p:nvSpPr>
          <p:spPr>
            <a:xfrm>
              <a:off x="432" y="240"/>
              <a:ext cx="1495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一、对面笑杀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7172" name="矩形 2067"/>
            <p:cNvSpPr/>
            <p:nvPr/>
          </p:nvSpPr>
          <p:spPr>
            <a:xfrm>
              <a:off x="1828" y="210"/>
              <a:ext cx="3637" cy="406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当一方将帅占立中路时，利用双方将帅不得见面的规则做成杀势。</a:t>
              </a:r>
              <a:endParaRPr lang="zh-CN" altLang="en-US" sz="1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173" name="组合 2068"/>
          <p:cNvGrpSpPr/>
          <p:nvPr/>
        </p:nvGrpSpPr>
        <p:grpSpPr>
          <a:xfrm>
            <a:off x="5027613" y="1109663"/>
            <a:ext cx="5516562" cy="5157787"/>
            <a:chOff x="2304" y="816"/>
            <a:chExt cx="3216" cy="3324"/>
          </a:xfrm>
        </p:grpSpPr>
        <p:pic>
          <p:nvPicPr>
            <p:cNvPr id="7174" name="图片 2069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04" y="816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7175" name="组合 2070"/>
            <p:cNvGrpSpPr/>
            <p:nvPr/>
          </p:nvGrpSpPr>
          <p:grpSpPr>
            <a:xfrm>
              <a:off x="3756" y="3432"/>
              <a:ext cx="336" cy="336"/>
              <a:chOff x="2758" y="2841"/>
              <a:chExt cx="336" cy="336"/>
            </a:xfrm>
          </p:grpSpPr>
          <p:sp>
            <p:nvSpPr>
              <p:cNvPr id="7176" name="椭圆 2071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77" name="矩形 2072"/>
              <p:cNvSpPr/>
              <p:nvPr/>
            </p:nvSpPr>
            <p:spPr>
              <a:xfrm>
                <a:off x="2758" y="2841"/>
                <a:ext cx="336" cy="33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178" name="组合 2073"/>
            <p:cNvGrpSpPr/>
            <p:nvPr/>
          </p:nvGrpSpPr>
          <p:grpSpPr>
            <a:xfrm>
              <a:off x="3396" y="1476"/>
              <a:ext cx="336" cy="336"/>
              <a:chOff x="2579" y="288"/>
              <a:chExt cx="336" cy="336"/>
            </a:xfrm>
          </p:grpSpPr>
          <p:sp>
            <p:nvSpPr>
              <p:cNvPr id="7179" name="椭圆 2074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80" name="矩形 2075"/>
              <p:cNvSpPr/>
              <p:nvPr/>
            </p:nvSpPr>
            <p:spPr>
              <a:xfrm>
                <a:off x="2579" y="288"/>
                <a:ext cx="336" cy="33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181" name="组合 2076"/>
            <p:cNvGrpSpPr/>
            <p:nvPr/>
          </p:nvGrpSpPr>
          <p:grpSpPr>
            <a:xfrm>
              <a:off x="2688" y="2460"/>
              <a:ext cx="336" cy="336"/>
              <a:chOff x="2745" y="3631"/>
              <a:chExt cx="336" cy="336"/>
            </a:xfrm>
          </p:grpSpPr>
          <p:sp>
            <p:nvSpPr>
              <p:cNvPr id="7182" name="椭圆 2077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83" name="矩形 2078"/>
              <p:cNvSpPr/>
              <p:nvPr/>
            </p:nvSpPr>
            <p:spPr>
              <a:xfrm>
                <a:off x="2745" y="3631"/>
                <a:ext cx="336" cy="33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184" name="组合 2079"/>
            <p:cNvGrpSpPr/>
            <p:nvPr/>
          </p:nvGrpSpPr>
          <p:grpSpPr>
            <a:xfrm>
              <a:off x="3756" y="3768"/>
              <a:ext cx="336" cy="336"/>
              <a:chOff x="2758" y="3129"/>
              <a:chExt cx="336" cy="336"/>
            </a:xfrm>
          </p:grpSpPr>
          <p:sp>
            <p:nvSpPr>
              <p:cNvPr id="7185" name="椭圆 2080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86" name="矩形 2081"/>
              <p:cNvSpPr/>
              <p:nvPr/>
            </p:nvSpPr>
            <p:spPr>
              <a:xfrm>
                <a:off x="2758" y="3129"/>
                <a:ext cx="336" cy="33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187" name="组合 2082"/>
            <p:cNvGrpSpPr/>
            <p:nvPr/>
          </p:nvGrpSpPr>
          <p:grpSpPr>
            <a:xfrm>
              <a:off x="4092" y="3132"/>
              <a:ext cx="336" cy="336"/>
              <a:chOff x="2758" y="2841"/>
              <a:chExt cx="336" cy="336"/>
            </a:xfrm>
          </p:grpSpPr>
          <p:sp>
            <p:nvSpPr>
              <p:cNvPr id="7188" name="椭圆 2083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89" name="矩形 2084"/>
              <p:cNvSpPr/>
              <p:nvPr/>
            </p:nvSpPr>
            <p:spPr>
              <a:xfrm>
                <a:off x="2758" y="2841"/>
                <a:ext cx="336" cy="33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190" name="组合 2085"/>
            <p:cNvGrpSpPr/>
            <p:nvPr/>
          </p:nvGrpSpPr>
          <p:grpSpPr>
            <a:xfrm>
              <a:off x="4812" y="3456"/>
              <a:ext cx="336" cy="317"/>
              <a:chOff x="1104" y="768"/>
              <a:chExt cx="336" cy="317"/>
            </a:xfrm>
          </p:grpSpPr>
          <p:sp>
            <p:nvSpPr>
              <p:cNvPr id="7191" name="椭圆 2086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92" name="矩形 2087"/>
              <p:cNvSpPr/>
              <p:nvPr/>
            </p:nvSpPr>
            <p:spPr>
              <a:xfrm>
                <a:off x="1104" y="768"/>
                <a:ext cx="336" cy="31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193" name="组合 2088"/>
            <p:cNvGrpSpPr/>
            <p:nvPr/>
          </p:nvGrpSpPr>
          <p:grpSpPr>
            <a:xfrm>
              <a:off x="3396" y="828"/>
              <a:ext cx="336" cy="336"/>
              <a:chOff x="1248" y="192"/>
              <a:chExt cx="336" cy="336"/>
            </a:xfrm>
          </p:grpSpPr>
          <p:sp>
            <p:nvSpPr>
              <p:cNvPr id="7194" name="椭圆 2089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95" name="矩形 2090"/>
              <p:cNvSpPr/>
              <p:nvPr/>
            </p:nvSpPr>
            <p:spPr>
              <a:xfrm>
                <a:off x="1248" y="192"/>
                <a:ext cx="336" cy="33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196" name="组合 2091"/>
            <p:cNvGrpSpPr/>
            <p:nvPr/>
          </p:nvGrpSpPr>
          <p:grpSpPr>
            <a:xfrm>
              <a:off x="5160" y="1488"/>
              <a:ext cx="336" cy="336"/>
              <a:chOff x="2029" y="703"/>
              <a:chExt cx="336" cy="336"/>
            </a:xfrm>
          </p:grpSpPr>
          <p:sp>
            <p:nvSpPr>
              <p:cNvPr id="7197" name="椭圆 2092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98" name="矩形 2093"/>
              <p:cNvSpPr/>
              <p:nvPr/>
            </p:nvSpPr>
            <p:spPr>
              <a:xfrm>
                <a:off x="2029" y="703"/>
                <a:ext cx="336" cy="33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199" name="组合 2094"/>
            <p:cNvGrpSpPr/>
            <p:nvPr/>
          </p:nvGrpSpPr>
          <p:grpSpPr>
            <a:xfrm>
              <a:off x="4092" y="828"/>
              <a:ext cx="336" cy="336"/>
              <a:chOff x="1248" y="192"/>
              <a:chExt cx="336" cy="336"/>
            </a:xfrm>
          </p:grpSpPr>
          <p:sp>
            <p:nvSpPr>
              <p:cNvPr id="7200" name="椭圆 2095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01" name="矩形 2096"/>
              <p:cNvSpPr/>
              <p:nvPr/>
            </p:nvSpPr>
            <p:spPr>
              <a:xfrm>
                <a:off x="1248" y="192"/>
                <a:ext cx="336" cy="33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202" name="组合 2097"/>
            <p:cNvGrpSpPr/>
            <p:nvPr/>
          </p:nvGrpSpPr>
          <p:grpSpPr>
            <a:xfrm>
              <a:off x="4452" y="840"/>
              <a:ext cx="336" cy="336"/>
              <a:chOff x="2029" y="703"/>
              <a:chExt cx="336" cy="336"/>
            </a:xfrm>
          </p:grpSpPr>
          <p:sp>
            <p:nvSpPr>
              <p:cNvPr id="7203" name="椭圆 2098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04" name="矩形 2099"/>
              <p:cNvSpPr/>
              <p:nvPr/>
            </p:nvSpPr>
            <p:spPr>
              <a:xfrm>
                <a:off x="2029" y="703"/>
                <a:ext cx="336" cy="33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7205" name="矩形 2100"/>
          <p:cNvSpPr/>
          <p:nvPr/>
        </p:nvSpPr>
        <p:spPr>
          <a:xfrm>
            <a:off x="1720850" y="2422525"/>
            <a:ext cx="2971800" cy="203009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图中双方都有车，红方利用对方车的位置低的弱点，以对面笑杀取胜，着法是仕五进六，下着车八平六即成对面笑杀。黑方虽有车，面对红车的杀着，也只有干瞪眼。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8194" name="矩形 2103"/>
          <p:cNvSpPr/>
          <p:nvPr/>
        </p:nvSpPr>
        <p:spPr>
          <a:xfrm>
            <a:off x="2027238" y="1268413"/>
            <a:ext cx="3054350" cy="396938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图中，红方采取弃车的手段可造成“对面笑”杀。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着法（红先）：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车六平四    士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车四进一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炮二平四    车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　兵四进一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　兵四进一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　兵四进一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　（红胜）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8195" name="组合 2104"/>
          <p:cNvGrpSpPr/>
          <p:nvPr/>
        </p:nvGrpSpPr>
        <p:grpSpPr>
          <a:xfrm>
            <a:off x="5141913" y="301625"/>
            <a:ext cx="5632450" cy="5942013"/>
            <a:chOff x="2325" y="190"/>
            <a:chExt cx="3275" cy="3743"/>
          </a:xfrm>
        </p:grpSpPr>
        <p:grpSp>
          <p:nvGrpSpPr>
            <p:cNvPr id="8196" name="组合 2105"/>
            <p:cNvGrpSpPr/>
            <p:nvPr/>
          </p:nvGrpSpPr>
          <p:grpSpPr>
            <a:xfrm>
              <a:off x="2325" y="412"/>
              <a:ext cx="3194" cy="3328"/>
              <a:chOff x="2208" y="480"/>
              <a:chExt cx="3355" cy="3468"/>
            </a:xfrm>
          </p:grpSpPr>
          <p:pic>
            <p:nvPicPr>
              <p:cNvPr id="8197" name="图片 2106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208" y="480"/>
                <a:ext cx="3355" cy="3468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8198" name="组合 2107"/>
              <p:cNvGrpSpPr/>
              <p:nvPr/>
            </p:nvGrpSpPr>
            <p:grpSpPr>
              <a:xfrm>
                <a:off x="2208" y="516"/>
                <a:ext cx="2940" cy="3379"/>
                <a:chOff x="2208" y="516"/>
                <a:chExt cx="2940" cy="3379"/>
              </a:xfrm>
            </p:grpSpPr>
            <p:grpSp>
              <p:nvGrpSpPr>
                <p:cNvPr id="8199" name="组合 2108"/>
                <p:cNvGrpSpPr/>
                <p:nvPr/>
              </p:nvGrpSpPr>
              <p:grpSpPr>
                <a:xfrm>
                  <a:off x="4068" y="852"/>
                  <a:ext cx="336" cy="343"/>
                  <a:chOff x="2579" y="288"/>
                  <a:chExt cx="336" cy="343"/>
                </a:xfrm>
              </p:grpSpPr>
              <p:sp>
                <p:nvSpPr>
                  <p:cNvPr id="8200" name="椭圆 2109"/>
                  <p:cNvSpPr/>
                  <p:nvPr/>
                </p:nvSpPr>
                <p:spPr>
                  <a:xfrm>
                    <a:off x="2609" y="310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8201" name="矩形 2110"/>
                  <p:cNvSpPr/>
                  <p:nvPr/>
                </p:nvSpPr>
                <p:spPr>
                  <a:xfrm>
                    <a:off x="2579" y="288"/>
                    <a:ext cx="336" cy="34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将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8202" name="组合 2111"/>
                <p:cNvGrpSpPr/>
                <p:nvPr/>
              </p:nvGrpSpPr>
              <p:grpSpPr>
                <a:xfrm>
                  <a:off x="3348" y="1512"/>
                  <a:ext cx="336" cy="343"/>
                  <a:chOff x="2745" y="3631"/>
                  <a:chExt cx="336" cy="343"/>
                </a:xfrm>
              </p:grpSpPr>
              <p:sp>
                <p:nvSpPr>
                  <p:cNvPr id="8203" name="椭圆 2112"/>
                  <p:cNvSpPr/>
                  <p:nvPr/>
                </p:nvSpPr>
                <p:spPr>
                  <a:xfrm>
                    <a:off x="2784" y="3648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8204" name="矩形 2113"/>
                  <p:cNvSpPr/>
                  <p:nvPr/>
                </p:nvSpPr>
                <p:spPr>
                  <a:xfrm>
                    <a:off x="2745" y="3631"/>
                    <a:ext cx="336" cy="34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车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8205" name="组合 2114"/>
                <p:cNvGrpSpPr/>
                <p:nvPr/>
              </p:nvGrpSpPr>
              <p:grpSpPr>
                <a:xfrm>
                  <a:off x="3720" y="3552"/>
                  <a:ext cx="336" cy="343"/>
                  <a:chOff x="2758" y="3129"/>
                  <a:chExt cx="336" cy="343"/>
                </a:xfrm>
              </p:grpSpPr>
              <p:sp>
                <p:nvSpPr>
                  <p:cNvPr id="8206" name="椭圆 2115"/>
                  <p:cNvSpPr/>
                  <p:nvPr/>
                </p:nvSpPr>
                <p:spPr>
                  <a:xfrm>
                    <a:off x="2797" y="3155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8207" name="矩形 2116"/>
                  <p:cNvSpPr/>
                  <p:nvPr/>
                </p:nvSpPr>
                <p:spPr>
                  <a:xfrm>
                    <a:off x="2758" y="3129"/>
                    <a:ext cx="336" cy="34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帅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8208" name="组合 2117"/>
                <p:cNvGrpSpPr/>
                <p:nvPr/>
              </p:nvGrpSpPr>
              <p:grpSpPr>
                <a:xfrm>
                  <a:off x="4812" y="2892"/>
                  <a:ext cx="336" cy="343"/>
                  <a:chOff x="777" y="3478"/>
                  <a:chExt cx="336" cy="343"/>
                </a:xfrm>
              </p:grpSpPr>
              <p:sp>
                <p:nvSpPr>
                  <p:cNvPr id="8209" name="椭圆 2118"/>
                  <p:cNvSpPr/>
                  <p:nvPr/>
                </p:nvSpPr>
                <p:spPr>
                  <a:xfrm>
                    <a:off x="816" y="351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8210" name="矩形 2119"/>
                  <p:cNvSpPr/>
                  <p:nvPr/>
                </p:nvSpPr>
                <p:spPr>
                  <a:xfrm>
                    <a:off x="777" y="3478"/>
                    <a:ext cx="336" cy="34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炮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8211" name="组合 2120"/>
                <p:cNvGrpSpPr/>
                <p:nvPr/>
              </p:nvGrpSpPr>
              <p:grpSpPr>
                <a:xfrm>
                  <a:off x="2256" y="2236"/>
                  <a:ext cx="336" cy="323"/>
                  <a:chOff x="1104" y="768"/>
                  <a:chExt cx="336" cy="323"/>
                </a:xfrm>
              </p:grpSpPr>
              <p:sp>
                <p:nvSpPr>
                  <p:cNvPr id="8212" name="椭圆 2121"/>
                  <p:cNvSpPr/>
                  <p:nvPr/>
                </p:nvSpPr>
                <p:spPr>
                  <a:xfrm>
                    <a:off x="1130" y="781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en-US" altLang="zh-CN" sz="280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  <a:p>
                    <a:pPr algn="ctr"/>
                    <a:endParaRPr lang="en-US" altLang="zh-CN" sz="280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8213" name="矩形 2122"/>
                  <p:cNvSpPr/>
                  <p:nvPr/>
                </p:nvSpPr>
                <p:spPr>
                  <a:xfrm>
                    <a:off x="1104" y="768"/>
                    <a:ext cx="336" cy="32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6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车</a:t>
                    </a:r>
                    <a:endPara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8214" name="组合 2123"/>
                <p:cNvGrpSpPr/>
                <p:nvPr/>
              </p:nvGrpSpPr>
              <p:grpSpPr>
                <a:xfrm>
                  <a:off x="3348" y="516"/>
                  <a:ext cx="336" cy="343"/>
                  <a:chOff x="1248" y="192"/>
                  <a:chExt cx="336" cy="343"/>
                </a:xfrm>
              </p:grpSpPr>
              <p:sp>
                <p:nvSpPr>
                  <p:cNvPr id="8215" name="椭圆 2124"/>
                  <p:cNvSpPr/>
                  <p:nvPr/>
                </p:nvSpPr>
                <p:spPr>
                  <a:xfrm>
                    <a:off x="1274" y="22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8216" name="矩形 2125"/>
                  <p:cNvSpPr/>
                  <p:nvPr/>
                </p:nvSpPr>
                <p:spPr>
                  <a:xfrm>
                    <a:off x="1248" y="192"/>
                    <a:ext cx="336" cy="34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士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8217" name="组合 2126"/>
                <p:cNvGrpSpPr/>
                <p:nvPr/>
              </p:nvGrpSpPr>
              <p:grpSpPr>
                <a:xfrm>
                  <a:off x="3300" y="3228"/>
                  <a:ext cx="432" cy="343"/>
                  <a:chOff x="3055" y="733"/>
                  <a:chExt cx="432" cy="343"/>
                </a:xfrm>
              </p:grpSpPr>
              <p:sp>
                <p:nvSpPr>
                  <p:cNvPr id="8218" name="椭圆 2127"/>
                  <p:cNvSpPr/>
                  <p:nvPr/>
                </p:nvSpPr>
                <p:spPr>
                  <a:xfrm>
                    <a:off x="3133" y="733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8219" name="矩形 2128"/>
                  <p:cNvSpPr/>
                  <p:nvPr/>
                </p:nvSpPr>
                <p:spPr>
                  <a:xfrm>
                    <a:off x="3055" y="733"/>
                    <a:ext cx="432" cy="34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 </a:t>
                    </a: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卒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8220" name="组合 2129"/>
                <p:cNvGrpSpPr/>
                <p:nvPr/>
              </p:nvGrpSpPr>
              <p:grpSpPr>
                <a:xfrm>
                  <a:off x="4080" y="1824"/>
                  <a:ext cx="336" cy="343"/>
                  <a:chOff x="2745" y="3605"/>
                  <a:chExt cx="336" cy="343"/>
                </a:xfrm>
              </p:grpSpPr>
              <p:sp>
                <p:nvSpPr>
                  <p:cNvPr id="8221" name="椭圆 2130"/>
                  <p:cNvSpPr/>
                  <p:nvPr/>
                </p:nvSpPr>
                <p:spPr>
                  <a:xfrm>
                    <a:off x="2784" y="3648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8222" name="矩形 2131"/>
                  <p:cNvSpPr/>
                  <p:nvPr/>
                </p:nvSpPr>
                <p:spPr>
                  <a:xfrm>
                    <a:off x="2745" y="3605"/>
                    <a:ext cx="336" cy="34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兵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8223" name="组合 2132"/>
                <p:cNvGrpSpPr/>
                <p:nvPr/>
              </p:nvGrpSpPr>
              <p:grpSpPr>
                <a:xfrm>
                  <a:off x="3720" y="840"/>
                  <a:ext cx="336" cy="343"/>
                  <a:chOff x="1248" y="192"/>
                  <a:chExt cx="336" cy="343"/>
                </a:xfrm>
              </p:grpSpPr>
              <p:sp>
                <p:nvSpPr>
                  <p:cNvPr id="8224" name="椭圆 2133"/>
                  <p:cNvSpPr/>
                  <p:nvPr/>
                </p:nvSpPr>
                <p:spPr>
                  <a:xfrm>
                    <a:off x="1274" y="22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8225" name="矩形 2134"/>
                  <p:cNvSpPr/>
                  <p:nvPr/>
                </p:nvSpPr>
                <p:spPr>
                  <a:xfrm>
                    <a:off x="1248" y="192"/>
                    <a:ext cx="336" cy="34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士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8226" name="组合 2135"/>
                <p:cNvGrpSpPr/>
                <p:nvPr/>
              </p:nvGrpSpPr>
              <p:grpSpPr>
                <a:xfrm>
                  <a:off x="2208" y="3216"/>
                  <a:ext cx="336" cy="323"/>
                  <a:chOff x="1104" y="768"/>
                  <a:chExt cx="336" cy="323"/>
                </a:xfrm>
              </p:grpSpPr>
              <p:sp>
                <p:nvSpPr>
                  <p:cNvPr id="8227" name="椭圆 2136"/>
                  <p:cNvSpPr/>
                  <p:nvPr/>
                </p:nvSpPr>
                <p:spPr>
                  <a:xfrm>
                    <a:off x="1130" y="781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en-US" altLang="zh-CN" sz="280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  <a:p>
                    <a:pPr algn="ctr"/>
                    <a:endParaRPr lang="en-US" altLang="zh-CN" sz="280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8228" name="矩形 2137"/>
                  <p:cNvSpPr/>
                  <p:nvPr/>
                </p:nvSpPr>
                <p:spPr>
                  <a:xfrm>
                    <a:off x="1104" y="768"/>
                    <a:ext cx="336" cy="323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6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车</a:t>
                    </a:r>
                    <a:endPara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</p:grpSp>
        <p:sp>
          <p:nvSpPr>
            <p:cNvPr id="8229" name="矩形 2138"/>
            <p:cNvSpPr/>
            <p:nvPr/>
          </p:nvSpPr>
          <p:spPr>
            <a:xfrm>
              <a:off x="2384" y="3701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 七    六    五   四 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230" name="矩形 2139"/>
            <p:cNvSpPr/>
            <p:nvPr/>
          </p:nvSpPr>
          <p:spPr>
            <a:xfrm>
              <a:off x="2350" y="190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２    ３    ４    ５    ６    ７ 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9218" name="矩形 2142"/>
          <p:cNvSpPr/>
          <p:nvPr/>
        </p:nvSpPr>
        <p:spPr>
          <a:xfrm>
            <a:off x="1885950" y="1143000"/>
            <a:ext cx="288925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endParaRPr lang="zh-CN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19" name="矩形 2143"/>
          <p:cNvSpPr/>
          <p:nvPr/>
        </p:nvSpPr>
        <p:spPr>
          <a:xfrm>
            <a:off x="1776413" y="1341438"/>
            <a:ext cx="3384550" cy="396938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图中，红方采取弃兵后闪击的手段，造成对面笑杀。着法（红先）：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炮三平四    士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兵三平四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炮四平一  （红胜）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红方弃兵吸引，迫黑将登上宫顶，然后平炮闪击，黑将无法解照。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9220" name="组合 2144"/>
          <p:cNvGrpSpPr/>
          <p:nvPr/>
        </p:nvGrpSpPr>
        <p:grpSpPr>
          <a:xfrm>
            <a:off x="5132388" y="301625"/>
            <a:ext cx="5613400" cy="5929313"/>
            <a:chOff x="2320" y="190"/>
            <a:chExt cx="3264" cy="3735"/>
          </a:xfrm>
        </p:grpSpPr>
        <p:grpSp>
          <p:nvGrpSpPr>
            <p:cNvPr id="9221" name="组合 2145"/>
            <p:cNvGrpSpPr/>
            <p:nvPr/>
          </p:nvGrpSpPr>
          <p:grpSpPr>
            <a:xfrm>
              <a:off x="2320" y="408"/>
              <a:ext cx="3216" cy="3324"/>
              <a:chOff x="2256" y="480"/>
              <a:chExt cx="3216" cy="3324"/>
            </a:xfrm>
          </p:grpSpPr>
          <p:pic>
            <p:nvPicPr>
              <p:cNvPr id="9222" name="图片 2146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256" y="480"/>
                <a:ext cx="3216" cy="332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9223" name="组合 2147"/>
              <p:cNvGrpSpPr/>
              <p:nvPr/>
            </p:nvGrpSpPr>
            <p:grpSpPr>
              <a:xfrm>
                <a:off x="4032" y="816"/>
                <a:ext cx="336" cy="329"/>
                <a:chOff x="2579" y="288"/>
                <a:chExt cx="336" cy="329"/>
              </a:xfrm>
            </p:grpSpPr>
            <p:sp>
              <p:nvSpPr>
                <p:cNvPr id="9224" name="椭圆 2148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9225" name="矩形 2149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9226" name="组合 2150"/>
              <p:cNvGrpSpPr/>
              <p:nvPr/>
            </p:nvGrpSpPr>
            <p:grpSpPr>
              <a:xfrm>
                <a:off x="4044" y="2808"/>
                <a:ext cx="336" cy="329"/>
                <a:chOff x="2745" y="3631"/>
                <a:chExt cx="336" cy="329"/>
              </a:xfrm>
            </p:grpSpPr>
            <p:sp>
              <p:nvSpPr>
                <p:cNvPr id="9227" name="椭圆 2151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9228" name="矩形 2152"/>
                <p:cNvSpPr/>
                <p:nvPr/>
              </p:nvSpPr>
              <p:spPr>
                <a:xfrm>
                  <a:off x="2745" y="363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9229" name="组合 2153"/>
              <p:cNvGrpSpPr/>
              <p:nvPr/>
            </p:nvGrpSpPr>
            <p:grpSpPr>
              <a:xfrm>
                <a:off x="3696" y="3408"/>
                <a:ext cx="336" cy="329"/>
                <a:chOff x="2758" y="3129"/>
                <a:chExt cx="336" cy="329"/>
              </a:xfrm>
            </p:grpSpPr>
            <p:sp>
              <p:nvSpPr>
                <p:cNvPr id="9230" name="椭圆 2154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9231" name="矩形 2155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9232" name="组合 2156"/>
              <p:cNvGrpSpPr/>
              <p:nvPr/>
            </p:nvGrpSpPr>
            <p:grpSpPr>
              <a:xfrm>
                <a:off x="4404" y="2136"/>
                <a:ext cx="336" cy="329"/>
                <a:chOff x="777" y="3478"/>
                <a:chExt cx="336" cy="329"/>
              </a:xfrm>
            </p:grpSpPr>
            <p:sp>
              <p:nvSpPr>
                <p:cNvPr id="9233" name="椭圆 2157"/>
                <p:cNvSpPr/>
                <p:nvPr/>
              </p:nvSpPr>
              <p:spPr>
                <a:xfrm>
                  <a:off x="816" y="351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9234" name="矩形 2158"/>
                <p:cNvSpPr/>
                <p:nvPr/>
              </p:nvSpPr>
              <p:spPr>
                <a:xfrm>
                  <a:off x="777" y="347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9235" name="组合 2159"/>
              <p:cNvGrpSpPr/>
              <p:nvPr/>
            </p:nvGrpSpPr>
            <p:grpSpPr>
              <a:xfrm>
                <a:off x="3000" y="516"/>
                <a:ext cx="336" cy="329"/>
                <a:chOff x="2029" y="703"/>
                <a:chExt cx="336" cy="329"/>
              </a:xfrm>
            </p:grpSpPr>
            <p:sp>
              <p:nvSpPr>
                <p:cNvPr id="9236" name="椭圆 2160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9237" name="矩形 2161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9238" name="组合 2162"/>
              <p:cNvGrpSpPr/>
              <p:nvPr/>
            </p:nvGrpSpPr>
            <p:grpSpPr>
              <a:xfrm>
                <a:off x="3288" y="3108"/>
                <a:ext cx="432" cy="329"/>
                <a:chOff x="3055" y="733"/>
                <a:chExt cx="432" cy="329"/>
              </a:xfrm>
            </p:grpSpPr>
            <p:sp>
              <p:nvSpPr>
                <p:cNvPr id="9239" name="椭圆 2163"/>
                <p:cNvSpPr/>
                <p:nvPr/>
              </p:nvSpPr>
              <p:spPr>
                <a:xfrm>
                  <a:off x="3133" y="733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9240" name="矩形 2164"/>
                <p:cNvSpPr/>
                <p:nvPr/>
              </p:nvSpPr>
              <p:spPr>
                <a:xfrm>
                  <a:off x="3055" y="733"/>
                  <a:ext cx="432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卒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9241" name="组合 2165"/>
              <p:cNvGrpSpPr/>
              <p:nvPr/>
            </p:nvGrpSpPr>
            <p:grpSpPr>
              <a:xfrm>
                <a:off x="4404" y="1140"/>
                <a:ext cx="336" cy="331"/>
                <a:chOff x="2745" y="3605"/>
                <a:chExt cx="336" cy="331"/>
              </a:xfrm>
            </p:grpSpPr>
            <p:sp>
              <p:nvSpPr>
                <p:cNvPr id="9242" name="椭圆 2166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9243" name="矩形 2167"/>
                <p:cNvSpPr/>
                <p:nvPr/>
              </p:nvSpPr>
              <p:spPr>
                <a:xfrm>
                  <a:off x="2745" y="3605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兵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9244" name="组合 2168"/>
              <p:cNvGrpSpPr/>
              <p:nvPr/>
            </p:nvGrpSpPr>
            <p:grpSpPr>
              <a:xfrm>
                <a:off x="4044" y="1152"/>
                <a:ext cx="336" cy="329"/>
                <a:chOff x="1248" y="192"/>
                <a:chExt cx="336" cy="329"/>
              </a:xfrm>
            </p:grpSpPr>
            <p:sp>
              <p:nvSpPr>
                <p:cNvPr id="9245" name="椭圆 2169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9246" name="矩形 2170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9247" name="组合 2171"/>
              <p:cNvGrpSpPr/>
              <p:nvPr/>
            </p:nvGrpSpPr>
            <p:grpSpPr>
              <a:xfrm>
                <a:off x="2292" y="1152"/>
                <a:ext cx="336" cy="329"/>
                <a:chOff x="2029" y="703"/>
                <a:chExt cx="336" cy="329"/>
              </a:xfrm>
            </p:grpSpPr>
            <p:sp>
              <p:nvSpPr>
                <p:cNvPr id="9248" name="椭圆 2172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9249" name="矩形 2173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9250" name="组合 2174"/>
              <p:cNvGrpSpPr/>
              <p:nvPr/>
            </p:nvGrpSpPr>
            <p:grpSpPr>
              <a:xfrm>
                <a:off x="2652" y="1152"/>
                <a:ext cx="336" cy="310"/>
                <a:chOff x="1104" y="768"/>
                <a:chExt cx="336" cy="310"/>
              </a:xfrm>
            </p:grpSpPr>
            <p:sp>
              <p:nvSpPr>
                <p:cNvPr id="9251" name="椭圆 2175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9252" name="矩形 2176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9253" name="组合 2177"/>
              <p:cNvGrpSpPr/>
              <p:nvPr/>
            </p:nvGrpSpPr>
            <p:grpSpPr>
              <a:xfrm>
                <a:off x="2952" y="2784"/>
                <a:ext cx="432" cy="329"/>
                <a:chOff x="3055" y="733"/>
                <a:chExt cx="432" cy="329"/>
              </a:xfrm>
            </p:grpSpPr>
            <p:sp>
              <p:nvSpPr>
                <p:cNvPr id="9254" name="椭圆 2178"/>
                <p:cNvSpPr/>
                <p:nvPr/>
              </p:nvSpPr>
              <p:spPr>
                <a:xfrm>
                  <a:off x="3133" y="733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9255" name="矩形 2179"/>
                <p:cNvSpPr/>
                <p:nvPr/>
              </p:nvSpPr>
              <p:spPr>
                <a:xfrm>
                  <a:off x="3055" y="733"/>
                  <a:ext cx="432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卒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9256" name="矩形 2180"/>
            <p:cNvSpPr/>
            <p:nvPr/>
          </p:nvSpPr>
          <p:spPr>
            <a:xfrm>
              <a:off x="2368" y="3693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 七    六    五    四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57" name="矩形 2181"/>
            <p:cNvSpPr/>
            <p:nvPr/>
          </p:nvSpPr>
          <p:spPr>
            <a:xfrm>
              <a:off x="2350" y="190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２    ３    ４    ５    ６    ７ 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10242" name="组合 2184"/>
          <p:cNvGrpSpPr/>
          <p:nvPr/>
        </p:nvGrpSpPr>
        <p:grpSpPr>
          <a:xfrm>
            <a:off x="1703388" y="339725"/>
            <a:ext cx="8899525" cy="644525"/>
            <a:chOff x="326" y="214"/>
            <a:chExt cx="5175" cy="406"/>
          </a:xfrm>
        </p:grpSpPr>
        <p:sp>
          <p:nvSpPr>
            <p:cNvPr id="10243" name="矩形 2185"/>
            <p:cNvSpPr/>
            <p:nvPr/>
          </p:nvSpPr>
          <p:spPr>
            <a:xfrm>
              <a:off x="326" y="268"/>
              <a:ext cx="1471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二、双车错杀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10244" name="矩形 2186"/>
            <p:cNvSpPr/>
            <p:nvPr/>
          </p:nvSpPr>
          <p:spPr>
            <a:xfrm>
              <a:off x="1565" y="214"/>
              <a:ext cx="3936" cy="406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当对方将帅暴露在外时，可以利用双车分占两线前后照将的办法，造成“双车错”的杀势。</a:t>
              </a:r>
              <a:endParaRPr lang="zh-CN" altLang="en-US" sz="1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0245" name="矩形 2187"/>
          <p:cNvSpPr/>
          <p:nvPr/>
        </p:nvSpPr>
        <p:spPr>
          <a:xfrm>
            <a:off x="1789113" y="1898650"/>
            <a:ext cx="3219450" cy="3276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如图，红先：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车一进二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车二进一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车一退二  （红胜）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红方双车在不同的直线上交替地照将，黑将无法避开杀着。如双车改变着法次序，仍能成杀。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0246" name="组合 2188"/>
          <p:cNvGrpSpPr/>
          <p:nvPr/>
        </p:nvGrpSpPr>
        <p:grpSpPr>
          <a:xfrm>
            <a:off x="5091113" y="1016000"/>
            <a:ext cx="5530850" cy="5276850"/>
            <a:chOff x="2304" y="672"/>
            <a:chExt cx="3216" cy="3324"/>
          </a:xfrm>
        </p:grpSpPr>
        <p:pic>
          <p:nvPicPr>
            <p:cNvPr id="10247" name="图片 2189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04" y="672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0248" name="组合 2190"/>
            <p:cNvGrpSpPr/>
            <p:nvPr/>
          </p:nvGrpSpPr>
          <p:grpSpPr>
            <a:xfrm>
              <a:off x="5160" y="1656"/>
              <a:ext cx="336" cy="329"/>
              <a:chOff x="2745" y="3631"/>
              <a:chExt cx="336" cy="329"/>
            </a:xfrm>
          </p:grpSpPr>
          <p:sp>
            <p:nvSpPr>
              <p:cNvPr id="10249" name="椭圆 2191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50" name="矩形 2192"/>
              <p:cNvSpPr/>
              <p:nvPr/>
            </p:nvSpPr>
            <p:spPr>
              <a:xfrm>
                <a:off x="2745" y="363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0251" name="组合 2193"/>
            <p:cNvGrpSpPr/>
            <p:nvPr/>
          </p:nvGrpSpPr>
          <p:grpSpPr>
            <a:xfrm>
              <a:off x="4092" y="3600"/>
              <a:ext cx="336" cy="329"/>
              <a:chOff x="2758" y="2841"/>
              <a:chExt cx="336" cy="329"/>
            </a:xfrm>
          </p:grpSpPr>
          <p:sp>
            <p:nvSpPr>
              <p:cNvPr id="10252" name="椭圆 2194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53" name="矩形 2195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0254" name="组合 2196"/>
            <p:cNvGrpSpPr/>
            <p:nvPr/>
          </p:nvGrpSpPr>
          <p:grpSpPr>
            <a:xfrm>
              <a:off x="4800" y="1332"/>
              <a:ext cx="336" cy="329"/>
              <a:chOff x="2745" y="3631"/>
              <a:chExt cx="336" cy="329"/>
            </a:xfrm>
          </p:grpSpPr>
          <p:sp>
            <p:nvSpPr>
              <p:cNvPr id="10255" name="椭圆 2197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56" name="矩形 2198"/>
              <p:cNvSpPr/>
              <p:nvPr/>
            </p:nvSpPr>
            <p:spPr>
              <a:xfrm>
                <a:off x="2745" y="363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0257" name="组合 2199"/>
            <p:cNvGrpSpPr/>
            <p:nvPr/>
          </p:nvGrpSpPr>
          <p:grpSpPr>
            <a:xfrm>
              <a:off x="3384" y="3624"/>
              <a:ext cx="336" cy="329"/>
              <a:chOff x="2758" y="3129"/>
              <a:chExt cx="336" cy="329"/>
            </a:xfrm>
          </p:grpSpPr>
          <p:sp>
            <p:nvSpPr>
              <p:cNvPr id="10258" name="椭圆 2200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59" name="矩形 2201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0260" name="组合 2202"/>
            <p:cNvGrpSpPr/>
            <p:nvPr/>
          </p:nvGrpSpPr>
          <p:grpSpPr>
            <a:xfrm>
              <a:off x="3744" y="3288"/>
              <a:ext cx="336" cy="329"/>
              <a:chOff x="2758" y="2841"/>
              <a:chExt cx="336" cy="329"/>
            </a:xfrm>
          </p:grpSpPr>
          <p:sp>
            <p:nvSpPr>
              <p:cNvPr id="10261" name="椭圆 2203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62" name="矩形 2204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0263" name="组合 2205"/>
            <p:cNvGrpSpPr/>
            <p:nvPr/>
          </p:nvGrpSpPr>
          <p:grpSpPr>
            <a:xfrm>
              <a:off x="2364" y="2328"/>
              <a:ext cx="336" cy="310"/>
              <a:chOff x="1104" y="768"/>
              <a:chExt cx="336" cy="310"/>
            </a:xfrm>
          </p:grpSpPr>
          <p:sp>
            <p:nvSpPr>
              <p:cNvPr id="10264" name="椭圆 2206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65" name="矩形 2207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0266" name="组合 2208"/>
            <p:cNvGrpSpPr/>
            <p:nvPr/>
          </p:nvGrpSpPr>
          <p:grpSpPr>
            <a:xfrm>
              <a:off x="2340" y="3312"/>
              <a:ext cx="336" cy="310"/>
              <a:chOff x="1104" y="768"/>
              <a:chExt cx="336" cy="310"/>
            </a:xfrm>
          </p:grpSpPr>
          <p:sp>
            <p:nvSpPr>
              <p:cNvPr id="10267" name="椭圆 2209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68" name="矩形 2210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0269" name="组合 2211"/>
            <p:cNvGrpSpPr/>
            <p:nvPr/>
          </p:nvGrpSpPr>
          <p:grpSpPr>
            <a:xfrm>
              <a:off x="3408" y="672"/>
              <a:ext cx="948" cy="641"/>
              <a:chOff x="972" y="204"/>
              <a:chExt cx="948" cy="641"/>
            </a:xfrm>
          </p:grpSpPr>
          <p:grpSp>
            <p:nvGrpSpPr>
              <p:cNvPr id="10270" name="组合 2212"/>
              <p:cNvGrpSpPr/>
              <p:nvPr/>
            </p:nvGrpSpPr>
            <p:grpSpPr>
              <a:xfrm>
                <a:off x="1584" y="216"/>
                <a:ext cx="336" cy="329"/>
                <a:chOff x="2579" y="288"/>
                <a:chExt cx="336" cy="329"/>
              </a:xfrm>
            </p:grpSpPr>
            <p:sp>
              <p:nvSpPr>
                <p:cNvPr id="10271" name="椭圆 2213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272" name="矩形 2214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0273" name="组合 2215"/>
              <p:cNvGrpSpPr/>
              <p:nvPr/>
            </p:nvGrpSpPr>
            <p:grpSpPr>
              <a:xfrm>
                <a:off x="972" y="204"/>
                <a:ext cx="336" cy="329"/>
                <a:chOff x="1248" y="192"/>
                <a:chExt cx="336" cy="329"/>
              </a:xfrm>
            </p:grpSpPr>
            <p:sp>
              <p:nvSpPr>
                <p:cNvPr id="10274" name="椭圆 2216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275" name="矩形 2217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0276" name="组合 2218"/>
              <p:cNvGrpSpPr/>
              <p:nvPr/>
            </p:nvGrpSpPr>
            <p:grpSpPr>
              <a:xfrm>
                <a:off x="1308" y="516"/>
                <a:ext cx="336" cy="329"/>
                <a:chOff x="1248" y="192"/>
                <a:chExt cx="336" cy="329"/>
              </a:xfrm>
            </p:grpSpPr>
            <p:sp>
              <p:nvSpPr>
                <p:cNvPr id="10277" name="椭圆 2219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278" name="矩形 2220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11266" name="矩形 2223"/>
          <p:cNvSpPr/>
          <p:nvPr/>
        </p:nvSpPr>
        <p:spPr>
          <a:xfrm>
            <a:off x="1697038" y="1268413"/>
            <a:ext cx="3384550" cy="35534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如图红先，红方依仗帅的支持，可造成双车错杀：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车八进九    士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车四进五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车八退一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（红胜）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这里，黑方多子占优，双车炮均占要位，只需一步成杀。而红方双车位置更好，可借帅力用双车错杀势，抢先入局。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1267" name="组合 2224"/>
          <p:cNvGrpSpPr/>
          <p:nvPr/>
        </p:nvGrpSpPr>
        <p:grpSpPr>
          <a:xfrm>
            <a:off x="5132388" y="301625"/>
            <a:ext cx="5641975" cy="5929313"/>
            <a:chOff x="2320" y="190"/>
            <a:chExt cx="3280" cy="3735"/>
          </a:xfrm>
        </p:grpSpPr>
        <p:grpSp>
          <p:nvGrpSpPr>
            <p:cNvPr id="11268" name="组合 2225"/>
            <p:cNvGrpSpPr/>
            <p:nvPr/>
          </p:nvGrpSpPr>
          <p:grpSpPr>
            <a:xfrm>
              <a:off x="2320" y="400"/>
              <a:ext cx="3216" cy="3324"/>
              <a:chOff x="2256" y="432"/>
              <a:chExt cx="3216" cy="3324"/>
            </a:xfrm>
          </p:grpSpPr>
          <p:pic>
            <p:nvPicPr>
              <p:cNvPr id="11269" name="图片 2226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256" y="432"/>
                <a:ext cx="3216" cy="332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11270" name="组合 2227"/>
              <p:cNvGrpSpPr/>
              <p:nvPr/>
            </p:nvGrpSpPr>
            <p:grpSpPr>
              <a:xfrm>
                <a:off x="2640" y="3384"/>
                <a:ext cx="336" cy="329"/>
                <a:chOff x="2745" y="3631"/>
                <a:chExt cx="336" cy="329"/>
              </a:xfrm>
            </p:grpSpPr>
            <p:sp>
              <p:nvSpPr>
                <p:cNvPr id="11271" name="椭圆 2228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272" name="矩形 2229"/>
                <p:cNvSpPr/>
                <p:nvPr/>
              </p:nvSpPr>
              <p:spPr>
                <a:xfrm>
                  <a:off x="2745" y="363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1273" name="组合 2230"/>
              <p:cNvGrpSpPr/>
              <p:nvPr/>
            </p:nvGrpSpPr>
            <p:grpSpPr>
              <a:xfrm>
                <a:off x="4416" y="3348"/>
                <a:ext cx="336" cy="329"/>
                <a:chOff x="2758" y="2518"/>
                <a:chExt cx="336" cy="329"/>
              </a:xfrm>
            </p:grpSpPr>
            <p:sp>
              <p:nvSpPr>
                <p:cNvPr id="11274" name="椭圆 2231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275" name="矩形 2232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1276" name="组合 2233"/>
              <p:cNvGrpSpPr/>
              <p:nvPr/>
            </p:nvGrpSpPr>
            <p:grpSpPr>
              <a:xfrm>
                <a:off x="3348" y="3372"/>
                <a:ext cx="336" cy="329"/>
                <a:chOff x="2758" y="2841"/>
                <a:chExt cx="336" cy="329"/>
              </a:xfrm>
            </p:grpSpPr>
            <p:sp>
              <p:nvSpPr>
                <p:cNvPr id="11277" name="椭圆 2234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278" name="矩形 2235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1279" name="组合 2236"/>
              <p:cNvGrpSpPr/>
              <p:nvPr/>
            </p:nvGrpSpPr>
            <p:grpSpPr>
              <a:xfrm>
                <a:off x="3684" y="444"/>
                <a:ext cx="336" cy="329"/>
                <a:chOff x="2579" y="288"/>
                <a:chExt cx="336" cy="329"/>
              </a:xfrm>
            </p:grpSpPr>
            <p:sp>
              <p:nvSpPr>
                <p:cNvPr id="11280" name="椭圆 2237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281" name="矩形 2238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1282" name="组合 2239"/>
              <p:cNvGrpSpPr/>
              <p:nvPr/>
            </p:nvGrpSpPr>
            <p:grpSpPr>
              <a:xfrm>
                <a:off x="4044" y="2088"/>
                <a:ext cx="336" cy="329"/>
                <a:chOff x="2745" y="3631"/>
                <a:chExt cx="336" cy="329"/>
              </a:xfrm>
            </p:grpSpPr>
            <p:sp>
              <p:nvSpPr>
                <p:cNvPr id="11283" name="椭圆 2240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284" name="矩形 2241"/>
                <p:cNvSpPr/>
                <p:nvPr/>
              </p:nvSpPr>
              <p:spPr>
                <a:xfrm>
                  <a:off x="2745" y="363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1285" name="组合 2242"/>
              <p:cNvGrpSpPr/>
              <p:nvPr/>
            </p:nvGrpSpPr>
            <p:grpSpPr>
              <a:xfrm>
                <a:off x="3696" y="2712"/>
                <a:ext cx="336" cy="329"/>
                <a:chOff x="2758" y="2518"/>
                <a:chExt cx="336" cy="329"/>
              </a:xfrm>
            </p:grpSpPr>
            <p:sp>
              <p:nvSpPr>
                <p:cNvPr id="11286" name="椭圆 2243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287" name="矩形 2244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1288" name="组合 2245"/>
              <p:cNvGrpSpPr/>
              <p:nvPr/>
            </p:nvGrpSpPr>
            <p:grpSpPr>
              <a:xfrm>
                <a:off x="4032" y="3360"/>
                <a:ext cx="336" cy="329"/>
                <a:chOff x="2758" y="3129"/>
                <a:chExt cx="336" cy="329"/>
              </a:xfrm>
            </p:grpSpPr>
            <p:sp>
              <p:nvSpPr>
                <p:cNvPr id="11289" name="椭圆 2246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290" name="矩形 2247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1291" name="组合 2248"/>
              <p:cNvGrpSpPr/>
              <p:nvPr/>
            </p:nvGrpSpPr>
            <p:grpSpPr>
              <a:xfrm>
                <a:off x="3696" y="3048"/>
                <a:ext cx="336" cy="329"/>
                <a:chOff x="2758" y="2841"/>
                <a:chExt cx="336" cy="329"/>
              </a:xfrm>
            </p:grpSpPr>
            <p:sp>
              <p:nvSpPr>
                <p:cNvPr id="11292" name="椭圆 2249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293" name="矩形 2250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1294" name="组合 2251"/>
              <p:cNvGrpSpPr/>
              <p:nvPr/>
            </p:nvGrpSpPr>
            <p:grpSpPr>
              <a:xfrm>
                <a:off x="4788" y="3372"/>
                <a:ext cx="336" cy="310"/>
                <a:chOff x="1104" y="768"/>
                <a:chExt cx="336" cy="310"/>
              </a:xfrm>
            </p:grpSpPr>
            <p:sp>
              <p:nvSpPr>
                <p:cNvPr id="11295" name="椭圆 2252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296" name="矩形 2253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1297" name="组合 2254"/>
              <p:cNvGrpSpPr/>
              <p:nvPr/>
            </p:nvGrpSpPr>
            <p:grpSpPr>
              <a:xfrm>
                <a:off x="5124" y="3360"/>
                <a:ext cx="336" cy="329"/>
                <a:chOff x="1968" y="672"/>
                <a:chExt cx="336" cy="329"/>
              </a:xfrm>
            </p:grpSpPr>
            <p:sp>
              <p:nvSpPr>
                <p:cNvPr id="11298" name="椭圆 2255"/>
                <p:cNvSpPr/>
                <p:nvPr/>
              </p:nvSpPr>
              <p:spPr>
                <a:xfrm>
                  <a:off x="2003" y="69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299" name="矩形 2256"/>
                <p:cNvSpPr/>
                <p:nvPr/>
              </p:nvSpPr>
              <p:spPr>
                <a:xfrm>
                  <a:off x="1968" y="67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1300" name="组合 2257"/>
              <p:cNvGrpSpPr/>
              <p:nvPr/>
            </p:nvGrpSpPr>
            <p:grpSpPr>
              <a:xfrm>
                <a:off x="3696" y="768"/>
                <a:ext cx="336" cy="329"/>
                <a:chOff x="1248" y="192"/>
                <a:chExt cx="336" cy="329"/>
              </a:xfrm>
            </p:grpSpPr>
            <p:sp>
              <p:nvSpPr>
                <p:cNvPr id="11301" name="椭圆 2258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302" name="矩形 2259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1303" name="组合 2260"/>
              <p:cNvGrpSpPr/>
              <p:nvPr/>
            </p:nvGrpSpPr>
            <p:grpSpPr>
              <a:xfrm>
                <a:off x="4368" y="456"/>
                <a:ext cx="336" cy="329"/>
                <a:chOff x="2029" y="703"/>
                <a:chExt cx="336" cy="329"/>
              </a:xfrm>
            </p:grpSpPr>
            <p:sp>
              <p:nvSpPr>
                <p:cNvPr id="11304" name="椭圆 2261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305" name="矩形 2262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1306" name="组合 2263"/>
              <p:cNvGrpSpPr/>
              <p:nvPr/>
            </p:nvGrpSpPr>
            <p:grpSpPr>
              <a:xfrm>
                <a:off x="4032" y="432"/>
                <a:ext cx="336" cy="329"/>
                <a:chOff x="1248" y="192"/>
                <a:chExt cx="336" cy="329"/>
              </a:xfrm>
            </p:grpSpPr>
            <p:sp>
              <p:nvSpPr>
                <p:cNvPr id="11307" name="椭圆 2264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308" name="矩形 2265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1309" name="组合 2266"/>
              <p:cNvGrpSpPr/>
              <p:nvPr/>
            </p:nvGrpSpPr>
            <p:grpSpPr>
              <a:xfrm>
                <a:off x="3696" y="1128"/>
                <a:ext cx="336" cy="329"/>
                <a:chOff x="2029" y="703"/>
                <a:chExt cx="336" cy="329"/>
              </a:xfrm>
            </p:grpSpPr>
            <p:sp>
              <p:nvSpPr>
                <p:cNvPr id="11310" name="椭圆 2267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311" name="矩形 2268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1312" name="组合 2269"/>
              <p:cNvGrpSpPr/>
              <p:nvPr/>
            </p:nvGrpSpPr>
            <p:grpSpPr>
              <a:xfrm>
                <a:off x="4416" y="2736"/>
                <a:ext cx="336" cy="310"/>
                <a:chOff x="1104" y="768"/>
                <a:chExt cx="336" cy="310"/>
              </a:xfrm>
            </p:grpSpPr>
            <p:sp>
              <p:nvSpPr>
                <p:cNvPr id="11313" name="椭圆 2270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314" name="矩形 2271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11315" name="矩形 2272"/>
            <p:cNvSpPr/>
            <p:nvPr/>
          </p:nvSpPr>
          <p:spPr>
            <a:xfrm>
              <a:off x="2384" y="3693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七    六    五    四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316" name="矩形 2273"/>
            <p:cNvSpPr/>
            <p:nvPr/>
          </p:nvSpPr>
          <p:spPr>
            <a:xfrm>
              <a:off x="2350" y="190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２    ３    ４    ５    ６    ７ 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12290" name="组合 2276"/>
          <p:cNvGrpSpPr/>
          <p:nvPr/>
        </p:nvGrpSpPr>
        <p:grpSpPr>
          <a:xfrm>
            <a:off x="1204913" y="509588"/>
            <a:ext cx="4833937" cy="5222874"/>
            <a:chOff x="39" y="321"/>
            <a:chExt cx="3045" cy="3290"/>
          </a:xfrm>
        </p:grpSpPr>
        <p:grpSp>
          <p:nvGrpSpPr>
            <p:cNvPr id="12291" name="组合 2277"/>
            <p:cNvGrpSpPr/>
            <p:nvPr/>
          </p:nvGrpSpPr>
          <p:grpSpPr>
            <a:xfrm>
              <a:off x="39" y="321"/>
              <a:ext cx="3045" cy="2897"/>
              <a:chOff x="36" y="720"/>
              <a:chExt cx="2811" cy="2897"/>
            </a:xfrm>
          </p:grpSpPr>
          <p:pic>
            <p:nvPicPr>
              <p:cNvPr id="12292" name="图片 2278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96" y="768"/>
                <a:ext cx="2751" cy="284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12293" name="组合 2279"/>
              <p:cNvGrpSpPr/>
              <p:nvPr/>
            </p:nvGrpSpPr>
            <p:grpSpPr>
              <a:xfrm>
                <a:off x="2484" y="3288"/>
                <a:ext cx="336" cy="329"/>
                <a:chOff x="2745" y="3631"/>
                <a:chExt cx="336" cy="329"/>
              </a:xfrm>
            </p:grpSpPr>
            <p:sp>
              <p:nvSpPr>
                <p:cNvPr id="12294" name="椭圆 2280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295" name="矩形 2281"/>
                <p:cNvSpPr/>
                <p:nvPr/>
              </p:nvSpPr>
              <p:spPr>
                <a:xfrm>
                  <a:off x="2745" y="363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296" name="组合 2282"/>
              <p:cNvGrpSpPr/>
              <p:nvPr/>
            </p:nvGrpSpPr>
            <p:grpSpPr>
              <a:xfrm>
                <a:off x="648" y="3264"/>
                <a:ext cx="336" cy="329"/>
                <a:chOff x="2758" y="2518"/>
                <a:chExt cx="336" cy="329"/>
              </a:xfrm>
            </p:grpSpPr>
            <p:sp>
              <p:nvSpPr>
                <p:cNvPr id="12297" name="椭圆 2283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298" name="矩形 2284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299" name="组合 2285"/>
              <p:cNvGrpSpPr/>
              <p:nvPr/>
            </p:nvGrpSpPr>
            <p:grpSpPr>
              <a:xfrm>
                <a:off x="960" y="3276"/>
                <a:ext cx="336" cy="329"/>
                <a:chOff x="2758" y="2841"/>
                <a:chExt cx="336" cy="329"/>
              </a:xfrm>
            </p:grpSpPr>
            <p:sp>
              <p:nvSpPr>
                <p:cNvPr id="12300" name="椭圆 2286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01" name="矩形 2287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02" name="组合 2288"/>
              <p:cNvGrpSpPr/>
              <p:nvPr/>
            </p:nvGrpSpPr>
            <p:grpSpPr>
              <a:xfrm>
                <a:off x="2220" y="1608"/>
                <a:ext cx="336" cy="329"/>
                <a:chOff x="2745" y="3631"/>
                <a:chExt cx="336" cy="329"/>
              </a:xfrm>
            </p:grpSpPr>
            <p:sp>
              <p:nvSpPr>
                <p:cNvPr id="12303" name="椭圆 2289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04" name="矩形 2290"/>
                <p:cNvSpPr/>
                <p:nvPr/>
              </p:nvSpPr>
              <p:spPr>
                <a:xfrm>
                  <a:off x="2745" y="363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05" name="组合 2291"/>
              <p:cNvGrpSpPr/>
              <p:nvPr/>
            </p:nvGrpSpPr>
            <p:grpSpPr>
              <a:xfrm>
                <a:off x="1308" y="2676"/>
                <a:ext cx="336" cy="329"/>
                <a:chOff x="2758" y="2518"/>
                <a:chExt cx="336" cy="329"/>
              </a:xfrm>
            </p:grpSpPr>
            <p:sp>
              <p:nvSpPr>
                <p:cNvPr id="12306" name="椭圆 2292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07" name="矩形 2293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08" name="组合 2294"/>
              <p:cNvGrpSpPr/>
              <p:nvPr/>
            </p:nvGrpSpPr>
            <p:grpSpPr>
              <a:xfrm>
                <a:off x="1296" y="3288"/>
                <a:ext cx="336" cy="329"/>
                <a:chOff x="2758" y="3129"/>
                <a:chExt cx="336" cy="329"/>
              </a:xfrm>
            </p:grpSpPr>
            <p:sp>
              <p:nvSpPr>
                <p:cNvPr id="12309" name="椭圆 2295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10" name="矩形 2296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11" name="组合 2297"/>
              <p:cNvGrpSpPr/>
              <p:nvPr/>
            </p:nvGrpSpPr>
            <p:grpSpPr>
              <a:xfrm>
                <a:off x="1296" y="2988"/>
                <a:ext cx="336" cy="329"/>
                <a:chOff x="2758" y="2841"/>
                <a:chExt cx="336" cy="329"/>
              </a:xfrm>
            </p:grpSpPr>
            <p:sp>
              <p:nvSpPr>
                <p:cNvPr id="12312" name="椭圆 2298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13" name="矩形 2299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14" name="组合 2300"/>
              <p:cNvGrpSpPr/>
              <p:nvPr/>
            </p:nvGrpSpPr>
            <p:grpSpPr>
              <a:xfrm>
                <a:off x="1596" y="1896"/>
                <a:ext cx="336" cy="310"/>
                <a:chOff x="1104" y="768"/>
                <a:chExt cx="336" cy="310"/>
              </a:xfrm>
            </p:grpSpPr>
            <p:sp>
              <p:nvSpPr>
                <p:cNvPr id="12315" name="椭圆 2301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16" name="矩形 2302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17" name="组合 2303"/>
              <p:cNvGrpSpPr/>
              <p:nvPr/>
            </p:nvGrpSpPr>
            <p:grpSpPr>
              <a:xfrm>
                <a:off x="1296" y="1344"/>
                <a:ext cx="336" cy="329"/>
                <a:chOff x="1968" y="672"/>
                <a:chExt cx="336" cy="329"/>
              </a:xfrm>
            </p:grpSpPr>
            <p:sp>
              <p:nvSpPr>
                <p:cNvPr id="12318" name="椭圆 2304"/>
                <p:cNvSpPr/>
                <p:nvPr/>
              </p:nvSpPr>
              <p:spPr>
                <a:xfrm>
                  <a:off x="2003" y="69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19" name="矩形 2305"/>
                <p:cNvSpPr/>
                <p:nvPr/>
              </p:nvSpPr>
              <p:spPr>
                <a:xfrm>
                  <a:off x="1968" y="67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20" name="组合 2306"/>
              <p:cNvGrpSpPr/>
              <p:nvPr/>
            </p:nvGrpSpPr>
            <p:grpSpPr>
              <a:xfrm>
                <a:off x="684" y="732"/>
                <a:ext cx="336" cy="329"/>
                <a:chOff x="2029" y="703"/>
                <a:chExt cx="336" cy="329"/>
              </a:xfrm>
            </p:grpSpPr>
            <p:sp>
              <p:nvSpPr>
                <p:cNvPr id="12321" name="椭圆 2307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22" name="矩形 2308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23" name="组合 2309"/>
              <p:cNvGrpSpPr/>
              <p:nvPr/>
            </p:nvGrpSpPr>
            <p:grpSpPr>
              <a:xfrm>
                <a:off x="84" y="1332"/>
                <a:ext cx="336" cy="329"/>
                <a:chOff x="2029" y="703"/>
                <a:chExt cx="336" cy="329"/>
              </a:xfrm>
            </p:grpSpPr>
            <p:sp>
              <p:nvSpPr>
                <p:cNvPr id="12324" name="椭圆 2310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25" name="矩形 2311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26" name="组合 2312"/>
              <p:cNvGrpSpPr/>
              <p:nvPr/>
            </p:nvGrpSpPr>
            <p:grpSpPr>
              <a:xfrm>
                <a:off x="708" y="1332"/>
                <a:ext cx="336" cy="310"/>
                <a:chOff x="1104" y="768"/>
                <a:chExt cx="336" cy="310"/>
              </a:xfrm>
            </p:grpSpPr>
            <p:sp>
              <p:nvSpPr>
                <p:cNvPr id="12327" name="椭圆 2313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28" name="矩形 2314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29" name="组合 2315"/>
              <p:cNvGrpSpPr/>
              <p:nvPr/>
            </p:nvGrpSpPr>
            <p:grpSpPr>
              <a:xfrm>
                <a:off x="36" y="1884"/>
                <a:ext cx="432" cy="329"/>
                <a:chOff x="3055" y="733"/>
                <a:chExt cx="432" cy="329"/>
              </a:xfrm>
            </p:grpSpPr>
            <p:sp>
              <p:nvSpPr>
                <p:cNvPr id="12330" name="椭圆 2316"/>
                <p:cNvSpPr/>
                <p:nvPr/>
              </p:nvSpPr>
              <p:spPr>
                <a:xfrm>
                  <a:off x="3133" y="733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31" name="矩形 2317"/>
                <p:cNvSpPr/>
                <p:nvPr/>
              </p:nvSpPr>
              <p:spPr>
                <a:xfrm>
                  <a:off x="3055" y="733"/>
                  <a:ext cx="432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卒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32" name="组合 2318"/>
              <p:cNvGrpSpPr/>
              <p:nvPr/>
            </p:nvGrpSpPr>
            <p:grpSpPr>
              <a:xfrm>
                <a:off x="1596" y="1044"/>
                <a:ext cx="336" cy="329"/>
                <a:chOff x="2579" y="288"/>
                <a:chExt cx="336" cy="329"/>
              </a:xfrm>
            </p:grpSpPr>
            <p:sp>
              <p:nvSpPr>
                <p:cNvPr id="12333" name="椭圆 2319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34" name="矩形 2320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35" name="组合 2321"/>
              <p:cNvGrpSpPr/>
              <p:nvPr/>
            </p:nvGrpSpPr>
            <p:grpSpPr>
              <a:xfrm>
                <a:off x="1008" y="720"/>
                <a:ext cx="336" cy="329"/>
                <a:chOff x="1248" y="192"/>
                <a:chExt cx="336" cy="329"/>
              </a:xfrm>
            </p:grpSpPr>
            <p:sp>
              <p:nvSpPr>
                <p:cNvPr id="12336" name="椭圆 2322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37" name="矩形 2323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38" name="组合 2324"/>
              <p:cNvGrpSpPr/>
              <p:nvPr/>
            </p:nvGrpSpPr>
            <p:grpSpPr>
              <a:xfrm>
                <a:off x="1296" y="1032"/>
                <a:ext cx="336" cy="329"/>
                <a:chOff x="1248" y="192"/>
                <a:chExt cx="336" cy="329"/>
              </a:xfrm>
            </p:grpSpPr>
            <p:sp>
              <p:nvSpPr>
                <p:cNvPr id="12339" name="椭圆 2325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40" name="矩形 2326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12341" name="矩形 2327"/>
            <p:cNvSpPr/>
            <p:nvPr/>
          </p:nvSpPr>
          <p:spPr>
            <a:xfrm>
              <a:off x="312" y="3360"/>
              <a:ext cx="2763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想一想，这局棋能否做成双车错杀？</a:t>
              </a:r>
              <a:endParaRPr lang="zh-CN" altLang="en-US" sz="2000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2342" name="组合 2328"/>
          <p:cNvGrpSpPr/>
          <p:nvPr/>
        </p:nvGrpSpPr>
        <p:grpSpPr>
          <a:xfrm>
            <a:off x="6075363" y="566738"/>
            <a:ext cx="4751387" cy="5513388"/>
            <a:chOff x="3107" y="357"/>
            <a:chExt cx="2993" cy="3473"/>
          </a:xfrm>
        </p:grpSpPr>
        <p:grpSp>
          <p:nvGrpSpPr>
            <p:cNvPr id="12343" name="组合 2329"/>
            <p:cNvGrpSpPr/>
            <p:nvPr/>
          </p:nvGrpSpPr>
          <p:grpSpPr>
            <a:xfrm>
              <a:off x="3107" y="357"/>
              <a:ext cx="2993" cy="2856"/>
              <a:chOff x="2868" y="756"/>
              <a:chExt cx="2763" cy="2856"/>
            </a:xfrm>
          </p:grpSpPr>
          <p:pic>
            <p:nvPicPr>
              <p:cNvPr id="12344" name="图片 2330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880" y="768"/>
                <a:ext cx="2751" cy="284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12345" name="组合 2331"/>
              <p:cNvGrpSpPr/>
              <p:nvPr/>
            </p:nvGrpSpPr>
            <p:grpSpPr>
              <a:xfrm>
                <a:off x="4092" y="1596"/>
                <a:ext cx="336" cy="329"/>
                <a:chOff x="2745" y="3631"/>
                <a:chExt cx="336" cy="329"/>
              </a:xfrm>
            </p:grpSpPr>
            <p:sp>
              <p:nvSpPr>
                <p:cNvPr id="12346" name="椭圆 2332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47" name="矩形 2333"/>
                <p:cNvSpPr/>
                <p:nvPr/>
              </p:nvSpPr>
              <p:spPr>
                <a:xfrm>
                  <a:off x="2745" y="363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48" name="组合 2334"/>
              <p:cNvGrpSpPr/>
              <p:nvPr/>
            </p:nvGrpSpPr>
            <p:grpSpPr>
              <a:xfrm>
                <a:off x="2868" y="2676"/>
                <a:ext cx="336" cy="329"/>
                <a:chOff x="2758" y="2518"/>
                <a:chExt cx="336" cy="329"/>
              </a:xfrm>
            </p:grpSpPr>
            <p:sp>
              <p:nvSpPr>
                <p:cNvPr id="12349" name="椭圆 2335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50" name="矩形 2336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51" name="组合 2337"/>
              <p:cNvGrpSpPr/>
              <p:nvPr/>
            </p:nvGrpSpPr>
            <p:grpSpPr>
              <a:xfrm>
                <a:off x="4356" y="756"/>
                <a:ext cx="336" cy="329"/>
                <a:chOff x="2579" y="288"/>
                <a:chExt cx="336" cy="329"/>
              </a:xfrm>
            </p:grpSpPr>
            <p:sp>
              <p:nvSpPr>
                <p:cNvPr id="12352" name="椭圆 2338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53" name="矩形 2339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54" name="组合 2340"/>
              <p:cNvGrpSpPr/>
              <p:nvPr/>
            </p:nvGrpSpPr>
            <p:grpSpPr>
              <a:xfrm>
                <a:off x="4080" y="2436"/>
                <a:ext cx="336" cy="329"/>
                <a:chOff x="2745" y="3631"/>
                <a:chExt cx="336" cy="329"/>
              </a:xfrm>
            </p:grpSpPr>
            <p:sp>
              <p:nvSpPr>
                <p:cNvPr id="12355" name="椭圆 2341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56" name="矩形 2342"/>
                <p:cNvSpPr/>
                <p:nvPr/>
              </p:nvSpPr>
              <p:spPr>
                <a:xfrm>
                  <a:off x="2745" y="363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57" name="组合 2343"/>
              <p:cNvGrpSpPr/>
              <p:nvPr/>
            </p:nvGrpSpPr>
            <p:grpSpPr>
              <a:xfrm>
                <a:off x="3468" y="2136"/>
                <a:ext cx="336" cy="329"/>
                <a:chOff x="2758" y="2518"/>
                <a:chExt cx="336" cy="329"/>
              </a:xfrm>
            </p:grpSpPr>
            <p:sp>
              <p:nvSpPr>
                <p:cNvPr id="12358" name="椭圆 2344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59" name="矩形 2345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60" name="组合 2346"/>
              <p:cNvGrpSpPr/>
              <p:nvPr/>
            </p:nvGrpSpPr>
            <p:grpSpPr>
              <a:xfrm>
                <a:off x="3780" y="3252"/>
                <a:ext cx="336" cy="329"/>
                <a:chOff x="2758" y="3129"/>
                <a:chExt cx="336" cy="329"/>
              </a:xfrm>
            </p:grpSpPr>
            <p:sp>
              <p:nvSpPr>
                <p:cNvPr id="12361" name="椭圆 2347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62" name="矩形 2348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63" name="组合 2349"/>
              <p:cNvGrpSpPr/>
              <p:nvPr/>
            </p:nvGrpSpPr>
            <p:grpSpPr>
              <a:xfrm>
                <a:off x="5004" y="2988"/>
                <a:ext cx="336" cy="310"/>
                <a:chOff x="1104" y="768"/>
                <a:chExt cx="336" cy="310"/>
              </a:xfrm>
            </p:grpSpPr>
            <p:sp>
              <p:nvSpPr>
                <p:cNvPr id="12364" name="椭圆 2350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65" name="矩形 2351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66" name="组合 2352"/>
              <p:cNvGrpSpPr/>
              <p:nvPr/>
            </p:nvGrpSpPr>
            <p:grpSpPr>
              <a:xfrm>
                <a:off x="3492" y="3000"/>
                <a:ext cx="336" cy="310"/>
                <a:chOff x="1104" y="768"/>
                <a:chExt cx="336" cy="310"/>
              </a:xfrm>
            </p:grpSpPr>
            <p:sp>
              <p:nvSpPr>
                <p:cNvPr id="12367" name="椭圆 2353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68" name="矩形 2354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12369" name="矩形 2355"/>
            <p:cNvSpPr/>
            <p:nvPr/>
          </p:nvSpPr>
          <p:spPr>
            <a:xfrm>
              <a:off x="3211" y="3385"/>
              <a:ext cx="2812" cy="44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本局不论哪方先行，是否多能做成双车错杀？</a:t>
              </a:r>
              <a:endParaRPr lang="zh-CN" altLang="en-US" sz="2000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13314" name="组合 2358"/>
          <p:cNvGrpSpPr/>
          <p:nvPr/>
        </p:nvGrpSpPr>
        <p:grpSpPr>
          <a:xfrm>
            <a:off x="1584325" y="171450"/>
            <a:ext cx="9193213" cy="584200"/>
            <a:chOff x="257" y="108"/>
            <a:chExt cx="5345" cy="368"/>
          </a:xfrm>
        </p:grpSpPr>
        <p:sp>
          <p:nvSpPr>
            <p:cNvPr id="13315" name="矩形 2359"/>
            <p:cNvSpPr/>
            <p:nvPr/>
          </p:nvSpPr>
          <p:spPr>
            <a:xfrm>
              <a:off x="257" y="208"/>
              <a:ext cx="1680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三、卧槽马杀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13316" name="矩形 2360"/>
            <p:cNvSpPr/>
            <p:nvPr/>
          </p:nvSpPr>
          <p:spPr>
            <a:xfrm>
              <a:off x="1519" y="108"/>
              <a:ext cx="4083" cy="368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6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把马跳到对方下二路横线，三、七路竖线交叉点的位置将军，叫“卧槽马”。这时如有车、炮或其它棋子配合，可成卧槽马杀势。</a:t>
              </a:r>
              <a:r>
                <a:rPr lang="en-US" altLang="zh-CN" sz="16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( </a:t>
              </a:r>
              <a:r>
                <a:rPr lang="zh-CN" altLang="en-US" sz="16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图中</a:t>
              </a:r>
              <a:r>
                <a:rPr lang="en-US" altLang="zh-CN" sz="16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A</a:t>
              </a:r>
              <a:r>
                <a:rPr lang="zh-CN" altLang="en-US" sz="16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、</a:t>
              </a:r>
              <a:r>
                <a:rPr lang="en-US" altLang="zh-CN" sz="16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B</a:t>
              </a:r>
              <a:r>
                <a:rPr lang="zh-CN" altLang="en-US" sz="16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点处</a:t>
              </a:r>
              <a:r>
                <a:rPr lang="en-US" altLang="zh-CN" sz="16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)</a:t>
              </a:r>
              <a:endParaRPr lang="en-US" altLang="zh-CN" sz="1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13317" name="矩形 2361"/>
          <p:cNvSpPr/>
          <p:nvPr/>
        </p:nvSpPr>
        <p:spPr>
          <a:xfrm>
            <a:off x="1804988" y="5013325"/>
            <a:ext cx="3297237" cy="70675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卧槽马杀是实战中常用的基本杀法之一。</a:t>
            </a:r>
            <a:endParaRPr lang="zh-CN" altLang="en-US" sz="2000" b="1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18" name="矩形 2362"/>
          <p:cNvSpPr/>
          <p:nvPr/>
        </p:nvSpPr>
        <p:spPr>
          <a:xfrm>
            <a:off x="1954213" y="1844675"/>
            <a:ext cx="2971800" cy="2584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马二进三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   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车五平四杀！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（红胜）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此例首着红方马进卧槽，逼出黑将，然后用车当头照将成杀。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3319" name="组合 2363"/>
          <p:cNvGrpSpPr/>
          <p:nvPr/>
        </p:nvGrpSpPr>
        <p:grpSpPr>
          <a:xfrm>
            <a:off x="5010150" y="969963"/>
            <a:ext cx="5530850" cy="5338762"/>
            <a:chOff x="2249" y="611"/>
            <a:chExt cx="3216" cy="3363"/>
          </a:xfrm>
        </p:grpSpPr>
        <p:grpSp>
          <p:nvGrpSpPr>
            <p:cNvPr id="13320" name="组合 2364"/>
            <p:cNvGrpSpPr/>
            <p:nvPr/>
          </p:nvGrpSpPr>
          <p:grpSpPr>
            <a:xfrm>
              <a:off x="2249" y="611"/>
              <a:ext cx="3216" cy="3363"/>
              <a:chOff x="2544" y="681"/>
              <a:chExt cx="3216" cy="3363"/>
            </a:xfrm>
          </p:grpSpPr>
          <p:pic>
            <p:nvPicPr>
              <p:cNvPr id="13321" name="图片 2365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544" y="720"/>
                <a:ext cx="3216" cy="332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13322" name="组合 2366"/>
              <p:cNvGrpSpPr/>
              <p:nvPr/>
            </p:nvGrpSpPr>
            <p:grpSpPr>
              <a:xfrm>
                <a:off x="3984" y="2688"/>
                <a:ext cx="336" cy="329"/>
                <a:chOff x="2745" y="3631"/>
                <a:chExt cx="336" cy="329"/>
              </a:xfrm>
            </p:grpSpPr>
            <p:sp>
              <p:nvSpPr>
                <p:cNvPr id="13323" name="椭圆 2367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3324" name="矩形 2368"/>
                <p:cNvSpPr/>
                <p:nvPr/>
              </p:nvSpPr>
              <p:spPr>
                <a:xfrm>
                  <a:off x="2745" y="363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3325" name="组合 2369"/>
              <p:cNvGrpSpPr/>
              <p:nvPr/>
            </p:nvGrpSpPr>
            <p:grpSpPr>
              <a:xfrm>
                <a:off x="3984" y="3324"/>
                <a:ext cx="696" cy="678"/>
                <a:chOff x="3984" y="3324"/>
                <a:chExt cx="696" cy="678"/>
              </a:xfrm>
            </p:grpSpPr>
            <p:grpSp>
              <p:nvGrpSpPr>
                <p:cNvPr id="13326" name="组合 2370"/>
                <p:cNvGrpSpPr/>
                <p:nvPr/>
              </p:nvGrpSpPr>
              <p:grpSpPr>
                <a:xfrm>
                  <a:off x="4344" y="3672"/>
                  <a:ext cx="336" cy="329"/>
                  <a:chOff x="2758" y="2841"/>
                  <a:chExt cx="336" cy="329"/>
                </a:xfrm>
              </p:grpSpPr>
              <p:sp>
                <p:nvSpPr>
                  <p:cNvPr id="13327" name="椭圆 2371"/>
                  <p:cNvSpPr/>
                  <p:nvPr/>
                </p:nvSpPr>
                <p:spPr>
                  <a:xfrm>
                    <a:off x="2797" y="286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3328" name="矩形 2372"/>
                  <p:cNvSpPr/>
                  <p:nvPr/>
                </p:nvSpPr>
                <p:spPr>
                  <a:xfrm>
                    <a:off x="2758" y="2841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仕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13329" name="组合 2373"/>
                <p:cNvGrpSpPr/>
                <p:nvPr/>
              </p:nvGrpSpPr>
              <p:grpSpPr>
                <a:xfrm>
                  <a:off x="3984" y="3672"/>
                  <a:ext cx="336" cy="330"/>
                  <a:chOff x="2758" y="3129"/>
                  <a:chExt cx="336" cy="330"/>
                </a:xfrm>
              </p:grpSpPr>
              <p:sp>
                <p:nvSpPr>
                  <p:cNvPr id="13330" name="椭圆 2374"/>
                  <p:cNvSpPr/>
                  <p:nvPr/>
                </p:nvSpPr>
                <p:spPr>
                  <a:xfrm>
                    <a:off x="2797" y="3155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3331" name="矩形 2375"/>
                  <p:cNvSpPr/>
                  <p:nvPr/>
                </p:nvSpPr>
                <p:spPr>
                  <a:xfrm>
                    <a:off x="2758" y="3129"/>
                    <a:ext cx="336" cy="330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帅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13332" name="组合 2376"/>
                <p:cNvGrpSpPr/>
                <p:nvPr/>
              </p:nvGrpSpPr>
              <p:grpSpPr>
                <a:xfrm>
                  <a:off x="3984" y="3324"/>
                  <a:ext cx="336" cy="330"/>
                  <a:chOff x="2758" y="2841"/>
                  <a:chExt cx="336" cy="330"/>
                </a:xfrm>
              </p:grpSpPr>
              <p:sp>
                <p:nvSpPr>
                  <p:cNvPr id="13333" name="椭圆 2377"/>
                  <p:cNvSpPr/>
                  <p:nvPr/>
                </p:nvSpPr>
                <p:spPr>
                  <a:xfrm>
                    <a:off x="2797" y="286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3334" name="矩形 2378"/>
                  <p:cNvSpPr/>
                  <p:nvPr/>
                </p:nvSpPr>
                <p:spPr>
                  <a:xfrm>
                    <a:off x="2758" y="2841"/>
                    <a:ext cx="336" cy="330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仕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  <p:grpSp>
            <p:nvGrpSpPr>
              <p:cNvPr id="13335" name="组合 2379"/>
              <p:cNvGrpSpPr/>
              <p:nvPr/>
            </p:nvGrpSpPr>
            <p:grpSpPr>
              <a:xfrm>
                <a:off x="4284" y="3336"/>
                <a:ext cx="432" cy="329"/>
                <a:chOff x="3055" y="733"/>
                <a:chExt cx="432" cy="329"/>
              </a:xfrm>
            </p:grpSpPr>
            <p:sp>
              <p:nvSpPr>
                <p:cNvPr id="13336" name="椭圆 2380"/>
                <p:cNvSpPr/>
                <p:nvPr/>
              </p:nvSpPr>
              <p:spPr>
                <a:xfrm>
                  <a:off x="3133" y="733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3337" name="矩形 2381"/>
                <p:cNvSpPr/>
                <p:nvPr/>
              </p:nvSpPr>
              <p:spPr>
                <a:xfrm>
                  <a:off x="3055" y="733"/>
                  <a:ext cx="432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卒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3338" name="组合 2382"/>
              <p:cNvGrpSpPr/>
              <p:nvPr/>
            </p:nvGrpSpPr>
            <p:grpSpPr>
              <a:xfrm>
                <a:off x="5052" y="1704"/>
                <a:ext cx="336" cy="329"/>
                <a:chOff x="1597" y="2989"/>
                <a:chExt cx="336" cy="329"/>
              </a:xfrm>
            </p:grpSpPr>
            <p:sp>
              <p:nvSpPr>
                <p:cNvPr id="13339" name="椭圆 2383"/>
                <p:cNvSpPr/>
                <p:nvPr/>
              </p:nvSpPr>
              <p:spPr>
                <a:xfrm>
                  <a:off x="1623" y="3019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3340" name="矩形 2384"/>
                <p:cNvSpPr/>
                <p:nvPr/>
              </p:nvSpPr>
              <p:spPr>
                <a:xfrm>
                  <a:off x="1597" y="298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3341" name="组合 2385"/>
              <p:cNvGrpSpPr/>
              <p:nvPr/>
            </p:nvGrpSpPr>
            <p:grpSpPr>
              <a:xfrm>
                <a:off x="2916" y="3348"/>
                <a:ext cx="336" cy="329"/>
                <a:chOff x="1667" y="768"/>
                <a:chExt cx="336" cy="329"/>
              </a:xfrm>
            </p:grpSpPr>
            <p:sp>
              <p:nvSpPr>
                <p:cNvPr id="13342" name="椭圆 2386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3343" name="矩形 2387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3344" name="组合 2388"/>
              <p:cNvGrpSpPr/>
              <p:nvPr/>
            </p:nvGrpSpPr>
            <p:grpSpPr>
              <a:xfrm>
                <a:off x="3624" y="3360"/>
                <a:ext cx="336" cy="310"/>
                <a:chOff x="1104" y="768"/>
                <a:chExt cx="336" cy="310"/>
              </a:xfrm>
            </p:grpSpPr>
            <p:sp>
              <p:nvSpPr>
                <p:cNvPr id="13345" name="椭圆 2389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3346" name="矩形 2390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3347" name="组合 2391"/>
              <p:cNvGrpSpPr/>
              <p:nvPr/>
            </p:nvGrpSpPr>
            <p:grpSpPr>
              <a:xfrm>
                <a:off x="3290" y="681"/>
                <a:ext cx="1030" cy="1001"/>
                <a:chOff x="3050" y="637"/>
                <a:chExt cx="1030" cy="1001"/>
              </a:xfrm>
            </p:grpSpPr>
            <p:grpSp>
              <p:nvGrpSpPr>
                <p:cNvPr id="13348" name="组合 2392"/>
                <p:cNvGrpSpPr/>
                <p:nvPr/>
              </p:nvGrpSpPr>
              <p:grpSpPr>
                <a:xfrm>
                  <a:off x="3744" y="655"/>
                  <a:ext cx="336" cy="329"/>
                  <a:chOff x="2579" y="288"/>
                  <a:chExt cx="336" cy="329"/>
                </a:xfrm>
              </p:grpSpPr>
              <p:sp>
                <p:nvSpPr>
                  <p:cNvPr id="13349" name="椭圆 2393"/>
                  <p:cNvSpPr/>
                  <p:nvPr/>
                </p:nvSpPr>
                <p:spPr>
                  <a:xfrm>
                    <a:off x="2609" y="310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3350" name="矩形 2394"/>
                  <p:cNvSpPr/>
                  <p:nvPr/>
                </p:nvSpPr>
                <p:spPr>
                  <a:xfrm>
                    <a:off x="2579" y="288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将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13351" name="组合 2395"/>
                <p:cNvGrpSpPr/>
                <p:nvPr/>
              </p:nvGrpSpPr>
              <p:grpSpPr>
                <a:xfrm>
                  <a:off x="3744" y="973"/>
                  <a:ext cx="336" cy="329"/>
                  <a:chOff x="1248" y="192"/>
                  <a:chExt cx="336" cy="329"/>
                </a:xfrm>
              </p:grpSpPr>
              <p:sp>
                <p:nvSpPr>
                  <p:cNvPr id="13352" name="椭圆 2396"/>
                  <p:cNvSpPr/>
                  <p:nvPr/>
                </p:nvSpPr>
                <p:spPr>
                  <a:xfrm>
                    <a:off x="1274" y="22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3353" name="矩形 2397"/>
                  <p:cNvSpPr/>
                  <p:nvPr/>
                </p:nvSpPr>
                <p:spPr>
                  <a:xfrm>
                    <a:off x="1248" y="192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士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13354" name="组合 2398"/>
                <p:cNvGrpSpPr/>
                <p:nvPr/>
              </p:nvGrpSpPr>
              <p:grpSpPr>
                <a:xfrm>
                  <a:off x="3050" y="650"/>
                  <a:ext cx="336" cy="329"/>
                  <a:chOff x="2029" y="703"/>
                  <a:chExt cx="336" cy="329"/>
                </a:xfrm>
              </p:grpSpPr>
              <p:sp>
                <p:nvSpPr>
                  <p:cNvPr id="13355" name="椭圆 2399"/>
                  <p:cNvSpPr/>
                  <p:nvPr/>
                </p:nvSpPr>
                <p:spPr>
                  <a:xfrm>
                    <a:off x="2064" y="720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 sz="280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3356" name="矩形 2400"/>
                  <p:cNvSpPr/>
                  <p:nvPr/>
                </p:nvSpPr>
                <p:spPr>
                  <a:xfrm>
                    <a:off x="2029" y="703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象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13357" name="组合 2401"/>
                <p:cNvGrpSpPr/>
                <p:nvPr/>
              </p:nvGrpSpPr>
              <p:grpSpPr>
                <a:xfrm>
                  <a:off x="3399" y="637"/>
                  <a:ext cx="336" cy="329"/>
                  <a:chOff x="1248" y="192"/>
                  <a:chExt cx="336" cy="329"/>
                </a:xfrm>
              </p:grpSpPr>
              <p:sp>
                <p:nvSpPr>
                  <p:cNvPr id="13358" name="椭圆 2402"/>
                  <p:cNvSpPr/>
                  <p:nvPr/>
                </p:nvSpPr>
                <p:spPr>
                  <a:xfrm>
                    <a:off x="1274" y="22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3359" name="矩形 2403"/>
                  <p:cNvSpPr/>
                  <p:nvPr/>
                </p:nvSpPr>
                <p:spPr>
                  <a:xfrm>
                    <a:off x="1248" y="192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士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13360" name="组合 2404"/>
                <p:cNvGrpSpPr/>
                <p:nvPr/>
              </p:nvGrpSpPr>
              <p:grpSpPr>
                <a:xfrm>
                  <a:off x="3744" y="1309"/>
                  <a:ext cx="336" cy="329"/>
                  <a:chOff x="2029" y="703"/>
                  <a:chExt cx="336" cy="329"/>
                </a:xfrm>
              </p:grpSpPr>
              <p:sp>
                <p:nvSpPr>
                  <p:cNvPr id="13361" name="椭圆 2405"/>
                  <p:cNvSpPr/>
                  <p:nvPr/>
                </p:nvSpPr>
                <p:spPr>
                  <a:xfrm>
                    <a:off x="2064" y="720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 sz="280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3362" name="矩形 2406"/>
                  <p:cNvSpPr/>
                  <p:nvPr/>
                </p:nvSpPr>
                <p:spPr>
                  <a:xfrm>
                    <a:off x="2029" y="703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象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</p:grpSp>
        <p:sp>
          <p:nvSpPr>
            <p:cNvPr id="13363" name="矩形 2407"/>
            <p:cNvSpPr/>
            <p:nvPr/>
          </p:nvSpPr>
          <p:spPr>
            <a:xfrm>
              <a:off x="4404" y="940"/>
              <a:ext cx="336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364" name="矩形 2408"/>
            <p:cNvSpPr/>
            <p:nvPr/>
          </p:nvSpPr>
          <p:spPr>
            <a:xfrm>
              <a:off x="2998" y="940"/>
              <a:ext cx="336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14338" name="矩形 2411"/>
          <p:cNvSpPr/>
          <p:nvPr/>
        </p:nvSpPr>
        <p:spPr>
          <a:xfrm>
            <a:off x="2093913" y="1557338"/>
            <a:ext cx="2754312" cy="35534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马二进三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车四进四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车四平六杀！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（红胜）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此例双方对攻，红方首着，以卧槽马照将，逼黑上将，然后借红帅的力量进车照将，最后闪将成杀。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4339" name="组合 2412"/>
          <p:cNvGrpSpPr/>
          <p:nvPr/>
        </p:nvGrpSpPr>
        <p:grpSpPr>
          <a:xfrm>
            <a:off x="5119688" y="301625"/>
            <a:ext cx="5654675" cy="5967413"/>
            <a:chOff x="2312" y="190"/>
            <a:chExt cx="3288" cy="3759"/>
          </a:xfrm>
        </p:grpSpPr>
        <p:grpSp>
          <p:nvGrpSpPr>
            <p:cNvPr id="14340" name="组合 2413"/>
            <p:cNvGrpSpPr/>
            <p:nvPr/>
          </p:nvGrpSpPr>
          <p:grpSpPr>
            <a:xfrm>
              <a:off x="2312" y="432"/>
              <a:ext cx="3216" cy="3324"/>
              <a:chOff x="2208" y="528"/>
              <a:chExt cx="3216" cy="3324"/>
            </a:xfrm>
          </p:grpSpPr>
          <p:pic>
            <p:nvPicPr>
              <p:cNvPr id="14341" name="图片 2414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208" y="528"/>
                <a:ext cx="3216" cy="332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14342" name="组合 2415"/>
              <p:cNvGrpSpPr/>
              <p:nvPr/>
            </p:nvGrpSpPr>
            <p:grpSpPr>
              <a:xfrm>
                <a:off x="3636" y="552"/>
                <a:ext cx="336" cy="329"/>
                <a:chOff x="2579" y="288"/>
                <a:chExt cx="336" cy="329"/>
              </a:xfrm>
            </p:grpSpPr>
            <p:sp>
              <p:nvSpPr>
                <p:cNvPr id="14343" name="椭圆 2416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44" name="矩形 2417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4345" name="组合 2418"/>
              <p:cNvGrpSpPr/>
              <p:nvPr/>
            </p:nvGrpSpPr>
            <p:grpSpPr>
              <a:xfrm>
                <a:off x="3984" y="2208"/>
                <a:ext cx="336" cy="329"/>
                <a:chOff x="2745" y="3631"/>
                <a:chExt cx="336" cy="329"/>
              </a:xfrm>
            </p:grpSpPr>
            <p:sp>
              <p:nvSpPr>
                <p:cNvPr id="14346" name="椭圆 2419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47" name="矩形 2420"/>
                <p:cNvSpPr/>
                <p:nvPr/>
              </p:nvSpPr>
              <p:spPr>
                <a:xfrm>
                  <a:off x="2745" y="363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4348" name="组合 2421"/>
              <p:cNvGrpSpPr/>
              <p:nvPr/>
            </p:nvGrpSpPr>
            <p:grpSpPr>
              <a:xfrm>
                <a:off x="4728" y="3168"/>
                <a:ext cx="336" cy="310"/>
                <a:chOff x="1104" y="768"/>
                <a:chExt cx="336" cy="310"/>
              </a:xfrm>
            </p:grpSpPr>
            <p:sp>
              <p:nvSpPr>
                <p:cNvPr id="14349" name="椭圆 2422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50" name="矩形 2423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4351" name="组合 2424"/>
              <p:cNvGrpSpPr/>
              <p:nvPr/>
            </p:nvGrpSpPr>
            <p:grpSpPr>
              <a:xfrm>
                <a:off x="3984" y="540"/>
                <a:ext cx="336" cy="329"/>
                <a:chOff x="1248" y="192"/>
                <a:chExt cx="336" cy="329"/>
              </a:xfrm>
            </p:grpSpPr>
            <p:sp>
              <p:nvSpPr>
                <p:cNvPr id="14352" name="椭圆 2425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53" name="矩形 2426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4354" name="组合 2427"/>
              <p:cNvGrpSpPr/>
              <p:nvPr/>
            </p:nvGrpSpPr>
            <p:grpSpPr>
              <a:xfrm>
                <a:off x="3648" y="1212"/>
                <a:ext cx="336" cy="329"/>
                <a:chOff x="2029" y="703"/>
                <a:chExt cx="336" cy="329"/>
              </a:xfrm>
            </p:grpSpPr>
            <p:sp>
              <p:nvSpPr>
                <p:cNvPr id="14355" name="椭圆 2428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56" name="矩形 2429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4357" name="组合 2430"/>
              <p:cNvGrpSpPr/>
              <p:nvPr/>
            </p:nvGrpSpPr>
            <p:grpSpPr>
              <a:xfrm>
                <a:off x="4716" y="1524"/>
                <a:ext cx="336" cy="329"/>
                <a:chOff x="1597" y="2989"/>
                <a:chExt cx="336" cy="329"/>
              </a:xfrm>
            </p:grpSpPr>
            <p:sp>
              <p:nvSpPr>
                <p:cNvPr id="14358" name="椭圆 2431"/>
                <p:cNvSpPr/>
                <p:nvPr/>
              </p:nvSpPr>
              <p:spPr>
                <a:xfrm>
                  <a:off x="1623" y="3019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59" name="矩形 2432"/>
                <p:cNvSpPr/>
                <p:nvPr/>
              </p:nvSpPr>
              <p:spPr>
                <a:xfrm>
                  <a:off x="1597" y="298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4360" name="组合 2433"/>
              <p:cNvGrpSpPr/>
              <p:nvPr/>
            </p:nvGrpSpPr>
            <p:grpSpPr>
              <a:xfrm>
                <a:off x="2940" y="3504"/>
                <a:ext cx="336" cy="329"/>
                <a:chOff x="2758" y="2518"/>
                <a:chExt cx="336" cy="329"/>
              </a:xfrm>
            </p:grpSpPr>
            <p:sp>
              <p:nvSpPr>
                <p:cNvPr id="14361" name="椭圆 2434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2" name="矩形 2435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4363" name="组合 2436"/>
              <p:cNvGrpSpPr/>
              <p:nvPr/>
            </p:nvGrpSpPr>
            <p:grpSpPr>
              <a:xfrm>
                <a:off x="3634" y="3145"/>
                <a:ext cx="336" cy="329"/>
                <a:chOff x="2758" y="2841"/>
                <a:chExt cx="336" cy="329"/>
              </a:xfrm>
            </p:grpSpPr>
            <p:sp>
              <p:nvSpPr>
                <p:cNvPr id="14364" name="椭圆 2437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5" name="矩形 2438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4366" name="组合 2439"/>
              <p:cNvGrpSpPr/>
              <p:nvPr/>
            </p:nvGrpSpPr>
            <p:grpSpPr>
              <a:xfrm>
                <a:off x="3634" y="2796"/>
                <a:ext cx="336" cy="329"/>
                <a:chOff x="2758" y="2518"/>
                <a:chExt cx="336" cy="329"/>
              </a:xfrm>
            </p:grpSpPr>
            <p:sp>
              <p:nvSpPr>
                <p:cNvPr id="14367" name="椭圆 2440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8" name="矩形 2441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4369" name="组合 2442"/>
              <p:cNvGrpSpPr/>
              <p:nvPr/>
            </p:nvGrpSpPr>
            <p:grpSpPr>
              <a:xfrm>
                <a:off x="3984" y="3494"/>
                <a:ext cx="336" cy="329"/>
                <a:chOff x="2758" y="3129"/>
                <a:chExt cx="336" cy="329"/>
              </a:xfrm>
            </p:grpSpPr>
            <p:sp>
              <p:nvSpPr>
                <p:cNvPr id="14370" name="椭圆 2443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71" name="矩形 2444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4372" name="组合 2445"/>
              <p:cNvGrpSpPr/>
              <p:nvPr/>
            </p:nvGrpSpPr>
            <p:grpSpPr>
              <a:xfrm>
                <a:off x="3289" y="3499"/>
                <a:ext cx="336" cy="329"/>
                <a:chOff x="2758" y="2841"/>
                <a:chExt cx="336" cy="329"/>
              </a:xfrm>
            </p:grpSpPr>
            <p:sp>
              <p:nvSpPr>
                <p:cNvPr id="14373" name="椭圆 2446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74" name="矩形 2447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4375" name="组合 2448"/>
              <p:cNvGrpSpPr/>
              <p:nvPr/>
            </p:nvGrpSpPr>
            <p:grpSpPr>
              <a:xfrm>
                <a:off x="3312" y="540"/>
                <a:ext cx="336" cy="329"/>
                <a:chOff x="1248" y="192"/>
                <a:chExt cx="336" cy="329"/>
              </a:xfrm>
            </p:grpSpPr>
            <p:sp>
              <p:nvSpPr>
                <p:cNvPr id="14376" name="椭圆 2449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77" name="矩形 2450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4378" name="组合 2451"/>
              <p:cNvGrpSpPr/>
              <p:nvPr/>
            </p:nvGrpSpPr>
            <p:grpSpPr>
              <a:xfrm>
                <a:off x="4368" y="2496"/>
                <a:ext cx="336" cy="329"/>
                <a:chOff x="1667" y="768"/>
                <a:chExt cx="336" cy="329"/>
              </a:xfrm>
            </p:grpSpPr>
            <p:sp>
              <p:nvSpPr>
                <p:cNvPr id="14379" name="椭圆 2452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80" name="矩形 2453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4381" name="组合 2454"/>
              <p:cNvGrpSpPr/>
              <p:nvPr/>
            </p:nvGrpSpPr>
            <p:grpSpPr>
              <a:xfrm>
                <a:off x="2952" y="564"/>
                <a:ext cx="336" cy="329"/>
                <a:chOff x="2029" y="703"/>
                <a:chExt cx="336" cy="329"/>
              </a:xfrm>
            </p:grpSpPr>
            <p:sp>
              <p:nvSpPr>
                <p:cNvPr id="14382" name="椭圆 2455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83" name="矩形 2456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14384" name="矩形 2457"/>
            <p:cNvSpPr/>
            <p:nvPr/>
          </p:nvSpPr>
          <p:spPr>
            <a:xfrm>
              <a:off x="2384" y="3717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七    六    五    四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385" name="矩形 2458"/>
            <p:cNvSpPr/>
            <p:nvPr/>
          </p:nvSpPr>
          <p:spPr>
            <a:xfrm>
              <a:off x="2350" y="190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２    ３    ４    ５    ６    ７ 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commondata" val="eyJoZGlkIjoiMjlmZjc0ZDI4M2E4OGVhZDc4MTFhN2VmYTMzMzgwODc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1466</Words>
  <Application>WPS 演示</Application>
  <PresentationFormat>宽屏</PresentationFormat>
  <Paragraphs>425</Paragraphs>
  <Slides>11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Wingdings</vt:lpstr>
      <vt:lpstr>Times New Roman</vt:lpstr>
      <vt:lpstr>方正舒体</vt:lpstr>
      <vt:lpstr>黑体</vt:lpstr>
      <vt:lpstr>微软雅黑</vt:lpstr>
      <vt:lpstr>Arial Unicode MS</vt:lpstr>
      <vt:lpstr>Calibri</vt:lpstr>
      <vt:lpstr>WPS</vt:lpstr>
      <vt:lpstr>中国象棋基础教程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孙永</cp:lastModifiedBy>
  <cp:revision>156</cp:revision>
  <dcterms:created xsi:type="dcterms:W3CDTF">2019-06-19T02:08:00Z</dcterms:created>
  <dcterms:modified xsi:type="dcterms:W3CDTF">2024-11-06T04:24:41Z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2052-12.1.0.17133</vt:lpwstr>
  </property>
  <property fmtid="{D5CDD505-2E9C-101B-9397-08002B2CF9AE}" pid="3" name="ICV">
    <vt:lpwstr>415F225A599941BA837206F40173070D_11</vt:lpwstr>
  </property>
</Properties>
</file>