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514508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5145024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88592" y="3051048"/>
            <a:ext cx="670560" cy="66141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91184" y="1685544"/>
            <a:ext cx="2465832" cy="1216152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28016" y="164592"/>
            <a:ext cx="1459992" cy="298704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800">
                <a:solidFill>
                  <a:srgbClr val="E1E2E2"/>
                </a:solidFill>
                <a:latin typeface="Times New Roman"/>
              </a:rPr>
              <a:t>H</a:t>
            </a:r>
            <a:r>
              <a:rPr lang="zh-CN" sz="2000">
                <a:solidFill>
                  <a:srgbClr val="FFFFFF"/>
                </a:solidFill>
                <a:latin typeface="SimSun"/>
                <a:ea typeface="SimSun"/>
              </a:rPr>
              <a:t>学习目标</a:t>
            </a:r>
          </a:p>
        </p:txBody>
      </p:sp>
      <p:sp>
        <p:nvSpPr>
          <p:cNvPr id="4" name="矩形 3"/>
          <p:cNvSpPr/>
          <p:nvPr/>
        </p:nvSpPr>
        <p:spPr>
          <a:xfrm>
            <a:off x="1295400" y="1383792"/>
            <a:ext cx="1027176" cy="271272"/>
          </a:xfrm>
          <a:prstGeom prst="rect">
            <a:avLst/>
          </a:prstGeom>
          <a:solidFill>
            <a:srgbClr val="FFBF53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900">
                <a:solidFill>
                  <a:srgbClr val="FFFFFF"/>
                </a:solidFill>
                <a:latin typeface="MingLiU"/>
                <a:ea typeface="MingLiU"/>
              </a:rPr>
              <a:t>知识目标</a:t>
            </a:r>
          </a:p>
        </p:txBody>
      </p:sp>
      <p:sp>
        <p:nvSpPr>
          <p:cNvPr id="6" name="矩形 5"/>
          <p:cNvSpPr/>
          <p:nvPr/>
        </p:nvSpPr>
        <p:spPr>
          <a:xfrm>
            <a:off x="2971800" y="1395984"/>
            <a:ext cx="886968" cy="341376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marL="0" marR="0" indent="0" algn="just"/>
            <a:r>
              <a:rPr lang="zh-CN" sz="1600">
                <a:solidFill>
                  <a:srgbClr val="FFFFFF"/>
                </a:solidFill>
                <a:latin typeface="SimSun"/>
                <a:ea typeface="SimSun"/>
              </a:rPr>
              <a:t>能力目标</a:t>
            </a:r>
          </a:p>
        </p:txBody>
      </p:sp>
      <p:sp>
        <p:nvSpPr>
          <p:cNvPr id="7" name="矩形 6"/>
          <p:cNvSpPr/>
          <p:nvPr/>
        </p:nvSpPr>
        <p:spPr>
          <a:xfrm>
            <a:off x="3505200" y="1776984"/>
            <a:ext cx="88392" cy="265176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1500">
                <a:solidFill>
                  <a:srgbClr val="F17475"/>
                </a:solidFill>
                <a:latin typeface="Arial"/>
              </a:rPr>
              <a:t>2</a:t>
            </a:r>
          </a:p>
        </p:txBody>
      </p:sp>
      <p:sp>
        <p:nvSpPr>
          <p:cNvPr id="8" name="矩形 7"/>
          <p:cNvSpPr/>
          <p:nvPr/>
        </p:nvSpPr>
        <p:spPr>
          <a:xfrm>
            <a:off x="3788664" y="2121408"/>
            <a:ext cx="131064" cy="292608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1600">
                <a:solidFill>
                  <a:srgbClr val="FFFFFF"/>
                </a:solidFill>
                <a:latin typeface="SimSun"/>
              </a:rPr>
              <a:t>$</a:t>
            </a:r>
          </a:p>
        </p:txBody>
      </p:sp>
      <p:sp>
        <p:nvSpPr>
          <p:cNvPr id="12" name="矩形 11"/>
          <p:cNvSpPr/>
          <p:nvPr/>
        </p:nvSpPr>
        <p:spPr>
          <a:xfrm>
            <a:off x="1981200" y="3029712"/>
            <a:ext cx="1280160" cy="19507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600" b="1">
                <a:solidFill>
                  <a:srgbClr val="7F7F7F"/>
                </a:solidFill>
                <a:latin typeface="Microsoft YaHei"/>
                <a:ea typeface="Microsoft YaHei"/>
              </a:rPr>
              <a:t>采购需求确定</a:t>
            </a:r>
          </a:p>
        </p:txBody>
      </p:sp>
      <p:sp>
        <p:nvSpPr>
          <p:cNvPr id="14" name="矩形 13"/>
          <p:cNvSpPr/>
          <p:nvPr/>
        </p:nvSpPr>
        <p:spPr>
          <a:xfrm>
            <a:off x="1295400" y="3974592"/>
            <a:ext cx="1027176" cy="274320"/>
          </a:xfrm>
          <a:prstGeom prst="rect">
            <a:avLst/>
          </a:prstGeom>
          <a:solidFill>
            <a:srgbClr val="02B3C5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900" u="sng">
                <a:solidFill>
                  <a:srgbClr val="FFFFFF"/>
                </a:solidFill>
                <a:latin typeface="MingLiU"/>
                <a:ea typeface="MingLiU"/>
              </a:rPr>
              <a:t>素质目标</a:t>
            </a:r>
          </a:p>
        </p:txBody>
      </p:sp>
      <p:sp>
        <p:nvSpPr>
          <p:cNvPr id="15" name="矩形 14"/>
          <p:cNvSpPr/>
          <p:nvPr/>
        </p:nvSpPr>
        <p:spPr>
          <a:xfrm>
            <a:off x="3048000" y="3630168"/>
            <a:ext cx="765048" cy="615696"/>
          </a:xfrm>
          <a:prstGeom prst="rect">
            <a:avLst/>
          </a:prstGeom>
          <a:solidFill>
            <a:srgbClr val="000000"/>
          </a:solidFill>
        </p:spPr>
        <p:txBody>
          <a:bodyPr lIns="0" tIns="0" rIns="0" bIns="0">
            <a:noAutofit/>
          </a:bodyPr>
          <a:lstStyle/>
          <a:p>
            <a:pPr marL="0" marR="0" indent="444500">
              <a:spcAft>
                <a:spcPts val="560"/>
              </a:spcAft>
            </a:pPr>
            <a:r>
              <a:rPr lang="en-US" sz="1500">
                <a:solidFill>
                  <a:srgbClr val="663A77"/>
                </a:solidFill>
                <a:latin typeface="Arial"/>
              </a:rPr>
              <a:t>4</a:t>
            </a:r>
          </a:p>
          <a:p>
            <a:pPr marL="0" marR="0" indent="0"/>
            <a:r>
              <a:rPr lang="zh-CN" sz="1900">
                <a:solidFill>
                  <a:srgbClr val="FFFFFF"/>
                </a:solidFill>
                <a:latin typeface="MingLiU"/>
                <a:ea typeface="MingLiU"/>
              </a:rPr>
              <a:t>重难点</a:t>
            </a:r>
          </a:p>
        </p:txBody>
      </p:sp>
      <p:sp>
        <p:nvSpPr>
          <p:cNvPr id="16" name="矩形 15"/>
          <p:cNvSpPr/>
          <p:nvPr/>
        </p:nvSpPr>
        <p:spPr>
          <a:xfrm>
            <a:off x="4590288" y="1392936"/>
            <a:ext cx="627888" cy="282549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ctr">
              <a:lnSpc>
                <a:spcPts val="2160"/>
              </a:lnSpc>
              <a:spcAft>
                <a:spcPts val="1120"/>
              </a:spcAft>
            </a:pPr>
            <a:r>
              <a:rPr lang="zh-CN" sz="1600">
                <a:solidFill>
                  <a:srgbClr val="FFC000"/>
                </a:solidFill>
                <a:latin typeface="Microsoft JhengHei UI"/>
                <a:ea typeface="Microsoft JhengHei UI"/>
              </a:rPr>
              <a:t>知 识 目 标</a:t>
            </a:r>
          </a:p>
          <a:p>
            <a:pPr marL="0" marR="0" indent="0" algn="r">
              <a:lnSpc>
                <a:spcPts val="2160"/>
              </a:lnSpc>
            </a:pPr>
            <a:r>
              <a:rPr lang="zh-CN" sz="1600">
                <a:solidFill>
                  <a:srgbClr val="E56666"/>
                </a:solidFill>
                <a:latin typeface="Microsoft JhengHei UI"/>
                <a:ea typeface="Microsoft JhengHei UI"/>
              </a:rPr>
              <a:t>能 力</a:t>
            </a:r>
          </a:p>
          <a:p>
            <a:pPr marL="0" marR="0" indent="0" algn="r">
              <a:lnSpc>
                <a:spcPts val="2160"/>
              </a:lnSpc>
              <a:spcAft>
                <a:spcPts val="1540"/>
              </a:spcAft>
            </a:pPr>
            <a:r>
              <a:rPr lang="zh-CN" sz="1600">
                <a:solidFill>
                  <a:srgbClr val="E56666"/>
                </a:solidFill>
                <a:latin typeface="Microsoft JhengHei UI"/>
                <a:ea typeface="Microsoft JhengHei UI"/>
              </a:rPr>
              <a:t>目 标</a:t>
            </a:r>
          </a:p>
          <a:p>
            <a:pPr marL="0" marR="0" indent="0" algn="r">
              <a:lnSpc>
                <a:spcPts val="2160"/>
              </a:lnSpc>
            </a:pPr>
            <a:r>
              <a:rPr lang="zh-CN" sz="1600">
                <a:solidFill>
                  <a:srgbClr val="2E75B6"/>
                </a:solidFill>
                <a:latin typeface="Microsoft JhengHei UI"/>
                <a:ea typeface="Microsoft JhengHei UI"/>
              </a:rPr>
              <a:t>素 质</a:t>
            </a:r>
          </a:p>
          <a:p>
            <a:pPr marL="0" marR="0" indent="0" algn="r">
              <a:lnSpc>
                <a:spcPts val="2160"/>
              </a:lnSpc>
              <a:spcAft>
                <a:spcPts val="700"/>
              </a:spcAft>
            </a:pPr>
            <a:r>
              <a:rPr lang="zh-CN" sz="1600">
                <a:solidFill>
                  <a:srgbClr val="2E75B6"/>
                </a:solidFill>
                <a:latin typeface="Microsoft JhengHei UI"/>
                <a:ea typeface="Microsoft JhengHei UI"/>
              </a:rPr>
              <a:t>目 标</a:t>
            </a:r>
          </a:p>
          <a:p>
            <a:pPr marL="0" marR="0" indent="0" algn="r"/>
            <a:r>
              <a:rPr lang="zh-TW" sz="1600">
                <a:solidFill>
                  <a:srgbClr val="7030A0"/>
                </a:solidFill>
                <a:latin typeface="Microsoft JhengHei UI"/>
                <a:ea typeface="Microsoft JhengHei UI"/>
              </a:rPr>
              <a:t>重占</a:t>
            </a:r>
          </a:p>
          <a:p>
            <a:pPr marL="0" marR="0" indent="0" algn="r"/>
            <a:r>
              <a:rPr lang="zh-CN" sz="1600">
                <a:solidFill>
                  <a:srgbClr val="7030A0"/>
                </a:solidFill>
                <a:latin typeface="Microsoft JhengHei UI"/>
                <a:ea typeface="Microsoft JhengHei UI"/>
              </a:rPr>
              <a:t>八'、</a:t>
            </a:r>
          </a:p>
          <a:p>
            <a:pPr marL="0" marR="0" indent="0" algn="r">
              <a:lnSpc>
                <a:spcPts val="2160"/>
              </a:lnSpc>
            </a:pPr>
            <a:r>
              <a:rPr lang="zh-CN" sz="1600">
                <a:solidFill>
                  <a:srgbClr val="7030A0"/>
                </a:solidFill>
                <a:latin typeface="Microsoft JhengHei UI"/>
                <a:ea typeface="Microsoft JhengHei UI"/>
              </a:rPr>
              <a:t>难 点</a:t>
            </a:r>
          </a:p>
        </p:txBody>
      </p:sp>
      <p:sp>
        <p:nvSpPr>
          <p:cNvPr id="17" name="矩形 16"/>
          <p:cNvSpPr/>
          <p:nvPr/>
        </p:nvSpPr>
        <p:spPr>
          <a:xfrm>
            <a:off x="5480304" y="1493520"/>
            <a:ext cx="1277112" cy="23469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掌握</a:t>
            </a:r>
            <a:r>
              <a:rPr lang="zh-CN" sz="1400">
                <a:solidFill>
                  <a:srgbClr val="7F7F7F"/>
                </a:solidFill>
                <a:latin typeface="Arial"/>
                <a:ea typeface="Arial"/>
              </a:rPr>
              <a:t>ABC</a:t>
            </a:r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分类法</a:t>
            </a:r>
          </a:p>
        </p:txBody>
      </p:sp>
      <p:sp>
        <p:nvSpPr>
          <p:cNvPr id="18" name="矩形 17"/>
          <p:cNvSpPr/>
          <p:nvPr/>
        </p:nvSpPr>
        <p:spPr>
          <a:xfrm>
            <a:off x="5492496" y="2203704"/>
            <a:ext cx="2170176" cy="23469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能够用</a:t>
            </a:r>
            <a:r>
              <a:rPr lang="zh-CN" sz="1400">
                <a:solidFill>
                  <a:srgbClr val="7F7F7F"/>
                </a:solidFill>
                <a:latin typeface="Arial"/>
                <a:ea typeface="Arial"/>
              </a:rPr>
              <a:t>ABC</a:t>
            </a:r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分类法分析数据</a:t>
            </a:r>
          </a:p>
        </p:txBody>
      </p:sp>
      <p:sp>
        <p:nvSpPr>
          <p:cNvPr id="19" name="矩形 18"/>
          <p:cNvSpPr/>
          <p:nvPr/>
        </p:nvSpPr>
        <p:spPr>
          <a:xfrm>
            <a:off x="5504688" y="2883408"/>
            <a:ext cx="2170176" cy="124358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/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客观公正</a:t>
            </a:r>
          </a:p>
          <a:p>
            <a:pPr marL="0" marR="0" indent="0"/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工作责任心</a:t>
            </a:r>
          </a:p>
          <a:p>
            <a:pPr marL="0" marR="0" indent="0">
              <a:spcAft>
                <a:spcPts val="980"/>
              </a:spcAft>
            </a:pPr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协同沟通</a:t>
            </a:r>
          </a:p>
          <a:p>
            <a:pPr marL="0" marR="0" indent="0"/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掌握</a:t>
            </a:r>
            <a:r>
              <a:rPr lang="zh-CN" sz="1400">
                <a:solidFill>
                  <a:srgbClr val="7F7F7F"/>
                </a:solidFill>
                <a:latin typeface="Arial"/>
                <a:ea typeface="Arial"/>
              </a:rPr>
              <a:t>ABC</a:t>
            </a:r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分类法</a:t>
            </a:r>
          </a:p>
          <a:p>
            <a:pPr marL="0" marR="0" indent="0"/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能够用</a:t>
            </a:r>
            <a:r>
              <a:rPr lang="zh-CN" sz="1400">
                <a:solidFill>
                  <a:srgbClr val="7F7F7F"/>
                </a:solidFill>
                <a:latin typeface="Arial"/>
                <a:ea typeface="Arial"/>
              </a:rPr>
              <a:t>ABC</a:t>
            </a:r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分类法分析数据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5384" y="143256"/>
            <a:ext cx="1304544" cy="329184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2000">
                <a:solidFill>
                  <a:srgbClr val="FFFFFF"/>
                </a:solidFill>
                <a:latin typeface="Times New Roman"/>
                <a:ea typeface="Times New Roman"/>
              </a:rPr>
              <a:t>ABC</a:t>
            </a:r>
            <a:r>
              <a:rPr lang="zh-CN" sz="2000">
                <a:solidFill>
                  <a:srgbClr val="FFFFFF"/>
                </a:solidFill>
                <a:latin typeface="SimSun"/>
                <a:ea typeface="SimSun"/>
              </a:rPr>
              <a:t>分</a:t>
            </a:r>
            <a:r>
              <a:rPr lang="zh-CN" sz="1000" baseline="30000">
                <a:solidFill>
                  <a:srgbClr val="FFFFFF"/>
                </a:solidFill>
                <a:latin typeface="Calibri"/>
                <a:ea typeface="Calibri"/>
              </a:rPr>
              <a:t>C</a:t>
            </a:r>
            <a:r>
              <a:rPr lang="zh-CN" sz="1000">
                <a:solidFill>
                  <a:srgbClr val="FFFFFF"/>
                </a:solidFill>
                <a:latin typeface="Calibri"/>
                <a:ea typeface="Calibri"/>
              </a:rPr>
              <a:t> </a:t>
            </a:r>
            <a:r>
              <a:rPr lang="zh-CN" sz="2000">
                <a:solidFill>
                  <a:srgbClr val="FFFFFF"/>
                </a:solidFill>
                <a:latin typeface="SimSun"/>
                <a:ea typeface="SimSun"/>
              </a:rPr>
              <a:t>析法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38656" y="1112520"/>
            <a:ext cx="3364992" cy="314248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130296" y="2398776"/>
            <a:ext cx="256032" cy="53644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r"/>
            <a:r>
              <a:rPr lang="en-US" sz="3600">
                <a:solidFill>
                  <a:srgbClr val="7F7F7F"/>
                </a:solidFill>
                <a:latin typeface="Times New Roman"/>
              </a:rPr>
              <a:t>A</a:t>
            </a:r>
          </a:p>
        </p:txBody>
      </p:sp>
      <p:sp>
        <p:nvSpPr>
          <p:cNvPr id="8" name="矩形 7"/>
          <p:cNvSpPr/>
          <p:nvPr/>
        </p:nvSpPr>
        <p:spPr>
          <a:xfrm>
            <a:off x="3919728" y="2938272"/>
            <a:ext cx="143256" cy="30175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800">
                <a:solidFill>
                  <a:srgbClr val="FFFFFF"/>
                </a:solidFill>
                <a:latin typeface="Microsoft JhengHei UI"/>
                <a:ea typeface="Microsoft JhengHei UI"/>
              </a:rPr>
              <a:t>0</a:t>
            </a:r>
          </a:p>
        </p:txBody>
      </p:sp>
      <p:sp>
        <p:nvSpPr>
          <p:cNvPr id="10" name="矩形 9"/>
          <p:cNvSpPr/>
          <p:nvPr/>
        </p:nvSpPr>
        <p:spPr>
          <a:xfrm>
            <a:off x="2170176" y="3614928"/>
            <a:ext cx="292608" cy="374904"/>
          </a:xfrm>
          <a:prstGeom prst="rect">
            <a:avLst/>
          </a:prstGeom>
          <a:solidFill>
            <a:srgbClr val="FFB850"/>
          </a:solidFill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792"/>
              </a:lnSpc>
            </a:pPr>
            <a:r>
              <a:rPr lang="zh-CN" sz="1800">
                <a:solidFill>
                  <a:srgbClr val="FFFFFF"/>
                </a:solidFill>
                <a:latin typeface="Microsoft JhengHei UI"/>
                <a:ea typeface="Microsoft JhengHei UI"/>
              </a:rPr>
              <a:t>03 </a:t>
            </a:r>
            <a:r>
              <a:rPr lang="en-US" sz="1800">
                <a:solidFill>
                  <a:srgbClr val="D2D3D4"/>
                </a:solidFill>
                <a:latin typeface="Microsoft JhengHei UI"/>
              </a:rPr>
              <a:t>▲</a:t>
            </a:r>
          </a:p>
        </p:txBody>
      </p:sp>
      <p:sp>
        <p:nvSpPr>
          <p:cNvPr id="11" name="矩形 10"/>
          <p:cNvSpPr/>
          <p:nvPr/>
        </p:nvSpPr>
        <p:spPr>
          <a:xfrm>
            <a:off x="5230368" y="1005840"/>
            <a:ext cx="1392936" cy="3169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zh-CN" sz="2400">
                <a:solidFill>
                  <a:srgbClr val="E45C5B"/>
                </a:solidFill>
                <a:latin typeface="Arial"/>
                <a:ea typeface="Arial"/>
              </a:rPr>
              <a:t>ABC</a:t>
            </a:r>
            <a:r>
              <a:rPr lang="zh-CN" sz="2100">
                <a:solidFill>
                  <a:srgbClr val="E45C5B"/>
                </a:solidFill>
                <a:latin typeface="MingLiU"/>
                <a:ea typeface="MingLiU"/>
              </a:rPr>
              <a:t>分析法</a:t>
            </a:r>
          </a:p>
        </p:txBody>
      </p:sp>
      <p:sp>
        <p:nvSpPr>
          <p:cNvPr id="12" name="矩形 11"/>
          <p:cNvSpPr/>
          <p:nvPr/>
        </p:nvSpPr>
        <p:spPr>
          <a:xfrm>
            <a:off x="4764024" y="1810512"/>
            <a:ext cx="4093464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900">
                <a:latin typeface="MingLiU"/>
                <a:ea typeface="MingLiU"/>
              </a:rPr>
              <a:t>又称巴累托分析法、</a:t>
            </a:r>
            <a:r>
              <a:rPr lang="zh-CN" sz="2000">
                <a:latin typeface="Calibri"/>
                <a:ea typeface="Calibri"/>
              </a:rPr>
              <a:t>ABC</a:t>
            </a:r>
            <a:r>
              <a:rPr lang="zh-CN" sz="1900">
                <a:latin typeface="MingLiU"/>
                <a:ea typeface="MingLiU"/>
              </a:rPr>
              <a:t>分类管理法、</a:t>
            </a:r>
          </a:p>
        </p:txBody>
      </p:sp>
      <p:sp>
        <p:nvSpPr>
          <p:cNvPr id="13" name="矩形 12"/>
          <p:cNvSpPr/>
          <p:nvPr/>
        </p:nvSpPr>
        <p:spPr>
          <a:xfrm>
            <a:off x="4858512" y="2267712"/>
            <a:ext cx="3828288" cy="118872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3600"/>
              </a:lnSpc>
            </a:pPr>
            <a:r>
              <a:rPr lang="zh-CN" sz="1900">
                <a:latin typeface="MingLiU"/>
                <a:ea typeface="MingLiU"/>
              </a:rPr>
              <a:t>重点管理法等。它是根据事物在技 术或经济方面的主要特征，进行分 类、排队，分清重点和一般，以有</a:t>
            </a:r>
          </a:p>
        </p:txBody>
      </p:sp>
      <p:sp>
        <p:nvSpPr>
          <p:cNvPr id="15" name="矩形 14"/>
          <p:cNvSpPr/>
          <p:nvPr/>
        </p:nvSpPr>
        <p:spPr>
          <a:xfrm>
            <a:off x="4843272" y="3642360"/>
            <a:ext cx="3688080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r"/>
            <a:r>
              <a:rPr lang="zh-CN" sz="1900">
                <a:latin typeface="MingLiU"/>
                <a:ea typeface="MingLiU"/>
              </a:rPr>
              <a:t>区别地实施管理的一种分析方法。</a:t>
            </a:r>
          </a:p>
        </p:txBody>
      </p:sp>
      <p:sp>
        <p:nvSpPr>
          <p:cNvPr id="16" name="矩形 15"/>
          <p:cNvSpPr/>
          <p:nvPr/>
        </p:nvSpPr>
        <p:spPr>
          <a:xfrm>
            <a:off x="4803648" y="4081272"/>
            <a:ext cx="3974592" cy="32613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900">
                <a:latin typeface="MingLiU"/>
                <a:ea typeface="MingLiU"/>
              </a:rPr>
              <a:t>由于它把被分析的对象分成</a:t>
            </a:r>
            <a:r>
              <a:rPr lang="zh-CN" sz="2000">
                <a:latin typeface="Calibri"/>
                <a:ea typeface="Calibri"/>
              </a:rPr>
              <a:t>A</a:t>
            </a:r>
            <a:r>
              <a:rPr lang="zh-CN" sz="1900">
                <a:latin typeface="MingLiU"/>
                <a:ea typeface="MingLiU"/>
              </a:rPr>
              <a:t>、</a:t>
            </a:r>
            <a:r>
              <a:rPr lang="zh-CN" sz="2000">
                <a:latin typeface="Calibri"/>
                <a:ea typeface="Calibri"/>
              </a:rPr>
              <a:t>B</a:t>
            </a:r>
            <a:r>
              <a:rPr lang="zh-CN" sz="1900">
                <a:latin typeface="MingLiU"/>
                <a:ea typeface="MingLiU"/>
              </a:rPr>
              <a:t>、</a:t>
            </a:r>
            <a:r>
              <a:rPr lang="zh-CN" sz="2000">
                <a:latin typeface="Calibri"/>
                <a:ea typeface="Calibri"/>
              </a:rPr>
              <a:t>C</a:t>
            </a:r>
          </a:p>
        </p:txBody>
      </p:sp>
      <p:sp>
        <p:nvSpPr>
          <p:cNvPr id="17" name="矩形 16"/>
          <p:cNvSpPr/>
          <p:nvPr/>
        </p:nvSpPr>
        <p:spPr>
          <a:xfrm>
            <a:off x="5157216" y="4556760"/>
            <a:ext cx="3078480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900">
                <a:latin typeface="MingLiU"/>
                <a:ea typeface="MingLiU"/>
              </a:rPr>
              <a:t>三类，所以称为</a:t>
            </a:r>
            <a:r>
              <a:rPr lang="zh-CN" sz="2000">
                <a:latin typeface="Calibri"/>
                <a:ea typeface="Calibri"/>
              </a:rPr>
              <a:t>ABC</a:t>
            </a:r>
            <a:r>
              <a:rPr lang="zh-CN" sz="1900">
                <a:latin typeface="MingLiU"/>
                <a:ea typeface="MingLiU"/>
              </a:rPr>
              <a:t>分析法。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51176" y="1170432"/>
            <a:ext cx="4041648" cy="3066288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04216" y="161544"/>
            <a:ext cx="1661160" cy="262128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0">
              <a:spcBef>
                <a:spcPts val="350"/>
              </a:spcBef>
            </a:pPr>
            <a:r>
              <a:rPr lang="zh-TW" sz="1600" u="sng">
                <a:solidFill>
                  <a:srgbClr val="D2D3D4"/>
                </a:solidFill>
                <a:latin typeface="Microsoft JhengHei UI"/>
                <a:ea typeface="Microsoft JhengHei UI"/>
              </a:rPr>
              <a:t>电</a:t>
            </a:r>
            <a:r>
              <a:rPr lang="zh-TW" sz="1800" u="sng">
                <a:solidFill>
                  <a:srgbClr val="FFFFFF"/>
                </a:solidFill>
                <a:latin typeface="Arial"/>
                <a:ea typeface="Arial"/>
              </a:rPr>
              <a:t>ABC</a:t>
            </a:r>
            <a:r>
              <a:rPr lang="zh-TW" sz="1600" u="sng">
                <a:solidFill>
                  <a:srgbClr val="FFFFFF"/>
                </a:solidFill>
                <a:latin typeface="Microsoft JhengHei UI"/>
                <a:ea typeface="Microsoft JhengHei UI"/>
              </a:rPr>
              <a:t>分类步骤</a:t>
            </a:r>
          </a:p>
        </p:txBody>
      </p:sp>
      <p:sp>
        <p:nvSpPr>
          <p:cNvPr id="5" name="矩形 4"/>
          <p:cNvSpPr/>
          <p:nvPr/>
        </p:nvSpPr>
        <p:spPr>
          <a:xfrm>
            <a:off x="1581912" y="932688"/>
            <a:ext cx="1648968" cy="36271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2800">
                <a:solidFill>
                  <a:srgbClr val="ED7D31"/>
                </a:solidFill>
                <a:latin typeface="MingLiU"/>
                <a:ea typeface="MingLiU"/>
              </a:rPr>
              <a:t>处理数据</a:t>
            </a:r>
            <a:r>
              <a:rPr lang="en-US" sz="2800">
                <a:solidFill>
                  <a:srgbClr val="7F7F7F"/>
                </a:solidFill>
                <a:latin typeface="MingLiU"/>
              </a:rPr>
              <a:t>.</a:t>
            </a:r>
          </a:p>
        </p:txBody>
      </p:sp>
      <p:sp>
        <p:nvSpPr>
          <p:cNvPr id="7" name="矩形 6"/>
          <p:cNvSpPr/>
          <p:nvPr/>
        </p:nvSpPr>
        <p:spPr>
          <a:xfrm>
            <a:off x="1353312" y="1944624"/>
            <a:ext cx="1392936" cy="3169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2100">
                <a:solidFill>
                  <a:srgbClr val="77468A"/>
                </a:solidFill>
                <a:latin typeface="MingLiU"/>
                <a:ea typeface="MingLiU"/>
              </a:rPr>
              <a:t>收集数据</a:t>
            </a:r>
            <a:r>
              <a:rPr lang="en-US" sz="2100">
                <a:solidFill>
                  <a:srgbClr val="7F7F7F"/>
                </a:solidFill>
                <a:latin typeface="MingLiU"/>
              </a:rPr>
              <a:t>•</a:t>
            </a:r>
          </a:p>
        </p:txBody>
      </p:sp>
      <p:sp>
        <p:nvSpPr>
          <p:cNvPr id="10" name="矩形 9"/>
          <p:cNvSpPr/>
          <p:nvPr/>
        </p:nvSpPr>
        <p:spPr>
          <a:xfrm>
            <a:off x="5154168" y="1048512"/>
            <a:ext cx="2566416" cy="45415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800">
                <a:solidFill>
                  <a:srgbClr val="7F7F7F"/>
                </a:solidFill>
                <a:latin typeface="MingLiU"/>
              </a:rPr>
              <a:t>•</a:t>
            </a:r>
            <a:r>
              <a:rPr lang="zh-TW" sz="2800">
                <a:solidFill>
                  <a:srgbClr val="02B3C1"/>
                </a:solidFill>
                <a:latin typeface="MingLiU"/>
                <a:ea typeface="MingLiU"/>
              </a:rPr>
              <a:t>编制</a:t>
            </a:r>
            <a:r>
              <a:rPr lang="zh-TW" sz="2800">
                <a:solidFill>
                  <a:srgbClr val="02B3C1"/>
                </a:solidFill>
                <a:latin typeface="Arial"/>
                <a:ea typeface="Arial"/>
              </a:rPr>
              <a:t>ABC</a:t>
            </a:r>
            <a:r>
              <a:rPr lang="zh-TW" sz="2800">
                <a:solidFill>
                  <a:srgbClr val="02B3C1"/>
                </a:solidFill>
                <a:latin typeface="MingLiU"/>
                <a:ea typeface="MingLiU"/>
              </a:rPr>
              <a:t>分析表</a:t>
            </a:r>
          </a:p>
        </p:txBody>
      </p:sp>
      <p:sp>
        <p:nvSpPr>
          <p:cNvPr id="11" name="矩形 10"/>
          <p:cNvSpPr/>
          <p:nvPr/>
        </p:nvSpPr>
        <p:spPr>
          <a:xfrm>
            <a:off x="6059424" y="1636776"/>
            <a:ext cx="2587752" cy="64617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2880"/>
              </a:lnSpc>
            </a:pPr>
            <a:r>
              <a:rPr lang="zh-TW" sz="2100">
                <a:solidFill>
                  <a:srgbClr val="E45C5B"/>
                </a:solidFill>
                <a:latin typeface="MingLiU"/>
                <a:ea typeface="MingLiU"/>
              </a:rPr>
              <a:t>根据</a:t>
            </a:r>
            <a:r>
              <a:rPr lang="zh-TW" sz="2400">
                <a:solidFill>
                  <a:srgbClr val="E45C5B"/>
                </a:solidFill>
                <a:latin typeface="Arial"/>
                <a:ea typeface="Arial"/>
              </a:rPr>
              <a:t>ABC</a:t>
            </a:r>
            <a:r>
              <a:rPr lang="zh-TW" sz="2100">
                <a:solidFill>
                  <a:srgbClr val="E45C5B"/>
                </a:solidFill>
                <a:latin typeface="MingLiU"/>
                <a:ea typeface="MingLiU"/>
              </a:rPr>
              <a:t>分析表确定 分类</a:t>
            </a:r>
          </a:p>
        </p:txBody>
      </p:sp>
      <p:sp>
        <p:nvSpPr>
          <p:cNvPr id="12" name="矩形 11"/>
          <p:cNvSpPr/>
          <p:nvPr/>
        </p:nvSpPr>
        <p:spPr>
          <a:xfrm>
            <a:off x="6644640" y="2950464"/>
            <a:ext cx="2295144" cy="35966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r"/>
            <a:r>
              <a:rPr lang="zh-TW" sz="2800">
                <a:solidFill>
                  <a:srgbClr val="00B050"/>
                </a:solidFill>
                <a:latin typeface="MingLiU"/>
                <a:ea typeface="MingLiU"/>
              </a:rPr>
              <a:t>绘制</a:t>
            </a:r>
            <a:r>
              <a:rPr lang="zh-TW" sz="2800">
                <a:solidFill>
                  <a:srgbClr val="00B050"/>
                </a:solidFill>
                <a:latin typeface="Arial"/>
                <a:ea typeface="Arial"/>
              </a:rPr>
              <a:t>ABC</a:t>
            </a:r>
            <a:r>
              <a:rPr lang="zh-TW" sz="2800">
                <a:solidFill>
                  <a:srgbClr val="00B050"/>
                </a:solidFill>
                <a:latin typeface="MingLiU"/>
                <a:ea typeface="MingLiU"/>
              </a:rPr>
              <a:t>分析图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03904" y="926592"/>
            <a:ext cx="4581144" cy="3319272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472440" y="161544"/>
            <a:ext cx="1170432" cy="259080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10160">
              <a:spcBef>
                <a:spcPts val="350"/>
              </a:spcBef>
            </a:pPr>
            <a:r>
              <a:rPr lang="zh-CN" sz="1800" u="sng">
                <a:solidFill>
                  <a:srgbClr val="FFFFFF"/>
                </a:solidFill>
                <a:latin typeface="Arial"/>
                <a:ea typeface="Arial"/>
              </a:rPr>
              <a:t>A</a:t>
            </a:r>
            <a:r>
              <a:rPr lang="zh-CN" sz="1800">
                <a:solidFill>
                  <a:srgbClr val="FFFFFF"/>
                </a:solidFill>
                <a:latin typeface="Arial"/>
                <a:ea typeface="Arial"/>
              </a:rPr>
              <a:t>B</a:t>
            </a:r>
            <a:r>
              <a:rPr lang="zh-CN" sz="1800" u="sng">
                <a:solidFill>
                  <a:srgbClr val="FFFFFF"/>
                </a:solidFill>
                <a:latin typeface="Arial"/>
                <a:ea typeface="Arial"/>
              </a:rPr>
              <a:t>C</a:t>
            </a:r>
            <a:r>
              <a:rPr lang="zh-CN" sz="1600" u="sng">
                <a:solidFill>
                  <a:srgbClr val="FFFFFF"/>
                </a:solidFill>
                <a:latin typeface="Microsoft JhengHei UI"/>
                <a:ea typeface="Microsoft JhengHei UI"/>
              </a:rPr>
              <a:t>分析法</a:t>
            </a:r>
          </a:p>
        </p:txBody>
      </p:sp>
      <p:sp>
        <p:nvSpPr>
          <p:cNvPr id="5" name="矩形 4"/>
          <p:cNvSpPr/>
          <p:nvPr/>
        </p:nvSpPr>
        <p:spPr>
          <a:xfrm>
            <a:off x="1688592" y="1383792"/>
            <a:ext cx="1069848" cy="28346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zh-CN" sz="2100">
                <a:solidFill>
                  <a:srgbClr val="E45C5B"/>
                </a:solidFill>
                <a:latin typeface="SimSun"/>
                <a:ea typeface="SimSun"/>
              </a:rPr>
              <a:t>分类依据</a:t>
            </a:r>
          </a:p>
        </p:txBody>
      </p:sp>
      <p:sp>
        <p:nvSpPr>
          <p:cNvPr id="6" name="矩形 5"/>
          <p:cNvSpPr/>
          <p:nvPr/>
        </p:nvSpPr>
        <p:spPr>
          <a:xfrm>
            <a:off x="423672" y="2036064"/>
            <a:ext cx="521208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900">
                <a:latin typeface="MingLiU"/>
                <a:ea typeface="MingLiU"/>
              </a:rPr>
              <a:t>库存</a:t>
            </a:r>
          </a:p>
        </p:txBody>
      </p:sp>
      <p:sp>
        <p:nvSpPr>
          <p:cNvPr id="7" name="矩形 6"/>
          <p:cNvSpPr/>
          <p:nvPr/>
        </p:nvSpPr>
        <p:spPr>
          <a:xfrm>
            <a:off x="1484376" y="2036064"/>
            <a:ext cx="771144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900">
                <a:latin typeface="MingLiU"/>
                <a:ea typeface="MingLiU"/>
              </a:rPr>
              <a:t>数量比</a:t>
            </a:r>
          </a:p>
        </p:txBody>
      </p:sp>
      <p:sp>
        <p:nvSpPr>
          <p:cNvPr id="8" name="矩形 7"/>
          <p:cNvSpPr/>
          <p:nvPr/>
        </p:nvSpPr>
        <p:spPr>
          <a:xfrm>
            <a:off x="3224784" y="2036064"/>
            <a:ext cx="771144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900">
                <a:latin typeface="MingLiU"/>
                <a:ea typeface="MingLiU"/>
              </a:rPr>
              <a:t>价值比</a:t>
            </a:r>
          </a:p>
        </p:txBody>
      </p:sp>
      <p:sp>
        <p:nvSpPr>
          <p:cNvPr id="9" name="矩形 8"/>
          <p:cNvSpPr/>
          <p:nvPr/>
        </p:nvSpPr>
        <p:spPr>
          <a:xfrm>
            <a:off x="454152" y="2511552"/>
            <a:ext cx="3718560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defTabSz="749808">
              <a:tabLst>
                <a:tab pos="749808" algn="l"/>
                <a:tab pos="2596896" algn="l"/>
              </a:tabLst>
            </a:pPr>
            <a:r>
              <a:rPr lang="en-US" sz="2000">
                <a:latin typeface="Arial"/>
              </a:rPr>
              <a:t>A</a:t>
            </a:r>
            <a:r>
              <a:rPr lang="en-US" sz="1900">
                <a:latin typeface="MingLiU"/>
              </a:rPr>
              <a:t>类	</a:t>
            </a:r>
            <a:r>
              <a:rPr lang="en-US" sz="2000">
                <a:latin typeface="Arial"/>
              </a:rPr>
              <a:t>90%-100%	60%-80%</a:t>
            </a:r>
          </a:p>
        </p:txBody>
      </p:sp>
      <p:sp>
        <p:nvSpPr>
          <p:cNvPr id="10" name="矩形 9"/>
          <p:cNvSpPr/>
          <p:nvPr/>
        </p:nvSpPr>
        <p:spPr>
          <a:xfrm>
            <a:off x="475488" y="3215640"/>
            <a:ext cx="426720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just"/>
            <a:r>
              <a:rPr lang="en-US" sz="2000">
                <a:latin typeface="Arial"/>
              </a:rPr>
              <a:t>B</a:t>
            </a:r>
            <a:r>
              <a:rPr lang="en-US" sz="1900">
                <a:latin typeface="MingLiU"/>
              </a:rPr>
              <a:t>类</a:t>
            </a:r>
          </a:p>
        </p:txBody>
      </p:sp>
      <p:sp>
        <p:nvSpPr>
          <p:cNvPr id="11" name="矩形 10"/>
          <p:cNvSpPr/>
          <p:nvPr/>
        </p:nvSpPr>
        <p:spPr>
          <a:xfrm>
            <a:off x="1313688" y="3236976"/>
            <a:ext cx="1115568" cy="22555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000">
                <a:latin typeface="Arial"/>
              </a:rPr>
              <a:t>80%-90%</a:t>
            </a:r>
          </a:p>
        </p:txBody>
      </p:sp>
      <p:sp>
        <p:nvSpPr>
          <p:cNvPr id="13" name="矩形 12"/>
          <p:cNvSpPr/>
          <p:nvPr/>
        </p:nvSpPr>
        <p:spPr>
          <a:xfrm>
            <a:off x="3057144" y="3236976"/>
            <a:ext cx="749808" cy="22555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000">
                <a:latin typeface="Arial"/>
              </a:rPr>
              <a:t>80%-9</a:t>
            </a:r>
          </a:p>
        </p:txBody>
      </p:sp>
      <p:sp>
        <p:nvSpPr>
          <p:cNvPr id="15" name="矩形 14"/>
          <p:cNvSpPr/>
          <p:nvPr/>
        </p:nvSpPr>
        <p:spPr>
          <a:xfrm>
            <a:off x="5931408" y="3249168"/>
            <a:ext cx="240792" cy="103632"/>
          </a:xfrm>
          <a:prstGeom prst="rect">
            <a:avLst/>
          </a:prstGeom>
          <a:solidFill>
            <a:srgbClr val="191918"/>
          </a:solidFill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en-US" sz="650">
                <a:solidFill>
                  <a:srgbClr val="D2D3D4"/>
                </a:solidFill>
                <a:latin typeface="Times New Roman"/>
              </a:rPr>
              <a:t>WWW</a:t>
            </a:r>
          </a:p>
        </p:txBody>
      </p:sp>
      <p:sp>
        <p:nvSpPr>
          <p:cNvPr id="16" name="矩形 15"/>
          <p:cNvSpPr/>
          <p:nvPr/>
        </p:nvSpPr>
        <p:spPr>
          <a:xfrm>
            <a:off x="457200" y="3922776"/>
            <a:ext cx="454152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just"/>
            <a:r>
              <a:rPr lang="en-US" sz="2000">
                <a:latin typeface="Arial"/>
              </a:rPr>
              <a:t>C</a:t>
            </a:r>
            <a:r>
              <a:rPr lang="en-US" sz="1900">
                <a:latin typeface="MingLiU"/>
              </a:rPr>
              <a:t>类</a:t>
            </a:r>
          </a:p>
        </p:txBody>
      </p:sp>
      <p:sp>
        <p:nvSpPr>
          <p:cNvPr id="17" name="矩形 16"/>
          <p:cNvSpPr/>
          <p:nvPr/>
        </p:nvSpPr>
        <p:spPr>
          <a:xfrm>
            <a:off x="1307592" y="3944112"/>
            <a:ext cx="1121664" cy="22555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000">
                <a:latin typeface="Arial"/>
              </a:rPr>
              <a:t>60%-80%</a:t>
            </a:r>
          </a:p>
        </p:txBody>
      </p:sp>
      <p:sp>
        <p:nvSpPr>
          <p:cNvPr id="19" name="矩形 18"/>
          <p:cNvSpPr/>
          <p:nvPr/>
        </p:nvSpPr>
        <p:spPr>
          <a:xfrm>
            <a:off x="2983992" y="3944112"/>
            <a:ext cx="893064" cy="22555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000">
                <a:latin typeface="Arial"/>
              </a:rPr>
              <a:t>90%-10</a:t>
            </a:r>
          </a:p>
        </p:txBody>
      </p:sp>
      <p:cxnSp>
        <p:nvCxnSpPr>
          <p:cNvPr id="20" name="直接连接符 19"/>
          <p:cNvCxnSpPr/>
          <p:nvPr/>
        </p:nvCxnSpPr>
        <p:spPr>
          <a:xfrm>
            <a:off x="185928" y="484632"/>
            <a:ext cx="454152" cy="0"/>
          </a:xfrm>
          <a:prstGeom prst="line">
            <a:avLst/>
          </a:prstGeom>
          <a:ln w="3048" cmpd="sng">
            <a:solidFill>
              <a:srgbClr val="000000"/>
            </a:solidFill>
          </a:ln>
        </p:spPr>
      </p:cxnSp>
      <p:cxnSp>
        <p:nvCxnSpPr>
          <p:cNvPr id="21" name="直接连接符 20"/>
          <p:cNvCxnSpPr/>
          <p:nvPr/>
        </p:nvCxnSpPr>
        <p:spPr>
          <a:xfrm>
            <a:off x="749808" y="484632"/>
            <a:ext cx="536448" cy="0"/>
          </a:xfrm>
          <a:prstGeom prst="line">
            <a:avLst/>
          </a:prstGeom>
          <a:ln w="3048" cmpd="sng">
            <a:solidFill>
              <a:srgbClr val="000000"/>
            </a:solidFill>
          </a:ln>
        </p:spPr>
      </p:cxnSp>
      <p:cxnSp>
        <p:nvCxnSpPr>
          <p:cNvPr id="22" name="直接连接符 21"/>
          <p:cNvCxnSpPr/>
          <p:nvPr/>
        </p:nvCxnSpPr>
        <p:spPr>
          <a:xfrm>
            <a:off x="1395984" y="484632"/>
            <a:ext cx="377952" cy="0"/>
          </a:xfrm>
          <a:prstGeom prst="line">
            <a:avLst/>
          </a:prstGeom>
          <a:ln w="3048" cmpd="sng">
            <a:solidFill>
              <a:srgbClr val="000000"/>
            </a:solidFill>
          </a:ln>
        </p:spPr>
      </p:cxnSp>
      <p:cxnSp>
        <p:nvCxnSpPr>
          <p:cNvPr id="23" name="直接连接符 22"/>
          <p:cNvCxnSpPr/>
          <p:nvPr/>
        </p:nvCxnSpPr>
        <p:spPr>
          <a:xfrm>
            <a:off x="289560" y="1969008"/>
            <a:ext cx="4139184" cy="0"/>
          </a:xfrm>
          <a:prstGeom prst="line">
            <a:avLst/>
          </a:prstGeom>
          <a:ln w="30480" cmpd="sng">
            <a:solidFill>
              <a:srgbClr val="000000"/>
            </a:solidFill>
          </a:ln>
        </p:spPr>
      </p:cxnSp>
      <p:cxnSp>
        <p:nvCxnSpPr>
          <p:cNvPr id="24" name="直接连接符 23"/>
          <p:cNvCxnSpPr/>
          <p:nvPr/>
        </p:nvCxnSpPr>
        <p:spPr>
          <a:xfrm>
            <a:off x="289560" y="2441448"/>
            <a:ext cx="4139184" cy="0"/>
          </a:xfrm>
          <a:prstGeom prst="line">
            <a:avLst/>
          </a:prstGeom>
          <a:ln w="15240" cmpd="sng">
            <a:solidFill>
              <a:srgbClr val="000000"/>
            </a:solidFill>
          </a:ln>
        </p:spPr>
      </p:cxnSp>
      <p:cxnSp>
        <p:nvCxnSpPr>
          <p:cNvPr id="25" name="直接连接符 24"/>
          <p:cNvCxnSpPr/>
          <p:nvPr/>
        </p:nvCxnSpPr>
        <p:spPr>
          <a:xfrm>
            <a:off x="289560" y="3148584"/>
            <a:ext cx="4014216" cy="0"/>
          </a:xfrm>
          <a:prstGeom prst="line">
            <a:avLst/>
          </a:prstGeom>
          <a:ln w="15240" cmpd="sng">
            <a:solidFill>
              <a:srgbClr val="000000"/>
            </a:solidFill>
          </a:ln>
        </p:spPr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2672"/>
            <a:ext cx="387096" cy="43891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34200" y="1417320"/>
            <a:ext cx="1633728" cy="112776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91312" y="143256"/>
            <a:ext cx="1045464" cy="326136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2000">
                <a:solidFill>
                  <a:srgbClr val="FFFFFF"/>
                </a:solidFill>
                <a:latin typeface="SimSun"/>
                <a:ea typeface="SimSun"/>
              </a:rPr>
              <a:t>案例分析</a:t>
            </a:r>
          </a:p>
        </p:txBody>
      </p:sp>
      <p:sp>
        <p:nvSpPr>
          <p:cNvPr id="4" name="矩形 3"/>
          <p:cNvSpPr/>
          <p:nvPr/>
        </p:nvSpPr>
        <p:spPr>
          <a:xfrm>
            <a:off x="2505456" y="149352"/>
            <a:ext cx="1798320" cy="27736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900">
                <a:latin typeface="MingLiU"/>
                <a:ea typeface="MingLiU"/>
              </a:rPr>
              <a:t>仓库库存明细表</a:t>
            </a:r>
          </a:p>
        </p:txBody>
      </p:sp>
      <p:graphicFrame>
        <p:nvGraphicFramePr>
          <p:cNvPr id="5" name="表格 4"/>
          <p:cNvGraphicFramePr>
            <a:graphicFrameLocks noGrp="1"/>
          </p:cNvGraphicFramePr>
          <p:nvPr/>
        </p:nvGraphicFramePr>
        <p:xfrm>
          <a:off x="1459992" y="472440"/>
          <a:ext cx="3892296" cy="4672584"/>
        </p:xfrm>
        <a:graphic>
          <a:graphicData uri="http://schemas.openxmlformats.org/drawingml/2006/table">
            <a:tbl>
              <a:tblPr/>
              <a:tblGrid>
                <a:gridCol w="1301496"/>
                <a:gridCol w="1286256"/>
                <a:gridCol w="1304544"/>
              </a:tblGrid>
              <a:tr h="707136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350"/>
                        </a:spcBef>
                      </a:pPr>
                      <a:r>
                        <a:rPr lang="zh-CN" sz="1900">
                          <a:latin typeface="MingLiU"/>
                          <a:ea typeface="MingLiU"/>
                        </a:rPr>
                        <a:t>产品序号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350"/>
                        </a:spcBef>
                      </a:pPr>
                      <a:r>
                        <a:rPr lang="zh-CN" sz="1900">
                          <a:latin typeface="MingLiU"/>
                          <a:ea typeface="MingLiU"/>
                        </a:rPr>
                        <a:t>数量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350"/>
                        </a:spcBef>
                      </a:pPr>
                      <a:r>
                        <a:rPr lang="zh-CN" sz="1900">
                          <a:latin typeface="MingLiU"/>
                          <a:ea typeface="MingLiU"/>
                        </a:rPr>
                        <a:t>单价</a:t>
                      </a:r>
                    </a:p>
                  </a:txBody>
                  <a:tcPr marL="0" marR="0" marT="0" marB="0"/>
                </a:tc>
              </a:tr>
              <a:tr h="399288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  <a:tr h="39319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2</a:t>
                      </a:r>
                    </a:p>
                  </a:txBody>
                  <a:tcPr marL="0" marR="0" marT="0" marB="0" anchor="ctr">
                    <a:solidFill>
                      <a:srgbClr val="E9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 anchor="ctr"/>
                </a:tc>
              </a:tr>
              <a:tr h="399288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 anchor="ctr"/>
                </a:tc>
              </a:tr>
              <a:tr h="39319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680</a:t>
                      </a:r>
                    </a:p>
                  </a:txBody>
                  <a:tcPr marL="0" marR="0" marT="0" marB="0" anchor="ctr"/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100</a:t>
                      </a:r>
                    </a:p>
                  </a:txBody>
                  <a:tcPr marL="0" marR="0" marT="0" marB="0" anchor="ctr"/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 anchor="ctr"/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 anchor="ctr"/>
                </a:tc>
              </a:tr>
              <a:tr h="39624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5</a:t>
                      </a:r>
                    </a:p>
                  </a:txBody>
                  <a:tcPr marL="0" marR="0" marT="0" marB="0" anchor="ctr"/>
                </a:tc>
              </a:tr>
              <a:tr h="399288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矩形 6"/>
          <p:cNvSpPr/>
          <p:nvPr/>
        </p:nvSpPr>
        <p:spPr>
          <a:xfrm>
            <a:off x="5632704" y="1712976"/>
            <a:ext cx="1078992" cy="60350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spcAft>
                <a:spcPts val="420"/>
              </a:spcAft>
            </a:pPr>
            <a:r>
              <a:rPr lang="zh-CN" sz="2000">
                <a:solidFill>
                  <a:srgbClr val="02B3C1"/>
                </a:solidFill>
                <a:latin typeface="SimSun"/>
                <a:ea typeface="SimSun"/>
              </a:rPr>
              <a:t>案例背景</a:t>
            </a:r>
          </a:p>
          <a:p>
            <a:pPr marL="0" marR="0" indent="0" algn="ctr"/>
            <a:r>
              <a:rPr lang="en-US" sz="1700">
                <a:solidFill>
                  <a:srgbClr val="02B3C1"/>
                </a:solidFill>
                <a:latin typeface="SimSun"/>
              </a:rPr>
              <a:t>■</a:t>
            </a:r>
            <a:r>
              <a:rPr lang="zh-CN" sz="1700">
                <a:solidFill>
                  <a:srgbClr val="02B3C1"/>
                </a:solidFill>
                <a:latin typeface="SimSun"/>
                <a:ea typeface="SimSun"/>
              </a:rPr>
              <a:t>案例介绍</a:t>
            </a:r>
          </a:p>
        </p:txBody>
      </p:sp>
      <p:sp>
        <p:nvSpPr>
          <p:cNvPr id="9" name="矩形 8"/>
          <p:cNvSpPr/>
          <p:nvPr/>
        </p:nvSpPr>
        <p:spPr>
          <a:xfrm>
            <a:off x="5614416" y="2587752"/>
            <a:ext cx="3041904" cy="213055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just">
              <a:lnSpc>
                <a:spcPts val="2520"/>
              </a:lnSpc>
            </a:pPr>
            <a:r>
              <a:rPr lang="zh-CN" sz="1400" b="1">
                <a:latin typeface="Microsoft YaHei"/>
                <a:ea typeface="Microsoft YaHei"/>
              </a:rPr>
              <a:t>王是某大学毕业生，毕业后到武汉某仓 储公司担任仓库主管一职，刚进仓库， 就有员工反映仓库内原材料不足，当小 王看到仓库库存明细表并得知仓库内所 有物品均统一进货时，小王就发现仓库 管理中存在的问题了。请你运用所学知 识分析该仓库存在的问题。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图片 2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95544" y="4099560"/>
            <a:ext cx="445008" cy="329184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585216" y="161544"/>
            <a:ext cx="947928" cy="259080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0" algn="ctr">
              <a:spcBef>
                <a:spcPts val="420"/>
              </a:spcBef>
            </a:pPr>
            <a:r>
              <a:rPr lang="zh-CN" sz="1600">
                <a:solidFill>
                  <a:srgbClr val="FFFFFF"/>
                </a:solidFill>
                <a:latin typeface="Microsoft JhengHei UI"/>
                <a:ea typeface="Microsoft JhengHei UI"/>
              </a:rPr>
              <a:t>案例分析</a:t>
            </a:r>
          </a:p>
        </p:txBody>
      </p:sp>
      <p:sp>
        <p:nvSpPr>
          <p:cNvPr id="4" name="矩形 3"/>
          <p:cNvSpPr/>
          <p:nvPr/>
        </p:nvSpPr>
        <p:spPr>
          <a:xfrm>
            <a:off x="5775960" y="283464"/>
            <a:ext cx="1837944" cy="31699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2100">
                <a:solidFill>
                  <a:srgbClr val="01ACBE"/>
                </a:solidFill>
                <a:latin typeface="MingLiU"/>
                <a:ea typeface="MingLiU"/>
              </a:rPr>
              <a:t>按照类别管理</a:t>
            </a:r>
          </a:p>
        </p:txBody>
      </p:sp>
      <p:sp>
        <p:nvSpPr>
          <p:cNvPr id="6" name="矩形 5"/>
          <p:cNvSpPr/>
          <p:nvPr/>
        </p:nvSpPr>
        <p:spPr>
          <a:xfrm>
            <a:off x="76200" y="1069848"/>
            <a:ext cx="2121408" cy="109423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952500" algn="just">
              <a:lnSpc>
                <a:spcPts val="2152"/>
              </a:lnSpc>
            </a:pPr>
            <a:r>
              <a:rPr lang="zh-CN" sz="2000">
                <a:solidFill>
                  <a:srgbClr val="FFB850"/>
                </a:solidFill>
                <a:latin typeface="SimSun"/>
                <a:ea typeface="SimSun"/>
              </a:rPr>
              <a:t>收集数据 </a:t>
            </a:r>
            <a:r>
              <a:rPr lang="zh-CN" sz="1400" b="1">
                <a:solidFill>
                  <a:srgbClr val="0000FF"/>
                </a:solidFill>
                <a:latin typeface="Microsoft YaHei"/>
                <a:ea typeface="Microsoft YaHei"/>
              </a:rPr>
              <a:t>案例中小王已经得到该仓 库库存明细表，即数据收 集的过程已经完成。</a:t>
            </a:r>
          </a:p>
        </p:txBody>
      </p:sp>
      <p:sp>
        <p:nvSpPr>
          <p:cNvPr id="8" name="矩形 7"/>
          <p:cNvSpPr/>
          <p:nvPr/>
        </p:nvSpPr>
        <p:spPr>
          <a:xfrm>
            <a:off x="1121664" y="3371088"/>
            <a:ext cx="1048512" cy="28651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2000">
                <a:solidFill>
                  <a:srgbClr val="01ACBE"/>
                </a:solidFill>
                <a:latin typeface="SimSun"/>
                <a:ea typeface="SimSun"/>
              </a:rPr>
              <a:t>处理数据</a:t>
            </a:r>
          </a:p>
        </p:txBody>
      </p:sp>
      <p:sp>
        <p:nvSpPr>
          <p:cNvPr id="10" name="矩形 9"/>
          <p:cNvSpPr/>
          <p:nvPr/>
        </p:nvSpPr>
        <p:spPr>
          <a:xfrm>
            <a:off x="115824" y="3691128"/>
            <a:ext cx="1703832" cy="179832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100" b="1">
                <a:latin typeface="SimSun"/>
                <a:ea typeface="SimSun"/>
              </a:rPr>
              <a:t>即对收集的数据进行加工</a:t>
            </a:r>
          </a:p>
        </p:txBody>
      </p:sp>
      <p:sp>
        <p:nvSpPr>
          <p:cNvPr id="11" name="矩形 10"/>
          <p:cNvSpPr/>
          <p:nvPr/>
        </p:nvSpPr>
        <p:spPr>
          <a:xfrm>
            <a:off x="103632" y="3874008"/>
            <a:ext cx="2212848" cy="120700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1878"/>
              </a:lnSpc>
            </a:pPr>
            <a:r>
              <a:rPr lang="zh-CN" sz="1100" b="1">
                <a:latin typeface="SimSun"/>
                <a:ea typeface="SimSun"/>
              </a:rPr>
              <a:t>要求进行计算，包括计算特征数 值，特征数值占总计特征数值的 百分数，累计百分数；因素数目 及其占总因素数目的百分数，累 计百分数。</a:t>
            </a:r>
          </a:p>
        </p:txBody>
      </p:sp>
      <p:sp>
        <p:nvSpPr>
          <p:cNvPr id="13" name="矩形 12"/>
          <p:cNvSpPr/>
          <p:nvPr/>
        </p:nvSpPr>
        <p:spPr>
          <a:xfrm>
            <a:off x="2164080" y="908304"/>
            <a:ext cx="1374648" cy="156057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400">
                <a:solidFill>
                  <a:srgbClr val="FFB850"/>
                </a:solidFill>
                <a:latin typeface="Impact"/>
              </a:rPr>
              <a:t>I</a:t>
            </a:r>
          </a:p>
        </p:txBody>
      </p:sp>
      <p:sp>
        <p:nvSpPr>
          <p:cNvPr id="14" name="矩形 13"/>
          <p:cNvSpPr/>
          <p:nvPr/>
        </p:nvSpPr>
        <p:spPr>
          <a:xfrm>
            <a:off x="2176272" y="2121408"/>
            <a:ext cx="1819656" cy="155752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defTabSz="1413256">
              <a:tabLst>
                <a:tab pos="1413256" algn="l"/>
              </a:tabLst>
            </a:pPr>
            <a:r>
              <a:rPr lang="en-US" sz="2400" baseline="30000">
                <a:solidFill>
                  <a:srgbClr val="FFFFFF"/>
                </a:solidFill>
                <a:latin typeface="Impact"/>
              </a:rPr>
              <a:t>B</a:t>
            </a:r>
            <a:r>
              <a:rPr lang="en-US" sz="2400">
                <a:solidFill>
                  <a:srgbClr val="FFFFFF"/>
                </a:solidFill>
                <a:latin typeface="Impact"/>
              </a:rPr>
              <a:t> C</a:t>
            </a:r>
            <a:r>
              <a:rPr lang="en-US" sz="2400" baseline="30000">
                <a:solidFill>
                  <a:srgbClr val="FFFFFF"/>
                </a:solidFill>
                <a:latin typeface="Impact"/>
              </a:rPr>
              <a:t>A	D</a:t>
            </a:r>
            <a:r>
              <a:rPr lang="en-US" sz="2400">
                <a:solidFill>
                  <a:srgbClr val="FFFFFF"/>
                </a:solidFill>
                <a:latin typeface="Impact"/>
              </a:rPr>
              <a:t> </a:t>
            </a:r>
            <a:r>
              <a:rPr lang="en-US" sz="2400">
                <a:solidFill>
                  <a:srgbClr val="CC5F60"/>
                </a:solidFill>
                <a:latin typeface="Impact"/>
              </a:rPr>
              <a:t>8</a:t>
            </a:r>
          </a:p>
        </p:txBody>
      </p:sp>
      <p:sp>
        <p:nvSpPr>
          <p:cNvPr id="15" name="矩形 14"/>
          <p:cNvSpPr/>
          <p:nvPr/>
        </p:nvSpPr>
        <p:spPr>
          <a:xfrm>
            <a:off x="1901952" y="3304032"/>
            <a:ext cx="3029712" cy="521208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defTabSz="874776">
              <a:tabLst>
                <a:tab pos="874776" algn="l"/>
                <a:tab pos="1408176" algn="l"/>
              </a:tabLst>
            </a:pPr>
            <a:r>
              <a:rPr lang="zh-CN" sz="2000">
                <a:solidFill>
                  <a:srgbClr val="01ACBE"/>
                </a:solidFill>
                <a:latin typeface="SimSun"/>
                <a:ea typeface="SimSun"/>
              </a:rPr>
              <a:t>据	</a:t>
            </a:r>
            <a:r>
              <a:rPr lang="en-US" sz="2400" baseline="30000">
                <a:solidFill>
                  <a:srgbClr val="FFFFFF"/>
                </a:solidFill>
                <a:latin typeface="Impact"/>
              </a:rPr>
              <a:t>C</a:t>
            </a:r>
            <a:r>
              <a:rPr lang="en-US" sz="2400">
                <a:solidFill>
                  <a:srgbClr val="FFFFFF"/>
                </a:solidFill>
                <a:latin typeface="Impact"/>
              </a:rPr>
              <a:t>	</a:t>
            </a:r>
            <a:r>
              <a:rPr lang="en-US" sz="1600">
                <a:solidFill>
                  <a:srgbClr val="663A77"/>
                </a:solidFill>
                <a:latin typeface="Microsoft JhengHei UI"/>
              </a:rPr>
              <a:t>制</a:t>
            </a:r>
            <a:r>
              <a:rPr lang="en-US" sz="1800">
                <a:solidFill>
                  <a:srgbClr val="663A77"/>
                </a:solidFill>
                <a:latin typeface="Arial"/>
              </a:rPr>
              <a:t>ABC</a:t>
            </a:r>
            <a:r>
              <a:rPr lang="en-US" sz="1600">
                <a:solidFill>
                  <a:srgbClr val="663A77"/>
                </a:solidFill>
                <a:latin typeface="Microsoft JhengHei UI"/>
              </a:rPr>
              <a:t>分析表</a:t>
            </a:r>
          </a:p>
        </p:txBody>
      </p:sp>
      <p:sp>
        <p:nvSpPr>
          <p:cNvPr id="16" name="矩形 15"/>
          <p:cNvSpPr/>
          <p:nvPr/>
        </p:nvSpPr>
        <p:spPr>
          <a:xfrm>
            <a:off x="1828800" y="3712464"/>
            <a:ext cx="3441192" cy="32918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defTabSz="1761744">
              <a:tabLst>
                <a:tab pos="1761744" algn="l"/>
              </a:tabLst>
            </a:pPr>
            <a:r>
              <a:rPr lang="zh-CN" sz="1100" b="1" baseline="30000">
                <a:latin typeface="SimSun"/>
                <a:ea typeface="SimSun"/>
              </a:rPr>
              <a:t>，并按</a:t>
            </a:r>
            <a:r>
              <a:rPr lang="zh-CN" sz="1100" b="1">
                <a:latin typeface="SimSun"/>
                <a:ea typeface="SimSun"/>
              </a:rPr>
              <a:t>	</a:t>
            </a:r>
            <a:r>
              <a:rPr lang="zh-CN" sz="1600" b="1">
                <a:solidFill>
                  <a:srgbClr val="0000FF"/>
                </a:solidFill>
                <a:latin typeface="Microsoft YaHei"/>
                <a:ea typeface="Microsoft YaHei"/>
              </a:rPr>
              <a:t>在排序时，要按照</a:t>
            </a:r>
          </a:p>
        </p:txBody>
      </p:sp>
      <p:sp>
        <p:nvSpPr>
          <p:cNvPr id="18" name="矩形 17"/>
          <p:cNvSpPr/>
          <p:nvPr/>
        </p:nvSpPr>
        <p:spPr>
          <a:xfrm>
            <a:off x="3511296" y="1185672"/>
            <a:ext cx="1578864" cy="88392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2472"/>
              </a:lnSpc>
            </a:pPr>
            <a:r>
              <a:rPr lang="zh-CN" sz="1600">
                <a:solidFill>
                  <a:srgbClr val="E87071"/>
                </a:solidFill>
                <a:latin typeface="Microsoft JhengHei UI"/>
                <a:ea typeface="Microsoft JhengHei UI"/>
              </a:rPr>
              <a:t>如何进行管理 </a:t>
            </a:r>
            <a:r>
              <a:rPr lang="zh-CN" sz="1600">
                <a:solidFill>
                  <a:srgbClr val="7F7F7F"/>
                </a:solidFill>
                <a:latin typeface="SimSun"/>
                <a:ea typeface="SimSun"/>
              </a:rPr>
              <a:t>根据物品进行分 类，分别管理</a:t>
            </a:r>
          </a:p>
        </p:txBody>
      </p:sp>
      <p:sp>
        <p:nvSpPr>
          <p:cNvPr id="19" name="矩形 18"/>
          <p:cNvSpPr/>
          <p:nvPr/>
        </p:nvSpPr>
        <p:spPr>
          <a:xfrm>
            <a:off x="5321808" y="804672"/>
            <a:ext cx="3547872" cy="290169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1440"/>
              </a:lnSpc>
            </a:pPr>
            <a:r>
              <a:rPr lang="en-US" sz="1200">
                <a:latin typeface="Verdana"/>
              </a:rPr>
              <a:t>A</a:t>
            </a:r>
            <a:r>
              <a:rPr lang="en-US" sz="1100">
                <a:latin typeface="SimSun"/>
              </a:rPr>
              <a:t>类物品的管理方法：</a:t>
            </a:r>
          </a:p>
          <a:p>
            <a:pPr marL="0" marR="0" indent="330200" algn="just">
              <a:lnSpc>
                <a:spcPts val="1440"/>
              </a:lnSpc>
            </a:pPr>
            <a:r>
              <a:rPr lang="zh-CN" sz="1100">
                <a:latin typeface="SimSun"/>
                <a:ea typeface="SimSun"/>
              </a:rPr>
              <a:t>按照需求、小批量、多批次的采购入库，最好能 做到准时制管理</a:t>
            </a:r>
          </a:p>
          <a:p>
            <a:pPr marL="0" marR="0" indent="330200" algn="just">
              <a:lnSpc>
                <a:spcPts val="1440"/>
              </a:lnSpc>
              <a:spcAft>
                <a:spcPts val="140"/>
              </a:spcAft>
            </a:pPr>
            <a:r>
              <a:rPr lang="zh-CN" sz="1100">
                <a:latin typeface="SimSun"/>
                <a:ea typeface="SimSun"/>
              </a:rPr>
              <a:t>按照看板定单、小批量、多批次的发货，最好能 做到准时制出库</a:t>
            </a:r>
          </a:p>
          <a:p>
            <a:pPr marL="0" marR="0" indent="0">
              <a:lnSpc>
                <a:spcPts val="1440"/>
              </a:lnSpc>
            </a:pPr>
            <a:r>
              <a:rPr lang="zh-CN" sz="1100">
                <a:latin typeface="SimSun"/>
                <a:ea typeface="SimSun"/>
              </a:rPr>
              <a:t>尽可能缩短订货提前期，对交货期限加强控制。</a:t>
            </a:r>
          </a:p>
          <a:p>
            <a:pPr marL="0" marR="0" indent="381000">
              <a:lnSpc>
                <a:spcPts val="1440"/>
              </a:lnSpc>
              <a:spcAft>
                <a:spcPts val="140"/>
              </a:spcAft>
            </a:pPr>
            <a:r>
              <a:rPr lang="zh-CN" sz="1100">
                <a:latin typeface="SimSun"/>
                <a:ea typeface="SimSun"/>
              </a:rPr>
              <a:t>科学设置最低定额、安全库存和订货点报警点， 防止缺货发生；与供应商和用户共同研究替代品，尽 可能降低单价；制定应急预案，补救措施。</a:t>
            </a:r>
          </a:p>
          <a:p>
            <a:pPr marL="0" marR="0" indent="381000">
              <a:lnSpc>
                <a:spcPts val="1440"/>
              </a:lnSpc>
              <a:spcAft>
                <a:spcPts val="490"/>
              </a:spcAft>
            </a:pPr>
            <a:r>
              <a:rPr lang="zh-CN" sz="1100">
                <a:latin typeface="SimSun"/>
                <a:ea typeface="SimSun"/>
              </a:rPr>
              <a:t>每天都要进行盘点和检查。</a:t>
            </a:r>
          </a:p>
          <a:p>
            <a:pPr marL="0" marR="0" indent="0">
              <a:lnSpc>
                <a:spcPts val="1440"/>
              </a:lnSpc>
              <a:spcAft>
                <a:spcPts val="490"/>
              </a:spcAft>
            </a:pPr>
            <a:r>
              <a:rPr lang="en-US" sz="1200">
                <a:latin typeface="Verdana"/>
              </a:rPr>
              <a:t>B</a:t>
            </a:r>
            <a:r>
              <a:rPr lang="en-US" sz="1100">
                <a:latin typeface="SimSun"/>
              </a:rPr>
              <a:t>类物品管理方法</a:t>
            </a:r>
          </a:p>
          <a:p>
            <a:pPr marL="0" marR="0" indent="228600" algn="just">
              <a:lnSpc>
                <a:spcPts val="1440"/>
              </a:lnSpc>
              <a:spcAft>
                <a:spcPts val="490"/>
              </a:spcAft>
            </a:pPr>
            <a:r>
              <a:rPr lang="zh-CN" sz="1100">
                <a:latin typeface="SimSun"/>
                <a:ea typeface="SimSun"/>
              </a:rPr>
              <a:t>采用定量订货方法，前置期时间较长； 每周要进行盘点和检查。中量采购。</a:t>
            </a:r>
          </a:p>
          <a:p>
            <a:pPr marL="0" marR="0" indent="0">
              <a:lnSpc>
                <a:spcPts val="1440"/>
              </a:lnSpc>
            </a:pPr>
            <a:r>
              <a:rPr lang="en-US" sz="1200">
                <a:latin typeface="Verdana"/>
              </a:rPr>
              <a:t>C</a:t>
            </a:r>
            <a:r>
              <a:rPr lang="en-US" sz="1100">
                <a:latin typeface="SimSun"/>
              </a:rPr>
              <a:t>类物品管理方法</a:t>
            </a:r>
          </a:p>
        </p:txBody>
      </p:sp>
      <p:sp>
        <p:nvSpPr>
          <p:cNvPr id="21" name="矩形 20"/>
          <p:cNvSpPr/>
          <p:nvPr/>
        </p:nvSpPr>
        <p:spPr>
          <a:xfrm>
            <a:off x="3572256" y="4084320"/>
            <a:ext cx="1932432" cy="35966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600" b="1">
                <a:solidFill>
                  <a:srgbClr val="0000FF"/>
                </a:solidFill>
                <a:latin typeface="Microsoft YaHei"/>
                <a:ea typeface="Microsoft YaHei"/>
              </a:rPr>
              <a:t>价从高到低排序；</a:t>
            </a:r>
            <a:r>
              <a:rPr lang="zh-CN" sz="1600" b="1" baseline="30000">
                <a:latin typeface="Microsoft YaHei"/>
                <a:ea typeface="Microsoft YaHei"/>
              </a:rPr>
              <a:t>简</a:t>
            </a:r>
            <a:r>
              <a:rPr lang="zh-CN" sz="1000" baseline="-25000">
                <a:latin typeface="SimSun"/>
                <a:ea typeface="SimSun"/>
              </a:rPr>
              <a:t>每</a:t>
            </a:r>
          </a:p>
        </p:txBody>
      </p:sp>
      <p:sp>
        <p:nvSpPr>
          <p:cNvPr id="23" name="矩形 22"/>
          <p:cNvSpPr/>
          <p:nvPr/>
        </p:nvSpPr>
        <p:spPr>
          <a:xfrm>
            <a:off x="5495544" y="3733800"/>
            <a:ext cx="3337560" cy="45415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1440"/>
              </a:lnSpc>
            </a:pPr>
            <a:r>
              <a:rPr lang="zh-CN" sz="1100" dirty="0">
                <a:latin typeface="SimSun"/>
                <a:ea typeface="SimSun"/>
              </a:rPr>
              <a:t>量采购，获得价格上的优惠。由于所消耗金额非</a:t>
            </a:r>
            <a:r>
              <a:rPr lang="zh-CN" sz="1100" dirty="0" smtClean="0">
                <a:latin typeface="SimSun"/>
                <a:ea typeface="SimSun"/>
              </a:rPr>
              <a:t>常</a:t>
            </a:r>
            <a:r>
              <a:rPr lang="zh-CN" altLang="en-US" sz="1100" dirty="0" smtClean="0">
                <a:latin typeface="SimSun"/>
                <a:ea typeface="SimSun"/>
              </a:rPr>
              <a:t>少</a:t>
            </a:r>
            <a:r>
              <a:rPr lang="zh-CN" sz="1100" dirty="0" smtClean="0">
                <a:latin typeface="SimSun"/>
                <a:ea typeface="SimSun"/>
              </a:rPr>
              <a:t> </a:t>
            </a:r>
            <a:r>
              <a:rPr lang="zh-CN" sz="1100" dirty="0">
                <a:latin typeface="SimSun"/>
                <a:ea typeface="SimSun"/>
              </a:rPr>
              <a:t>，即使多储备，也不会增加太多金额。</a:t>
            </a:r>
          </a:p>
        </p:txBody>
      </p:sp>
      <p:sp>
        <p:nvSpPr>
          <p:cNvPr id="24" name="矩形 23"/>
          <p:cNvSpPr/>
          <p:nvPr/>
        </p:nvSpPr>
        <p:spPr>
          <a:xfrm>
            <a:off x="6108192" y="4108704"/>
            <a:ext cx="502920" cy="35661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1440"/>
              </a:lnSpc>
              <a:spcAft>
                <a:spcPts val="140"/>
              </a:spcAft>
            </a:pPr>
            <a:r>
              <a:rPr lang="zh-CN" sz="1100">
                <a:latin typeface="SimSun"/>
                <a:ea typeface="SimSun"/>
              </a:rPr>
              <a:t>理。</a:t>
            </a:r>
          </a:p>
          <a:p>
            <a:pPr marL="0" marR="0" indent="0">
              <a:lnSpc>
                <a:spcPts val="1440"/>
              </a:lnSpc>
            </a:pPr>
            <a:r>
              <a:rPr lang="zh-CN" sz="1100">
                <a:latin typeface="SimSun"/>
                <a:ea typeface="SimSun"/>
              </a:rPr>
              <a:t>点一遍。</a:t>
            </a:r>
          </a:p>
        </p:txBody>
      </p:sp>
      <p:sp>
        <p:nvSpPr>
          <p:cNvPr id="27" name="矩形 26"/>
          <p:cNvSpPr/>
          <p:nvPr/>
        </p:nvSpPr>
        <p:spPr>
          <a:xfrm>
            <a:off x="3572256" y="4419600"/>
            <a:ext cx="5279136" cy="23469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600" b="1">
                <a:solidFill>
                  <a:srgbClr val="0000FF"/>
                </a:solidFill>
                <a:latin typeface="Microsoft YaHei"/>
                <a:ea typeface="Microsoft YaHei"/>
              </a:rPr>
              <a:t>等时，再由物品单</a:t>
            </a:r>
            <a:r>
              <a:rPr lang="zh-CN" sz="1100">
                <a:latin typeface="SimSun"/>
                <a:ea typeface="SimSun"/>
              </a:rPr>
              <a:t>对于积压物品和不能发生作用的物料，应该每周向公</a:t>
            </a:r>
          </a:p>
        </p:txBody>
      </p:sp>
      <p:sp>
        <p:nvSpPr>
          <p:cNvPr id="28" name="矩形 27"/>
          <p:cNvSpPr/>
          <p:nvPr/>
        </p:nvSpPr>
        <p:spPr>
          <a:xfrm>
            <a:off x="3572256" y="4712208"/>
            <a:ext cx="637032" cy="28041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600" b="1">
                <a:solidFill>
                  <a:srgbClr val="0000FF"/>
                </a:solidFill>
                <a:latin typeface="Microsoft YaHei"/>
                <a:ea typeface="Microsoft YaHei"/>
              </a:rPr>
              <a:t>低排序</a:t>
            </a:r>
          </a:p>
        </p:txBody>
      </p:sp>
      <p:sp>
        <p:nvSpPr>
          <p:cNvPr id="30" name="矩形 29"/>
          <p:cNvSpPr/>
          <p:nvPr/>
        </p:nvSpPr>
        <p:spPr>
          <a:xfrm>
            <a:off x="5334000" y="4632960"/>
            <a:ext cx="2209800" cy="17678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zh-CN" sz="1100">
                <a:latin typeface="SimSun"/>
                <a:ea typeface="SimSun"/>
              </a:rPr>
              <a:t>司决策层通报，及时清理出仓库。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07264" y="0"/>
          <a:ext cx="8610600" cy="5035296"/>
        </p:xfrm>
        <a:graphic>
          <a:graphicData uri="http://schemas.openxmlformats.org/drawingml/2006/table">
            <a:tbl>
              <a:tblPr/>
              <a:tblGrid>
                <a:gridCol w="1088136"/>
                <a:gridCol w="1072896"/>
                <a:gridCol w="890016"/>
                <a:gridCol w="1252728"/>
                <a:gridCol w="1072896"/>
                <a:gridCol w="1072896"/>
                <a:gridCol w="1072896"/>
                <a:gridCol w="1088136"/>
              </a:tblGrid>
              <a:tr h="51816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 b="1">
                          <a:latin typeface="Microsoft YaHei"/>
                          <a:ea typeface="Microsoft YaHei"/>
                        </a:rPr>
                        <a:t>产品序号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 b="1">
                          <a:latin typeface="Microsoft YaHei"/>
                          <a:ea typeface="Microsoft YaHei"/>
                        </a:rPr>
                        <a:t>数量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 b="1">
                          <a:latin typeface="Microsoft YaHei"/>
                          <a:ea typeface="Microsoft YaHei"/>
                        </a:rPr>
                        <a:t>单价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 b="1">
                          <a:latin typeface="Microsoft YaHei"/>
                          <a:ea typeface="Microsoft YaHei"/>
                        </a:rPr>
                        <a:t>总资金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 b="1">
                          <a:latin typeface="Microsoft YaHei"/>
                          <a:ea typeface="Microsoft YaHei"/>
                        </a:rPr>
                        <a:t>资金百分比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608"/>
                        </a:lnSpc>
                      </a:pPr>
                      <a:r>
                        <a:rPr lang="zh-CN" sz="1400" b="1">
                          <a:latin typeface="Microsoft YaHei"/>
                          <a:ea typeface="Microsoft YaHei"/>
                        </a:rPr>
                        <a:t>累计百分 比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1608"/>
                        </a:lnSpc>
                      </a:pPr>
                      <a:r>
                        <a:rPr lang="zh-CN" sz="1400" b="1">
                          <a:latin typeface="Microsoft YaHei"/>
                          <a:ea typeface="Microsoft YaHei"/>
                        </a:rPr>
                        <a:t>累计数量百 分比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 b="1">
                          <a:latin typeface="Microsoft YaHei"/>
                          <a:ea typeface="Microsoft YaHei"/>
                        </a:rPr>
                        <a:t>分类</a:t>
                      </a:r>
                    </a:p>
                  </a:txBody>
                  <a:tcPr marL="0" marR="0" marT="0" marB="0"/>
                </a:tc>
              </a:tr>
              <a:tr h="40843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680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6800</a:t>
                      </a:r>
                    </a:p>
                  </a:txBody>
                  <a:tcPr marL="0" marR="0" marT="0" marB="0">
                    <a:solidFill>
                      <a:srgbClr val="E9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68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solidFill>
                            <a:srgbClr val="CC0000"/>
                          </a:solidFill>
                          <a:latin typeface="Arial"/>
                          <a:ea typeface="Arial"/>
                        </a:rPr>
                        <a:t>68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5.5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en-US" sz="1400">
                          <a:latin typeface="Arial"/>
                        </a:rPr>
                        <a:t>A</a:t>
                      </a:r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1200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solidFill>
                            <a:srgbClr val="CC0000"/>
                          </a:solidFill>
                          <a:latin typeface="Arial"/>
                          <a:ea typeface="Arial"/>
                        </a:rPr>
                        <a:t>80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en-US" sz="1400">
                          <a:latin typeface="Arial"/>
                        </a:rPr>
                        <a:t>A</a:t>
                      </a:r>
                    </a:p>
                  </a:txBody>
                  <a:tcPr marL="0" marR="0" marT="0" marB="0"/>
                </a:tc>
              </a:tr>
              <a:tr h="40843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500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solidFill>
                            <a:srgbClr val="FF33CC"/>
                          </a:solidFill>
                          <a:latin typeface="Arial"/>
                          <a:ea typeface="Arial"/>
                        </a:rPr>
                        <a:t>85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355600"/>
                      <a:r>
                        <a:rPr lang="zh-CN" sz="1400">
                          <a:latin typeface="Arial"/>
                          <a:ea typeface="Arial"/>
                        </a:rPr>
                        <a:t>26.7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en-US" sz="1400">
                          <a:latin typeface="Arial"/>
                        </a:rPr>
                        <a:t>B</a:t>
                      </a:r>
                    </a:p>
                  </a:txBody>
                  <a:tcPr marL="0" marR="0" marT="0" marB="0"/>
                </a:tc>
              </a:tr>
              <a:tr h="40843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42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400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solidFill>
                            <a:srgbClr val="FF33CC"/>
                          </a:solidFill>
                          <a:latin typeface="Arial"/>
                          <a:ea typeface="Arial"/>
                        </a:rPr>
                        <a:t>89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355600"/>
                      <a:r>
                        <a:rPr lang="zh-CN" sz="1400">
                          <a:latin typeface="Arial"/>
                          <a:ea typeface="Arial"/>
                        </a:rPr>
                        <a:t>37.6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en-US" sz="1400">
                          <a:latin typeface="Arial"/>
                        </a:rPr>
                        <a:t>B</a:t>
                      </a:r>
                    </a:p>
                  </a:txBody>
                  <a:tcPr marL="0" marR="0" marT="0" marB="0"/>
                </a:tc>
              </a:tr>
              <a:tr h="40843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200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Arial"/>
                          <a:ea typeface="Arial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solidFill>
                            <a:srgbClr val="0000FF"/>
                          </a:solidFill>
                          <a:latin typeface="Arial"/>
                          <a:ea typeface="Arial"/>
                        </a:rPr>
                        <a:t>91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355600"/>
                      <a:r>
                        <a:rPr lang="zh-CN" sz="1400">
                          <a:latin typeface="Arial"/>
                          <a:ea typeface="Arial"/>
                        </a:rPr>
                        <a:t>48.5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en-US" sz="1400">
                          <a:latin typeface="Arial"/>
                        </a:rPr>
                        <a:t>C</a:t>
                      </a:r>
                    </a:p>
                  </a:txBody>
                  <a:tcPr marL="0" marR="0" marT="0" marB="0"/>
                </a:tc>
              </a:tr>
              <a:tr h="40843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solidFill>
                            <a:srgbClr val="0000FF"/>
                          </a:solidFill>
                          <a:latin typeface="Arial"/>
                          <a:ea typeface="Arial"/>
                        </a:rPr>
                        <a:t>93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355600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59.4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en-US" sz="1400">
                          <a:latin typeface="Arial"/>
                        </a:rPr>
                        <a:t>C</a:t>
                      </a:r>
                    </a:p>
                  </a:txBody>
                  <a:tcPr marL="0" marR="0" marT="0" marB="0"/>
                </a:tc>
              </a:tr>
              <a:tr h="411480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solidFill>
                            <a:srgbClr val="0000FF"/>
                          </a:solidFill>
                          <a:latin typeface="Arial"/>
                          <a:ea typeface="Arial"/>
                        </a:rPr>
                        <a:t>95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355600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64.9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en-US" sz="1400">
                          <a:latin typeface="Arial"/>
                        </a:rPr>
                        <a:t>C</a:t>
                      </a:r>
                    </a:p>
                  </a:txBody>
                  <a:tcPr marL="0" marR="0" marT="0" marB="0"/>
                </a:tc>
              </a:tr>
              <a:tr h="40843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solidFill>
                            <a:srgbClr val="0000FF"/>
                          </a:solidFill>
                          <a:latin typeface="Arial"/>
                          <a:ea typeface="Arial"/>
                        </a:rPr>
                        <a:t>97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355600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75.8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en-US" sz="1400">
                          <a:latin typeface="Arial"/>
                        </a:rPr>
                        <a:t>C</a:t>
                      </a:r>
                    </a:p>
                  </a:txBody>
                  <a:tcPr marL="0" marR="0" marT="0" marB="0"/>
                </a:tc>
              </a:tr>
              <a:tr h="40843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150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solidFill>
                            <a:srgbClr val="0000FF"/>
                          </a:solidFill>
                          <a:latin typeface="Arial"/>
                          <a:ea typeface="Arial"/>
                        </a:rPr>
                        <a:t>98.5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355600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83.9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en-US" sz="1400">
                          <a:latin typeface="Arial"/>
                        </a:rPr>
                        <a:t>C</a:t>
                      </a:r>
                    </a:p>
                  </a:txBody>
                  <a:tcPr marL="0" marR="0" marT="0" marB="0"/>
                </a:tc>
              </a:tr>
              <a:tr h="408432"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150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1.5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solidFill>
                            <a:srgbClr val="0000FF"/>
                          </a:solidFill>
                          <a:latin typeface="Arial"/>
                          <a:ea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en-US" sz="1400">
                          <a:latin typeface="Arial"/>
                        </a:rPr>
                        <a:t>C</a:t>
                      </a:r>
                    </a:p>
                  </a:txBody>
                  <a:tcPr marL="0" marR="0" marT="0" marB="0"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1400">
                          <a:latin typeface="SimSun"/>
                          <a:ea typeface="SimSun"/>
                        </a:rPr>
                        <a:t>合计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182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10000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280"/>
                        </a:spcBef>
                      </a:pPr>
                      <a:r>
                        <a:rPr lang="zh-CN" sz="1400">
                          <a:latin typeface="Arial"/>
                          <a:ea typeface="Arial"/>
                        </a:rPr>
                        <a:t>100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2100"/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3296" y="643128"/>
            <a:ext cx="6793992" cy="274320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6604"/>
            <a:r>
              <a:rPr lang="zh-CN" sz="1900">
                <a:latin typeface="MingLiU"/>
                <a:ea typeface="MingLiU"/>
              </a:rPr>
              <a:t>对物品进行</a:t>
            </a:r>
            <a:r>
              <a:rPr lang="zh-CN" sz="2000">
                <a:latin typeface="Calibri"/>
                <a:ea typeface="Calibri"/>
              </a:rPr>
              <a:t>ABC</a:t>
            </a:r>
            <a:r>
              <a:rPr lang="zh-CN" sz="1900">
                <a:latin typeface="MingLiU"/>
                <a:ea typeface="MingLiU"/>
              </a:rPr>
              <a:t>分类，然后画出分类图，分析出采购管理方案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0" y="1697736"/>
          <a:ext cx="8909304" cy="2279904"/>
        </p:xfrm>
        <a:graphic>
          <a:graphicData uri="http://schemas.openxmlformats.org/drawingml/2006/table">
            <a:tbl>
              <a:tblPr/>
              <a:tblGrid>
                <a:gridCol w="807720"/>
                <a:gridCol w="883920"/>
                <a:gridCol w="731520"/>
                <a:gridCol w="810768"/>
                <a:gridCol w="807720"/>
                <a:gridCol w="810768"/>
                <a:gridCol w="728472"/>
                <a:gridCol w="886968"/>
                <a:gridCol w="810768"/>
                <a:gridCol w="807720"/>
                <a:gridCol w="822960"/>
              </a:tblGrid>
              <a:tr h="765048">
                <a:tc>
                  <a:txBody>
                    <a:bodyPr/>
                    <a:lstStyle/>
                    <a:p>
                      <a:pPr marL="103700" marR="0" indent="0">
                        <a:lnSpc>
                          <a:spcPts val="2280"/>
                        </a:lnSpc>
                      </a:pPr>
                      <a:r>
                        <a:rPr lang="zh-CN" sz="1900">
                          <a:latin typeface="MingLiU"/>
                          <a:ea typeface="MingLiU"/>
                        </a:rPr>
                        <a:t>物品 名称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110</a:t>
                      </a:r>
                    </a:p>
                  </a:txBody>
                  <a:tcPr marL="0" marR="0" marT="0" marB="0" anchor="ctr"/>
                </a:tc>
              </a:tr>
              <a:tr h="749808">
                <a:tc>
                  <a:txBody>
                    <a:bodyPr/>
                    <a:lstStyle/>
                    <a:p>
                      <a:pPr marL="103700" marR="0" indent="0"/>
                      <a:r>
                        <a:rPr lang="zh-CN" sz="1900">
                          <a:latin typeface="MingLiU"/>
                          <a:ea typeface="MingLiU"/>
                        </a:rPr>
                        <a:t>单价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0.05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101600"/>
                      <a:r>
                        <a:rPr lang="zh-CN" sz="2000">
                          <a:latin typeface="Times New Roman"/>
                          <a:ea typeface="Times New Roman"/>
                        </a:rPr>
                        <a:t>0.11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0.15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0.08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0.07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101600"/>
                      <a:r>
                        <a:rPr lang="zh-CN" sz="2000">
                          <a:latin typeface="Times New Roman"/>
                          <a:ea typeface="Times New Roman"/>
                        </a:rPr>
                        <a:t>0.16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0.20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0.04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0.09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0.12</a:t>
                      </a:r>
                    </a:p>
                  </a:txBody>
                  <a:tcPr marL="0" marR="0" marT="0" marB="0" anchor="ctr"/>
                </a:tc>
              </a:tr>
              <a:tr h="765048">
                <a:tc>
                  <a:txBody>
                    <a:bodyPr/>
                    <a:lstStyle/>
                    <a:p>
                      <a:pPr marL="103700" marR="0" indent="0">
                        <a:lnSpc>
                          <a:spcPts val="2304"/>
                        </a:lnSpc>
                      </a:pPr>
                      <a:r>
                        <a:rPr lang="zh-CN" sz="1900">
                          <a:latin typeface="MingLiU"/>
                          <a:ea typeface="MingLiU"/>
                        </a:rPr>
                        <a:t>年需 求量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48000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101600"/>
                      <a:r>
                        <a:rPr lang="zh-CN" sz="2000">
                          <a:latin typeface="Times New Roman"/>
                          <a:ea typeface="Times New Roman"/>
                        </a:rPr>
                        <a:t>2000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4800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18000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300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5000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>
                          <a:latin typeface="Times New Roman"/>
                          <a:ea typeface="Times New Roman"/>
                        </a:rPr>
                        <a:t>500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164592" y="115824"/>
          <a:ext cx="4514088" cy="5029200"/>
        </p:xfrm>
        <a:graphic>
          <a:graphicData uri="http://schemas.openxmlformats.org/drawingml/2006/table">
            <a:tbl>
              <a:tblPr/>
              <a:tblGrid>
                <a:gridCol w="1133856"/>
                <a:gridCol w="1121664"/>
                <a:gridCol w="1121664"/>
                <a:gridCol w="1136904"/>
              </a:tblGrid>
              <a:tr h="76809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2400"/>
                        </a:lnSpc>
                      </a:pPr>
                      <a:r>
                        <a:rPr lang="zh-CN" sz="2000" b="1">
                          <a:latin typeface="Microsoft YaHei"/>
                          <a:ea typeface="Microsoft YaHei"/>
                        </a:rPr>
                        <a:t>物品名 称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2400"/>
                        </a:lnSpc>
                      </a:pPr>
                      <a:r>
                        <a:rPr lang="zh-CN" sz="2000" b="1">
                          <a:latin typeface="Microsoft YaHei"/>
                          <a:ea typeface="Microsoft YaHei"/>
                        </a:rPr>
                        <a:t>物品累 计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Microsoft YaHei"/>
                          <a:ea typeface="Microsoft YaHei"/>
                        </a:rPr>
                        <a:t>单价（元）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2400"/>
                        </a:lnSpc>
                      </a:pPr>
                      <a:r>
                        <a:rPr lang="zh-CN" sz="2000" b="1">
                          <a:latin typeface="Microsoft YaHei"/>
                          <a:ea typeface="Microsoft YaHei"/>
                        </a:rPr>
                        <a:t>年需求 量</a:t>
                      </a:r>
                    </a:p>
                  </a:txBody>
                  <a:tcPr marL="0" marR="0" marT="0" marB="0" anchor="ctr"/>
                </a:tc>
              </a:tr>
              <a:tr h="42367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8300"/>
                      <a:r>
                        <a:rPr lang="zh-CN" sz="2000" b="1">
                          <a:latin typeface="Arial"/>
                          <a:ea typeface="Arial"/>
                        </a:rPr>
                        <a:t>10%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18000</a:t>
                      </a:r>
                    </a:p>
                  </a:txBody>
                  <a:tcPr marL="0" marR="0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8300"/>
                      <a:r>
                        <a:rPr lang="zh-CN" sz="2000" b="1">
                          <a:latin typeface="Arial"/>
                          <a:ea typeface="Arial"/>
                        </a:rPr>
                        <a:t>20%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48000</a:t>
                      </a:r>
                    </a:p>
                  </a:txBody>
                  <a:tcPr marL="0" marR="0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8300"/>
                      <a:r>
                        <a:rPr lang="zh-CN" sz="2000" b="1">
                          <a:latin typeface="Arial"/>
                          <a:ea typeface="Arial"/>
                        </a:rPr>
                        <a:t>30%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5000</a:t>
                      </a:r>
                    </a:p>
                  </a:txBody>
                  <a:tcPr marL="0" marR="0" marT="0" marB="0" anchor="ctr"/>
                </a:tc>
              </a:tr>
              <a:tr h="42367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8300"/>
                      <a:r>
                        <a:rPr lang="zh-CN" sz="2000" b="1">
                          <a:latin typeface="Arial"/>
                          <a:ea typeface="Arial"/>
                        </a:rPr>
                        <a:t>40%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4800</a:t>
                      </a:r>
                    </a:p>
                  </a:txBody>
                  <a:tcPr marL="0" marR="0" marT="0" marB="0" anchor="ctr"/>
                </a:tc>
              </a:tr>
              <a:tr h="429768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102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8300"/>
                      <a:r>
                        <a:rPr lang="zh-CN" sz="2000" b="1">
                          <a:latin typeface="Arial"/>
                          <a:ea typeface="Arial"/>
                        </a:rPr>
                        <a:t>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0.11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2000</a:t>
                      </a:r>
                    </a:p>
                  </a:txBody>
                  <a:tcPr marL="0" marR="0" marT="0" marB="0" anchor="ctr"/>
                </a:tc>
              </a:tr>
              <a:tr h="42367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8300"/>
                      <a:r>
                        <a:rPr lang="zh-CN" sz="2000" b="1">
                          <a:latin typeface="Arial"/>
                          <a:ea typeface="Arial"/>
                        </a:rPr>
                        <a:t>60%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1200</a:t>
                      </a:r>
                    </a:p>
                  </a:txBody>
                  <a:tcPr marL="0" marR="0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8300"/>
                      <a:r>
                        <a:rPr lang="zh-CN" sz="2000" b="1">
                          <a:latin typeface="Arial"/>
                          <a:ea typeface="Arial"/>
                        </a:rPr>
                        <a:t>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800</a:t>
                      </a:r>
                    </a:p>
                  </a:txBody>
                  <a:tcPr marL="0" marR="0" marT="0" marB="0" anchor="ctr"/>
                </a:tc>
              </a:tr>
              <a:tr h="42367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110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8300"/>
                      <a:r>
                        <a:rPr lang="zh-CN" sz="2000" b="1">
                          <a:latin typeface="Arial"/>
                          <a:ea typeface="Arial"/>
                        </a:rPr>
                        <a:t>80%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500</a:t>
                      </a:r>
                    </a:p>
                  </a:txBody>
                  <a:tcPr marL="0" marR="0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368300"/>
                      <a:r>
                        <a:rPr lang="zh-CN" sz="2000" b="1">
                          <a:latin typeface="Arial"/>
                          <a:ea typeface="Arial"/>
                        </a:rPr>
                        <a:t>90%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300</a:t>
                      </a:r>
                    </a:p>
                  </a:txBody>
                  <a:tcPr marL="0" marR="0" marT="0" marB="0" anchor="ctr"/>
                </a:tc>
              </a:tr>
              <a:tr h="429768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108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0.04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Times New Roman"/>
                          <a:ea typeface="Times New Roman"/>
                        </a:rPr>
                        <a:t>300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graphicFrame>
        <p:nvGraphicFramePr>
          <p:cNvPr id="3" name="表格 2"/>
          <p:cNvGraphicFramePr>
            <a:graphicFrameLocks noGrp="1"/>
          </p:cNvGraphicFramePr>
          <p:nvPr/>
        </p:nvGraphicFramePr>
        <p:xfrm>
          <a:off x="4642104" y="115824"/>
          <a:ext cx="4501896" cy="5029200"/>
        </p:xfrm>
        <a:graphic>
          <a:graphicData uri="http://schemas.openxmlformats.org/drawingml/2006/table">
            <a:tbl>
              <a:tblPr/>
              <a:tblGrid>
                <a:gridCol w="1136904"/>
                <a:gridCol w="1347216"/>
                <a:gridCol w="1344168"/>
                <a:gridCol w="673608"/>
              </a:tblGrid>
              <a:tr h="768096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2400"/>
                        </a:lnSpc>
                      </a:pPr>
                      <a:r>
                        <a:rPr lang="zh-CN" sz="2000" b="1">
                          <a:latin typeface="Microsoft YaHei"/>
                          <a:ea typeface="Microsoft YaHei"/>
                        </a:rPr>
                        <a:t>使用成 本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2400"/>
                        </a:lnSpc>
                      </a:pPr>
                      <a:r>
                        <a:rPr lang="zh-CN" sz="2000" b="1">
                          <a:latin typeface="Microsoft YaHei"/>
                          <a:ea typeface="Microsoft YaHei"/>
                        </a:rPr>
                        <a:t>所占的比 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2400"/>
                        </a:lnSpc>
                      </a:pPr>
                      <a:r>
                        <a:rPr lang="zh-CN" sz="2000" b="1">
                          <a:latin typeface="Microsoft YaHei"/>
                          <a:ea typeface="Microsoft YaHei"/>
                        </a:rPr>
                        <a:t>累计的比 例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zh-CN" sz="2000" b="1">
                          <a:latin typeface="Microsoft YaHei"/>
                          <a:ea typeface="Microsoft YaHei"/>
                        </a:rPr>
                        <a:t>分类</a:t>
                      </a:r>
                    </a:p>
                  </a:txBody>
                  <a:tcPr marL="0" marR="0" marT="0" marB="0" vert="wordArtVertRtl"/>
                </a:tc>
              </a:tr>
              <a:tr h="42367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3600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48.8%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48.8%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A</a:t>
                      </a:r>
                    </a:p>
                  </a:txBody>
                  <a:tcPr marL="0" marR="0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2400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32.5%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81.3%</a:t>
                      </a:r>
                    </a:p>
                  </a:txBody>
                  <a:tcPr marL="0" marR="0" marT="0" marB="0" anchor="ctr">
                    <a:solidFill>
                      <a:srgbClr val="E9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A</a:t>
                      </a:r>
                    </a:p>
                  </a:txBody>
                  <a:tcPr marL="0" marR="0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450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6.1%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87.4%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B</a:t>
                      </a:r>
                    </a:p>
                  </a:txBody>
                  <a:tcPr marL="0" marR="0" marT="0" marB="0" anchor="ctr"/>
                </a:tc>
              </a:tr>
              <a:tr h="42367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336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4.6%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92.0%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B</a:t>
                      </a:r>
                    </a:p>
                  </a:txBody>
                  <a:tcPr marL="0" marR="0" marT="0" marB="0" anchor="ctr"/>
                </a:tc>
              </a:tr>
              <a:tr h="429768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220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3.0%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94.9%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B</a:t>
                      </a:r>
                    </a:p>
                  </a:txBody>
                  <a:tcPr marL="0" marR="0" marT="0" marB="0" anchor="ctr"/>
                </a:tc>
              </a:tr>
              <a:tr h="42367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192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2.6%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solidFill>
                            <a:srgbClr val="FF0000"/>
                          </a:solidFill>
                          <a:latin typeface="Arial"/>
                          <a:ea typeface="Arial"/>
                        </a:rPr>
                        <a:t>97.5%</a:t>
                      </a:r>
                    </a:p>
                  </a:txBody>
                  <a:tcPr marL="0" marR="0" marT="0" marB="0" anchor="ctr">
                    <a:solidFill>
                      <a:srgbClr val="E9E9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B</a:t>
                      </a:r>
                    </a:p>
                  </a:txBody>
                  <a:tcPr marL="0" marR="0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64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0.9%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98.4%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C</a:t>
                      </a:r>
                    </a:p>
                  </a:txBody>
                  <a:tcPr marL="0" marR="0" marT="0" marB="0" anchor="ctr"/>
                </a:tc>
              </a:tr>
              <a:tr h="42367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0.8%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99.2%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C</a:t>
                      </a:r>
                    </a:p>
                  </a:txBody>
                  <a:tcPr marL="0" marR="0" marT="0" marB="0" anchor="ctr"/>
                </a:tc>
              </a:tr>
              <a:tr h="426720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0.6%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99.8%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C</a:t>
                      </a:r>
                    </a:p>
                  </a:txBody>
                  <a:tcPr marL="0" marR="0" marT="0" marB="0" anchor="ctr"/>
                </a:tc>
              </a:tr>
              <a:tr h="429768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12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0.2%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000" b="1">
                          <a:latin typeface="Arial"/>
                          <a:ea typeface="Arial"/>
                        </a:rPr>
                        <a:t>100.0%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266700"/>
                      <a:r>
                        <a:rPr lang="en-US" sz="2000" b="1">
                          <a:latin typeface="Arial"/>
                        </a:rPr>
                        <a:t>C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295656" y="237744"/>
          <a:ext cx="8598408" cy="4096512"/>
        </p:xfrm>
        <a:graphic>
          <a:graphicData uri="http://schemas.openxmlformats.org/drawingml/2006/table">
            <a:tbl>
              <a:tblPr/>
              <a:tblGrid>
                <a:gridCol w="950976"/>
                <a:gridCol w="2161032"/>
                <a:gridCol w="1350264"/>
                <a:gridCol w="1673352"/>
                <a:gridCol w="2462784"/>
              </a:tblGrid>
              <a:tr h="1033272"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192"/>
                        </a:lnSpc>
                      </a:pPr>
                      <a:r>
                        <a:rPr lang="zh-CN" sz="2800">
                          <a:latin typeface="MingLiU"/>
                          <a:ea typeface="MingLiU"/>
                        </a:rPr>
                        <a:t>物品 级别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MingLiU"/>
                          <a:ea typeface="MingLiU"/>
                        </a:rPr>
                        <a:t>物品编号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192"/>
                        </a:lnSpc>
                      </a:pPr>
                      <a:r>
                        <a:rPr lang="zh-CN" sz="2800">
                          <a:latin typeface="MingLiU"/>
                          <a:ea typeface="MingLiU"/>
                        </a:rPr>
                        <a:t>所占的 百分比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lnSpc>
                          <a:spcPts val="3192"/>
                        </a:lnSpc>
                      </a:pPr>
                      <a:r>
                        <a:rPr lang="zh-CN" sz="2800">
                          <a:latin typeface="MingLiU"/>
                          <a:ea typeface="MingLiU"/>
                        </a:rPr>
                        <a:t>使用量的 百分比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MingLiU"/>
                          <a:ea typeface="MingLiU"/>
                        </a:rPr>
                        <a:t>采取的行动</a:t>
                      </a:r>
                    </a:p>
                  </a:txBody>
                  <a:tcPr marL="0" marR="0" marT="0" marB="0" anchor="ctr"/>
                </a:tc>
              </a:tr>
              <a:tr h="1014984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en-US" sz="2800">
                          <a:latin typeface="Times New Roman"/>
                        </a:rPr>
                        <a:t>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107,101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20%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81.3%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MingLiU"/>
                          <a:ea typeface="MingLiU"/>
                        </a:rPr>
                        <a:t>严密控制</a:t>
                      </a:r>
                    </a:p>
                  </a:txBody>
                  <a:tcPr marL="0" marR="0" marT="0" marB="0" anchor="ctr"/>
                </a:tc>
              </a:tr>
              <a:tr h="1014984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en-US" sz="2800">
                          <a:latin typeface="Times New Roman"/>
                        </a:rPr>
                        <a:t>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109,105,102,</a:t>
                      </a:r>
                    </a:p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106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40%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16.2%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MingLiU"/>
                          <a:ea typeface="MingLiU"/>
                        </a:rPr>
                        <a:t>定期回顾复查</a:t>
                      </a:r>
                    </a:p>
                  </a:txBody>
                  <a:tcPr marL="0" marR="0" marT="0" marB="0" anchor="ctr"/>
                </a:tc>
              </a:tr>
              <a:tr h="1033272"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en-US" sz="2800">
                          <a:latin typeface="Times New Roman"/>
                        </a:rPr>
                        <a:t>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104,100,103,</a:t>
                      </a:r>
                    </a:p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108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40%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Times New Roman"/>
                          <a:ea typeface="Times New Roman"/>
                        </a:rPr>
                        <a:t>2.5%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/>
                      <a:r>
                        <a:rPr lang="zh-CN" sz="2800">
                          <a:latin typeface="MingLiU"/>
                          <a:ea typeface="MingLiU"/>
                        </a:rPr>
                        <a:t>偶尔回顾复查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987040"/>
            <a:ext cx="1712976" cy="64008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046976" y="1752600"/>
            <a:ext cx="1429512" cy="56997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4464" y="1752600"/>
            <a:ext cx="859536" cy="947928"/>
          </a:xfrm>
          <a:prstGeom prst="rect">
            <a:avLst/>
          </a:prstGeom>
        </p:spPr>
      </p:pic>
      <p:graphicFrame>
        <p:nvGraphicFramePr>
          <p:cNvPr id="2" name="表格 1"/>
          <p:cNvGraphicFramePr>
            <a:graphicFrameLocks noGrp="1"/>
          </p:cNvGraphicFramePr>
          <p:nvPr/>
        </p:nvGraphicFramePr>
        <p:xfrm>
          <a:off x="646176" y="1734312"/>
          <a:ext cx="8400288" cy="2060448"/>
        </p:xfrm>
        <a:graphic>
          <a:graphicData uri="http://schemas.openxmlformats.org/drawingml/2006/table">
            <a:tbl>
              <a:tblPr/>
              <a:tblGrid>
                <a:gridCol w="2731008"/>
                <a:gridCol w="5669280"/>
              </a:tblGrid>
              <a:tr h="2060448">
                <a:tc>
                  <a:txBody>
                    <a:bodyPr/>
                    <a:lstStyle/>
                    <a:p>
                      <a:pPr marL="0" marR="0" indent="127000" defTabSz="1739392">
                        <a:spcAft>
                          <a:spcPts val="2380"/>
                        </a:spcAft>
                        <a:tabLst>
                          <a:tab pos="1739392" algn="l"/>
                        </a:tabLst>
                      </a:pPr>
                      <a:r>
                        <a:rPr lang="zh-CN" sz="2400">
                          <a:solidFill>
                            <a:srgbClr val="00B7CA"/>
                          </a:solidFill>
                          <a:latin typeface="SimSun"/>
                          <a:ea typeface="SimSun"/>
                        </a:rPr>
                        <a:t>〔 </a:t>
                      </a:r>
                      <a:r>
                        <a:rPr lang="zh-CN" sz="2000" b="1">
                          <a:solidFill>
                            <a:srgbClr val="00B7CA"/>
                          </a:solidFill>
                          <a:latin typeface="Arial"/>
                          <a:ea typeface="Arial"/>
                        </a:rPr>
                        <a:t>01	02</a:t>
                      </a:r>
                    </a:p>
                    <a:p>
                      <a:pPr marL="0" marR="0" indent="342900" defTabSz="1303020">
                        <a:tabLst>
                          <a:tab pos="1303020" algn="l"/>
                        </a:tabLst>
                      </a:pPr>
                      <a:r>
                        <a:rPr lang="zh-CN" sz="2400">
                          <a:solidFill>
                            <a:srgbClr val="00B7CA"/>
                          </a:solidFill>
                          <a:latin typeface="SimSun"/>
                          <a:ea typeface="SimSun"/>
                        </a:rPr>
                        <a:t>走近	</a:t>
                      </a:r>
                      <a:r>
                        <a:rPr lang="zh-CN" sz="2400">
                          <a:solidFill>
                            <a:srgbClr val="FFC000"/>
                          </a:solidFill>
                          <a:latin typeface="SimSun"/>
                          <a:ea typeface="SimSun"/>
                        </a:rPr>
                        <a:t>采购计划</a:t>
                      </a:r>
                    </a:p>
                    <a:p>
                      <a:pPr marL="0" marR="0" indent="342900" defTabSz="1638300">
                        <a:tabLst>
                          <a:tab pos="1638300" algn="l"/>
                        </a:tabLst>
                      </a:pPr>
                      <a:r>
                        <a:rPr lang="zh-CN" sz="2400">
                          <a:solidFill>
                            <a:srgbClr val="00B7CA"/>
                          </a:solidFill>
                          <a:latin typeface="SimSun"/>
                          <a:ea typeface="SimSun"/>
                        </a:rPr>
                        <a:t>采购	</a:t>
                      </a:r>
                      <a:r>
                        <a:rPr lang="zh-CN" sz="2400">
                          <a:solidFill>
                            <a:srgbClr val="FFC000"/>
                          </a:solidFill>
                          <a:latin typeface="SimSun"/>
                          <a:ea typeface="SimSun"/>
                        </a:rPr>
                        <a:t>管理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indent="469900" defTabSz="1823212">
                        <a:spcAft>
                          <a:spcPts val="3500"/>
                        </a:spcAft>
                        <a:tabLst>
                          <a:tab pos="1823212" algn="l"/>
                          <a:tab pos="3136900" algn="l"/>
                          <a:tab pos="4359148" algn="l"/>
                        </a:tabLst>
                      </a:pPr>
                      <a:r>
                        <a:rPr lang="zh-CN" sz="2000" b="1">
                          <a:solidFill>
                            <a:srgbClr val="714383"/>
                          </a:solidFill>
                          <a:latin typeface="Arial"/>
                          <a:ea typeface="Arial"/>
                        </a:rPr>
                        <a:t>03	</a:t>
                      </a:r>
                      <a:r>
                        <a:rPr lang="zh-CN" sz="2000" b="1">
                          <a:solidFill>
                            <a:srgbClr val="E56666"/>
                          </a:solidFill>
                          <a:latin typeface="Arial"/>
                          <a:ea typeface="Arial"/>
                        </a:rPr>
                        <a:t>04	</a:t>
                      </a:r>
                      <a:r>
                        <a:rPr lang="zh-CN" sz="2000" b="1">
                          <a:solidFill>
                            <a:srgbClr val="00B0F0"/>
                          </a:solidFill>
                          <a:latin typeface="Arial"/>
                          <a:ea typeface="Arial"/>
                        </a:rPr>
                        <a:t>05	</a:t>
                      </a:r>
                      <a:r>
                        <a:rPr lang="zh-CN" sz="2000" b="1">
                          <a:solidFill>
                            <a:srgbClr val="7030A0"/>
                          </a:solidFill>
                          <a:latin typeface="Arial"/>
                          <a:ea typeface="Arial"/>
                        </a:rPr>
                        <a:t>06</a:t>
                      </a:r>
                    </a:p>
                    <a:p>
                      <a:pPr marL="433900" marR="0" indent="-279400" defTabSz="1903036">
                        <a:lnSpc>
                          <a:spcPts val="2904"/>
                        </a:lnSpc>
                        <a:tabLst>
                          <a:tab pos="1903036" algn="l"/>
                          <a:tab pos="3253300" algn="l"/>
                          <a:tab pos="4841308" algn="l"/>
                        </a:tabLst>
                      </a:pPr>
                      <a:r>
                        <a:rPr lang="zh-CN" sz="2400">
                          <a:solidFill>
                            <a:srgbClr val="714383"/>
                          </a:solidFill>
                          <a:latin typeface="SimSun"/>
                          <a:ea typeface="SimSun"/>
                        </a:rPr>
                        <a:t>采购价格 </a:t>
                      </a:r>
                      <a:r>
                        <a:rPr lang="zh-CN" sz="2400">
                          <a:solidFill>
                            <a:srgbClr val="E56666"/>
                          </a:solidFill>
                          <a:latin typeface="SimSun"/>
                          <a:ea typeface="SimSun"/>
                        </a:rPr>
                        <a:t>供应商 </a:t>
                      </a:r>
                      <a:r>
                        <a:rPr lang="zh-CN" sz="2400">
                          <a:solidFill>
                            <a:srgbClr val="00B0F0"/>
                          </a:solidFill>
                          <a:latin typeface="SimSun"/>
                          <a:ea typeface="SimSun"/>
                        </a:rPr>
                        <a:t>订单与合同</a:t>
                      </a:r>
                      <a:r>
                        <a:rPr lang="zh-CN" sz="2400">
                          <a:solidFill>
                            <a:srgbClr val="7030A0"/>
                          </a:solidFill>
                          <a:latin typeface="SimSun"/>
                          <a:ea typeface="SimSun"/>
                        </a:rPr>
                        <a:t>控制与风险 </a:t>
                      </a:r>
                      <a:r>
                        <a:rPr lang="zh-CN" sz="2400">
                          <a:solidFill>
                            <a:srgbClr val="714383"/>
                          </a:solidFill>
                          <a:latin typeface="SimSun"/>
                          <a:ea typeface="SimSun"/>
                        </a:rPr>
                        <a:t>管理	</a:t>
                      </a:r>
                      <a:r>
                        <a:rPr lang="zh-CN" sz="2400">
                          <a:solidFill>
                            <a:srgbClr val="E56666"/>
                          </a:solidFill>
                          <a:latin typeface="SimSun"/>
                          <a:ea typeface="SimSun"/>
                        </a:rPr>
                        <a:t>管理	</a:t>
                      </a:r>
                      <a:r>
                        <a:rPr lang="zh-CN" sz="2400">
                          <a:solidFill>
                            <a:srgbClr val="00B0F0"/>
                          </a:solidFill>
                          <a:latin typeface="SimSun"/>
                          <a:ea typeface="SimSun"/>
                        </a:rPr>
                        <a:t>管理	</a:t>
                      </a:r>
                      <a:r>
                        <a:rPr lang="zh-CN" sz="2400">
                          <a:solidFill>
                            <a:srgbClr val="7030A0"/>
                          </a:solidFill>
                          <a:latin typeface="SimSun"/>
                          <a:ea typeface="SimSun"/>
                        </a:rPr>
                        <a:t>管理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619672" y="268289"/>
            <a:ext cx="49685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/>
              <a:t>项目</a:t>
            </a:r>
            <a:r>
              <a:rPr lang="zh-CN" altLang="en-US" sz="3200" dirty="0" smtClean="0"/>
              <a:t>一 采购管理概述 </a:t>
            </a:r>
            <a:endParaRPr lang="en-US" altLang="zh-CN" sz="3200" dirty="0" smtClean="0"/>
          </a:p>
          <a:p>
            <a:r>
              <a:rPr lang="zh-CN" altLang="en-US" sz="3200" dirty="0" smtClean="0"/>
              <a:t> </a:t>
            </a:r>
            <a:endParaRPr lang="en-US" altLang="zh-CN" sz="3200" dirty="0" smtClean="0"/>
          </a:p>
          <a:p>
            <a:r>
              <a:rPr lang="zh-CN" altLang="en-US" sz="2800" dirty="0" smtClean="0"/>
              <a:t>任务二 采购管理</a:t>
            </a:r>
            <a:endParaRPr lang="zh-CN" altLang="en-US" sz="28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5752" y="1712976"/>
            <a:ext cx="1798320" cy="16002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3849624" y="2182368"/>
            <a:ext cx="2526792" cy="420624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marL="0" marR="0" indent="0" algn="ctr"/>
            <a:r>
              <a:rPr lang="zh-CN" sz="2800" dirty="0" smtClean="0">
                <a:solidFill>
                  <a:srgbClr val="01ACBE"/>
                </a:solidFill>
                <a:latin typeface="Times New Roman"/>
                <a:ea typeface="Times New Roman"/>
              </a:rPr>
              <a:t> </a:t>
            </a:r>
            <a:r>
              <a:rPr lang="zh-CN" sz="2700" dirty="0" smtClean="0">
                <a:solidFill>
                  <a:srgbClr val="FFFFFF"/>
                </a:solidFill>
                <a:latin typeface="MingLiU"/>
                <a:ea typeface="MingLiU"/>
              </a:rPr>
              <a:t>采</a:t>
            </a:r>
            <a:r>
              <a:rPr lang="zh-CN" sz="2700" dirty="0">
                <a:solidFill>
                  <a:srgbClr val="FFFFFF"/>
                </a:solidFill>
                <a:latin typeface="MingLiU"/>
                <a:ea typeface="MingLiU"/>
              </a:rPr>
              <a:t>购需求确定</a:t>
            </a:r>
          </a:p>
        </p:txBody>
      </p:sp>
      <p:sp>
        <p:nvSpPr>
          <p:cNvPr id="4" name="矩形 3"/>
          <p:cNvSpPr/>
          <p:nvPr/>
        </p:nvSpPr>
        <p:spPr>
          <a:xfrm>
            <a:off x="3858768" y="2889504"/>
            <a:ext cx="2767584" cy="71628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spcAft>
                <a:spcPts val="140"/>
              </a:spcAft>
            </a:pPr>
            <a:r>
              <a:rPr lang="en-US" sz="2800">
                <a:solidFill>
                  <a:srgbClr val="7F7F7F"/>
                </a:solidFill>
                <a:latin typeface="Arial"/>
              </a:rPr>
              <a:t>•</a:t>
            </a:r>
            <a:r>
              <a:rPr lang="zh-CN" sz="1900">
                <a:solidFill>
                  <a:srgbClr val="7F7F7F"/>
                </a:solidFill>
                <a:latin typeface="MingLiU"/>
                <a:ea typeface="MingLiU"/>
              </a:rPr>
              <a:t>采购需求分析</a:t>
            </a:r>
          </a:p>
          <a:p>
            <a:pPr marL="0" marR="0" indent="0"/>
            <a:r>
              <a:rPr lang="en-US" sz="2800">
                <a:solidFill>
                  <a:srgbClr val="7F7F7F"/>
                </a:solidFill>
                <a:latin typeface="Arial"/>
              </a:rPr>
              <a:t>•</a:t>
            </a:r>
            <a:r>
              <a:rPr lang="zh-CN" sz="1900">
                <a:solidFill>
                  <a:srgbClr val="7F7F7F"/>
                </a:solidFill>
                <a:latin typeface="MingLiU"/>
                <a:ea typeface="MingLiU"/>
              </a:rPr>
              <a:t>采购需求分析常用方法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128016" y="164592"/>
            <a:ext cx="1459992" cy="298704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2800">
                <a:solidFill>
                  <a:srgbClr val="E1E2E2"/>
                </a:solidFill>
                <a:latin typeface="Times New Roman"/>
              </a:rPr>
              <a:t>H</a:t>
            </a:r>
            <a:r>
              <a:rPr lang="zh-CN" sz="2000">
                <a:solidFill>
                  <a:srgbClr val="FFFFFF"/>
                </a:solidFill>
                <a:latin typeface="SimSun"/>
                <a:ea typeface="SimSun"/>
              </a:rPr>
              <a:t>学习目标</a:t>
            </a: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66800" y="1234440"/>
            <a:ext cx="3151632" cy="3160776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648200" y="2161032"/>
            <a:ext cx="4099560" cy="208178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defTabSz="823722">
              <a:tabLst>
                <a:tab pos="823722" algn="l"/>
              </a:tabLst>
            </a:pPr>
            <a:r>
              <a:rPr lang="zh-CN" sz="1600">
                <a:solidFill>
                  <a:srgbClr val="E56666"/>
                </a:solidFill>
                <a:latin typeface="Microsoft JhengHei UI"/>
                <a:ea typeface="Microsoft JhengHei UI"/>
              </a:rPr>
              <a:t>能 力	</a:t>
            </a:r>
            <a:r>
              <a:rPr lang="zh-CN" sz="1600">
                <a:solidFill>
                  <a:srgbClr val="7F7F7F"/>
                </a:solidFill>
                <a:latin typeface="SimSun"/>
                <a:ea typeface="SimSun"/>
              </a:rPr>
              <a:t>能够用经济订购批量法分析采购需求</a:t>
            </a:r>
          </a:p>
          <a:p>
            <a:pPr marL="0" marR="0" indent="0" defTabSz="823722">
              <a:spcAft>
                <a:spcPts val="1050"/>
              </a:spcAft>
              <a:tabLst>
                <a:tab pos="823722" algn="l"/>
              </a:tabLst>
            </a:pPr>
            <a:r>
              <a:rPr lang="zh-CN" sz="1600">
                <a:solidFill>
                  <a:srgbClr val="E56666"/>
                </a:solidFill>
                <a:latin typeface="Microsoft JhengHei UI"/>
                <a:ea typeface="Microsoft JhengHei UI"/>
              </a:rPr>
              <a:t>目 标	</a:t>
            </a:r>
            <a:r>
              <a:rPr lang="zh-CN" sz="1600">
                <a:solidFill>
                  <a:srgbClr val="7F7F7F"/>
                </a:solidFill>
                <a:latin typeface="SimSun"/>
                <a:ea typeface="SimSun"/>
              </a:rPr>
              <a:t>了解物料需求计划法</a:t>
            </a:r>
          </a:p>
          <a:p>
            <a:pPr marL="869764" marR="0" indent="0" algn="just">
              <a:lnSpc>
                <a:spcPts val="1680"/>
              </a:lnSpc>
              <a:spcAft>
                <a:spcPts val="1050"/>
              </a:spcAft>
            </a:pPr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客观公正 工作责任心 协同沟通</a:t>
            </a:r>
          </a:p>
          <a:p>
            <a:pPr marL="0" marR="0" indent="0" defTabSz="823722">
              <a:tabLst>
                <a:tab pos="823722" algn="l"/>
              </a:tabLst>
            </a:pPr>
            <a:r>
              <a:rPr lang="zh-CN" sz="1600">
                <a:solidFill>
                  <a:srgbClr val="7030A0"/>
                </a:solidFill>
                <a:latin typeface="Microsoft JhengHei UI"/>
                <a:ea typeface="Microsoft JhengHei UI"/>
              </a:rPr>
              <a:t>重 点	</a:t>
            </a:r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掌握采购需求分析的常用方法</a:t>
            </a:r>
          </a:p>
          <a:p>
            <a:pPr marL="0" marR="0" indent="0" defTabSz="823722">
              <a:tabLst>
                <a:tab pos="823722" algn="l"/>
              </a:tabLst>
            </a:pPr>
            <a:r>
              <a:rPr lang="zh-CN" sz="1600">
                <a:solidFill>
                  <a:srgbClr val="7030A0"/>
                </a:solidFill>
                <a:latin typeface="Microsoft JhengHei UI"/>
                <a:ea typeface="Microsoft JhengHei UI"/>
              </a:rPr>
              <a:t>难 点	</a:t>
            </a:r>
            <a:r>
              <a:rPr lang="zh-CN" sz="1400">
                <a:solidFill>
                  <a:srgbClr val="7F7F7F"/>
                </a:solidFill>
                <a:latin typeface="SimSun"/>
                <a:ea typeface="SimSun"/>
              </a:rPr>
              <a:t>能够用经济订购批量法分析采购需求</a:t>
            </a:r>
          </a:p>
        </p:txBody>
      </p:sp>
      <p:sp>
        <p:nvSpPr>
          <p:cNvPr id="7" name="矩形 6"/>
          <p:cNvSpPr/>
          <p:nvPr/>
        </p:nvSpPr>
        <p:spPr>
          <a:xfrm>
            <a:off x="5477256" y="1514856"/>
            <a:ext cx="2667000" cy="26822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600">
                <a:solidFill>
                  <a:srgbClr val="7F7F7F"/>
                </a:solidFill>
                <a:latin typeface="SimSun"/>
                <a:ea typeface="SimSun"/>
              </a:rPr>
              <a:t>掌握采购需求分析的常用方法</a:t>
            </a:r>
          </a:p>
        </p:txBody>
      </p:sp>
      <p:cxnSp>
        <p:nvCxnSpPr>
          <p:cNvPr id="8" name="直接连接符 7"/>
          <p:cNvCxnSpPr/>
          <p:nvPr/>
        </p:nvCxnSpPr>
        <p:spPr>
          <a:xfrm>
            <a:off x="158496" y="509016"/>
            <a:ext cx="1645920" cy="0"/>
          </a:xfrm>
          <a:prstGeom prst="line">
            <a:avLst/>
          </a:prstGeom>
          <a:ln w="48768" cmpd="sng">
            <a:solidFill>
              <a:srgbClr val="000000"/>
            </a:solidFill>
          </a:ln>
        </p:spPr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4216" y="161544"/>
            <a:ext cx="2362200" cy="259080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TW" sz="1600" u="sng">
                <a:solidFill>
                  <a:srgbClr val="D2D3D4"/>
                </a:solidFill>
                <a:latin typeface="Microsoft JhengHei UI"/>
                <a:ea typeface="Microsoft JhengHei UI"/>
              </a:rPr>
              <a:t>电</a:t>
            </a:r>
            <a:r>
              <a:rPr lang="zh-TW" sz="1600" u="sng">
                <a:solidFill>
                  <a:srgbClr val="FFFFFF"/>
                </a:solidFill>
                <a:latin typeface="Microsoft JhengHei UI"/>
                <a:ea typeface="Microsoft JhengHei UI"/>
              </a:rPr>
              <a:t>经济订购批量法优点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2792" y="1246632"/>
            <a:ext cx="3422904" cy="302361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998720" y="1414272"/>
            <a:ext cx="804672" cy="798576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68240" y="3563112"/>
            <a:ext cx="682752" cy="633984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5803392" y="1274064"/>
            <a:ext cx="2849880" cy="1423416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just">
              <a:lnSpc>
                <a:spcPts val="2160"/>
              </a:lnSpc>
              <a:spcAft>
                <a:spcPts val="2100"/>
              </a:spcAft>
            </a:pPr>
            <a:r>
              <a:rPr lang="zh-TW" sz="1700" b="1">
                <a:solidFill>
                  <a:srgbClr val="BF9000"/>
                </a:solidFill>
                <a:latin typeface="Microsoft JhengHei UI"/>
                <a:ea typeface="Microsoft JhengHei UI"/>
              </a:rPr>
              <a:t>订购时间和订购量不受人为 判断的影响，保证库存管理 的准确性</a:t>
            </a:r>
          </a:p>
          <a:p>
            <a:pPr marL="0" marR="0" indent="0" algn="r">
              <a:lnSpc>
                <a:spcPts val="2160"/>
              </a:lnSpc>
            </a:pPr>
            <a:r>
              <a:rPr lang="zh-TW" sz="1700" b="1">
                <a:solidFill>
                  <a:srgbClr val="E56666"/>
                </a:solidFill>
                <a:latin typeface="Microsoft JhengHei UI"/>
                <a:ea typeface="Microsoft JhengHei UI"/>
              </a:rPr>
              <a:t>由于订购量一定，便于安排</a:t>
            </a:r>
          </a:p>
        </p:txBody>
      </p:sp>
      <p:sp>
        <p:nvSpPr>
          <p:cNvPr id="5" name="矩形 4"/>
          <p:cNvSpPr/>
          <p:nvPr/>
        </p:nvSpPr>
        <p:spPr>
          <a:xfrm>
            <a:off x="5105400" y="2682240"/>
            <a:ext cx="3547872" cy="86868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r">
              <a:lnSpc>
                <a:spcPts val="2160"/>
              </a:lnSpc>
            </a:pPr>
            <a:r>
              <a:rPr lang="zh-TW" sz="2100" baseline="30000">
                <a:solidFill>
                  <a:srgbClr val="FFFFFF"/>
                </a:solidFill>
                <a:latin typeface="Microsoft JhengHei UI"/>
                <a:ea typeface="Microsoft JhengHei UI"/>
              </a:rPr>
              <a:t>02</a:t>
            </a:r>
            <a:r>
              <a:rPr lang="zh-TW" sz="2100">
                <a:solidFill>
                  <a:srgbClr val="FFFFFF"/>
                </a:solidFill>
                <a:latin typeface="Microsoft JhengHei UI"/>
                <a:ea typeface="Microsoft JhengHei UI"/>
              </a:rPr>
              <a:t> </a:t>
            </a:r>
            <a:r>
              <a:rPr lang="zh-TW" sz="1700" b="1">
                <a:solidFill>
                  <a:srgbClr val="E56666"/>
                </a:solidFill>
                <a:latin typeface="Microsoft JhengHei UI"/>
                <a:ea typeface="Microsoft JhengHei UI"/>
              </a:rPr>
              <a:t>库内的作业活动，节约理货</a:t>
            </a:r>
          </a:p>
          <a:p>
            <a:pPr marL="726000" marR="0" indent="0">
              <a:lnSpc>
                <a:spcPts val="2160"/>
              </a:lnSpc>
            </a:pPr>
            <a:r>
              <a:rPr lang="zh-TW" sz="1700" b="1">
                <a:solidFill>
                  <a:srgbClr val="E56666"/>
                </a:solidFill>
                <a:latin typeface="Microsoft JhengHei UI"/>
                <a:ea typeface="Microsoft JhengHei UI"/>
              </a:rPr>
              <a:t>费用</a:t>
            </a:r>
          </a:p>
        </p:txBody>
      </p:sp>
      <p:sp>
        <p:nvSpPr>
          <p:cNvPr id="6" name="矩形 5"/>
          <p:cNvSpPr/>
          <p:nvPr/>
        </p:nvSpPr>
        <p:spPr>
          <a:xfrm>
            <a:off x="5724128" y="3624072"/>
            <a:ext cx="2808312" cy="80162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r">
              <a:lnSpc>
                <a:spcPts val="2160"/>
              </a:lnSpc>
            </a:pPr>
            <a:r>
              <a:rPr lang="zh-TW" sz="1700" b="1" dirty="0">
                <a:solidFill>
                  <a:srgbClr val="0070C0"/>
                </a:solidFill>
                <a:latin typeface="Microsoft JhengHei UI"/>
                <a:ea typeface="Microsoft JhengHei UI"/>
              </a:rPr>
              <a:t>便于按经济定购批量订购，</a:t>
            </a:r>
          </a:p>
          <a:p>
            <a:pPr marL="0" marR="0" indent="0" algn="just">
              <a:lnSpc>
                <a:spcPts val="2160"/>
              </a:lnSpc>
            </a:pPr>
            <a:r>
              <a:rPr lang="zh-TW" sz="1700" b="1" dirty="0" smtClean="0">
                <a:solidFill>
                  <a:srgbClr val="0070C0"/>
                </a:solidFill>
                <a:latin typeface="Microsoft JhengHei UI"/>
                <a:ea typeface="Microsoft JhengHei UI"/>
              </a:rPr>
              <a:t>节</a:t>
            </a:r>
            <a:r>
              <a:rPr lang="zh-TW" sz="1700" b="1" dirty="0">
                <a:solidFill>
                  <a:srgbClr val="0070C0"/>
                </a:solidFill>
                <a:latin typeface="Microsoft JhengHei UI"/>
                <a:ea typeface="Microsoft JhengHei UI"/>
              </a:rPr>
              <a:t>约库存总成本，提高经济 效益</a:t>
            </a:r>
          </a:p>
        </p:txBody>
      </p:sp>
      <p:cxnSp>
        <p:nvCxnSpPr>
          <p:cNvPr id="10" name="直接连接符 9"/>
          <p:cNvCxnSpPr/>
          <p:nvPr/>
        </p:nvCxnSpPr>
        <p:spPr>
          <a:xfrm>
            <a:off x="182880" y="509016"/>
            <a:ext cx="2474976" cy="0"/>
          </a:xfrm>
          <a:prstGeom prst="line">
            <a:avLst/>
          </a:prstGeom>
          <a:ln w="45720" cmpd="sng">
            <a:solidFill>
              <a:srgbClr val="000000"/>
            </a:solidFill>
          </a:ln>
        </p:spPr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5720"/>
            <a:ext cx="387096" cy="44196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44880" y="76200"/>
            <a:ext cx="1636776" cy="399288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445008" y="237744"/>
            <a:ext cx="512064" cy="280416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0" algn="just"/>
            <a:r>
              <a:rPr lang="zh-CN" sz="1600">
                <a:solidFill>
                  <a:srgbClr val="FFFFFF"/>
                </a:solidFill>
                <a:latin typeface="Microsoft JhengHei UI"/>
                <a:ea typeface="Microsoft JhengHei UI"/>
              </a:rPr>
              <a:t>经济</a:t>
            </a:r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98392" y="929640"/>
            <a:ext cx="4492752" cy="3337560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445008" y="1789176"/>
            <a:ext cx="3432048" cy="254508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241300">
              <a:lnSpc>
                <a:spcPts val="3120"/>
              </a:lnSpc>
              <a:spcAft>
                <a:spcPts val="840"/>
              </a:spcAft>
            </a:pPr>
            <a:r>
              <a:rPr lang="en-US" sz="2000">
                <a:solidFill>
                  <a:srgbClr val="C78888"/>
                </a:solidFill>
                <a:latin typeface="Times New Roman"/>
              </a:rPr>
              <a:t>w|</a:t>
            </a:r>
            <a:r>
              <a:rPr lang="zh-CN" sz="2000">
                <a:solidFill>
                  <a:srgbClr val="C00000"/>
                </a:solidFill>
                <a:latin typeface="SimSun"/>
                <a:ea typeface="SimSun"/>
              </a:rPr>
              <a:t>经济订购批量法缺点 </a:t>
            </a:r>
            <a:r>
              <a:rPr lang="en-US" sz="2000">
                <a:latin typeface="Times New Roman"/>
              </a:rPr>
              <a:t>1 </a:t>
            </a:r>
            <a:r>
              <a:rPr lang="zh-CN" sz="2000" b="1">
                <a:latin typeface="Microsoft YaHei"/>
                <a:ea typeface="Microsoft YaHei"/>
              </a:rPr>
              <a:t>要随时掌握库存动态，严格 控制订货点库存，占用了一定 的人力和物力</a:t>
            </a:r>
          </a:p>
          <a:p>
            <a:pPr marL="0" marR="0" indent="0">
              <a:lnSpc>
                <a:spcPts val="2400"/>
              </a:lnSpc>
            </a:pPr>
            <a:r>
              <a:rPr lang="zh-CN" sz="2000">
                <a:latin typeface="Times New Roman"/>
                <a:ea typeface="Times New Roman"/>
              </a:rPr>
              <a:t>2</a:t>
            </a:r>
            <a:r>
              <a:rPr lang="zh-CN" sz="2000" b="1">
                <a:latin typeface="Microsoft YaHei"/>
                <a:ea typeface="Microsoft YaHei"/>
              </a:rPr>
              <a:t>受单一品种订货的限制，对 于实行多品种联合订货采用此 方法时还需灵活掌握处理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502920" y="210312"/>
            <a:ext cx="1630680" cy="259080"/>
          </a:xfrm>
          <a:prstGeom prst="rect">
            <a:avLst/>
          </a:prstGeom>
          <a:solidFill>
            <a:srgbClr val="00B7C9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600">
                <a:solidFill>
                  <a:srgbClr val="FFFFFF"/>
                </a:solidFill>
                <a:latin typeface="Microsoft JhengHei UI"/>
                <a:ea typeface="Microsoft JhengHei UI"/>
              </a:rPr>
              <a:t>物料需求计划法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978408"/>
            <a:ext cx="1060704" cy="1697736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24984" y="923544"/>
            <a:ext cx="1088136" cy="1770888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47104" y="1609344"/>
            <a:ext cx="1018032" cy="1091184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136392" y="941832"/>
            <a:ext cx="1075944" cy="175869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83568" y="2716560"/>
            <a:ext cx="1850136" cy="1581912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just">
              <a:lnSpc>
                <a:spcPts val="2160"/>
              </a:lnSpc>
            </a:pPr>
            <a:r>
              <a:rPr lang="zh-CN" sz="1600" dirty="0">
                <a:latin typeface="SimSun"/>
                <a:ea typeface="SimSun"/>
              </a:rPr>
              <a:t>一种管理理念，生 产方式，也是一种 方法技术，一个信 息系统，即是库存 控制也是时间进度 安排方法。</a:t>
            </a:r>
          </a:p>
        </p:txBody>
      </p:sp>
      <p:sp>
        <p:nvSpPr>
          <p:cNvPr id="5" name="矩形 4"/>
          <p:cNvSpPr/>
          <p:nvPr/>
        </p:nvSpPr>
        <p:spPr>
          <a:xfrm>
            <a:off x="2715768" y="3008376"/>
            <a:ext cx="1755648" cy="131064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2160"/>
              </a:lnSpc>
            </a:pPr>
            <a:r>
              <a:rPr lang="zh-CN" sz="1600">
                <a:solidFill>
                  <a:srgbClr val="E87071"/>
                </a:solidFill>
                <a:latin typeface="SimSun"/>
                <a:ea typeface="SimSun"/>
              </a:rPr>
              <a:t>织相应的资源实 现在正确的时间， 正确的地点得到 正确的物料，实 现按需准时生产。</a:t>
            </a:r>
          </a:p>
        </p:txBody>
      </p:sp>
      <p:sp>
        <p:nvSpPr>
          <p:cNvPr id="6" name="矩形 5"/>
          <p:cNvSpPr/>
          <p:nvPr/>
        </p:nvSpPr>
        <p:spPr>
          <a:xfrm>
            <a:off x="6358128" y="2971800"/>
            <a:ext cx="2078736" cy="1310640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just">
              <a:lnSpc>
                <a:spcPts val="2160"/>
              </a:lnSpc>
            </a:pPr>
            <a:r>
              <a:rPr lang="zh-CN" sz="1600">
                <a:solidFill>
                  <a:srgbClr val="663A77"/>
                </a:solidFill>
                <a:latin typeface="SimSun"/>
                <a:ea typeface="SimSun"/>
              </a:rPr>
              <a:t>态数据引入时间分段 概念</a:t>
            </a:r>
          </a:p>
          <a:p>
            <a:pPr marL="0" marR="0" indent="0" algn="just">
              <a:lnSpc>
                <a:spcPts val="2160"/>
              </a:lnSpc>
            </a:pPr>
            <a:r>
              <a:rPr lang="en-US" sz="1800">
                <a:solidFill>
                  <a:srgbClr val="663A77"/>
                </a:solidFill>
                <a:latin typeface="Arial"/>
              </a:rPr>
              <a:t>4 </a:t>
            </a:r>
            <a:r>
              <a:rPr lang="zh-CN" sz="1600">
                <a:solidFill>
                  <a:srgbClr val="663A77"/>
                </a:solidFill>
                <a:latin typeface="SimSun"/>
                <a:ea typeface="SimSun"/>
              </a:rPr>
              <a:t>采购作业从为补充 库存而采购变成为订 单采购。</a:t>
            </a:r>
          </a:p>
        </p:txBody>
      </p:sp>
      <p:sp>
        <p:nvSpPr>
          <p:cNvPr id="10" name="矩形 9"/>
          <p:cNvSpPr/>
          <p:nvPr/>
        </p:nvSpPr>
        <p:spPr>
          <a:xfrm>
            <a:off x="2721864" y="2715768"/>
            <a:ext cx="1612392" cy="252984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CN" sz="1600">
                <a:solidFill>
                  <a:srgbClr val="E87071"/>
                </a:solidFill>
                <a:latin typeface="SimSun"/>
                <a:ea typeface="SimSun"/>
              </a:rPr>
              <a:t>围绕物料转化组</a:t>
            </a:r>
          </a:p>
        </p:txBody>
      </p:sp>
      <p:sp>
        <p:nvSpPr>
          <p:cNvPr id="14" name="矩形 13"/>
          <p:cNvSpPr/>
          <p:nvPr/>
        </p:nvSpPr>
        <p:spPr>
          <a:xfrm>
            <a:off x="4547616" y="2679192"/>
            <a:ext cx="4002024" cy="249936"/>
          </a:xfrm>
          <a:prstGeom prst="rect">
            <a:avLst/>
          </a:prstGeom>
          <a:noFill/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en-US" sz="1800">
                <a:solidFill>
                  <a:srgbClr val="01ACBE"/>
                </a:solidFill>
                <a:latin typeface="Arial"/>
              </a:rPr>
              <a:t>1 MRP</a:t>
            </a:r>
            <a:r>
              <a:rPr lang="en-US" sz="1600">
                <a:solidFill>
                  <a:srgbClr val="01ACBE"/>
                </a:solidFill>
                <a:latin typeface="SimSun"/>
              </a:rPr>
              <a:t>是按产品机 </a:t>
            </a:r>
            <a:r>
              <a:rPr lang="en-US" sz="1800" u="sng">
                <a:solidFill>
                  <a:srgbClr val="663A77"/>
                </a:solidFill>
                <a:latin typeface="Arial"/>
              </a:rPr>
              <a:t>3 MRP</a:t>
            </a:r>
            <a:r>
              <a:rPr lang="en-US" sz="1600" u="sng">
                <a:solidFill>
                  <a:srgbClr val="663A77"/>
                </a:solidFill>
                <a:latin typeface="SimSun"/>
              </a:rPr>
              <a:t>对</a:t>
            </a:r>
            <a:r>
              <a:rPr lang="en-US" sz="1600">
                <a:solidFill>
                  <a:srgbClr val="663A77"/>
                </a:solidFill>
                <a:latin typeface="SimSun"/>
              </a:rPr>
              <a:t>物料的库存状</a:t>
            </a:r>
          </a:p>
        </p:txBody>
      </p:sp>
      <p:sp>
        <p:nvSpPr>
          <p:cNvPr id="15" name="矩形 14"/>
          <p:cNvSpPr/>
          <p:nvPr/>
        </p:nvSpPr>
        <p:spPr>
          <a:xfrm>
            <a:off x="4532376" y="2953512"/>
            <a:ext cx="1712976" cy="1344168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>
              <a:lnSpc>
                <a:spcPts val="2160"/>
              </a:lnSpc>
            </a:pPr>
            <a:r>
              <a:rPr lang="zh-CN" sz="1600">
                <a:solidFill>
                  <a:srgbClr val="01ACBE"/>
                </a:solidFill>
                <a:latin typeface="SimSun"/>
                <a:ea typeface="SimSun"/>
              </a:rPr>
              <a:t>构将所有物料需 求联系起来；</a:t>
            </a:r>
          </a:p>
          <a:p>
            <a:pPr marL="0" marR="0" indent="0">
              <a:lnSpc>
                <a:spcPts val="2160"/>
              </a:lnSpc>
            </a:pPr>
            <a:r>
              <a:rPr lang="en-US" sz="1800">
                <a:solidFill>
                  <a:srgbClr val="01ACBE"/>
                </a:solidFill>
                <a:latin typeface="Arial"/>
              </a:rPr>
              <a:t>2 MRP</a:t>
            </a:r>
            <a:r>
              <a:rPr lang="en-US" sz="1600">
                <a:solidFill>
                  <a:srgbClr val="01ACBE"/>
                </a:solidFill>
                <a:latin typeface="SimSun"/>
              </a:rPr>
              <a:t>是将企业中 </a:t>
            </a:r>
            <a:r>
              <a:rPr lang="zh-CN" sz="1600">
                <a:solidFill>
                  <a:srgbClr val="01ACBE"/>
                </a:solidFill>
                <a:latin typeface="SimSun"/>
                <a:ea typeface="SimSun"/>
              </a:rPr>
              <a:t>的需求分为独立 需求和相关需求。</a:t>
            </a:r>
          </a:p>
        </p:txBody>
      </p:sp>
      <p:cxnSp>
        <p:nvCxnSpPr>
          <p:cNvPr id="16" name="直接连接符 15"/>
          <p:cNvCxnSpPr/>
          <p:nvPr/>
        </p:nvCxnSpPr>
        <p:spPr>
          <a:xfrm>
            <a:off x="219456" y="509016"/>
            <a:ext cx="2133600" cy="0"/>
          </a:xfrm>
          <a:prstGeom prst="line">
            <a:avLst/>
          </a:prstGeom>
          <a:ln w="45720" cmpd="sng">
            <a:solidFill>
              <a:srgbClr val="000000"/>
            </a:solidFill>
          </a:ln>
        </p:spPr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0688" y="106680"/>
            <a:ext cx="7278624" cy="4148328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2240280" y="2072640"/>
            <a:ext cx="4373880" cy="582168"/>
          </a:xfrm>
          <a:prstGeom prst="rect">
            <a:avLst/>
          </a:prstGeom>
          <a:solidFill>
            <a:srgbClr val="000000"/>
          </a:solidFill>
        </p:spPr>
        <p:txBody>
          <a:bodyPr wrap="none" lIns="0" tIns="0" rIns="0" bIns="0">
            <a:noAutofit/>
          </a:bodyPr>
          <a:lstStyle/>
          <a:p>
            <a:pPr marL="0" marR="0" indent="0"/>
            <a:r>
              <a:rPr lang="zh-TW" sz="2700">
                <a:solidFill>
                  <a:srgbClr val="FFFFFF"/>
                </a:solidFill>
                <a:latin typeface="MingLiU"/>
                <a:ea typeface="MingLiU"/>
              </a:rPr>
              <a:t>守</a:t>
            </a:r>
            <a:r>
              <a:rPr lang="en-US" sz="2800">
                <a:solidFill>
                  <a:srgbClr val="D2D3D4"/>
                </a:solidFill>
                <a:latin typeface="Times New Roman"/>
              </a:rPr>
              <a:t>T </a:t>
            </a:r>
            <a:r>
              <a:rPr lang="en-US" sz="2800" u="sng">
                <a:solidFill>
                  <a:srgbClr val="FFB850"/>
                </a:solidFill>
                <a:latin typeface="Times New Roman"/>
              </a:rPr>
              <a:t>01 </a:t>
            </a:r>
            <a:r>
              <a:rPr lang="zh-TW" sz="2700" u="sng">
                <a:solidFill>
                  <a:srgbClr val="FFFFFF"/>
                </a:solidFill>
                <a:latin typeface="MingLiU"/>
                <a:ea typeface="MingLiU"/>
              </a:rPr>
              <a:t>采购计划管理</a:t>
            </a:r>
          </a:p>
        </p:txBody>
      </p:sp>
      <p:sp>
        <p:nvSpPr>
          <p:cNvPr id="4" name="矩形 3"/>
          <p:cNvSpPr/>
          <p:nvPr/>
        </p:nvSpPr>
        <p:spPr>
          <a:xfrm>
            <a:off x="3950208" y="2962656"/>
            <a:ext cx="3608832" cy="603504"/>
          </a:xfrm>
          <a:prstGeom prst="rect">
            <a:avLst/>
          </a:prstGeom>
          <a:noFill/>
        </p:spPr>
        <p:txBody>
          <a:bodyPr lIns="0" tIns="0" rIns="0" bIns="0">
            <a:noAutofit/>
          </a:bodyPr>
          <a:lstStyle/>
          <a:p>
            <a:pPr marL="0" marR="0" indent="0" algn="r"/>
            <a:r>
              <a:rPr lang="zh-TW" sz="1900">
                <a:solidFill>
                  <a:srgbClr val="7F7F7F"/>
                </a:solidFill>
                <a:latin typeface="MingLiU"/>
                <a:ea typeface="MingLiU"/>
              </a:rPr>
              <a:t>采购需求的确定 </a:t>
            </a:r>
            <a:r>
              <a:rPr lang="en-US" sz="2800">
                <a:solidFill>
                  <a:srgbClr val="7F7F7F"/>
                </a:solidFill>
                <a:latin typeface="Arial"/>
              </a:rPr>
              <a:t>•</a:t>
            </a:r>
            <a:r>
              <a:rPr lang="en-US" sz="2000">
                <a:solidFill>
                  <a:srgbClr val="7F7F7F"/>
                </a:solidFill>
                <a:latin typeface="Wingdings"/>
              </a:rPr>
              <a:t> </a:t>
            </a:r>
            <a:r>
              <a:rPr lang="en-US" sz="2000">
                <a:solidFill>
                  <a:srgbClr val="7F7F7F"/>
                </a:solidFill>
                <a:latin typeface="Arial"/>
              </a:rPr>
              <a:t>ABC</a:t>
            </a:r>
            <a:r>
              <a:rPr lang="en-US" sz="1900">
                <a:solidFill>
                  <a:srgbClr val="7F7F7F"/>
                </a:solidFill>
                <a:latin typeface="MingLiU"/>
              </a:rPr>
              <a:t>分析法</a:t>
            </a:r>
          </a:p>
          <a:p>
            <a:pPr marL="0" marR="0" indent="0" algn="ctr"/>
            <a:r>
              <a:rPr lang="en-US" sz="2800">
                <a:solidFill>
                  <a:srgbClr val="7F7F7F"/>
                </a:solidFill>
                <a:latin typeface="Arial"/>
              </a:rPr>
              <a:t>•</a:t>
            </a:r>
            <a:r>
              <a:rPr lang="zh-TW" sz="1900">
                <a:solidFill>
                  <a:srgbClr val="7F7F7F"/>
                </a:solidFill>
                <a:latin typeface="MingLiU"/>
                <a:ea typeface="MingLiU"/>
              </a:rPr>
              <a:t>采购计划的编制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1721</Words>
  <Application>Microsoft Office PowerPoint</Application>
  <PresentationFormat>自定义</PresentationFormat>
  <Paragraphs>396</Paragraphs>
  <Slides>19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0" baseType="lpstr">
      <vt:lpstr>Office Theme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Administrator</cp:lastModifiedBy>
  <cp:revision>3</cp:revision>
  <dcterms:modified xsi:type="dcterms:W3CDTF">2024-08-28T15:40:55Z</dcterms:modified>
</cp:coreProperties>
</file>