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80"/>
  </p:notesMasterIdLst>
  <p:handoutMasterIdLst>
    <p:handoutMasterId r:id="rId81"/>
  </p:handoutMasterIdLst>
  <p:sldIdLst>
    <p:sldId id="259" r:id="rId3"/>
    <p:sldId id="258" r:id="rId4"/>
    <p:sldId id="261" r:id="rId5"/>
    <p:sldId id="268" r:id="rId6"/>
    <p:sldId id="360" r:id="rId7"/>
    <p:sldId id="262" r:id="rId8"/>
    <p:sldId id="361" r:id="rId9"/>
    <p:sldId id="263" r:id="rId10"/>
    <p:sldId id="440" r:id="rId11"/>
    <p:sldId id="441" r:id="rId12"/>
    <p:sldId id="656" r:id="rId13"/>
    <p:sldId id="590" r:id="rId14"/>
    <p:sldId id="664" r:id="rId15"/>
    <p:sldId id="276" r:id="rId16"/>
    <p:sldId id="363" r:id="rId17"/>
    <p:sldId id="591" r:id="rId18"/>
    <p:sldId id="563" r:id="rId19"/>
    <p:sldId id="592" r:id="rId20"/>
    <p:sldId id="519" r:id="rId21"/>
    <p:sldId id="520" r:id="rId22"/>
    <p:sldId id="521" r:id="rId23"/>
    <p:sldId id="564" r:id="rId24"/>
    <p:sldId id="522" r:id="rId25"/>
    <p:sldId id="603" r:id="rId26"/>
    <p:sldId id="673" r:id="rId27"/>
    <p:sldId id="604" r:id="rId28"/>
    <p:sldId id="596" r:id="rId29"/>
    <p:sldId id="657" r:id="rId30"/>
    <p:sldId id="658" r:id="rId31"/>
    <p:sldId id="598" r:id="rId32"/>
    <p:sldId id="605" r:id="rId33"/>
    <p:sldId id="599" r:id="rId34"/>
    <p:sldId id="568" r:id="rId35"/>
    <p:sldId id="527" r:id="rId36"/>
    <p:sldId id="529" r:id="rId37"/>
    <p:sldId id="569" r:id="rId38"/>
    <p:sldId id="297" r:id="rId39"/>
    <p:sldId id="600" r:id="rId40"/>
    <p:sldId id="443" r:id="rId41"/>
    <p:sldId id="665" r:id="rId42"/>
    <p:sldId id="312" r:id="rId43"/>
    <p:sldId id="435" r:id="rId44"/>
    <p:sldId id="570" r:id="rId45"/>
    <p:sldId id="572" r:id="rId46"/>
    <p:sldId id="661" r:id="rId47"/>
    <p:sldId id="666" r:id="rId48"/>
    <p:sldId id="601" r:id="rId49"/>
    <p:sldId id="602" r:id="rId50"/>
    <p:sldId id="322" r:id="rId51"/>
    <p:sldId id="573" r:id="rId52"/>
    <p:sldId id="439" r:id="rId53"/>
    <p:sldId id="574" r:id="rId54"/>
    <p:sldId id="501" r:id="rId55"/>
    <p:sldId id="668" r:id="rId56"/>
    <p:sldId id="323" r:id="rId57"/>
    <p:sldId id="324" r:id="rId58"/>
    <p:sldId id="667" r:id="rId59"/>
    <p:sldId id="663" r:id="rId60"/>
    <p:sldId id="662" r:id="rId61"/>
    <p:sldId id="674" r:id="rId62"/>
    <p:sldId id="334" r:id="rId63"/>
    <p:sldId id="580" r:id="rId64"/>
    <p:sldId id="607" r:id="rId65"/>
    <p:sldId id="503" r:id="rId66"/>
    <p:sldId id="336" r:id="rId67"/>
    <p:sldId id="382" r:id="rId68"/>
    <p:sldId id="582" r:id="rId69"/>
    <p:sldId id="583" r:id="rId70"/>
    <p:sldId id="670" r:id="rId71"/>
    <p:sldId id="671" r:id="rId72"/>
    <p:sldId id="672" r:id="rId73"/>
    <p:sldId id="345" r:id="rId74"/>
    <p:sldId id="387" r:id="rId75"/>
    <p:sldId id="587" r:id="rId76"/>
    <p:sldId id="589" r:id="rId77"/>
    <p:sldId id="344" r:id="rId78"/>
    <p:sldId id="34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Minying" initials="A" lastIdx="60" clrIdx="0"/>
  <p:cmAuthor id="2" name="Administrator" initials="A" lastIdx="3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9CC00"/>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1154" autoAdjust="0"/>
  </p:normalViewPr>
  <p:slideViewPr>
    <p:cSldViewPr snapToGrid="0">
      <p:cViewPr varScale="1">
        <p:scale>
          <a:sx n="102" d="100"/>
          <a:sy n="102" d="100"/>
        </p:scale>
        <p:origin x="9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2023/4/11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179320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A4E39-7D92-4CC8-9649-58E07393E893}" type="datetimeFigureOut">
              <a:rPr lang="en-GB" smtClean="0"/>
              <a:t>11/04/2023</a:t>
            </a:fld>
            <a:endParaRPr lang="en-GB"/>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D8E4-F9F5-4AA0-8587-9334FFE8AD4B}" type="slidenum">
              <a:rPr lang="en-GB" smtClean="0"/>
              <a:t>‹#›</a:t>
            </a:fld>
            <a:endParaRPr lang="en-GB"/>
          </a:p>
        </p:txBody>
      </p:sp>
    </p:spTree>
    <p:extLst>
      <p:ext uri="{BB962C8B-B14F-4D97-AF65-F5344CB8AC3E}">
        <p14:creationId xmlns:p14="http://schemas.microsoft.com/office/powerpoint/2010/main" val="418782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F837B1-3942-4B36-A9A2-6AF914CEB0AE}" type="slidenum">
              <a:rPr lang="zh-CN" altLang="en-US">
                <a:solidFill>
                  <a:prstClr val="black"/>
                </a:solidFill>
              </a:rPr>
              <a:t>1</a:t>
            </a:fld>
            <a:endParaRPr lang="zh-CN" altLang="en-US">
              <a:solidFill>
                <a:prstClr val="black"/>
              </a:solidFill>
            </a:endParaRPr>
          </a:p>
        </p:txBody>
      </p:sp>
    </p:spTree>
    <p:extLst>
      <p:ext uri="{BB962C8B-B14F-4D97-AF65-F5344CB8AC3E}">
        <p14:creationId xmlns:p14="http://schemas.microsoft.com/office/powerpoint/2010/main" val="259968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9281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3494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080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6263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88455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64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88363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507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302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dirty="0"/>
          </a:p>
        </p:txBody>
      </p:sp>
    </p:spTree>
    <p:extLst>
      <p:ext uri="{BB962C8B-B14F-4D97-AF65-F5344CB8AC3E}">
        <p14:creationId xmlns:p14="http://schemas.microsoft.com/office/powerpoint/2010/main" val="389443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90479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4570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48995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57816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04460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1503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39836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55784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75924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788558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2324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86690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49810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947859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3836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3924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76774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4700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36325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42343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28624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6399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31351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80959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10638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40383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77603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71527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08210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32382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57780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17568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5761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17519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31841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54845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07116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288497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8965844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06907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4030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58570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98879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4853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30470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66333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217582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150082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27358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a:p>
            <a:endParaRPr lang="zh-CN" altLang="en-US" dirty="0"/>
          </a:p>
        </p:txBody>
      </p:sp>
    </p:spTree>
    <p:extLst>
      <p:ext uri="{BB962C8B-B14F-4D97-AF65-F5344CB8AC3E}">
        <p14:creationId xmlns:p14="http://schemas.microsoft.com/office/powerpoint/2010/main" val="1101797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903094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779657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9337565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781649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4490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ym typeface="+mn-ea"/>
            </a:endParaRPr>
          </a:p>
        </p:txBody>
      </p:sp>
    </p:spTree>
    <p:extLst>
      <p:ext uri="{BB962C8B-B14F-4D97-AF65-F5344CB8AC3E}">
        <p14:creationId xmlns:p14="http://schemas.microsoft.com/office/powerpoint/2010/main" val="17514148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3181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209582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406585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256475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930473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810882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849488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F837B1-3942-4B36-A9A2-6AF914CEB0AE}" type="slidenum">
              <a:rPr lang="zh-CN" altLang="en-US">
                <a:solidFill>
                  <a:prstClr val="black"/>
                </a:solidFill>
              </a:rPr>
              <a:t>77</a:t>
            </a:fld>
            <a:endParaRPr lang="zh-CN" altLang="en-US">
              <a:solidFill>
                <a:prstClr val="black"/>
              </a:solidFill>
            </a:endParaRPr>
          </a:p>
        </p:txBody>
      </p:sp>
    </p:spTree>
    <p:extLst>
      <p:ext uri="{BB962C8B-B14F-4D97-AF65-F5344CB8AC3E}">
        <p14:creationId xmlns:p14="http://schemas.microsoft.com/office/powerpoint/2010/main" val="74490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401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814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GB"/>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a:p>
        </p:txBody>
      </p:sp>
      <p:sp>
        <p:nvSpPr>
          <p:cNvPr id="4" name="日期占位符 3"/>
          <p:cNvSpPr>
            <a:spLocks noGrp="1"/>
          </p:cNvSpPr>
          <p:nvPr>
            <p:ph type="dt" sz="half" idx="10"/>
          </p:nvPr>
        </p:nvSpPr>
        <p:spPr/>
        <p:txBody>
          <a:bodyPr/>
          <a:lstStyle/>
          <a:p>
            <a:fld id="{EA1FE902-205B-4861-8876-84B3051FE44A}" type="datetimeFigureOut">
              <a:rPr lang="en-GB" smtClean="0"/>
              <a:t>11/04/2023</a:t>
            </a:fld>
            <a:endParaRPr lang="en-GB"/>
          </a:p>
        </p:txBody>
      </p:sp>
      <p:sp>
        <p:nvSpPr>
          <p:cNvPr id="5" name="页脚占位符 4"/>
          <p:cNvSpPr>
            <a:spLocks noGrp="1"/>
          </p:cNvSpPr>
          <p:nvPr>
            <p:ph type="ftr" sz="quarter" idx="11"/>
          </p:nvPr>
        </p:nvSpPr>
        <p:spPr/>
        <p:txBody>
          <a:bodyPr/>
          <a:lstStyle/>
          <a:p>
            <a:endParaRPr lang="en-GB"/>
          </a:p>
        </p:txBody>
      </p:sp>
      <p:sp>
        <p:nvSpPr>
          <p:cNvPr id="6" name="灯片编号占位符 5"/>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GB"/>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日期占位符 3"/>
          <p:cNvSpPr>
            <a:spLocks noGrp="1"/>
          </p:cNvSpPr>
          <p:nvPr>
            <p:ph type="dt" sz="half" idx="10"/>
          </p:nvPr>
        </p:nvSpPr>
        <p:spPr/>
        <p:txBody>
          <a:bodyPr/>
          <a:lstStyle/>
          <a:p>
            <a:fld id="{EA1FE902-205B-4861-8876-84B3051FE44A}" type="datetimeFigureOut">
              <a:rPr lang="en-GB" smtClean="0"/>
              <a:t>11/04/2023</a:t>
            </a:fld>
            <a:endParaRPr lang="en-GB"/>
          </a:p>
        </p:txBody>
      </p:sp>
      <p:sp>
        <p:nvSpPr>
          <p:cNvPr id="5" name="页脚占位符 4"/>
          <p:cNvSpPr>
            <a:spLocks noGrp="1"/>
          </p:cNvSpPr>
          <p:nvPr>
            <p:ph type="ftr" sz="quarter" idx="11"/>
          </p:nvPr>
        </p:nvSpPr>
        <p:spPr/>
        <p:txBody>
          <a:bodyPr/>
          <a:lstStyle/>
          <a:p>
            <a:endParaRPr lang="en-GB"/>
          </a:p>
        </p:txBody>
      </p:sp>
      <p:sp>
        <p:nvSpPr>
          <p:cNvPr id="6" name="灯片编号占位符 5"/>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GB"/>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日期占位符 3"/>
          <p:cNvSpPr>
            <a:spLocks noGrp="1"/>
          </p:cNvSpPr>
          <p:nvPr>
            <p:ph type="dt" sz="half" idx="10"/>
          </p:nvPr>
        </p:nvSpPr>
        <p:spPr/>
        <p:txBody>
          <a:bodyPr/>
          <a:lstStyle/>
          <a:p>
            <a:fld id="{EA1FE902-205B-4861-8876-84B3051FE44A}" type="datetimeFigureOut">
              <a:rPr lang="en-GB" smtClean="0"/>
              <a:t>11/04/2023</a:t>
            </a:fld>
            <a:endParaRPr lang="en-GB"/>
          </a:p>
        </p:txBody>
      </p:sp>
      <p:sp>
        <p:nvSpPr>
          <p:cNvPr id="5" name="页脚占位符 4"/>
          <p:cNvSpPr>
            <a:spLocks noGrp="1"/>
          </p:cNvSpPr>
          <p:nvPr>
            <p:ph type="ftr" sz="quarter" idx="11"/>
          </p:nvPr>
        </p:nvSpPr>
        <p:spPr/>
        <p:txBody>
          <a:bodyPr/>
          <a:lstStyle/>
          <a:p>
            <a:endParaRPr lang="en-GB"/>
          </a:p>
        </p:txBody>
      </p:sp>
      <p:sp>
        <p:nvSpPr>
          <p:cNvPr id="6" name="灯片编号占位符 5"/>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7530" indent="0" algn="ctr">
              <a:buNone/>
              <a:defRPr>
                <a:solidFill>
                  <a:schemeClr val="tx1">
                    <a:tint val="75000"/>
                  </a:schemeClr>
                </a:solidFill>
              </a:defRPr>
            </a:lvl5pPr>
            <a:lvl6pPr marL="2284730" indent="0" algn="ctr">
              <a:buNone/>
              <a:defRPr>
                <a:solidFill>
                  <a:schemeClr val="tx1">
                    <a:tint val="75000"/>
                  </a:schemeClr>
                </a:solidFill>
              </a:defRPr>
            </a:lvl6pPr>
            <a:lvl7pPr marL="2741295"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4"/>
            <a:ext cx="10363200" cy="1362075"/>
          </a:xfrm>
        </p:spPr>
        <p:txBody>
          <a:bodyPr anchor="t"/>
          <a:lstStyle>
            <a:lvl1pPr algn="l">
              <a:defRPr sz="3995"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7530" indent="0">
              <a:buNone/>
              <a:defRPr sz="1400">
                <a:solidFill>
                  <a:schemeClr val="tx1">
                    <a:tint val="75000"/>
                  </a:schemeClr>
                </a:solidFill>
              </a:defRPr>
            </a:lvl5pPr>
            <a:lvl6pPr marL="2284730" indent="0">
              <a:buNone/>
              <a:defRPr sz="1400">
                <a:solidFill>
                  <a:schemeClr val="tx1">
                    <a:tint val="75000"/>
                  </a:schemeClr>
                </a:solidFill>
              </a:defRPr>
            </a:lvl6pPr>
            <a:lvl7pPr marL="2741295" indent="0">
              <a:buNone/>
              <a:defRPr sz="1400">
                <a:solidFill>
                  <a:schemeClr val="tx1">
                    <a:tint val="75000"/>
                  </a:schemeClr>
                </a:solidFill>
              </a:defRPr>
            </a:lvl7pPr>
            <a:lvl8pPr marL="3198495"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295" indent="0">
              <a:buNone/>
              <a:defRPr sz="1600" b="1"/>
            </a:lvl7pPr>
            <a:lvl8pPr marL="3198495" indent="0">
              <a:buNone/>
              <a:defRPr sz="1600" b="1"/>
            </a:lvl8pPr>
            <a:lvl9pPr marL="365569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295" indent="0">
              <a:buNone/>
              <a:defRPr sz="1600" b="1"/>
            </a:lvl7pPr>
            <a:lvl8pPr marL="3198495" indent="0">
              <a:buNone/>
              <a:defRPr sz="1600" b="1"/>
            </a:lvl8pPr>
            <a:lvl9pPr marL="365569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4"/>
            <a:ext cx="4011084" cy="4691063"/>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295" indent="0">
              <a:buNone/>
              <a:defRPr sz="900"/>
            </a:lvl7pPr>
            <a:lvl8pPr marL="3198495" indent="0">
              <a:buNone/>
              <a:defRPr sz="900"/>
            </a:lvl8pPr>
            <a:lvl9pPr marL="365569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GB"/>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日期占位符 3"/>
          <p:cNvSpPr>
            <a:spLocks noGrp="1"/>
          </p:cNvSpPr>
          <p:nvPr>
            <p:ph type="dt" sz="half" idx="10"/>
          </p:nvPr>
        </p:nvSpPr>
        <p:spPr/>
        <p:txBody>
          <a:bodyPr/>
          <a:lstStyle/>
          <a:p>
            <a:fld id="{EA1FE902-205B-4861-8876-84B3051FE44A}" type="datetimeFigureOut">
              <a:rPr lang="en-GB" smtClean="0"/>
              <a:t>11/04/2023</a:t>
            </a:fld>
            <a:endParaRPr lang="en-GB"/>
          </a:p>
        </p:txBody>
      </p:sp>
      <p:sp>
        <p:nvSpPr>
          <p:cNvPr id="5" name="页脚占位符 4"/>
          <p:cNvSpPr>
            <a:spLocks noGrp="1"/>
          </p:cNvSpPr>
          <p:nvPr>
            <p:ph type="ftr" sz="quarter" idx="11"/>
          </p:nvPr>
        </p:nvSpPr>
        <p:spPr/>
        <p:txBody>
          <a:bodyPr/>
          <a:lstStyle/>
          <a:p>
            <a:endParaRPr lang="en-GB"/>
          </a:p>
        </p:txBody>
      </p:sp>
      <p:sp>
        <p:nvSpPr>
          <p:cNvPr id="6" name="灯片编号占位符 5"/>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0"/>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295" indent="0">
              <a:buNone/>
              <a:defRPr sz="2000"/>
            </a:lvl7pPr>
            <a:lvl8pPr marL="3198495" indent="0">
              <a:buNone/>
              <a:defRPr sz="2000"/>
            </a:lvl8pPr>
            <a:lvl9pPr marL="3655695" indent="0">
              <a:buNone/>
              <a:defRPr sz="2000"/>
            </a:lvl9pPr>
          </a:lstStyle>
          <a:p>
            <a:endParaRPr lang="zh-CN" altLang="en-US"/>
          </a:p>
        </p:txBody>
      </p:sp>
      <p:sp>
        <p:nvSpPr>
          <p:cNvPr id="4" name="文本占位符 3"/>
          <p:cNvSpPr>
            <a:spLocks noGrp="1"/>
          </p:cNvSpPr>
          <p:nvPr>
            <p:ph type="body" sz="half" idx="2"/>
          </p:nvPr>
        </p:nvSpPr>
        <p:spPr>
          <a:xfrm>
            <a:off x="2389719" y="5367338"/>
            <a:ext cx="7315200" cy="804863"/>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295" indent="0">
              <a:buNone/>
              <a:defRPr sz="900"/>
            </a:lvl7pPr>
            <a:lvl8pPr marL="3198495" indent="0">
              <a:buNone/>
              <a:defRPr sz="900"/>
            </a:lvl8pPr>
            <a:lvl9pPr marL="365569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2"/>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GB"/>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A1FE902-205B-4861-8876-84B3051FE44A}" type="datetimeFigureOut">
              <a:rPr lang="en-GB" smtClean="0"/>
              <a:t>11/04/2023</a:t>
            </a:fld>
            <a:endParaRPr lang="en-GB"/>
          </a:p>
        </p:txBody>
      </p:sp>
      <p:sp>
        <p:nvSpPr>
          <p:cNvPr id="5" name="页脚占位符 4"/>
          <p:cNvSpPr>
            <a:spLocks noGrp="1"/>
          </p:cNvSpPr>
          <p:nvPr>
            <p:ph type="ftr" sz="quarter" idx="11"/>
          </p:nvPr>
        </p:nvSpPr>
        <p:spPr/>
        <p:txBody>
          <a:bodyPr/>
          <a:lstStyle/>
          <a:p>
            <a:endParaRPr lang="en-GB"/>
          </a:p>
        </p:txBody>
      </p:sp>
      <p:sp>
        <p:nvSpPr>
          <p:cNvPr id="6" name="灯片编号占位符 5"/>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GB"/>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日期占位符 4"/>
          <p:cNvSpPr>
            <a:spLocks noGrp="1"/>
          </p:cNvSpPr>
          <p:nvPr>
            <p:ph type="dt" sz="half" idx="10"/>
          </p:nvPr>
        </p:nvSpPr>
        <p:spPr/>
        <p:txBody>
          <a:bodyPr/>
          <a:lstStyle/>
          <a:p>
            <a:fld id="{EA1FE902-205B-4861-8876-84B3051FE44A}" type="datetimeFigureOut">
              <a:rPr lang="en-GB" smtClean="0"/>
              <a:t>11/04/2023</a:t>
            </a:fld>
            <a:endParaRPr lang="en-GB"/>
          </a:p>
        </p:txBody>
      </p:sp>
      <p:sp>
        <p:nvSpPr>
          <p:cNvPr id="6" name="页脚占位符 5"/>
          <p:cNvSpPr>
            <a:spLocks noGrp="1"/>
          </p:cNvSpPr>
          <p:nvPr>
            <p:ph type="ftr" sz="quarter" idx="11"/>
          </p:nvPr>
        </p:nvSpPr>
        <p:spPr/>
        <p:txBody>
          <a:bodyPr/>
          <a:lstStyle/>
          <a:p>
            <a:endParaRPr lang="en-GB"/>
          </a:p>
        </p:txBody>
      </p:sp>
      <p:sp>
        <p:nvSpPr>
          <p:cNvPr id="7" name="灯片编号占位符 6"/>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GB"/>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日期占位符 6"/>
          <p:cNvSpPr>
            <a:spLocks noGrp="1"/>
          </p:cNvSpPr>
          <p:nvPr>
            <p:ph type="dt" sz="half" idx="10"/>
          </p:nvPr>
        </p:nvSpPr>
        <p:spPr/>
        <p:txBody>
          <a:bodyPr/>
          <a:lstStyle/>
          <a:p>
            <a:fld id="{EA1FE902-205B-4861-8876-84B3051FE44A}" type="datetimeFigureOut">
              <a:rPr lang="en-GB" smtClean="0"/>
              <a:t>11/04/2023</a:t>
            </a:fld>
            <a:endParaRPr lang="en-GB"/>
          </a:p>
        </p:txBody>
      </p:sp>
      <p:sp>
        <p:nvSpPr>
          <p:cNvPr id="8" name="页脚占位符 7"/>
          <p:cNvSpPr>
            <a:spLocks noGrp="1"/>
          </p:cNvSpPr>
          <p:nvPr>
            <p:ph type="ftr" sz="quarter" idx="11"/>
          </p:nvPr>
        </p:nvSpPr>
        <p:spPr/>
        <p:txBody>
          <a:bodyPr/>
          <a:lstStyle/>
          <a:p>
            <a:endParaRPr lang="en-GB"/>
          </a:p>
        </p:txBody>
      </p:sp>
      <p:sp>
        <p:nvSpPr>
          <p:cNvPr id="9" name="灯片编号占位符 8"/>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GB"/>
          </a:p>
        </p:txBody>
      </p:sp>
      <p:sp>
        <p:nvSpPr>
          <p:cNvPr id="3" name="日期占位符 2"/>
          <p:cNvSpPr>
            <a:spLocks noGrp="1"/>
          </p:cNvSpPr>
          <p:nvPr>
            <p:ph type="dt" sz="half" idx="10"/>
          </p:nvPr>
        </p:nvSpPr>
        <p:spPr/>
        <p:txBody>
          <a:bodyPr/>
          <a:lstStyle/>
          <a:p>
            <a:fld id="{EA1FE902-205B-4861-8876-84B3051FE44A}" type="datetimeFigureOut">
              <a:rPr lang="en-GB" smtClean="0"/>
              <a:t>11/04/2023</a:t>
            </a:fld>
            <a:endParaRPr lang="en-GB"/>
          </a:p>
        </p:txBody>
      </p:sp>
      <p:sp>
        <p:nvSpPr>
          <p:cNvPr id="4" name="页脚占位符 3"/>
          <p:cNvSpPr>
            <a:spLocks noGrp="1"/>
          </p:cNvSpPr>
          <p:nvPr>
            <p:ph type="ftr" sz="quarter" idx="11"/>
          </p:nvPr>
        </p:nvSpPr>
        <p:spPr/>
        <p:txBody>
          <a:bodyPr/>
          <a:lstStyle/>
          <a:p>
            <a:endParaRPr lang="en-GB"/>
          </a:p>
        </p:txBody>
      </p:sp>
      <p:sp>
        <p:nvSpPr>
          <p:cNvPr id="5" name="灯片编号占位符 4"/>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1FE902-205B-4861-8876-84B3051FE44A}" type="datetimeFigureOut">
              <a:rPr lang="en-GB" smtClean="0"/>
              <a:t>11/04/2023</a:t>
            </a:fld>
            <a:endParaRPr lang="en-GB"/>
          </a:p>
        </p:txBody>
      </p:sp>
      <p:sp>
        <p:nvSpPr>
          <p:cNvPr id="3" name="页脚占位符 2"/>
          <p:cNvSpPr>
            <a:spLocks noGrp="1"/>
          </p:cNvSpPr>
          <p:nvPr>
            <p:ph type="ftr" sz="quarter" idx="11"/>
          </p:nvPr>
        </p:nvSpPr>
        <p:spPr/>
        <p:txBody>
          <a:bodyPr/>
          <a:lstStyle/>
          <a:p>
            <a:endParaRPr lang="en-GB"/>
          </a:p>
        </p:txBody>
      </p:sp>
      <p:sp>
        <p:nvSpPr>
          <p:cNvPr id="4" name="灯片编号占位符 3"/>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GB"/>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A1FE902-205B-4861-8876-84B3051FE44A}" type="datetimeFigureOut">
              <a:rPr lang="en-GB" smtClean="0"/>
              <a:t>11/04/2023</a:t>
            </a:fld>
            <a:endParaRPr lang="en-GB"/>
          </a:p>
        </p:txBody>
      </p:sp>
      <p:sp>
        <p:nvSpPr>
          <p:cNvPr id="6" name="页脚占位符 5"/>
          <p:cNvSpPr>
            <a:spLocks noGrp="1"/>
          </p:cNvSpPr>
          <p:nvPr>
            <p:ph type="ftr" sz="quarter" idx="11"/>
          </p:nvPr>
        </p:nvSpPr>
        <p:spPr/>
        <p:txBody>
          <a:bodyPr/>
          <a:lstStyle/>
          <a:p>
            <a:endParaRPr lang="en-GB"/>
          </a:p>
        </p:txBody>
      </p:sp>
      <p:sp>
        <p:nvSpPr>
          <p:cNvPr id="7" name="灯片编号占位符 6"/>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GB"/>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A1FE902-205B-4861-8876-84B3051FE44A}" type="datetimeFigureOut">
              <a:rPr lang="en-GB" smtClean="0"/>
              <a:t>11/04/2023</a:t>
            </a:fld>
            <a:endParaRPr lang="en-GB"/>
          </a:p>
        </p:txBody>
      </p:sp>
      <p:sp>
        <p:nvSpPr>
          <p:cNvPr id="6" name="页脚占位符 5"/>
          <p:cNvSpPr>
            <a:spLocks noGrp="1"/>
          </p:cNvSpPr>
          <p:nvPr>
            <p:ph type="ftr" sz="quarter" idx="11"/>
          </p:nvPr>
        </p:nvSpPr>
        <p:spPr/>
        <p:txBody>
          <a:bodyPr/>
          <a:lstStyle/>
          <a:p>
            <a:endParaRPr lang="en-GB"/>
          </a:p>
        </p:txBody>
      </p:sp>
      <p:sp>
        <p:nvSpPr>
          <p:cNvPr id="7" name="灯片编号占位符 6"/>
          <p:cNvSpPr>
            <a:spLocks noGrp="1"/>
          </p:cNvSpPr>
          <p:nvPr>
            <p:ph type="sldNum" sz="quarter" idx="12"/>
          </p:nvPr>
        </p:nvSpPr>
        <p:spPr/>
        <p:txBody>
          <a:bodyPr/>
          <a:lstStyle/>
          <a:p>
            <a:fld id="{B1FF86DA-B44D-4487-9846-32C68DFFD26D}" type="slidenum">
              <a:rPr lang="en-GB" smtClean="0"/>
              <a:t>‹#›</a:t>
            </a:fld>
            <a:endParaRPr lang="en-GB"/>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GB"/>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FE902-205B-4861-8876-84B3051FE44A}" type="datetimeFigureOut">
              <a:rPr lang="en-GB" smtClean="0"/>
              <a:t>11/04/2023</a:t>
            </a:fld>
            <a:endParaRPr lang="en-GB"/>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F86DA-B44D-4487-9846-32C68DFFD26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1000"/>
              </a:schemeClr>
            </a:gs>
            <a:gs pos="65000">
              <a:schemeClr val="bg1">
                <a:lumMod val="77000"/>
                <a:lumOff val="23000"/>
                <a:alpha val="46000"/>
              </a:schemeClr>
            </a:gs>
          </a:gsLst>
          <a:lin ang="162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C373-83E8-404D-A870-0C99071BEBA1}" type="datetimeFigureOut">
              <a:rPr lang="zh-CN" altLang="en-US" smtClean="0">
                <a:solidFill>
                  <a:prstClr val="black">
                    <a:tint val="75000"/>
                  </a:prstClr>
                </a:solidFill>
              </a:rPr>
              <a:t>2023/4/11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FD15-FD4A-41A0-98B0-8A0E50279E3E}"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3765" rtl="0" eaLnBrk="1" latinLnBrk="0" hangingPunct="1">
        <a:spcBef>
          <a:spcPct val="0"/>
        </a:spcBef>
        <a:buNone/>
        <a:defRPr sz="439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366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6.xml"/><Relationship Id="rId4" Type="http://schemas.openxmlformats.org/officeDocument/2006/relationships/image" Target="../media/image4.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file:///C:\Users\ASUS\AppData\Local\Temp\wps\INetCache\a91459f2937f703fc9550f81553f7101" TargetMode="Externa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file:///C:\Users\ASUS\AppData\Local\Temp\wps\INetCache\e6f918034b9d8cfe39f505b632ccd2f5" TargetMode="Externa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file:///C:\Users\ASUS\AppData\Local\Temp\wps\INetCache\e6f918034b9d8cfe39f505b632ccd2f5" TargetMode="External"/><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
          <p:cNvSpPr/>
          <p:nvPr/>
        </p:nvSpPr>
        <p:spPr>
          <a:xfrm>
            <a:off x="0" y="-27383"/>
            <a:ext cx="12192000" cy="2510972"/>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1" fmla="*/ 0 w 12195175"/>
              <a:gd name="connsiteY0-2" fmla="*/ 0 h 908720"/>
              <a:gd name="connsiteX1-3" fmla="*/ 12195175 w 12195175"/>
              <a:gd name="connsiteY1-4" fmla="*/ 0 h 908720"/>
              <a:gd name="connsiteX2-5" fmla="*/ 12195175 w 12195175"/>
              <a:gd name="connsiteY2-6" fmla="*/ 908720 h 908720"/>
              <a:gd name="connsiteX3-7" fmla="*/ 6096000 w 12195175"/>
              <a:gd name="connsiteY3-8" fmla="*/ 899886 h 908720"/>
              <a:gd name="connsiteX4-9" fmla="*/ 0 w 12195175"/>
              <a:gd name="connsiteY4-10" fmla="*/ 908720 h 908720"/>
              <a:gd name="connsiteX5" fmla="*/ 0 w 12195175"/>
              <a:gd name="connsiteY5" fmla="*/ 0 h 908720"/>
              <a:gd name="connsiteX0-11" fmla="*/ 0 w 12195175"/>
              <a:gd name="connsiteY0-12" fmla="*/ 0 h 2510972"/>
              <a:gd name="connsiteX1-13" fmla="*/ 12195175 w 12195175"/>
              <a:gd name="connsiteY1-14" fmla="*/ 0 h 2510972"/>
              <a:gd name="connsiteX2-15" fmla="*/ 12195175 w 12195175"/>
              <a:gd name="connsiteY2-16" fmla="*/ 908720 h 2510972"/>
              <a:gd name="connsiteX3-17" fmla="*/ 6052458 w 12195175"/>
              <a:gd name="connsiteY3-18" fmla="*/ 2510972 h 2510972"/>
              <a:gd name="connsiteX4-19" fmla="*/ 0 w 12195175"/>
              <a:gd name="connsiteY4-20" fmla="*/ 908720 h 2510972"/>
              <a:gd name="connsiteX5-21" fmla="*/ 0 w 12195175"/>
              <a:gd name="connsiteY5-22" fmla="*/ 0 h 25109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rgbClr val="C0000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735">
              <a:solidFill>
                <a:prstClr val="white"/>
              </a:solidFill>
            </a:endParaRPr>
          </a:p>
        </p:txBody>
      </p:sp>
      <p:sp>
        <p:nvSpPr>
          <p:cNvPr id="14" name="TextBox 8"/>
          <p:cNvSpPr txBox="1"/>
          <p:nvPr/>
        </p:nvSpPr>
        <p:spPr>
          <a:xfrm>
            <a:off x="75172" y="3009171"/>
            <a:ext cx="12042301" cy="1567180"/>
          </a:xfrm>
          <a:prstGeom prst="rect">
            <a:avLst/>
          </a:prstGeom>
          <a:noFill/>
          <a:effectLst/>
        </p:spPr>
        <p:txBody>
          <a:bodyPr wrap="square" lIns="91416" tIns="45708" rIns="91416" bIns="45708" rtlCol="0">
            <a:spAutoFit/>
          </a:bodyPr>
          <a:lstStyle/>
          <a:p>
            <a:pPr algn="ctr">
              <a:defRPr/>
            </a:pPr>
            <a:r>
              <a:rPr lang="en-GB" sz="4800" b="1" dirty="0">
                <a:solidFill>
                  <a:srgbClr val="C00000"/>
                </a:solidFill>
                <a:latin typeface="Times New Roman" panose="02020503050405090304" pitchFamily="18" charset="0"/>
                <a:cs typeface="Times New Roman" panose="02020503050405090304" pitchFamily="18" charset="0"/>
                <a:sym typeface="+mn-ea"/>
              </a:rPr>
              <a:t>Unit </a:t>
            </a:r>
            <a:r>
              <a:rPr lang="en-US" altLang="en-GB" sz="4800" b="1" dirty="0">
                <a:solidFill>
                  <a:srgbClr val="C00000"/>
                </a:solidFill>
                <a:latin typeface="Times New Roman" panose="02020503050405090304" pitchFamily="18" charset="0"/>
                <a:cs typeface="Times New Roman" panose="02020503050405090304" pitchFamily="18" charset="0"/>
                <a:sym typeface="+mn-ea"/>
              </a:rPr>
              <a:t>3</a:t>
            </a:r>
            <a:br>
              <a:rPr lang="en-GB" sz="4800" b="1" dirty="0">
                <a:solidFill>
                  <a:srgbClr val="C00000"/>
                </a:solidFill>
                <a:latin typeface="Times New Roman" panose="02020503050405090304" pitchFamily="18" charset="0"/>
                <a:cs typeface="Times New Roman" panose="02020503050405090304" pitchFamily="18" charset="0"/>
                <a:sym typeface="+mn-ea"/>
              </a:rPr>
            </a:br>
            <a:r>
              <a:rPr sz="4800" b="1" dirty="0">
                <a:solidFill>
                  <a:srgbClr val="C00000"/>
                </a:solidFill>
                <a:latin typeface="Times New Roman" panose="02020503050405090304" pitchFamily="18" charset="0"/>
                <a:cs typeface="Times New Roman" panose="02020503050405090304" pitchFamily="18" charset="0"/>
                <a:sym typeface="+mn-ea"/>
              </a:rPr>
              <a:t>Report a product upgrade plan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10" name="文本框 9"/>
          <p:cNvSpPr txBox="1"/>
          <p:nvPr/>
        </p:nvSpPr>
        <p:spPr>
          <a:xfrm>
            <a:off x="671462" y="1287054"/>
            <a:ext cx="459803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Script</a:t>
            </a:r>
          </a:p>
        </p:txBody>
      </p:sp>
      <p:graphicFrame>
        <p:nvGraphicFramePr>
          <p:cNvPr id="11" name="表格 10"/>
          <p:cNvGraphicFramePr>
            <a:graphicFrameLocks noGrp="1"/>
          </p:cNvGraphicFramePr>
          <p:nvPr>
            <p:custDataLst>
              <p:tags r:id="rId1"/>
            </p:custDataLst>
            <p:extLst>
              <p:ext uri="{D42A27DB-BD31-4B8C-83A1-F6EECF244321}">
                <p14:modId xmlns:p14="http://schemas.microsoft.com/office/powerpoint/2010/main" val="408326004"/>
              </p:ext>
            </p:extLst>
          </p:nvPr>
        </p:nvGraphicFramePr>
        <p:xfrm>
          <a:off x="671462" y="2155835"/>
          <a:ext cx="10810240" cy="374904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20000"/>
                    </a:ext>
                  </a:extLst>
                </a:gridCol>
                <a:gridCol w="845312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Hanson: </a:t>
                      </a:r>
                      <a:endParaRPr lang="en-GB"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You know that some other competitive brands have come onto the market within these two years, which decreases our market share to some extent.</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Ada:</a:t>
                      </a:r>
                      <a:endParaRPr lang="en-GB"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Oh, I know. But we need to upgrade unremittingly to keep our product on top.</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Hanson: </a:t>
                      </a:r>
                      <a:endParaRPr lang="en-GB"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T w="12700" cap="flat" cmpd="sng" algn="ctr">
                      <a:solidFill>
                        <a:schemeClr val="bg1"/>
                      </a:solidFill>
                      <a:prstDash val="solid"/>
                      <a:round/>
                      <a:headEnd type="none" w="med" len="med"/>
                      <a:tailEnd type="none" w="med" len="med"/>
                    </a:lnT>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Exactly. Actually, our team is doing some market research now.</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T w="12700" cap="flat" cmpd="sng" algn="ctr">
                      <a:solidFill>
                        <a:schemeClr val="bg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Ada:</a:t>
                      </a:r>
                      <a:endParaRPr lang="en-GB"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That’s good, Hanson. And could you please report a product upgrade plan to me next week?</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Hanson: </a:t>
                      </a:r>
                      <a:endParaRPr lang="en-GB"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OK, no problem!</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3" name="文本框 2"/>
          <p:cNvSpPr txBox="1"/>
          <p:nvPr/>
        </p:nvSpPr>
        <p:spPr>
          <a:xfrm>
            <a:off x="604520" y="837479"/>
            <a:ext cx="10803709" cy="53245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sz="2800" b="1" u="sng" dirty="0">
                <a:ln>
                  <a:noFill/>
                </a:ln>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r>
              <a:rPr sz="2400" dirty="0">
                <a:ln>
                  <a:noFill/>
                </a:ln>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 </a:t>
            </a:r>
            <a:endParaRPr sz="2400" dirty="0">
              <a:ln>
                <a:noFill/>
              </a:ln>
              <a:latin typeface="Times New Roman Regular" panose="02020503050405090304" charset="0"/>
              <a:cs typeface="Times New Roman" panose="02020503050405090304" pitchFamily="18" charset="0"/>
            </a:endParaRPr>
          </a:p>
          <a:p>
            <a:pPr algn="just"/>
            <a:endParaRPr lang="en-US" sz="2400" dirty="0">
              <a:ln>
                <a:noFill/>
              </a:ln>
              <a:latin typeface="Times New Roman Regular" panose="02020503050405090304" charset="0"/>
              <a:cs typeface="Times New Roman" panose="02020503050405090304" pitchFamily="18" charset="0"/>
            </a:endParaRPr>
          </a:p>
          <a:p>
            <a:pPr algn="just"/>
            <a:r>
              <a:rPr lang="en-US" altLang="zh-CN" sz="2400" dirty="0">
                <a:latin typeface="Times New Roman" panose="02020503050405090304" pitchFamily="18" charset="0"/>
                <a:cs typeface="Times New Roman" panose="02020503050405090304" pitchFamily="18" charset="0"/>
              </a:rPr>
              <a:t>1.</a:t>
            </a:r>
            <a:r>
              <a:rPr lang="zh-CN" altLang="en-US" sz="2400"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Yes, Ada. I’ve got the sales </a:t>
            </a:r>
            <a:r>
              <a:rPr lang="en-US" altLang="zh-CN" sz="2400" b="1" i="1" dirty="0">
                <a:solidFill>
                  <a:srgbClr val="C00000"/>
                </a:solidFill>
                <a:latin typeface="Times New Roman" panose="02020503050405090304" pitchFamily="18" charset="0"/>
                <a:cs typeface="Times New Roman" panose="02020503050405090304" pitchFamily="18" charset="0"/>
              </a:rPr>
              <a:t>figures</a:t>
            </a:r>
            <a:r>
              <a:rPr lang="en-US" altLang="zh-CN" sz="2400" dirty="0">
                <a:latin typeface="Times New Roman" panose="02020503050405090304" pitchFamily="18" charset="0"/>
                <a:cs typeface="Times New Roman" panose="02020503050405090304" pitchFamily="18" charset="0"/>
              </a:rPr>
              <a:t> from the Sales Department. During the second </a:t>
            </a:r>
          </a:p>
          <a:p>
            <a:pPr algn="just"/>
            <a:r>
              <a:rPr lang="zh-CN" altLang="en-US" sz="2400"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half of this year, GA.II has seen </a:t>
            </a:r>
            <a:r>
              <a:rPr lang="en-US" altLang="zh-CN" sz="2400" b="1" i="1" dirty="0">
                <a:solidFill>
                  <a:srgbClr val="C00000"/>
                </a:solidFill>
                <a:latin typeface="Times New Roman" panose="02020503050405090304" pitchFamily="18" charset="0"/>
                <a:cs typeface="Times New Roman" panose="02020503050405090304" pitchFamily="18" charset="0"/>
              </a:rPr>
              <a:t>comparatively</a:t>
            </a:r>
            <a:r>
              <a:rPr lang="en-US" altLang="zh-CN" sz="2400" dirty="0">
                <a:latin typeface="Times New Roman" panose="02020503050405090304" pitchFamily="18" charset="0"/>
                <a:cs typeface="Times New Roman" panose="02020503050405090304" pitchFamily="18" charset="0"/>
              </a:rPr>
              <a:t> poor sales. But in November, we </a:t>
            </a:r>
          </a:p>
          <a:p>
            <a:pPr algn="just"/>
            <a:r>
              <a:rPr lang="zh-CN" altLang="en-US" sz="2400"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witnessed a huge increase due to the </a:t>
            </a:r>
            <a:r>
              <a:rPr lang="en-US" altLang="zh-CN" sz="2400" b="1" i="1" dirty="0">
                <a:solidFill>
                  <a:srgbClr val="C00000"/>
                </a:solidFill>
                <a:latin typeface="Times New Roman" panose="02020503050405090304" pitchFamily="18" charset="0"/>
                <a:cs typeface="Times New Roman" panose="02020503050405090304" pitchFamily="18" charset="0"/>
              </a:rPr>
              <a:t>promotion</a:t>
            </a:r>
            <a:r>
              <a:rPr lang="en-US" altLang="zh-CN" sz="2400" dirty="0">
                <a:latin typeface="Times New Roman" panose="02020503050405090304" pitchFamily="18" charset="0"/>
                <a:cs typeface="Times New Roman" panose="02020503050405090304" pitchFamily="18" charset="0"/>
              </a:rPr>
              <a:t>, especially in our online shops.</a:t>
            </a:r>
            <a:endParaRPr sz="2400" dirty="0">
              <a:ln>
                <a:noFill/>
              </a:ln>
              <a:latin typeface="Times New Roman Regular" panose="02020503050405090304" charset="0"/>
              <a:cs typeface="Times New Roman" panose="02020503050405090304" pitchFamily="18" charset="0"/>
            </a:endParaRPr>
          </a:p>
          <a:p>
            <a:pPr algn="just"/>
            <a:r>
              <a:rPr lang="en-US" altLang="zh-CN" sz="2400" dirty="0">
                <a:solidFill>
                  <a:srgbClr val="C00000"/>
                </a:solidFill>
                <a:latin typeface="Times New Roman Regular" panose="02020503050405090304" charset="0"/>
                <a:cs typeface="Times New Roman" panose="02020503050405090304" pitchFamily="18" charset="0"/>
              </a:rPr>
              <a:t>    figure </a:t>
            </a:r>
            <a:r>
              <a:rPr lang="en-GB" altLang="zh-CN" sz="2400" dirty="0">
                <a:solidFill>
                  <a:srgbClr val="C00000"/>
                </a:solidFill>
                <a:latin typeface="Times New Roman Regular" panose="02020503050405090304" charset="0"/>
                <a:cs typeface="Times New Roman" panose="02020503050405090304" pitchFamily="18" charset="0"/>
              </a:rPr>
              <a:t>/'</a:t>
            </a:r>
            <a:r>
              <a:rPr lang="en-GB" altLang="zh-CN" sz="2400" dirty="0" err="1">
                <a:solidFill>
                  <a:srgbClr val="C00000"/>
                </a:solidFill>
                <a:latin typeface="Times New Roman Regular" panose="02020503050405090304" charset="0"/>
                <a:cs typeface="Times New Roman" panose="02020503050405090304" pitchFamily="18" charset="0"/>
              </a:rPr>
              <a:t>fɪɡə</a:t>
            </a:r>
            <a:r>
              <a:rPr lang="en-GB" altLang="zh-CN" sz="2400" dirty="0">
                <a:solidFill>
                  <a:srgbClr val="C00000"/>
                </a:solidFill>
                <a:latin typeface="Times New Roman Regular" panose="02020503050405090304" charset="0"/>
                <a:cs typeface="Times New Roman" panose="02020503050405090304" pitchFamily="18" charset="0"/>
              </a:rPr>
              <a:t>/ </a:t>
            </a:r>
            <a:r>
              <a:rPr lang="en-US" altLang="zh-CN" sz="2400" i="1" dirty="0">
                <a:solidFill>
                  <a:srgbClr val="C00000"/>
                </a:solidFill>
                <a:latin typeface="Times New Roman Italic" panose="02020503050405090304" charset="0"/>
                <a:cs typeface="Times New Roman Italic" panose="02020503050405090304" charset="0"/>
              </a:rPr>
              <a:t>n.</a:t>
            </a:r>
            <a:r>
              <a:rPr lang="en-US" altLang="zh-CN" sz="2400" dirty="0">
                <a:solidFill>
                  <a:srgbClr val="C00000"/>
                </a:solidFill>
                <a:latin typeface="Times New Roman Regular" panose="02020503050405090304" charset="0"/>
                <a:cs typeface="Times New Roman" panose="02020503050405090304" pitchFamily="18" charset="0"/>
              </a:rPr>
              <a:t> </a:t>
            </a:r>
            <a:r>
              <a:rPr lang="zh-CN" altLang="en-US" sz="2400" dirty="0">
                <a:solidFill>
                  <a:srgbClr val="C00000"/>
                </a:solidFill>
                <a:latin typeface="Times New Roman Regular" panose="02020503050405090304" charset="0"/>
                <a:cs typeface="Times New Roman" panose="02020503050405090304" pitchFamily="18" charset="0"/>
              </a:rPr>
              <a:t>数据；数字 </a:t>
            </a:r>
            <a:r>
              <a:rPr lang="zh-CN" altLang="en-US" sz="2400" dirty="0">
                <a:latin typeface="Times New Roman Regular" panose="02020503050405090304" charset="0"/>
                <a:cs typeface="Times New Roman" panose="02020503050405090304" pitchFamily="18" charset="0"/>
              </a:rPr>
              <a:t>               </a:t>
            </a:r>
          </a:p>
          <a:p>
            <a:pPr algn="just"/>
            <a:r>
              <a:rPr lang="en-US" altLang="zh-CN" sz="2400" dirty="0">
                <a:latin typeface="Times New Roman Regular" panose="02020503050405090304" charset="0"/>
                <a:cs typeface="Times New Roman" panose="02020503050405090304" pitchFamily="18" charset="0"/>
              </a:rPr>
              <a:t>    e.g. His salary is now in six </a:t>
            </a:r>
            <a:r>
              <a:rPr lang="en-US" altLang="zh-CN" sz="2400" dirty="0">
                <a:solidFill>
                  <a:srgbClr val="C00000"/>
                </a:solidFill>
                <a:latin typeface="Times New Roman Regular" panose="02020503050405090304" charset="0"/>
                <a:cs typeface="Times New Roman" panose="02020503050405090304" pitchFamily="18" charset="0"/>
              </a:rPr>
              <a:t>figures</a:t>
            </a:r>
            <a:r>
              <a:rPr lang="en-US" altLang="zh-CN" sz="2400" dirty="0">
                <a:latin typeface="Times New Roman Regular" panose="02020503050405090304" charset="0"/>
                <a:cs typeface="Times New Roman" panose="02020503050405090304" pitchFamily="18" charset="0"/>
              </a:rPr>
              <a:t>. </a:t>
            </a:r>
          </a:p>
          <a:p>
            <a:pPr algn="just"/>
            <a:r>
              <a:rPr lang="zh-CN" altLang="en-US" sz="2400" dirty="0">
                <a:latin typeface="Times New Roman Regular" panose="02020503050405090304" charset="0"/>
                <a:cs typeface="Times New Roman" panose="02020503050405090304" pitchFamily="18" charset="0"/>
              </a:rPr>
              <a:t>          他的薪水现在是六位数。</a:t>
            </a:r>
          </a:p>
          <a:p>
            <a:pPr algn="just"/>
            <a:r>
              <a:rPr lang="en-US" sz="2400" dirty="0">
                <a:ln>
                  <a:noFill/>
                </a:ln>
                <a:solidFill>
                  <a:srgbClr val="C00000"/>
                </a:solidFill>
                <a:latin typeface="Times New Roman Regular" panose="02020503050405090304" charset="0"/>
                <a:cs typeface="Times New Roman" panose="02020503050405090304" pitchFamily="18" charset="0"/>
              </a:rPr>
              <a:t>    </a:t>
            </a:r>
            <a:r>
              <a:rPr sz="2400" dirty="0">
                <a:ln>
                  <a:noFill/>
                </a:ln>
                <a:solidFill>
                  <a:srgbClr val="C00000"/>
                </a:solidFill>
                <a:latin typeface="Times New Roman Regular" panose="02020503050405090304" charset="0"/>
                <a:cs typeface="Times New Roman" panose="02020503050405090304" pitchFamily="18" charset="0"/>
              </a:rPr>
              <a:t>comparatively /kəm'pærətəvli/ </a:t>
            </a:r>
            <a:r>
              <a:rPr sz="2400" i="1" dirty="0">
                <a:ln>
                  <a:noFill/>
                </a:ln>
                <a:solidFill>
                  <a:srgbClr val="C00000"/>
                </a:solidFill>
                <a:latin typeface="Times New Roman Italic" panose="02020503050405090304" charset="0"/>
                <a:cs typeface="Times New Roman Italic" panose="02020503050405090304" charset="0"/>
              </a:rPr>
              <a:t>adv.</a:t>
            </a:r>
            <a:r>
              <a:rPr sz="2400" dirty="0">
                <a:ln>
                  <a:noFill/>
                </a:ln>
                <a:solidFill>
                  <a:srgbClr val="C00000"/>
                </a:solidFill>
                <a:latin typeface="Times New Roman Regular" panose="02020503050405090304" charset="0"/>
                <a:cs typeface="Times New Roman" panose="02020503050405090304" pitchFamily="18" charset="0"/>
              </a:rPr>
              <a:t> 比较地；相对地</a:t>
            </a:r>
            <a:r>
              <a:rPr sz="2400" dirty="0">
                <a:ln>
                  <a:noFill/>
                </a:ln>
                <a:latin typeface="Times New Roman Regular" panose="02020503050405090304" charset="0"/>
                <a:cs typeface="Times New Roman" panose="02020503050405090304" pitchFamily="18" charset="0"/>
              </a:rPr>
              <a:t>               </a:t>
            </a:r>
          </a:p>
          <a:p>
            <a:pPr algn="just"/>
            <a:r>
              <a:rPr lang="en-US" sz="2400" dirty="0">
                <a:ln>
                  <a:noFill/>
                </a:ln>
                <a:latin typeface="Times New Roman Regular" panose="02020503050405090304" charset="0"/>
                <a:cs typeface="Times New Roman" panose="02020503050405090304" pitchFamily="18" charset="0"/>
              </a:rPr>
              <a:t>    e.g. </a:t>
            </a:r>
            <a:r>
              <a:rPr sz="2400" dirty="0">
                <a:ln>
                  <a:noFill/>
                </a:ln>
                <a:latin typeface="Times New Roman Regular" panose="02020503050405090304" charset="0"/>
                <a:cs typeface="Times New Roman" panose="02020503050405090304" pitchFamily="18" charset="0"/>
              </a:rPr>
              <a:t>The unit is </a:t>
            </a:r>
            <a:r>
              <a:rPr sz="2400" dirty="0">
                <a:ln>
                  <a:noFill/>
                </a:ln>
                <a:solidFill>
                  <a:srgbClr val="C00000"/>
                </a:solidFill>
                <a:latin typeface="Times New Roman Regular" panose="02020503050405090304" charset="0"/>
                <a:cs typeface="Times New Roman" panose="02020503050405090304" pitchFamily="18" charset="0"/>
              </a:rPr>
              <a:t>comparatively</a:t>
            </a:r>
            <a:r>
              <a:rPr sz="2400" dirty="0">
                <a:ln>
                  <a:noFill/>
                </a:ln>
                <a:latin typeface="Times New Roman Regular" panose="02020503050405090304" charset="0"/>
                <a:cs typeface="Times New Roman" panose="02020503050405090304" pitchFamily="18" charset="0"/>
              </a:rPr>
              <a:t> easy to install and cheap to operate. </a:t>
            </a:r>
          </a:p>
          <a:p>
            <a:pPr algn="just"/>
            <a:r>
              <a:rPr lang="en-US" sz="2400" dirty="0">
                <a:ln>
                  <a:noFill/>
                </a:ln>
                <a:latin typeface="Times New Roman Regular" panose="02020503050405090304" charset="0"/>
                <a:cs typeface="Times New Roman" panose="02020503050405090304" pitchFamily="18" charset="0"/>
              </a:rPr>
              <a:t>          </a:t>
            </a:r>
            <a:r>
              <a:rPr sz="2400" dirty="0" err="1">
                <a:ln>
                  <a:noFill/>
                </a:ln>
                <a:latin typeface="Times New Roman Regular" panose="02020503050405090304" charset="0"/>
                <a:cs typeface="Times New Roman" panose="02020503050405090304" pitchFamily="18" charset="0"/>
              </a:rPr>
              <a:t>这种设备比较容易安装而且用起来便宜</a:t>
            </a:r>
            <a:r>
              <a:rPr sz="2400" dirty="0">
                <a:ln>
                  <a:noFill/>
                </a:ln>
                <a:latin typeface="Times New Roman Regular" panose="02020503050405090304" charset="0"/>
                <a:cs typeface="Times New Roman" panose="02020503050405090304" pitchFamily="18" charset="0"/>
              </a:rPr>
              <a:t>。</a:t>
            </a:r>
          </a:p>
          <a:p>
            <a:pPr algn="just"/>
            <a:r>
              <a:rPr lang="en-US" sz="2400" dirty="0">
                <a:ln>
                  <a:noFill/>
                </a:ln>
                <a:solidFill>
                  <a:srgbClr val="C00000"/>
                </a:solidFill>
                <a:latin typeface="Times New Roman Regular" panose="02020503050405090304" charset="0"/>
                <a:cs typeface="Times New Roman" panose="02020503050405090304" pitchFamily="18" charset="0"/>
              </a:rPr>
              <a:t>    </a:t>
            </a:r>
            <a:r>
              <a:rPr sz="2400" dirty="0">
                <a:solidFill>
                  <a:srgbClr val="C00000"/>
                </a:solidFill>
                <a:latin typeface="Times New Roman Regular" panose="02020503050405090304" charset="0"/>
                <a:cs typeface="Times New Roman" panose="02020503050405090304" pitchFamily="18" charset="0"/>
              </a:rPr>
              <a:t>promotion /</a:t>
            </a:r>
            <a:r>
              <a:rPr lang="en-GB" altLang="zh-CN" sz="2400" dirty="0" err="1">
                <a:solidFill>
                  <a:srgbClr val="C00000"/>
                </a:solidFill>
                <a:latin typeface="Times New Roman Regular" panose="02020503050405090304" charset="0"/>
                <a:cs typeface="Times New Roman" panose="02020503050405090304" pitchFamily="18" charset="0"/>
              </a:rPr>
              <a:t>prə'məʊʃ</a:t>
            </a:r>
            <a:r>
              <a:rPr lang="en-GB" altLang="zh-CN" sz="2400" i="1" dirty="0" err="1">
                <a:solidFill>
                  <a:srgbClr val="C00000"/>
                </a:solidFill>
                <a:latin typeface="Times New Roman Regular" panose="02020503050405090304" charset="0"/>
                <a:cs typeface="Times New Roman" panose="02020503050405090304" pitchFamily="18" charset="0"/>
              </a:rPr>
              <a:t>ə</a:t>
            </a:r>
            <a:r>
              <a:rPr lang="en-GB" altLang="zh-CN" sz="2400" dirty="0" err="1">
                <a:solidFill>
                  <a:srgbClr val="C00000"/>
                </a:solidFill>
                <a:latin typeface="Times New Roman Regular" panose="02020503050405090304" charset="0"/>
                <a:cs typeface="Times New Roman" panose="02020503050405090304" pitchFamily="18" charset="0"/>
              </a:rPr>
              <a:t>n</a:t>
            </a:r>
            <a:r>
              <a:rPr sz="2400" dirty="0">
                <a:solidFill>
                  <a:srgbClr val="C00000"/>
                </a:solidFill>
                <a:latin typeface="Times New Roman Regular" panose="02020503050405090304" charset="0"/>
                <a:cs typeface="Times New Roman" panose="02020503050405090304" pitchFamily="18" charset="0"/>
              </a:rPr>
              <a:t>/ </a:t>
            </a:r>
            <a:r>
              <a:rPr sz="2400" i="1" dirty="0">
                <a:ln>
                  <a:noFill/>
                </a:ln>
                <a:solidFill>
                  <a:srgbClr val="C00000"/>
                </a:solidFill>
                <a:latin typeface="Times New Roman Italic" panose="02020503050405090304" charset="0"/>
                <a:cs typeface="Times New Roman Italic" panose="02020503050405090304" charset="0"/>
              </a:rPr>
              <a:t>n.</a:t>
            </a:r>
            <a:r>
              <a:rPr lang="zh-CN" altLang="en-US" sz="2400" dirty="0">
                <a:ln>
                  <a:noFill/>
                </a:ln>
                <a:solidFill>
                  <a:srgbClr val="C00000"/>
                </a:solidFill>
                <a:latin typeface="Times New Roman Italic" panose="02020503050405090304" charset="0"/>
                <a:cs typeface="Times New Roman Italic" panose="02020503050405090304" charset="0"/>
              </a:rPr>
              <a:t>（产品）的</a:t>
            </a:r>
            <a:r>
              <a:rPr sz="2400" dirty="0" err="1">
                <a:ln>
                  <a:noFill/>
                </a:ln>
                <a:solidFill>
                  <a:srgbClr val="C00000"/>
                </a:solidFill>
                <a:latin typeface="Times New Roman Regular" panose="02020503050405090304" charset="0"/>
                <a:cs typeface="Times New Roman" panose="02020503050405090304" pitchFamily="18" charset="0"/>
              </a:rPr>
              <a:t>促销</a:t>
            </a:r>
            <a:r>
              <a:rPr sz="2400" dirty="0">
                <a:ln>
                  <a:noFill/>
                </a:ln>
                <a:latin typeface="Times New Roman Regular" panose="02020503050405090304" charset="0"/>
                <a:cs typeface="Times New Roman" panose="02020503050405090304" pitchFamily="18" charset="0"/>
              </a:rPr>
              <a:t> </a:t>
            </a:r>
          </a:p>
          <a:p>
            <a:pPr algn="just"/>
            <a:r>
              <a:rPr lang="en-US" sz="2400" dirty="0">
                <a:ln>
                  <a:noFill/>
                </a:ln>
                <a:latin typeface="Times New Roman Regular" panose="02020503050405090304" charset="0"/>
                <a:cs typeface="Times New Roman" panose="02020503050405090304" pitchFamily="18" charset="0"/>
              </a:rPr>
              <a:t>    e.g. </a:t>
            </a:r>
            <a:r>
              <a:rPr sz="2400" dirty="0">
                <a:ln>
                  <a:noFill/>
                </a:ln>
                <a:latin typeface="Times New Roman Regular" panose="02020503050405090304" charset="0"/>
                <a:cs typeface="Times New Roman" panose="02020503050405090304" pitchFamily="18" charset="0"/>
              </a:rPr>
              <a:t>Double 11 </a:t>
            </a:r>
            <a:r>
              <a:rPr sz="2400" dirty="0">
                <a:ln>
                  <a:noFill/>
                </a:ln>
                <a:solidFill>
                  <a:srgbClr val="C00000"/>
                </a:solidFill>
                <a:latin typeface="Times New Roman Regular" panose="02020503050405090304" charset="0"/>
                <a:cs typeface="Times New Roman" panose="02020503050405090304" pitchFamily="18" charset="0"/>
              </a:rPr>
              <a:t>Promotion</a:t>
            </a:r>
            <a:endParaRPr lang="en-US" sz="2400" dirty="0">
              <a:ln>
                <a:noFill/>
              </a:ln>
              <a:solidFill>
                <a:srgbClr val="C00000"/>
              </a:solidFill>
              <a:latin typeface="Times New Roman Regular" panose="02020503050405090304" charset="0"/>
              <a:cs typeface="Times New Roman" panose="02020503050405090304" pitchFamily="18" charset="0"/>
            </a:endParaRPr>
          </a:p>
          <a:p>
            <a:pPr algn="just"/>
            <a:r>
              <a:rPr lang="zh-CN" altLang="en-US" sz="2400" dirty="0">
                <a:latin typeface="Times New Roman Regular" panose="02020503050405090304" charset="0"/>
                <a:cs typeface="Times New Roman" panose="02020503050405090304" pitchFamily="18" charset="0"/>
              </a:rPr>
              <a:t>          </a:t>
            </a:r>
            <a:r>
              <a:rPr sz="2400" dirty="0">
                <a:ln>
                  <a:noFill/>
                </a:ln>
                <a:latin typeface="Times New Roman Regular" panose="02020503050405090304" charset="0"/>
                <a:cs typeface="Times New Roman" panose="02020503050405090304" pitchFamily="18" charset="0"/>
              </a:rPr>
              <a:t>双11促销 </a:t>
            </a:r>
            <a:r>
              <a:rPr lang="en-US" sz="2400" dirty="0">
                <a:ln>
                  <a:noFill/>
                </a:ln>
                <a:latin typeface="Times New Roman Regular" panose="02020503050405090304" charset="0"/>
                <a:cs typeface="Times New Roman" panose="02020503050405090304" pitchFamily="18" charset="0"/>
              </a:rPr>
              <a:t> </a:t>
            </a:r>
            <a:endParaRPr sz="2400" dirty="0">
              <a:ln>
                <a:noFill/>
              </a:ln>
              <a:latin typeface="Times New Roman Regular" panose="02020503050405090304"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3" name="文本框 2"/>
          <p:cNvSpPr txBox="1"/>
          <p:nvPr/>
        </p:nvSpPr>
        <p:spPr>
          <a:xfrm>
            <a:off x="604520" y="1227772"/>
            <a:ext cx="10803709" cy="4955203"/>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sz="2800" b="1" u="sng" dirty="0">
                <a:ln>
                  <a:noFill/>
                </a:ln>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r>
              <a:rPr sz="2400" dirty="0">
                <a:ln>
                  <a:noFill/>
                </a:ln>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 </a:t>
            </a:r>
            <a:endParaRPr sz="2400" dirty="0">
              <a:ln>
                <a:noFill/>
              </a:ln>
              <a:latin typeface="Times New Roman Regular" panose="02020503050405090304" charset="0"/>
              <a:cs typeface="Times New Roman" panose="02020503050405090304" pitchFamily="18" charset="0"/>
            </a:endParaRPr>
          </a:p>
          <a:p>
            <a:pPr algn="just"/>
            <a:endParaRPr lang="en-US" sz="2400" dirty="0">
              <a:ln>
                <a:noFill/>
              </a:ln>
              <a:latin typeface="Times New Roman Regular" panose="02020503050405090304" charset="0"/>
              <a:cs typeface="Times New Roman" panose="02020503050405090304" pitchFamily="18" charset="0"/>
            </a:endParaRPr>
          </a:p>
          <a:p>
            <a:pPr algn="just"/>
            <a:r>
              <a:rPr lang="en-US" altLang="zh-CN" sz="2400" dirty="0">
                <a:solidFill>
                  <a:schemeClr val="tx1"/>
                </a:solidFill>
                <a:latin typeface="Times New Roman" panose="02020603050405020304" pitchFamily="18" charset="0"/>
                <a:cs typeface="Times New Roman" panose="02020603050405020304" pitchFamily="18" charset="0"/>
              </a:rPr>
              <a:t>2.</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Well, GA.II is our classic product and was once our </a:t>
            </a:r>
            <a:r>
              <a:rPr lang="en-US" altLang="zh-CN" sz="2400" b="1" i="1" dirty="0">
                <a:solidFill>
                  <a:srgbClr val="C00000"/>
                </a:solidFill>
                <a:latin typeface="Times New Roman" panose="02020603050405020304" pitchFamily="18" charset="0"/>
                <a:cs typeface="Times New Roman" panose="02020603050405020304" pitchFamily="18" charset="0"/>
              </a:rPr>
              <a:t>best-seller. </a:t>
            </a:r>
            <a:endParaRPr sz="2400" b="1" i="1" dirty="0">
              <a:ln>
                <a:noFill/>
              </a:ln>
              <a:solidFill>
                <a:srgbClr val="C00000"/>
              </a:solidFill>
              <a:latin typeface="Times New Roman Regular" panose="02020503050405090304" charset="0"/>
              <a:cs typeface="Times New Roman" panose="02020503050405090304" pitchFamily="18" charset="0"/>
            </a:endParaRPr>
          </a:p>
          <a:p>
            <a:pPr algn="just"/>
            <a:r>
              <a:rPr lang="en-US" sz="2400" dirty="0">
                <a:ln>
                  <a:noFill/>
                </a:ln>
                <a:solidFill>
                  <a:srgbClr val="C00000"/>
                </a:solidFill>
                <a:latin typeface="Times New Roman Regular" panose="02020503050405090304" charset="0"/>
                <a:cs typeface="Times New Roman" panose="02020503050405090304" pitchFamily="18" charset="0"/>
              </a:rPr>
              <a:t>    </a:t>
            </a:r>
            <a:r>
              <a:rPr sz="2400" dirty="0">
                <a:ln>
                  <a:noFill/>
                </a:ln>
                <a:solidFill>
                  <a:srgbClr val="C00000"/>
                </a:solidFill>
                <a:latin typeface="Times New Roman Regular" panose="02020503050405090304" charset="0"/>
                <a:cs typeface="Times New Roman" panose="02020503050405090304" pitchFamily="18" charset="0"/>
              </a:rPr>
              <a:t>best-seller </a:t>
            </a:r>
            <a:r>
              <a:rPr lang="en-GB" altLang="zh-CN" sz="2400" dirty="0">
                <a:solidFill>
                  <a:srgbClr val="C00000"/>
                </a:solidFill>
                <a:latin typeface="Times New Roman Regular" panose="02020503050405090304" charset="0"/>
                <a:cs typeface="Times New Roman" panose="02020503050405090304" pitchFamily="18" charset="0"/>
              </a:rPr>
              <a:t>/ˌ</a:t>
            </a:r>
            <a:r>
              <a:rPr lang="en-GB" altLang="zh-CN" sz="2400" dirty="0" err="1">
                <a:solidFill>
                  <a:srgbClr val="C00000"/>
                </a:solidFill>
                <a:latin typeface="Times New Roman Regular" panose="02020503050405090304" charset="0"/>
                <a:cs typeface="Times New Roman" panose="02020503050405090304" pitchFamily="18" charset="0"/>
              </a:rPr>
              <a:t>best'selə</a:t>
            </a:r>
            <a:r>
              <a:rPr lang="en-GB" altLang="zh-CN" sz="2400" dirty="0">
                <a:solidFill>
                  <a:srgbClr val="C00000"/>
                </a:solidFill>
                <a:latin typeface="Times New Roman Regular" panose="02020503050405090304" charset="0"/>
                <a:cs typeface="Times New Roman" panose="02020503050405090304" pitchFamily="18" charset="0"/>
              </a:rPr>
              <a:t>/ </a:t>
            </a:r>
            <a:r>
              <a:rPr sz="2400" i="1" dirty="0">
                <a:ln>
                  <a:noFill/>
                </a:ln>
                <a:solidFill>
                  <a:srgbClr val="C00000"/>
                </a:solidFill>
                <a:latin typeface="Times New Roman Italic" panose="02020503050405090304" charset="0"/>
                <a:cs typeface="Times New Roman Italic" panose="02020503050405090304" charset="0"/>
              </a:rPr>
              <a:t>n.</a:t>
            </a:r>
            <a:r>
              <a:rPr sz="2400" dirty="0">
                <a:ln>
                  <a:noFill/>
                </a:ln>
                <a:solidFill>
                  <a:srgbClr val="C00000"/>
                </a:solidFill>
                <a:latin typeface="Times New Roman Regular" panose="02020503050405090304" charset="0"/>
                <a:cs typeface="Times New Roman" panose="02020503050405090304" pitchFamily="18" charset="0"/>
              </a:rPr>
              <a:t> </a:t>
            </a:r>
            <a:r>
              <a:rPr sz="2400" dirty="0" err="1">
                <a:ln>
                  <a:noFill/>
                </a:ln>
                <a:solidFill>
                  <a:srgbClr val="C00000"/>
                </a:solidFill>
                <a:latin typeface="Times New Roman Regular" panose="02020503050405090304" charset="0"/>
                <a:cs typeface="Times New Roman" panose="02020503050405090304" pitchFamily="18" charset="0"/>
              </a:rPr>
              <a:t>畅销</a:t>
            </a:r>
            <a:r>
              <a:rPr lang="zh-CN" altLang="en-US" sz="2400" dirty="0">
                <a:ln>
                  <a:noFill/>
                </a:ln>
                <a:solidFill>
                  <a:srgbClr val="C00000"/>
                </a:solidFill>
                <a:latin typeface="Times New Roman Regular" panose="02020503050405090304" charset="0"/>
                <a:cs typeface="Times New Roman" panose="02020503050405090304" pitchFamily="18" charset="0"/>
              </a:rPr>
              <a:t>产品</a:t>
            </a:r>
            <a:r>
              <a:rPr sz="2400" dirty="0">
                <a:ln>
                  <a:noFill/>
                </a:ln>
                <a:latin typeface="Times New Roman Regular" panose="02020503050405090304" charset="0"/>
                <a:cs typeface="Times New Roman" panose="02020503050405090304" pitchFamily="18" charset="0"/>
              </a:rPr>
              <a:t> </a:t>
            </a:r>
          </a:p>
          <a:p>
            <a:pPr algn="just"/>
            <a:r>
              <a:rPr lang="en-US" sz="2400" dirty="0">
                <a:ln>
                  <a:noFill/>
                </a:ln>
                <a:latin typeface="Times New Roman Regular" panose="02020503050405090304" charset="0"/>
                <a:cs typeface="Times New Roman" panose="02020503050405090304" pitchFamily="18" charset="0"/>
              </a:rPr>
              <a:t>    e.g. </a:t>
            </a:r>
            <a:r>
              <a:rPr sz="2400" dirty="0">
                <a:ln>
                  <a:noFill/>
                </a:ln>
                <a:latin typeface="Times New Roman Regular" panose="02020503050405090304" charset="0"/>
                <a:cs typeface="Times New Roman" panose="02020503050405090304" pitchFamily="18" charset="0"/>
              </a:rPr>
              <a:t>The book is expected to dominate the </a:t>
            </a:r>
            <a:r>
              <a:rPr sz="2400" dirty="0">
                <a:ln>
                  <a:noFill/>
                </a:ln>
                <a:solidFill>
                  <a:srgbClr val="C00000"/>
                </a:solidFill>
                <a:latin typeface="Times New Roman Regular" panose="02020503050405090304" charset="0"/>
                <a:cs typeface="Times New Roman" panose="02020503050405090304" pitchFamily="18" charset="0"/>
              </a:rPr>
              <a:t>best-seller</a:t>
            </a:r>
            <a:r>
              <a:rPr sz="2400" dirty="0">
                <a:ln>
                  <a:noFill/>
                </a:ln>
                <a:latin typeface="Times New Roman Regular" panose="02020503050405090304" charset="0"/>
                <a:cs typeface="Times New Roman" panose="02020503050405090304" pitchFamily="18" charset="0"/>
              </a:rPr>
              <a:t> lists.</a:t>
            </a:r>
          </a:p>
          <a:p>
            <a:pPr algn="just"/>
            <a:r>
              <a:rPr lang="en-US" sz="2400" dirty="0">
                <a:ln>
                  <a:noFill/>
                </a:ln>
                <a:latin typeface="Times New Roman Regular" panose="02020503050405090304" charset="0"/>
                <a:cs typeface="Times New Roman" panose="02020503050405090304" pitchFamily="18" charset="0"/>
              </a:rPr>
              <a:t>          </a:t>
            </a:r>
            <a:r>
              <a:rPr lang="zh-CN" altLang="en-US" sz="2400" dirty="0">
                <a:ln>
                  <a:noFill/>
                </a:ln>
                <a:latin typeface="Times New Roman Regular" panose="02020503050405090304" charset="0"/>
                <a:cs typeface="Times New Roman" panose="02020503050405090304" pitchFamily="18" charset="0"/>
              </a:rPr>
              <a:t> </a:t>
            </a:r>
            <a:r>
              <a:rPr sz="2400" dirty="0" err="1">
                <a:ln>
                  <a:noFill/>
                </a:ln>
                <a:latin typeface="Times New Roman Regular" panose="02020503050405090304" charset="0"/>
                <a:cs typeface="Times New Roman" panose="02020503050405090304" pitchFamily="18" charset="0"/>
              </a:rPr>
              <a:t>这本书预期将占据畅销书榜首的位置</a:t>
            </a:r>
            <a:r>
              <a:rPr sz="2400" dirty="0">
                <a:ln>
                  <a:noFill/>
                </a:ln>
                <a:latin typeface="Times New Roman Regular" panose="02020503050405090304" charset="0"/>
                <a:cs typeface="Times New Roman" panose="02020503050405090304" pitchFamily="18" charset="0"/>
              </a:rPr>
              <a:t>。</a:t>
            </a:r>
          </a:p>
          <a:p>
            <a:pPr algn="just"/>
            <a:endParaRPr lang="en-US" sz="2400" dirty="0">
              <a:ln>
                <a:noFill/>
              </a:ln>
              <a:latin typeface="Times New Roman Regular" panose="02020503050405090304" charset="0"/>
              <a:cs typeface="Times New Roman" panose="02020503050405090304" pitchFamily="18" charset="0"/>
            </a:endParaRPr>
          </a:p>
          <a:p>
            <a:pPr algn="just"/>
            <a:r>
              <a:rPr lang="en-US" altLang="zh-CN" sz="2400" dirty="0">
                <a:solidFill>
                  <a:schemeClr val="tx1"/>
                </a:solidFill>
                <a:latin typeface="Times New Roman" panose="02020603050405020304" pitchFamily="18" charset="0"/>
                <a:cs typeface="Times New Roman" panose="02020603050405020304" pitchFamily="18" charset="0"/>
              </a:rPr>
              <a:t>3.</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You know that some other competitive </a:t>
            </a:r>
            <a:r>
              <a:rPr lang="en-US" altLang="zh-CN" sz="2400" b="1" i="1" dirty="0">
                <a:solidFill>
                  <a:srgbClr val="C00000"/>
                </a:solidFill>
                <a:latin typeface="Times New Roman" panose="02020603050405020304" pitchFamily="18" charset="0"/>
                <a:cs typeface="Times New Roman" panose="02020603050405020304" pitchFamily="18" charset="0"/>
              </a:rPr>
              <a:t>brands</a:t>
            </a:r>
            <a:r>
              <a:rPr lang="en-US" altLang="zh-CN" sz="2400" dirty="0">
                <a:solidFill>
                  <a:schemeClr val="tx1"/>
                </a:solidFill>
                <a:latin typeface="Times New Roman" panose="02020603050405020304" pitchFamily="18" charset="0"/>
                <a:cs typeface="Times New Roman" panose="02020603050405020304" pitchFamily="18" charset="0"/>
              </a:rPr>
              <a:t> have come onto the market within </a:t>
            </a:r>
          </a:p>
          <a:p>
            <a:pPr algn="just"/>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these two years, which decreases our market share to some extent.</a:t>
            </a:r>
            <a:endParaRPr lang="zh-CN" altLang="zh-CN" sz="2400" dirty="0">
              <a:solidFill>
                <a:schemeClr val="tx1"/>
              </a:solidFill>
              <a:latin typeface="Times New Roman" panose="02020603050405020304" pitchFamily="18" charset="0"/>
              <a:cs typeface="Times New Roman" panose="02020603050405020304" pitchFamily="18" charset="0"/>
            </a:endParaRPr>
          </a:p>
          <a:p>
            <a:pPr algn="just"/>
            <a:r>
              <a:rPr lang="zh-CN" altLang="en-US" sz="2400" dirty="0">
                <a:ln>
                  <a:noFill/>
                </a:ln>
                <a:solidFill>
                  <a:srgbClr val="C00000"/>
                </a:solidFill>
                <a:latin typeface="Times New Roman Regular" panose="02020503050405090304" charset="0"/>
                <a:cs typeface="Times New Roman" panose="02020503050405090304" pitchFamily="18" charset="0"/>
              </a:rPr>
              <a:t>    </a:t>
            </a:r>
            <a:r>
              <a:rPr sz="2400" dirty="0">
                <a:ln>
                  <a:noFill/>
                </a:ln>
                <a:solidFill>
                  <a:srgbClr val="C00000"/>
                </a:solidFill>
                <a:latin typeface="Times New Roman Regular" panose="02020503050405090304" charset="0"/>
                <a:cs typeface="Times New Roman" panose="02020503050405090304" pitchFamily="18" charset="0"/>
              </a:rPr>
              <a:t>brand /brænd/ </a:t>
            </a:r>
            <a:r>
              <a:rPr sz="2400" i="1" dirty="0">
                <a:ln>
                  <a:noFill/>
                </a:ln>
                <a:solidFill>
                  <a:srgbClr val="C00000"/>
                </a:solidFill>
                <a:latin typeface="Times New Roman Italic" panose="02020503050405090304" charset="0"/>
                <a:cs typeface="Times New Roman Italic" panose="02020503050405090304" charset="0"/>
              </a:rPr>
              <a:t>n.</a:t>
            </a:r>
            <a:r>
              <a:rPr sz="2400" dirty="0">
                <a:ln>
                  <a:noFill/>
                </a:ln>
                <a:solidFill>
                  <a:srgbClr val="C00000"/>
                </a:solidFill>
                <a:latin typeface="Times New Roman Regular" panose="02020503050405090304" charset="0"/>
                <a:cs typeface="Times New Roman" panose="02020503050405090304" pitchFamily="18" charset="0"/>
              </a:rPr>
              <a:t> 品牌</a:t>
            </a:r>
            <a:r>
              <a:rPr sz="2400" dirty="0">
                <a:ln>
                  <a:noFill/>
                </a:ln>
                <a:latin typeface="Times New Roman Regular" panose="02020503050405090304" charset="0"/>
                <a:cs typeface="Times New Roman" panose="02020503050405090304" pitchFamily="18" charset="0"/>
              </a:rPr>
              <a:t>              </a:t>
            </a:r>
          </a:p>
          <a:p>
            <a:pPr algn="just"/>
            <a:r>
              <a:rPr lang="en-US" sz="2400" dirty="0">
                <a:ln>
                  <a:noFill/>
                </a:ln>
                <a:latin typeface="Times New Roman Regular" panose="02020503050405090304" charset="0"/>
                <a:cs typeface="Times New Roman" panose="02020503050405090304" pitchFamily="18" charset="0"/>
              </a:rPr>
              <a:t>    e.g. </a:t>
            </a:r>
            <a:r>
              <a:rPr lang="en-US" altLang="zh-CN" sz="2400" dirty="0">
                <a:ln>
                  <a:noFill/>
                </a:ln>
                <a:latin typeface="Times New Roman Regular" panose="02020503050405090304" charset="0"/>
                <a:cs typeface="Times New Roman" panose="02020503050405090304" pitchFamily="18" charset="0"/>
              </a:rPr>
              <a:t>Choose whichever </a:t>
            </a:r>
            <a:r>
              <a:rPr lang="en-US" altLang="zh-CN" sz="2400" dirty="0">
                <a:ln>
                  <a:noFill/>
                </a:ln>
                <a:solidFill>
                  <a:srgbClr val="C00000"/>
                </a:solidFill>
                <a:latin typeface="Times New Roman Regular" panose="02020503050405090304" charset="0"/>
                <a:cs typeface="Times New Roman" panose="02020503050405090304" pitchFamily="18" charset="0"/>
              </a:rPr>
              <a:t>brand</a:t>
            </a:r>
            <a:r>
              <a:rPr lang="en-US" altLang="zh-CN" sz="2400" dirty="0">
                <a:ln>
                  <a:noFill/>
                </a:ln>
                <a:latin typeface="Times New Roman Regular" panose="02020503050405090304" charset="0"/>
                <a:cs typeface="Times New Roman" panose="02020503050405090304" pitchFamily="18" charset="0"/>
              </a:rPr>
              <a:t> you prefer</a:t>
            </a:r>
            <a:r>
              <a:rPr sz="2400" dirty="0">
                <a:ln>
                  <a:noFill/>
                </a:ln>
                <a:latin typeface="Times New Roman Regular" panose="02020503050405090304" charset="0"/>
                <a:cs typeface="Times New Roman" panose="02020503050405090304" pitchFamily="18" charset="0"/>
              </a:rPr>
              <a:t>. </a:t>
            </a:r>
            <a:endParaRPr lang="en-US" sz="2400" dirty="0">
              <a:ln>
                <a:noFill/>
              </a:ln>
              <a:latin typeface="Times New Roman Regular" panose="02020503050405090304" charset="0"/>
              <a:cs typeface="Times New Roman" panose="02020503050405090304" pitchFamily="18" charset="0"/>
            </a:endParaRPr>
          </a:p>
          <a:p>
            <a:pPr algn="just"/>
            <a:r>
              <a:rPr lang="en-US" sz="2400" dirty="0">
                <a:latin typeface="Times New Roman Regular" panose="02020503050405090304" charset="0"/>
                <a:cs typeface="Times New Roman" panose="02020503050405090304" pitchFamily="18" charset="0"/>
              </a:rPr>
              <a:t>           </a:t>
            </a:r>
            <a:r>
              <a:rPr lang="zh-CN" altLang="en-US" sz="2400" dirty="0">
                <a:latin typeface="Times New Roman Regular" panose="02020503050405090304" charset="0"/>
                <a:cs typeface="Times New Roman" panose="02020503050405090304" pitchFamily="18" charset="0"/>
              </a:rPr>
              <a:t>挑你喜欢的那个牌子</a:t>
            </a:r>
            <a:r>
              <a:rPr sz="2400" dirty="0">
                <a:ln>
                  <a:noFill/>
                </a:ln>
                <a:latin typeface="Times New Roman Regular" panose="02020503050405090304" charset="0"/>
                <a:cs typeface="Times New Roman" panose="02020503050405090304" pitchFamily="18" charset="0"/>
              </a:rPr>
              <a:t>。</a:t>
            </a:r>
          </a:p>
          <a:p>
            <a:pPr algn="just"/>
            <a:endParaRPr sz="2400" dirty="0">
              <a:ln>
                <a:noFill/>
              </a:ln>
              <a:latin typeface="Times New Roman Regular" panose="02020503050405090304"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3" name="文本框 2"/>
          <p:cNvSpPr txBox="1"/>
          <p:nvPr/>
        </p:nvSpPr>
        <p:spPr>
          <a:xfrm>
            <a:off x="604520" y="1227772"/>
            <a:ext cx="10803709" cy="236988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sz="2800" b="1" u="sng" dirty="0">
                <a:ln>
                  <a:noFill/>
                </a:ln>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r>
              <a:rPr sz="2400" dirty="0">
                <a:ln>
                  <a:noFill/>
                </a:ln>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 </a:t>
            </a:r>
            <a:endParaRPr sz="2400" dirty="0">
              <a:ln>
                <a:noFill/>
              </a:ln>
              <a:latin typeface="Times New Roman Regular" panose="02020503050405090304" charset="0"/>
              <a:cs typeface="Times New Roman" panose="02020503050405090304" pitchFamily="18" charset="0"/>
            </a:endParaRPr>
          </a:p>
          <a:p>
            <a:pPr algn="just"/>
            <a:endParaRPr lang="en-US" sz="2400" dirty="0">
              <a:ln>
                <a:noFill/>
              </a:ln>
              <a:latin typeface="Times New Roman Regular" panose="02020503050405090304" charset="0"/>
              <a:cs typeface="Times New Roman" panose="02020503050405090304" pitchFamily="18" charset="0"/>
            </a:endParaRPr>
          </a:p>
          <a:p>
            <a:pPr algn="just"/>
            <a:r>
              <a:rPr lang="en-US" altLang="zh-CN" sz="2400" dirty="0">
                <a:solidFill>
                  <a:schemeClr val="tx1"/>
                </a:solidFill>
                <a:latin typeface="Times New Roman" panose="02020603050405020304" pitchFamily="18" charset="0"/>
                <a:cs typeface="Times New Roman" panose="02020603050405020304" pitchFamily="18" charset="0"/>
              </a:rPr>
              <a:t>4.</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Oh, I know. But we need to upgrade </a:t>
            </a:r>
            <a:r>
              <a:rPr lang="en-US" altLang="zh-CN" sz="2400" b="1" i="1" dirty="0">
                <a:solidFill>
                  <a:srgbClr val="C00000"/>
                </a:solidFill>
                <a:latin typeface="Times New Roman" panose="02020603050405020304" pitchFamily="18" charset="0"/>
                <a:cs typeface="Times New Roman" panose="02020603050405020304" pitchFamily="18" charset="0"/>
              </a:rPr>
              <a:t>unremittingly</a:t>
            </a:r>
            <a:r>
              <a:rPr lang="en-US" altLang="zh-CN" sz="2400" dirty="0">
                <a:solidFill>
                  <a:schemeClr val="tx1"/>
                </a:solidFill>
                <a:latin typeface="Times New Roman" panose="02020603050405020304" pitchFamily="18" charset="0"/>
                <a:cs typeface="Times New Roman" panose="02020603050405020304" pitchFamily="18" charset="0"/>
              </a:rPr>
              <a:t> to keep our product on top.</a:t>
            </a:r>
            <a:endParaRPr lang="zh-CN" altLang="zh-CN" sz="2400" dirty="0">
              <a:solidFill>
                <a:schemeClr val="tx1"/>
              </a:solidFill>
              <a:latin typeface="Times New Roman" panose="02020603050405020304" pitchFamily="18" charset="0"/>
              <a:cs typeface="Times New Roman" panose="02020603050405020304" pitchFamily="18" charset="0"/>
            </a:endParaRPr>
          </a:p>
          <a:p>
            <a:pPr algn="just"/>
            <a:r>
              <a:rPr lang="en-US" sz="2400" dirty="0">
                <a:latin typeface="Times New Roman Regular" panose="02020503050405090304" charset="0"/>
                <a:cs typeface="Times New Roman" panose="02020503050405090304" pitchFamily="18" charset="0"/>
              </a:rPr>
              <a:t>    </a:t>
            </a:r>
            <a:r>
              <a:rPr sz="2400" dirty="0">
                <a:ln>
                  <a:noFill/>
                </a:ln>
                <a:solidFill>
                  <a:srgbClr val="C00000"/>
                </a:solidFill>
                <a:latin typeface="Times New Roman Regular" panose="02020503050405090304" charset="0"/>
                <a:cs typeface="Times New Roman" panose="02020503050405090304" pitchFamily="18" charset="0"/>
              </a:rPr>
              <a:t>unremittingly</a:t>
            </a:r>
            <a:r>
              <a:rPr lang="en-GB" altLang="zh-CN" sz="2400" dirty="0"/>
              <a:t> </a:t>
            </a:r>
            <a:r>
              <a:rPr lang="en-GB" altLang="zh-CN" sz="2400" dirty="0">
                <a:solidFill>
                  <a:srgbClr val="C00000"/>
                </a:solidFill>
                <a:latin typeface="Times New Roman Regular" panose="02020503050405090304" charset="0"/>
                <a:cs typeface="Times New Roman" panose="02020503050405090304" pitchFamily="18" charset="0"/>
              </a:rPr>
              <a:t>/ˌ</a:t>
            </a:r>
            <a:r>
              <a:rPr lang="en-GB" altLang="zh-CN" sz="2400" dirty="0" err="1">
                <a:solidFill>
                  <a:srgbClr val="C00000"/>
                </a:solidFill>
                <a:latin typeface="Times New Roman Regular" panose="02020503050405090304" charset="0"/>
                <a:cs typeface="Times New Roman" panose="02020503050405090304" pitchFamily="18" charset="0"/>
              </a:rPr>
              <a:t>ʌnrɪ'mɪtɪŋli</a:t>
            </a:r>
            <a:r>
              <a:rPr lang="en-GB" altLang="zh-CN" sz="2400" dirty="0">
                <a:solidFill>
                  <a:srgbClr val="C00000"/>
                </a:solidFill>
                <a:latin typeface="Times New Roman Regular" panose="02020503050405090304" charset="0"/>
                <a:cs typeface="Times New Roman" panose="02020503050405090304" pitchFamily="18" charset="0"/>
              </a:rPr>
              <a:t>/ </a:t>
            </a:r>
            <a:r>
              <a:rPr sz="2400" i="1" dirty="0">
                <a:ln>
                  <a:noFill/>
                </a:ln>
                <a:solidFill>
                  <a:srgbClr val="C00000"/>
                </a:solidFill>
                <a:latin typeface="Times New Roman Italic" panose="02020503050405090304" charset="0"/>
                <a:cs typeface="Times New Roman Italic" panose="02020503050405090304" charset="0"/>
              </a:rPr>
              <a:t>adv.</a:t>
            </a:r>
            <a:r>
              <a:rPr sz="2400" dirty="0">
                <a:ln>
                  <a:noFill/>
                </a:ln>
                <a:solidFill>
                  <a:srgbClr val="C00000"/>
                </a:solidFill>
                <a:latin typeface="Times New Roman Regular" panose="02020503050405090304" charset="0"/>
                <a:cs typeface="Times New Roman" panose="02020503050405090304" pitchFamily="18" charset="0"/>
              </a:rPr>
              <a:t> </a:t>
            </a:r>
            <a:r>
              <a:rPr lang="zh-CN" altLang="en-US" sz="2400" dirty="0">
                <a:ln>
                  <a:noFill/>
                </a:ln>
                <a:solidFill>
                  <a:srgbClr val="C00000"/>
                </a:solidFill>
                <a:latin typeface="Times New Roman Regular" panose="02020503050405090304" charset="0"/>
                <a:cs typeface="Times New Roman" panose="02020503050405090304" pitchFamily="18" charset="0"/>
              </a:rPr>
              <a:t>不间断地</a:t>
            </a:r>
            <a:r>
              <a:rPr sz="2400" dirty="0">
                <a:ln>
                  <a:noFill/>
                </a:ln>
                <a:solidFill>
                  <a:srgbClr val="C00000"/>
                </a:solidFill>
                <a:latin typeface="Times New Roman Regular" panose="02020503050405090304" charset="0"/>
                <a:cs typeface="Times New Roman" panose="02020503050405090304" pitchFamily="18" charset="0"/>
              </a:rPr>
              <a:t>；</a:t>
            </a:r>
            <a:r>
              <a:rPr lang="zh-CN" altLang="en-US" sz="2400" dirty="0">
                <a:ln>
                  <a:noFill/>
                </a:ln>
                <a:solidFill>
                  <a:srgbClr val="C00000"/>
                </a:solidFill>
                <a:latin typeface="Times New Roman Regular" panose="02020503050405090304" charset="0"/>
                <a:cs typeface="Times New Roman" panose="02020503050405090304" pitchFamily="18" charset="0"/>
              </a:rPr>
              <a:t>无休止</a:t>
            </a:r>
            <a:r>
              <a:rPr sz="2400" dirty="0">
                <a:ln>
                  <a:noFill/>
                </a:ln>
                <a:solidFill>
                  <a:srgbClr val="C00000"/>
                </a:solidFill>
                <a:latin typeface="Times New Roman Regular" panose="02020503050405090304" charset="0"/>
                <a:cs typeface="Times New Roman" panose="02020503050405090304" pitchFamily="18" charset="0"/>
              </a:rPr>
              <a:t>地</a:t>
            </a:r>
          </a:p>
          <a:p>
            <a:pPr algn="just"/>
            <a:r>
              <a:rPr lang="en-US" sz="2400" dirty="0">
                <a:ln>
                  <a:noFill/>
                </a:ln>
                <a:solidFill>
                  <a:schemeClr val="tx1"/>
                </a:solidFill>
                <a:latin typeface="Times New Roman Regular" panose="02020503050405090304" charset="0"/>
                <a:cs typeface="Times New Roman" panose="02020503050405090304" pitchFamily="18" charset="0"/>
              </a:rPr>
              <a:t>    e.g. </a:t>
            </a:r>
            <a:r>
              <a:rPr sz="2400" dirty="0">
                <a:ln>
                  <a:noFill/>
                </a:ln>
                <a:solidFill>
                  <a:schemeClr val="tx1"/>
                </a:solidFill>
                <a:latin typeface="Times New Roman Regular" panose="02020503050405090304" charset="0"/>
                <a:cs typeface="Times New Roman" panose="02020503050405090304" pitchFamily="18" charset="0"/>
              </a:rPr>
              <a:t>Huatai adheres to seeking zero-defect quality </a:t>
            </a:r>
            <a:r>
              <a:rPr sz="2400" dirty="0">
                <a:ln>
                  <a:noFill/>
                </a:ln>
                <a:solidFill>
                  <a:srgbClr val="C00000"/>
                </a:solidFill>
                <a:latin typeface="Times New Roman Regular" panose="02020503050405090304" charset="0"/>
                <a:cs typeface="Times New Roman" panose="02020503050405090304" pitchFamily="18" charset="0"/>
              </a:rPr>
              <a:t>unremittingly</a:t>
            </a:r>
            <a:r>
              <a:rPr sz="2400" dirty="0">
                <a:ln>
                  <a:noFill/>
                </a:ln>
                <a:solidFill>
                  <a:schemeClr val="tx1"/>
                </a:solidFill>
                <a:latin typeface="Times New Roman Regular" panose="02020503050405090304" charset="0"/>
                <a:cs typeface="Times New Roman" panose="02020503050405090304" pitchFamily="18" charset="0"/>
              </a:rPr>
              <a:t>.</a:t>
            </a:r>
          </a:p>
          <a:p>
            <a:pPr algn="just"/>
            <a:r>
              <a:rPr lang="en-US" sz="2400" dirty="0">
                <a:ln>
                  <a:noFill/>
                </a:ln>
                <a:solidFill>
                  <a:schemeClr val="tx1"/>
                </a:solidFill>
                <a:latin typeface="Times New Roman Regular" panose="02020503050405090304" charset="0"/>
                <a:cs typeface="Times New Roman" panose="02020503050405090304" pitchFamily="18" charset="0"/>
              </a:rPr>
              <a:t>          </a:t>
            </a:r>
            <a:r>
              <a:rPr sz="2400" dirty="0" err="1">
                <a:ln>
                  <a:noFill/>
                </a:ln>
                <a:solidFill>
                  <a:schemeClr val="tx1"/>
                </a:solidFill>
                <a:latin typeface="Times New Roman Regular" panose="02020503050405090304" charset="0"/>
                <a:cs typeface="Times New Roman" panose="02020503050405090304" pitchFamily="18" charset="0"/>
              </a:rPr>
              <a:t>华泰公司坚持不懈</a:t>
            </a:r>
            <a:r>
              <a:rPr lang="zh-CN" altLang="en-US" sz="2400" dirty="0">
                <a:ln>
                  <a:noFill/>
                </a:ln>
                <a:solidFill>
                  <a:schemeClr val="tx1"/>
                </a:solidFill>
                <a:latin typeface="Times New Roman Regular" panose="02020503050405090304" charset="0"/>
                <a:cs typeface="Times New Roman" panose="02020503050405090304" pitchFamily="18" charset="0"/>
              </a:rPr>
              <a:t>地</a:t>
            </a:r>
            <a:r>
              <a:rPr sz="2400" dirty="0" err="1">
                <a:ln>
                  <a:noFill/>
                </a:ln>
                <a:solidFill>
                  <a:schemeClr val="tx1"/>
                </a:solidFill>
                <a:latin typeface="Times New Roman Regular" panose="02020503050405090304" charset="0"/>
                <a:cs typeface="Times New Roman" panose="02020503050405090304" pitchFamily="18" charset="0"/>
              </a:rPr>
              <a:t>追求品质零缺陷</a:t>
            </a:r>
            <a:r>
              <a:rPr lang="zh-CN" sz="2400" dirty="0">
                <a:ln>
                  <a:noFill/>
                </a:ln>
                <a:solidFill>
                  <a:schemeClr val="tx1"/>
                </a:solidFill>
                <a:latin typeface="Times New Roman Regular" panose="02020503050405090304" charset="0"/>
                <a:cs typeface="Times New Roman" panose="02020503050405090304" pitchFamily="18" charset="0"/>
              </a:rPr>
              <a:t>。</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extLst>
      <p:ext uri="{BB962C8B-B14F-4D97-AF65-F5344CB8AC3E}">
        <p14:creationId xmlns:p14="http://schemas.microsoft.com/office/powerpoint/2010/main" val="259462040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3" name="文本框 2"/>
          <p:cNvSpPr txBox="1"/>
          <p:nvPr/>
        </p:nvSpPr>
        <p:spPr>
          <a:xfrm>
            <a:off x="671195" y="1170940"/>
            <a:ext cx="10374630" cy="521970"/>
          </a:xfrm>
          <a:prstGeom prst="rect">
            <a:avLst/>
          </a:prstGeom>
          <a:noFill/>
        </p:spPr>
        <p:txBody>
          <a:bodyPr wrap="square" rtlCol="0">
            <a:spAutoFit/>
          </a:bodyPr>
          <a:lstStyle/>
          <a:p>
            <a:r>
              <a:rPr lang="en-US" altLang="zh-CN" sz="2800" b="1" u="sng" dirty="0">
                <a:solidFill>
                  <a:schemeClr val="tx1"/>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Understand the text</a:t>
            </a:r>
          </a:p>
        </p:txBody>
      </p:sp>
      <p:sp>
        <p:nvSpPr>
          <p:cNvPr id="2" name="文本框 1"/>
          <p:cNvSpPr txBox="1"/>
          <p:nvPr/>
        </p:nvSpPr>
        <p:spPr>
          <a:xfrm>
            <a:off x="671195" y="2091055"/>
            <a:ext cx="10618470" cy="3046988"/>
          </a:xfrm>
          <a:prstGeom prst="rect">
            <a:avLst/>
          </a:prstGeom>
          <a:noFill/>
          <a:ln>
            <a:noFill/>
          </a:ln>
        </p:spPr>
        <p:txBody>
          <a:bodyPr wrap="square" rtlCol="0">
            <a:spAutoFit/>
          </a:bodyPr>
          <a:lstStyle/>
          <a:p>
            <a:pPr marL="457200" indent="-457200" algn="just">
              <a:buFont typeface="+mj-lt"/>
              <a:buAutoNum type="arabicPeriod"/>
            </a:pPr>
            <a:r>
              <a:rPr lang="zh-CN" altLang="en-US" sz="2400" b="1" dirty="0">
                <a:latin typeface="Times New Roman" panose="02020603050405020304" pitchFamily="18" charset="0"/>
                <a:cs typeface="Times New Roman" panose="02020603050405020304" pitchFamily="18" charset="0"/>
              </a:rPr>
              <a:t>Listen to the conversation and choose the best answer to the following question.</a:t>
            </a:r>
          </a:p>
          <a:p>
            <a:pPr indent="0" algn="just">
              <a:buFont typeface="+mj-lt"/>
              <a:buNone/>
            </a:pPr>
            <a:endParaRPr lang="zh-CN" altLang="en-US" sz="2400" dirty="0">
              <a:latin typeface="Times New Roman" panose="02020603050405020304" pitchFamily="18" charset="0"/>
              <a:cs typeface="Times New Roman" panose="02020603050405020304" pitchFamily="18" charset="0"/>
            </a:endParaRPr>
          </a:p>
          <a:p>
            <a:pPr indent="0" algn="just">
              <a:buFont typeface="+mj-lt"/>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What will the company do to keep the GA.II </a:t>
            </a:r>
            <a:r>
              <a:rPr lang="en-US" altLang="zh-CN" sz="2400" dirty="0">
                <a:latin typeface="Times New Roman" panose="02020603050405020304" pitchFamily="18" charset="0"/>
                <a:cs typeface="Times New Roman" panose="02020603050405020304" pitchFamily="18" charset="0"/>
              </a:rPr>
              <a:t>4-burner</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gas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grill</a:t>
            </a:r>
            <a:r>
              <a:rPr lang="zh-CN" altLang="en-US" sz="2400" dirty="0">
                <a:latin typeface="Times New Roman" panose="02020603050405020304" pitchFamily="18" charset="0"/>
                <a:cs typeface="Times New Roman" panose="02020603050405020304" pitchFamily="18" charset="0"/>
              </a:rPr>
              <a:t> on top?</a:t>
            </a:r>
          </a:p>
          <a:p>
            <a:pPr indent="0" algn="just">
              <a:buFont typeface="+mj-lt"/>
              <a:buNone/>
            </a:pPr>
            <a:r>
              <a:rPr lang="zh-CN" altLang="en-US" sz="2400" dirty="0">
                <a:latin typeface="Times New Roman" panose="02020603050405020304" pitchFamily="18" charset="0"/>
                <a:cs typeface="Times New Roman" panose="02020603050405020304" pitchFamily="18" charset="0"/>
              </a:rPr>
              <a:t>       A. Hold a </a:t>
            </a:r>
            <a:r>
              <a:rPr lang="en-US" altLang="zh-CN" sz="2400" dirty="0">
                <a:latin typeface="Times New Roman" panose="02020603050405020304" pitchFamily="18" charset="0"/>
                <a:cs typeface="Times New Roman" panose="02020603050405020304" pitchFamily="18" charset="0"/>
              </a:rPr>
              <a:t>p</a:t>
            </a:r>
            <a:r>
              <a:rPr lang="zh-CN" altLang="en-US" sz="2400" dirty="0">
                <a:latin typeface="Times New Roman" panose="02020603050405020304" pitchFamily="18" charset="0"/>
                <a:cs typeface="Times New Roman" panose="02020603050405020304" pitchFamily="18" charset="0"/>
              </a:rPr>
              <a:t>romotion activity.</a:t>
            </a:r>
          </a:p>
          <a:p>
            <a:pPr indent="0" algn="just">
              <a:buFont typeface="+mj-lt"/>
              <a:buNone/>
            </a:pPr>
            <a:r>
              <a:rPr lang="zh-CN" altLang="en-US" sz="2400" dirty="0">
                <a:latin typeface="Times New Roman" panose="02020603050405020304" pitchFamily="18" charset="0"/>
                <a:cs typeface="Times New Roman" panose="02020603050405020304" pitchFamily="18" charset="0"/>
              </a:rPr>
              <a:t>       B. Research on competitive brands.</a:t>
            </a:r>
          </a:p>
          <a:p>
            <a:pPr indent="0" algn="just">
              <a:buFont typeface="+mj-lt"/>
              <a:buNone/>
            </a:pPr>
            <a:r>
              <a:rPr lang="zh-CN" altLang="en-US" sz="2400" dirty="0">
                <a:latin typeface="Times New Roman" panose="02020603050405020304" pitchFamily="18" charset="0"/>
                <a:cs typeface="Times New Roman" panose="02020603050405020304" pitchFamily="18" charset="0"/>
              </a:rPr>
              <a:t>       C. Upgrade the product unremittingly.</a:t>
            </a:r>
          </a:p>
          <a:p>
            <a:pPr indent="0" algn="just">
              <a:buFont typeface="+mj-lt"/>
              <a:buNone/>
            </a:pPr>
            <a:r>
              <a:rPr lang="zh-CN" altLang="en-US" sz="2400" dirty="0">
                <a:latin typeface="Times New Roman" panose="02020603050405020304" pitchFamily="18" charset="0"/>
                <a:cs typeface="Times New Roman" panose="02020603050405020304" pitchFamily="18" charset="0"/>
              </a:rPr>
              <a:t>       D. Explore new overseas markets.</a:t>
            </a: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4" name="文本框 3">
            <a:extLst>
              <a:ext uri="{FF2B5EF4-FFF2-40B4-BE49-F238E27FC236}">
                <a16:creationId xmlns:a16="http://schemas.microsoft.com/office/drawing/2014/main" id="{0D80E3B2-F569-8E38-E7E7-6891BEBB774F}"/>
              </a:ext>
            </a:extLst>
          </p:cNvPr>
          <p:cNvSpPr txBox="1"/>
          <p:nvPr/>
        </p:nvSpPr>
        <p:spPr>
          <a:xfrm>
            <a:off x="-72073" y="3189734"/>
            <a:ext cx="1948815" cy="460375"/>
          </a:xfrm>
          <a:prstGeom prst="rect">
            <a:avLst/>
          </a:prstGeom>
          <a:noFill/>
        </p:spPr>
        <p:txBody>
          <a:bodyPr wrap="square" rtlCol="0">
            <a:spAutoFit/>
          </a:bodyPr>
          <a:lstStyle/>
          <a:p>
            <a:pPr algn="ctr"/>
            <a:r>
              <a:rPr lang="en-US" altLang="zh-CN" sz="2400" b="1" dirty="0">
                <a:solidFill>
                  <a:srgbClr val="C00000"/>
                </a:solidFill>
                <a:latin typeface="Times New Roman Regular" panose="02020503050405090304" charset="0"/>
                <a:cs typeface="Times New Roman Regular" panose="02020503050405090304" charset="0"/>
              </a:rPr>
              <a:t>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349066" y="183578"/>
            <a:ext cx="3392105"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3" name="文本框 2"/>
          <p:cNvSpPr txBox="1"/>
          <p:nvPr/>
        </p:nvSpPr>
        <p:spPr>
          <a:xfrm>
            <a:off x="349066" y="1097973"/>
            <a:ext cx="10374630" cy="521970"/>
          </a:xfrm>
          <a:prstGeom prst="rect">
            <a:avLst/>
          </a:prstGeom>
          <a:noFill/>
        </p:spPr>
        <p:txBody>
          <a:bodyPr wrap="square" rtlCol="0">
            <a:spAutoFit/>
          </a:bodyPr>
          <a:lstStyle/>
          <a:p>
            <a:r>
              <a:rPr lang="en-US" altLang="zh-CN" sz="2800" b="1" u="sng" dirty="0">
                <a:solidFill>
                  <a:schemeClr val="tx1"/>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Understand the text</a:t>
            </a:r>
          </a:p>
        </p:txBody>
      </p:sp>
      <p:sp>
        <p:nvSpPr>
          <p:cNvPr id="2" name="文本框 1"/>
          <p:cNvSpPr txBox="1"/>
          <p:nvPr/>
        </p:nvSpPr>
        <p:spPr>
          <a:xfrm>
            <a:off x="349066" y="1970713"/>
            <a:ext cx="11712305" cy="3046988"/>
          </a:xfrm>
          <a:prstGeom prst="rect">
            <a:avLst/>
          </a:prstGeom>
          <a:noFill/>
          <a:ln>
            <a:noFill/>
          </a:ln>
        </p:spPr>
        <p:txBody>
          <a:bodyPr wrap="square" rtlCol="0">
            <a:spAutoFit/>
          </a:bodyPr>
          <a:lstStyle/>
          <a:p>
            <a:pPr marL="457200" indent="-457200" algn="just">
              <a:buFont typeface="+mj-lt"/>
              <a:buAutoNum type="arabicPeriod" startAt="2"/>
            </a:pPr>
            <a:r>
              <a:rPr lang="zh-CN" altLang="en-US" sz="2400" b="1" dirty="0">
                <a:latin typeface="Times New Roman" panose="02020603050405020304" pitchFamily="18" charset="0"/>
                <a:cs typeface="Times New Roman" panose="02020603050405020304" pitchFamily="18" charset="0"/>
              </a:rPr>
              <a:t>Listen again and fill in the blanks.</a:t>
            </a:r>
          </a:p>
          <a:p>
            <a:pPr marL="457200" indent="-457200" algn="just">
              <a:buFont typeface="+mj-lt"/>
              <a:buAutoNum type="arabicPeriod" startAt="2"/>
            </a:pPr>
            <a:endParaRPr lang="zh-CN" altLang="en-US"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(1) </a:t>
            </a:r>
            <a:r>
              <a:rPr lang="en-US" altLang="zh-CN" sz="2400" dirty="0">
                <a:latin typeface="Times New Roman" panose="02020603050405020304" pitchFamily="18" charset="0"/>
                <a:cs typeface="Times New Roman" panose="02020603050405020304" pitchFamily="18" charset="0"/>
              </a:rPr>
              <a:t>Ada </a:t>
            </a:r>
            <a:r>
              <a:rPr lang="zh-CN" altLang="en-US" sz="2400" dirty="0">
                <a:latin typeface="Times New Roman" panose="02020603050405020304" pitchFamily="18" charset="0"/>
                <a:cs typeface="Times New Roman" panose="02020603050405020304" pitchFamily="18" charset="0"/>
              </a:rPr>
              <a:t>notices that sales of </a:t>
            </a:r>
            <a:r>
              <a:rPr lang="en-US" altLang="zh-CN" sz="2400" dirty="0">
                <a:latin typeface="Times New Roman" panose="02020603050405020304" pitchFamily="18" charset="0"/>
                <a:cs typeface="Times New Roman" panose="02020603050405020304" pitchFamily="18" charset="0"/>
              </a:rPr>
              <a:t>the </a:t>
            </a:r>
            <a:r>
              <a:rPr lang="zh-CN" altLang="en-US" sz="2400" dirty="0">
                <a:latin typeface="Times New Roman" panose="02020603050405020304" pitchFamily="18" charset="0"/>
                <a:cs typeface="Times New Roman" panose="02020603050405020304" pitchFamily="18" charset="0"/>
              </a:rPr>
              <a:t>GA.II </a:t>
            </a:r>
            <a:r>
              <a:rPr lang="en-US" altLang="zh-CN" sz="2400" dirty="0">
                <a:latin typeface="Times New Roman" panose="02020603050405020304" pitchFamily="18" charset="0"/>
                <a:cs typeface="Times New Roman" panose="02020603050405020304" pitchFamily="18" charset="0"/>
              </a:rPr>
              <a:t>4-burner gas grill </a:t>
            </a:r>
            <a:r>
              <a:rPr lang="zh-CN" altLang="en-US" sz="2400" dirty="0">
                <a:latin typeface="Times New Roman" panose="02020603050405020304" pitchFamily="18" charset="0"/>
                <a:cs typeface="Times New Roman" panose="02020603050405020304" pitchFamily="18" charset="0"/>
              </a:rPr>
              <a:t>have been </a:t>
            </a:r>
            <a:r>
              <a:rPr lang="zh-CN" altLang="en-US" sz="2400" u="sng"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 fro</a:t>
            </a:r>
            <a:r>
              <a:rPr lang="en-US" altLang="zh-CN" sz="2400" dirty="0">
                <a:latin typeface="Times New Roman" panose="02020603050405020304" pitchFamily="18" charset="0"/>
                <a:cs typeface="Times New Roman" panose="02020603050405020304" pitchFamily="18" charset="0"/>
              </a:rPr>
              <a:t>m ________</a:t>
            </a:r>
            <a:r>
              <a:rPr lang="zh-CN" altLang="en-US" sz="2400" u="sng"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rPr>
              <a:t>to </a:t>
            </a:r>
            <a:r>
              <a:rPr lang="zh-CN" altLang="en-US" sz="2400" u="sng" dirty="0">
                <a:latin typeface="Times New Roman" panose="02020603050405020304" pitchFamily="18" charset="0"/>
                <a:cs typeface="Times New Roman" panose="02020603050405020304" pitchFamily="18" charset="0"/>
              </a:rPr>
              <a:t>  </a:t>
            </a:r>
            <a:r>
              <a:rPr lang="zh-CN" altLang="en-US" sz="2400" u="sng"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rPr>
              <a:t>.</a:t>
            </a:r>
          </a:p>
          <a:p>
            <a:pPr algn="just"/>
            <a:endParaRPr lang="zh-CN" altLang="en-US"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(2) Some other </a:t>
            </a:r>
            <a:r>
              <a:rPr lang="zh-CN" altLang="en-US" sz="2400" u="sng" dirty="0">
                <a:latin typeface="Times New Roman" panose="02020603050405020304" pitchFamily="18" charset="0"/>
                <a:cs typeface="Times New Roman" panose="02020603050405020304" pitchFamily="18" charset="0"/>
                <a:sym typeface="+mn-ea"/>
              </a:rPr>
              <a:t>                          </a:t>
            </a:r>
            <a:r>
              <a:rPr lang="en-US" altLang="zh-CN" sz="2400" u="sng" dirty="0">
                <a:latin typeface="Times New Roman" panose="02020603050405020304" pitchFamily="18" charset="0"/>
                <a:cs typeface="Times New Roman" panose="02020603050405020304" pitchFamily="18" charset="0"/>
                <a:sym typeface="+mn-ea"/>
              </a:rPr>
              <a:t>    </a:t>
            </a:r>
            <a:r>
              <a:rPr lang="zh-CN" altLang="en-US" sz="2400" u="sng"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rPr>
              <a:t>of grills have come onto the market within these two years.</a:t>
            </a:r>
          </a:p>
          <a:p>
            <a:pPr algn="just"/>
            <a:endParaRPr lang="zh-CN" altLang="en-US"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(3) Hanson should report his product upgrade plan </a:t>
            </a:r>
            <a:r>
              <a:rPr lang="zh-CN" altLang="en-US" sz="2400" u="sng"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rPr>
              <a:t>.</a:t>
            </a: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8" name="文本框 7"/>
          <p:cNvSpPr txBox="1"/>
          <p:nvPr/>
        </p:nvSpPr>
        <p:spPr>
          <a:xfrm>
            <a:off x="8364446" y="2652098"/>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declining</a:t>
            </a:r>
          </a:p>
        </p:txBody>
      </p:sp>
      <p:sp>
        <p:nvSpPr>
          <p:cNvPr id="9" name="文本框 8"/>
          <p:cNvSpPr txBox="1"/>
          <p:nvPr/>
        </p:nvSpPr>
        <p:spPr>
          <a:xfrm>
            <a:off x="10293599" y="2681491"/>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July</a:t>
            </a:r>
          </a:p>
        </p:txBody>
      </p:sp>
      <p:sp>
        <p:nvSpPr>
          <p:cNvPr id="10" name="文本框 9"/>
          <p:cNvSpPr txBox="1"/>
          <p:nvPr/>
        </p:nvSpPr>
        <p:spPr>
          <a:xfrm>
            <a:off x="634067" y="3033832"/>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December</a:t>
            </a:r>
          </a:p>
        </p:txBody>
      </p:sp>
      <p:sp>
        <p:nvSpPr>
          <p:cNvPr id="11" name="文本框 10"/>
          <p:cNvSpPr txBox="1"/>
          <p:nvPr/>
        </p:nvSpPr>
        <p:spPr>
          <a:xfrm>
            <a:off x="2199489" y="3678371"/>
            <a:ext cx="2719614" cy="46166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competitive brands</a:t>
            </a:r>
          </a:p>
        </p:txBody>
      </p:sp>
      <p:sp>
        <p:nvSpPr>
          <p:cNvPr id="13" name="文本框 12"/>
          <p:cNvSpPr txBox="1"/>
          <p:nvPr/>
        </p:nvSpPr>
        <p:spPr>
          <a:xfrm>
            <a:off x="6527144" y="4404132"/>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next week</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531495" y="183958"/>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2" name="文本框 1"/>
          <p:cNvSpPr txBox="1"/>
          <p:nvPr/>
        </p:nvSpPr>
        <p:spPr>
          <a:xfrm>
            <a:off x="531495" y="1010411"/>
            <a:ext cx="10500995" cy="521970"/>
          </a:xfrm>
          <a:prstGeom prst="rect">
            <a:avLst/>
          </a:prstGeom>
          <a:noFill/>
        </p:spPr>
        <p:txBody>
          <a:bodyPr wrap="square" rtlCol="0">
            <a:spAutoFit/>
          </a:bodyPr>
          <a:lstStyle/>
          <a:p>
            <a:pPr>
              <a:buClrTx/>
              <a:buSzTx/>
              <a:buFontTx/>
            </a:pPr>
            <a:r>
              <a:rPr lang="en-US" altLang="zh-CN" sz="2800" b="1" u="sng" dirty="0">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in focus</a:t>
            </a:r>
          </a:p>
        </p:txBody>
      </p:sp>
      <p:sp>
        <p:nvSpPr>
          <p:cNvPr id="6" name="文本框 5"/>
          <p:cNvSpPr txBox="1"/>
          <p:nvPr/>
        </p:nvSpPr>
        <p:spPr>
          <a:xfrm>
            <a:off x="531495" y="1646555"/>
            <a:ext cx="11355705" cy="1568450"/>
          </a:xfrm>
          <a:prstGeom prst="rect">
            <a:avLst/>
          </a:prstGeom>
          <a:noFill/>
        </p:spPr>
        <p:txBody>
          <a:bodyPr wrap="square" rtlCol="0">
            <a:spAutoFit/>
          </a:bodyPr>
          <a:lstStyle/>
          <a:p>
            <a:pPr algn="just" fontAlgn="auto"/>
            <a:r>
              <a:rPr lang="zh-CN" altLang="en-US" sz="2400" b="1" dirty="0">
                <a:latin typeface="Times New Roman" panose="02020503050405090304" pitchFamily="18" charset="0"/>
                <a:cs typeface="Times New Roman" panose="02020503050405090304" pitchFamily="18" charset="0"/>
              </a:rPr>
              <a:t>Complete the sentences with the correct form of the words in the box.</a:t>
            </a:r>
          </a:p>
          <a:p>
            <a:pPr algn="just" fontAlgn="auto"/>
            <a:endParaRPr lang="zh-CN" altLang="en-US" sz="2400" dirty="0">
              <a:latin typeface="Times New Roman" panose="02020503050405090304" pitchFamily="18" charset="0"/>
              <a:cs typeface="Times New Roman" panose="02020503050405090304" pitchFamily="18" charset="0"/>
            </a:endParaRPr>
          </a:p>
          <a:p>
            <a:pPr algn="just" fontAlgn="auto"/>
            <a:endParaRPr lang="zh-CN" altLang="en-US" sz="2400" dirty="0">
              <a:latin typeface="Times New Roman" panose="02020503050405090304" pitchFamily="18" charset="0"/>
              <a:cs typeface="Times New Roman" panose="02020503050405090304" pitchFamily="18" charset="0"/>
            </a:endParaRPr>
          </a:p>
          <a:p>
            <a:pPr marL="457200" indent="-457200" algn="just" fontAlgn="auto">
              <a:buFont typeface="+mj-lt"/>
              <a:buAutoNum type="arabicParenR"/>
            </a:pPr>
            <a:endParaRPr lang="zh-CN" altLang="en-US" sz="2400" dirty="0">
              <a:latin typeface="Times New Roman" panose="02020503050405090304" pitchFamily="18" charset="0"/>
              <a:cs typeface="Times New Roman" panose="02020503050405090304" pitchFamily="18" charset="0"/>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graphicFrame>
        <p:nvGraphicFramePr>
          <p:cNvPr id="14" name="表格 13"/>
          <p:cNvGraphicFramePr/>
          <p:nvPr/>
        </p:nvGraphicFramePr>
        <p:xfrm>
          <a:off x="671195" y="2132330"/>
          <a:ext cx="10766425" cy="461010"/>
        </p:xfrm>
        <a:graphic>
          <a:graphicData uri="http://schemas.openxmlformats.org/drawingml/2006/table">
            <a:tbl>
              <a:tblPr firstRow="1" bandRow="1">
                <a:tableStyleId>{5940675A-B579-460E-94D1-54222C63F5DA}</a:tableStyleId>
              </a:tblPr>
              <a:tblGrid>
                <a:gridCol w="1049020">
                  <a:extLst>
                    <a:ext uri="{9D8B030D-6E8A-4147-A177-3AD203B41FA5}">
                      <a16:colId xmlns:a16="http://schemas.microsoft.com/office/drawing/2014/main" val="20000"/>
                    </a:ext>
                  </a:extLst>
                </a:gridCol>
                <a:gridCol w="2409190">
                  <a:extLst>
                    <a:ext uri="{9D8B030D-6E8A-4147-A177-3AD203B41FA5}">
                      <a16:colId xmlns:a16="http://schemas.microsoft.com/office/drawing/2014/main" val="20001"/>
                    </a:ext>
                  </a:extLst>
                </a:gridCol>
                <a:gridCol w="1929765">
                  <a:extLst>
                    <a:ext uri="{9D8B030D-6E8A-4147-A177-3AD203B41FA5}">
                      <a16:colId xmlns:a16="http://schemas.microsoft.com/office/drawing/2014/main" val="20002"/>
                    </a:ext>
                  </a:extLst>
                </a:gridCol>
                <a:gridCol w="2014220">
                  <a:extLst>
                    <a:ext uri="{9D8B030D-6E8A-4147-A177-3AD203B41FA5}">
                      <a16:colId xmlns:a16="http://schemas.microsoft.com/office/drawing/2014/main" val="20003"/>
                    </a:ext>
                  </a:extLst>
                </a:gridCol>
                <a:gridCol w="2323465">
                  <a:extLst>
                    <a:ext uri="{9D8B030D-6E8A-4147-A177-3AD203B41FA5}">
                      <a16:colId xmlns:a16="http://schemas.microsoft.com/office/drawing/2014/main" val="20004"/>
                    </a:ext>
                  </a:extLst>
                </a:gridCol>
                <a:gridCol w="1040765">
                  <a:extLst>
                    <a:ext uri="{9D8B030D-6E8A-4147-A177-3AD203B41FA5}">
                      <a16:colId xmlns:a16="http://schemas.microsoft.com/office/drawing/2014/main" val="20005"/>
                    </a:ext>
                  </a:extLst>
                </a:gridCol>
              </a:tblGrid>
              <a:tr h="461010">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figure</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comparatively</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2827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promotion</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30175"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best-seller</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3081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unremittingly</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2954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brand</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30175" marR="0" marT="0" marB="1">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文本框 375"/>
          <p:cNvSpPr txBox="1"/>
          <p:nvPr/>
        </p:nvSpPr>
        <p:spPr>
          <a:xfrm>
            <a:off x="671195" y="2112645"/>
            <a:ext cx="10766062" cy="480695"/>
          </a:xfrm>
          <a:prstGeom prst="rect">
            <a:avLst/>
          </a:prstGeom>
          <a:solidFill>
            <a:srgbClr val="00B59E">
              <a:alpha val="9999"/>
            </a:srgbClr>
          </a:solidFill>
          <a:ln>
            <a:noFill/>
          </a:ln>
        </p:spPr>
        <p:txBody>
          <a:bodyPr lIns="0" tIns="0" rIns="0" bIns="0" upright="1"/>
          <a:lstStyle/>
          <a:p>
            <a:pPr marR="0" indent="0" algn="ctr">
              <a:lnSpc>
                <a:spcPct val="100000"/>
              </a:lnSpc>
              <a:spcBef>
                <a:spcPts val="400"/>
              </a:spcBef>
              <a:spcAft>
                <a:spcPts val="0"/>
              </a:spcAft>
              <a:tabLst>
                <a:tab pos="1668780" algn="l"/>
                <a:tab pos="2529840" algn="l"/>
                <a:tab pos="3331845" algn="l"/>
                <a:tab pos="4406265" algn="l"/>
              </a:tabLst>
            </a:pPr>
            <a:endParaRPr lang="en-US" altLang="zh-CN" sz="2400" b="1" kern="100" dirty="0">
              <a:solidFill>
                <a:srgbClr val="231F20"/>
              </a:solidFill>
              <a:latin typeface="Times New Roman" panose="02020503050405090304" pitchFamily="18" charset="0"/>
              <a:ea typeface="Times New Roman" panose="02020503050405090304"/>
              <a:cs typeface="Times New Roman" panose="02020503050405090304" pitchFamily="18" charset="0"/>
              <a:sym typeface="Times New Roman" panose="02020503050405090304"/>
            </a:endParaRPr>
          </a:p>
        </p:txBody>
      </p:sp>
      <p:sp>
        <p:nvSpPr>
          <p:cNvPr id="16" name="文本框 15"/>
          <p:cNvSpPr txBox="1"/>
          <p:nvPr/>
        </p:nvSpPr>
        <p:spPr>
          <a:xfrm>
            <a:off x="581660" y="2938780"/>
            <a:ext cx="10855960" cy="2306955"/>
          </a:xfrm>
          <a:prstGeom prst="rect">
            <a:avLst/>
          </a:prstGeom>
          <a:noFill/>
          <a:ln w="9525">
            <a:noFill/>
          </a:ln>
        </p:spPr>
        <p:txBody>
          <a:bodyPr wrap="square">
            <a:spAutoFit/>
          </a:bodyPr>
          <a:lstStyle/>
          <a:p>
            <a:pPr marL="0" indent="0" algn="l"/>
            <a:r>
              <a:rPr lang="en-US" altLang="zh-CN" sz="2400" dirty="0">
                <a:solidFill>
                  <a:srgbClr val="231F20"/>
                </a:solidFill>
                <a:latin typeface="Times New Roman" panose="02020503050405090304" pitchFamily="18" charset="0"/>
                <a:cs typeface="Times New Roman" panose="02020503050405090304" pitchFamily="18" charset="0"/>
                <a:sym typeface="+mn-ea"/>
              </a:rPr>
              <a:t>(1) Our</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u="sng" dirty="0">
                <a:solidFill>
                  <a:srgbClr val="231F20"/>
                </a:solidFill>
                <a:latin typeface="Times New Roman" panose="02020503050405090304" pitchFamily="18" charset="0"/>
                <a:cs typeface="Times New Roman" panose="02020503050405090304" pitchFamily="18" charset="0"/>
                <a:sym typeface="+mn-ea"/>
              </a:rPr>
              <a:t>                     </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image will become our public identity and therefore our own identity.</a:t>
            </a:r>
          </a:p>
          <a:p>
            <a:pPr marL="0" indent="0" algn="l"/>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en-US" altLang="zh-CN" sz="2400" dirty="0">
                <a:solidFill>
                  <a:srgbClr val="231F20"/>
                </a:solidFill>
                <a:latin typeface="Times New Roman" panose="02020503050405090304" pitchFamily="18" charset="0"/>
                <a:cs typeface="Times New Roman" panose="02020503050405090304" pitchFamily="18" charset="0"/>
                <a:sym typeface="+mn-ea"/>
              </a:rPr>
              <a:t>(2) Supermarkets always launch</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u="sng" dirty="0">
                <a:solidFill>
                  <a:srgbClr val="231F20"/>
                </a:solidFill>
                <a:latin typeface="Times New Roman" panose="02020503050405090304" pitchFamily="18" charset="0"/>
                <a:cs typeface="Times New Roman" panose="02020503050405090304" pitchFamily="18" charset="0"/>
                <a:sym typeface="+mn-ea"/>
              </a:rPr>
              <a:t>                      </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activities when it’s holiday.</a:t>
            </a:r>
          </a:p>
          <a:p>
            <a:pPr marL="0" indent="0" algn="l"/>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en-US" altLang="zh-CN" sz="2400" dirty="0">
                <a:solidFill>
                  <a:srgbClr val="231F20"/>
                </a:solidFill>
                <a:latin typeface="Times New Roman" panose="02020503050405090304" pitchFamily="18" charset="0"/>
                <a:cs typeface="Times New Roman" panose="02020503050405090304" pitchFamily="18" charset="0"/>
                <a:sym typeface="+mn-ea"/>
              </a:rPr>
              <a:t>(3) This year’s sales</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u="sng" dirty="0">
                <a:solidFill>
                  <a:srgbClr val="231F20"/>
                </a:solidFill>
                <a:latin typeface="Times New Roman" panose="02020503050405090304" pitchFamily="18" charset="0"/>
                <a:cs typeface="Times New Roman" panose="02020503050405090304" pitchFamily="18" charset="0"/>
                <a:sym typeface="+mn-ea"/>
              </a:rPr>
              <a:t>                     </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is looking good.</a:t>
            </a:r>
          </a:p>
        </p:txBody>
      </p:sp>
      <p:sp>
        <p:nvSpPr>
          <p:cNvPr id="4" name="文本框 3"/>
          <p:cNvSpPr txBox="1"/>
          <p:nvPr/>
        </p:nvSpPr>
        <p:spPr>
          <a:xfrm>
            <a:off x="1611273" y="2868804"/>
            <a:ext cx="149034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brand</a:t>
            </a:r>
          </a:p>
        </p:txBody>
      </p:sp>
      <p:sp>
        <p:nvSpPr>
          <p:cNvPr id="5" name="文本框 4"/>
          <p:cNvSpPr txBox="1"/>
          <p:nvPr/>
        </p:nvSpPr>
        <p:spPr>
          <a:xfrm>
            <a:off x="4460771" y="3929380"/>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promotion</a:t>
            </a:r>
          </a:p>
        </p:txBody>
      </p:sp>
      <p:sp>
        <p:nvSpPr>
          <p:cNvPr id="8" name="文本框 7"/>
          <p:cNvSpPr txBox="1"/>
          <p:nvPr/>
        </p:nvSpPr>
        <p:spPr>
          <a:xfrm>
            <a:off x="2949192" y="4691380"/>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figure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581660" y="211455"/>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2" name="文本框 1"/>
          <p:cNvSpPr txBox="1"/>
          <p:nvPr/>
        </p:nvSpPr>
        <p:spPr>
          <a:xfrm>
            <a:off x="531495" y="960881"/>
            <a:ext cx="10500995" cy="521970"/>
          </a:xfrm>
          <a:prstGeom prst="rect">
            <a:avLst/>
          </a:prstGeom>
          <a:noFill/>
        </p:spPr>
        <p:txBody>
          <a:bodyPr wrap="square" rtlCol="0">
            <a:spAutoFit/>
          </a:bodyPr>
          <a:lstStyle/>
          <a:p>
            <a:pPr>
              <a:buClrTx/>
              <a:buSzTx/>
              <a:buFontTx/>
            </a:pPr>
            <a:r>
              <a:rPr lang="en-US" altLang="zh-CN" sz="2800" b="1" u="sng" dirty="0">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in focus</a:t>
            </a:r>
          </a:p>
        </p:txBody>
      </p:sp>
      <p:sp>
        <p:nvSpPr>
          <p:cNvPr id="6" name="文本框 5"/>
          <p:cNvSpPr txBox="1"/>
          <p:nvPr/>
        </p:nvSpPr>
        <p:spPr>
          <a:xfrm>
            <a:off x="531495" y="1646555"/>
            <a:ext cx="11355705" cy="1568450"/>
          </a:xfrm>
          <a:prstGeom prst="rect">
            <a:avLst/>
          </a:prstGeom>
          <a:noFill/>
        </p:spPr>
        <p:txBody>
          <a:bodyPr wrap="square" rtlCol="0">
            <a:spAutoFit/>
          </a:bodyPr>
          <a:lstStyle/>
          <a:p>
            <a:pPr algn="just" fontAlgn="auto"/>
            <a:r>
              <a:rPr lang="zh-CN" altLang="en-US" sz="2400" b="1" dirty="0">
                <a:latin typeface="Times New Roman" panose="02020503050405090304" pitchFamily="18" charset="0"/>
                <a:cs typeface="Times New Roman" panose="02020503050405090304" pitchFamily="18" charset="0"/>
              </a:rPr>
              <a:t>Complete the sentences with the correct form of the words in the box.</a:t>
            </a:r>
          </a:p>
          <a:p>
            <a:pPr algn="just" fontAlgn="auto"/>
            <a:endParaRPr lang="zh-CN" altLang="en-US" sz="2400" dirty="0">
              <a:latin typeface="Times New Roman" panose="02020503050405090304" pitchFamily="18" charset="0"/>
              <a:cs typeface="Times New Roman" panose="02020503050405090304" pitchFamily="18" charset="0"/>
            </a:endParaRPr>
          </a:p>
          <a:p>
            <a:pPr algn="just" fontAlgn="auto"/>
            <a:endParaRPr lang="zh-CN" altLang="en-US" sz="2400" dirty="0">
              <a:latin typeface="Times New Roman" panose="02020503050405090304" pitchFamily="18" charset="0"/>
              <a:cs typeface="Times New Roman" panose="02020503050405090304" pitchFamily="18" charset="0"/>
            </a:endParaRPr>
          </a:p>
          <a:p>
            <a:pPr marL="457200" indent="-457200" algn="just" fontAlgn="auto">
              <a:buFont typeface="+mj-lt"/>
              <a:buAutoNum type="arabicParenR"/>
            </a:pPr>
            <a:endParaRPr lang="zh-CN" altLang="en-US" sz="2400" dirty="0">
              <a:latin typeface="Times New Roman" panose="02020503050405090304" pitchFamily="18" charset="0"/>
              <a:cs typeface="Times New Roman" panose="02020503050405090304" pitchFamily="18" charset="0"/>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graphicFrame>
        <p:nvGraphicFramePr>
          <p:cNvPr id="14" name="表格 13"/>
          <p:cNvGraphicFramePr/>
          <p:nvPr/>
        </p:nvGraphicFramePr>
        <p:xfrm>
          <a:off x="671195" y="2132330"/>
          <a:ext cx="10766425" cy="461010"/>
        </p:xfrm>
        <a:graphic>
          <a:graphicData uri="http://schemas.openxmlformats.org/drawingml/2006/table">
            <a:tbl>
              <a:tblPr firstRow="1" bandRow="1">
                <a:tableStyleId>{5940675A-B579-460E-94D1-54222C63F5DA}</a:tableStyleId>
              </a:tblPr>
              <a:tblGrid>
                <a:gridCol w="1049020">
                  <a:extLst>
                    <a:ext uri="{9D8B030D-6E8A-4147-A177-3AD203B41FA5}">
                      <a16:colId xmlns:a16="http://schemas.microsoft.com/office/drawing/2014/main" val="20000"/>
                    </a:ext>
                  </a:extLst>
                </a:gridCol>
                <a:gridCol w="2409190">
                  <a:extLst>
                    <a:ext uri="{9D8B030D-6E8A-4147-A177-3AD203B41FA5}">
                      <a16:colId xmlns:a16="http://schemas.microsoft.com/office/drawing/2014/main" val="20001"/>
                    </a:ext>
                  </a:extLst>
                </a:gridCol>
                <a:gridCol w="1929765">
                  <a:extLst>
                    <a:ext uri="{9D8B030D-6E8A-4147-A177-3AD203B41FA5}">
                      <a16:colId xmlns:a16="http://schemas.microsoft.com/office/drawing/2014/main" val="20002"/>
                    </a:ext>
                  </a:extLst>
                </a:gridCol>
                <a:gridCol w="2014220">
                  <a:extLst>
                    <a:ext uri="{9D8B030D-6E8A-4147-A177-3AD203B41FA5}">
                      <a16:colId xmlns:a16="http://schemas.microsoft.com/office/drawing/2014/main" val="20003"/>
                    </a:ext>
                  </a:extLst>
                </a:gridCol>
                <a:gridCol w="2323465">
                  <a:extLst>
                    <a:ext uri="{9D8B030D-6E8A-4147-A177-3AD203B41FA5}">
                      <a16:colId xmlns:a16="http://schemas.microsoft.com/office/drawing/2014/main" val="20004"/>
                    </a:ext>
                  </a:extLst>
                </a:gridCol>
                <a:gridCol w="1040765">
                  <a:extLst>
                    <a:ext uri="{9D8B030D-6E8A-4147-A177-3AD203B41FA5}">
                      <a16:colId xmlns:a16="http://schemas.microsoft.com/office/drawing/2014/main" val="20005"/>
                    </a:ext>
                  </a:extLst>
                </a:gridCol>
              </a:tblGrid>
              <a:tr h="461010">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figure</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dirty="0">
                          <a:solidFill>
                            <a:srgbClr val="231F20"/>
                          </a:solidFill>
                          <a:latin typeface="Times New Roman Bold" panose="02020503050405090304" charset="0"/>
                          <a:cs typeface="Times New Roman Bold" panose="02020503050405090304" charset="0"/>
                        </a:rPr>
                        <a:t>comparatively</a:t>
                      </a:r>
                      <a:endParaRPr lang="en-US" altLang="zh-CN" sz="2400" b="1" dirty="0">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2827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promotion</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30175"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best-seller</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3081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a:solidFill>
                            <a:srgbClr val="231F20"/>
                          </a:solidFill>
                          <a:latin typeface="Times New Roman Bold" panose="02020503050405090304" charset="0"/>
                          <a:cs typeface="Times New Roman Bold" panose="02020503050405090304" charset="0"/>
                        </a:rPr>
                        <a:t>unremittingly</a:t>
                      </a:r>
                      <a:endParaRPr lang="en-US" altLang="zh-CN" sz="2400" b="1">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29540" marR="0" marT="0" marB="1">
                    <a:lnL>
                      <a:noFill/>
                    </a:lnL>
                    <a:lnR>
                      <a:noFill/>
                    </a:lnR>
                    <a:lnT cap="flat">
                      <a:noFill/>
                    </a:lnT>
                    <a:lnB cap="flat">
                      <a:noFill/>
                    </a:lnB>
                    <a:lnTlToBr>
                      <a:noFill/>
                    </a:lnTlToBr>
                    <a:lnBlToTr>
                      <a:noFill/>
                    </a:lnBlToTr>
                    <a:noFill/>
                  </a:tcPr>
                </a:tc>
                <a:tc>
                  <a:txBody>
                    <a:bodyPr/>
                    <a:lstStyle/>
                    <a:p>
                      <a:pPr indent="0">
                        <a:buNone/>
                      </a:pPr>
                      <a:r>
                        <a:rPr lang="en-US" altLang="zh-CN" sz="2400" b="1" dirty="0">
                          <a:solidFill>
                            <a:srgbClr val="231F20"/>
                          </a:solidFill>
                          <a:latin typeface="Times New Roman Bold" panose="02020503050405090304" charset="0"/>
                          <a:cs typeface="Times New Roman Bold" panose="02020503050405090304" charset="0"/>
                        </a:rPr>
                        <a:t>brand</a:t>
                      </a:r>
                      <a:endParaRPr lang="en-US" altLang="zh-CN" sz="2400" b="1" dirty="0">
                        <a:solidFill>
                          <a:srgbClr val="231F20"/>
                        </a:solidFill>
                        <a:latin typeface="Times New Roman Bold" panose="02020503050405090304" charset="0"/>
                        <a:ea typeface="Arial" panose="020B0604020202090204" pitchFamily="34" charset="0"/>
                        <a:cs typeface="Times New Roman Bold" panose="02020503050405090304" charset="0"/>
                      </a:endParaRPr>
                    </a:p>
                  </a:txBody>
                  <a:tcPr marL="130175" marR="0" marT="0" marB="1">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文本框 375"/>
          <p:cNvSpPr txBox="1"/>
          <p:nvPr/>
        </p:nvSpPr>
        <p:spPr>
          <a:xfrm>
            <a:off x="671195" y="2154555"/>
            <a:ext cx="10766062" cy="480695"/>
          </a:xfrm>
          <a:prstGeom prst="rect">
            <a:avLst/>
          </a:prstGeom>
          <a:solidFill>
            <a:srgbClr val="00B59E">
              <a:alpha val="9999"/>
            </a:srgbClr>
          </a:solidFill>
          <a:ln>
            <a:noFill/>
          </a:ln>
        </p:spPr>
        <p:txBody>
          <a:bodyPr lIns="0" tIns="0" rIns="0" bIns="0" upright="1"/>
          <a:lstStyle/>
          <a:p>
            <a:pPr marR="0" indent="0" algn="ctr">
              <a:lnSpc>
                <a:spcPct val="100000"/>
              </a:lnSpc>
              <a:spcBef>
                <a:spcPts val="400"/>
              </a:spcBef>
              <a:spcAft>
                <a:spcPts val="0"/>
              </a:spcAft>
              <a:tabLst>
                <a:tab pos="1668780" algn="l"/>
                <a:tab pos="2529840" algn="l"/>
                <a:tab pos="3331845" algn="l"/>
                <a:tab pos="4406265" algn="l"/>
              </a:tabLst>
            </a:pPr>
            <a:endParaRPr lang="en-US" altLang="zh-CN" sz="2400" b="1" kern="100" dirty="0">
              <a:solidFill>
                <a:srgbClr val="231F20"/>
              </a:solidFill>
              <a:latin typeface="Times New Roman" panose="02020503050405090304" pitchFamily="18" charset="0"/>
              <a:ea typeface="Times New Roman" panose="02020503050405090304"/>
              <a:cs typeface="Times New Roman" panose="02020503050405090304" pitchFamily="18" charset="0"/>
              <a:sym typeface="Times New Roman" panose="02020503050405090304"/>
            </a:endParaRPr>
          </a:p>
        </p:txBody>
      </p:sp>
      <p:sp>
        <p:nvSpPr>
          <p:cNvPr id="16" name="文本框 15"/>
          <p:cNvSpPr txBox="1"/>
          <p:nvPr/>
        </p:nvSpPr>
        <p:spPr>
          <a:xfrm>
            <a:off x="581660" y="2938780"/>
            <a:ext cx="10855960" cy="1938020"/>
          </a:xfrm>
          <a:prstGeom prst="rect">
            <a:avLst/>
          </a:prstGeom>
          <a:noFill/>
          <a:ln w="9525">
            <a:noFill/>
          </a:ln>
        </p:spPr>
        <p:txBody>
          <a:bodyPr wrap="square">
            <a:spAutoFit/>
          </a:bodyPr>
          <a:lstStyle/>
          <a:p>
            <a:pPr marL="0" indent="0" algn="l"/>
            <a:r>
              <a:rPr lang="en-US" altLang="zh-CN" sz="2400" dirty="0">
                <a:solidFill>
                  <a:srgbClr val="231F20"/>
                </a:solidFill>
                <a:latin typeface="Times New Roman" panose="02020503050405090304" pitchFamily="18" charset="0"/>
                <a:cs typeface="Times New Roman" panose="02020503050405090304" pitchFamily="18" charset="0"/>
                <a:sym typeface="+mn-ea"/>
              </a:rPr>
              <a:t>(4)</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u="sng" dirty="0">
                <a:solidFill>
                  <a:srgbClr val="231F20"/>
                </a:solidFill>
                <a:uFill>
                  <a:solidFill>
                    <a:srgbClr val="000000"/>
                  </a:solidFill>
                </a:uFill>
                <a:latin typeface="Times New Roman" panose="02020503050405090304" pitchFamily="18" charset="0"/>
                <a:cs typeface="Times New Roman" panose="02020503050405090304" pitchFamily="18" charset="0"/>
                <a:sym typeface="+mn-ea"/>
              </a:rPr>
              <a:t>                        </a:t>
            </a:r>
            <a:r>
              <a:rPr lang="zh-CN" altLang="en-US" sz="2400" dirty="0">
                <a:solidFill>
                  <a:srgbClr val="231F20"/>
                </a:solidFill>
                <a:uFill>
                  <a:solidFill>
                    <a:srgbClr val="000000"/>
                  </a:solidFill>
                </a:u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speaking, he is more capable of marketing.</a:t>
            </a:r>
          </a:p>
          <a:p>
            <a:pPr marL="0" indent="0" algn="l"/>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en-US" altLang="zh-CN" sz="2400" dirty="0">
                <a:solidFill>
                  <a:srgbClr val="231F20"/>
                </a:solidFill>
                <a:latin typeface="Times New Roman" panose="02020503050405090304" pitchFamily="18" charset="0"/>
                <a:cs typeface="Times New Roman" panose="02020503050405090304" pitchFamily="18" charset="0"/>
                <a:sym typeface="+mn-ea"/>
              </a:rPr>
              <a:t>(5) This product has been a(n)</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u="sng" dirty="0">
                <a:solidFill>
                  <a:srgbClr val="231F20"/>
                </a:solidFill>
                <a:uFill>
                  <a:solidFill>
                    <a:srgbClr val="000000"/>
                  </a:solidFill>
                </a:uFill>
                <a:latin typeface="Times New Roman" panose="02020503050405090304" pitchFamily="18" charset="0"/>
                <a:cs typeface="Times New Roman" panose="02020503050405090304" pitchFamily="18" charset="0"/>
                <a:sym typeface="+mn-ea"/>
              </a:rPr>
              <a:t>                     </a:t>
            </a:r>
            <a:r>
              <a:rPr lang="zh-CN" altLang="en-US" sz="2400" dirty="0">
                <a:solidFill>
                  <a:srgbClr val="231F20"/>
                </a:solidFill>
                <a:uFill>
                  <a:solidFill>
                    <a:srgbClr val="000000"/>
                  </a:solidFill>
                </a:u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for nearly one year.</a:t>
            </a:r>
          </a:p>
          <a:p>
            <a:pPr marL="0" indent="0" algn="l"/>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en-US" altLang="zh-CN" sz="2400" dirty="0">
                <a:solidFill>
                  <a:srgbClr val="231F20"/>
                </a:solidFill>
                <a:latin typeface="Times New Roman" panose="02020503050405090304" pitchFamily="18" charset="0"/>
                <a:cs typeface="Times New Roman" panose="02020503050405090304" pitchFamily="18" charset="0"/>
                <a:sym typeface="+mn-ea"/>
              </a:rPr>
              <a:t>(6) The company has ___________ pursued perfect product design and craft.</a:t>
            </a:r>
            <a:endParaRPr lang="zh-CN" altLang="en-US" sz="2400" dirty="0"/>
          </a:p>
        </p:txBody>
      </p:sp>
      <p:sp>
        <p:nvSpPr>
          <p:cNvPr id="4" name="文本框 3"/>
          <p:cNvSpPr txBox="1"/>
          <p:nvPr/>
        </p:nvSpPr>
        <p:spPr>
          <a:xfrm>
            <a:off x="976410" y="2848927"/>
            <a:ext cx="208470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Comparatively</a:t>
            </a:r>
          </a:p>
        </p:txBody>
      </p:sp>
      <p:sp>
        <p:nvSpPr>
          <p:cNvPr id="7" name="文本框 6"/>
          <p:cNvSpPr txBox="1"/>
          <p:nvPr/>
        </p:nvSpPr>
        <p:spPr>
          <a:xfrm>
            <a:off x="4260532" y="3643538"/>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best-seller</a:t>
            </a:r>
          </a:p>
        </p:txBody>
      </p:sp>
      <p:sp>
        <p:nvSpPr>
          <p:cNvPr id="13" name="文本框 12"/>
          <p:cNvSpPr txBox="1"/>
          <p:nvPr/>
        </p:nvSpPr>
        <p:spPr>
          <a:xfrm>
            <a:off x="3196914" y="4371022"/>
            <a:ext cx="1948815" cy="460375"/>
          </a:xfrm>
          <a:prstGeom prst="rect">
            <a:avLst/>
          </a:prstGeom>
          <a:noFill/>
        </p:spPr>
        <p:txBody>
          <a:bodyPr wrap="square" rtlCol="0">
            <a:spAutoFit/>
          </a:bodyPr>
          <a:lstStyle/>
          <a:p>
            <a:pPr algn="ctr"/>
            <a:r>
              <a:rPr lang="en-US" altLang="zh-CN" sz="2400" i="1" dirty="0">
                <a:solidFill>
                  <a:srgbClr val="C00000"/>
                </a:solidFill>
                <a:latin typeface="Times New Roman Regular" panose="02020503050405090304" charset="0"/>
                <a:cs typeface="Times New Roman Regular" panose="02020503050405090304" charset="0"/>
              </a:rPr>
              <a:t>unremittingly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2" name="文本框 1"/>
          <p:cNvSpPr txBox="1"/>
          <p:nvPr/>
        </p:nvSpPr>
        <p:spPr>
          <a:xfrm>
            <a:off x="671195" y="984885"/>
            <a:ext cx="10500995" cy="521970"/>
          </a:xfrm>
          <a:prstGeom prst="rect">
            <a:avLst/>
          </a:prstGeom>
          <a:noFill/>
        </p:spPr>
        <p:txBody>
          <a:bodyPr wrap="square" rtlCol="0">
            <a:spAutoFit/>
          </a:bodyPr>
          <a:lstStyle/>
          <a:p>
            <a:pPr>
              <a:buClrTx/>
              <a:buSzTx/>
              <a:buFontTx/>
            </a:pPr>
            <a:r>
              <a:rPr lang="en-US" altLang="zh-CN" sz="2800" b="1" u="sng" dirty="0">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tip</a:t>
            </a: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16" name="文本框 15"/>
          <p:cNvSpPr txBox="1"/>
          <p:nvPr/>
        </p:nvSpPr>
        <p:spPr>
          <a:xfrm>
            <a:off x="671195" y="1653261"/>
            <a:ext cx="11520805" cy="4308872"/>
          </a:xfrm>
          <a:prstGeom prst="rect">
            <a:avLst/>
          </a:prstGeom>
          <a:noFill/>
          <a:ln w="9525">
            <a:noFill/>
          </a:ln>
        </p:spPr>
        <p:txBody>
          <a:bodyPr wrap="square">
            <a:spAutoFit/>
          </a:bodyPr>
          <a:lstStyle/>
          <a:p>
            <a:pPr marL="0" indent="0" algn="l">
              <a:spcAft>
                <a:spcPts val="1200"/>
              </a:spcAft>
            </a:pPr>
            <a:r>
              <a:rPr lang="en-US" altLang="zh-CN" sz="2400" b="1" dirty="0">
                <a:solidFill>
                  <a:srgbClr val="231F20"/>
                </a:solidFill>
                <a:latin typeface="Times New Roman" panose="02020503050405090304" pitchFamily="18" charset="0"/>
                <a:cs typeface="Times New Roman" panose="02020503050405090304" pitchFamily="18" charset="0"/>
                <a:sym typeface="+mn-ea"/>
              </a:rPr>
              <a:t>classic 和 classical </a:t>
            </a:r>
            <a:r>
              <a:rPr lang="zh-CN" altLang="en-US" sz="2400" b="1" dirty="0">
                <a:solidFill>
                  <a:srgbClr val="231F20"/>
                </a:solidFill>
                <a:latin typeface="Times New Roman" panose="02020503050405090304" pitchFamily="18" charset="0"/>
                <a:cs typeface="Times New Roman" panose="02020503050405090304" pitchFamily="18" charset="0"/>
                <a:sym typeface="+mn-ea"/>
              </a:rPr>
              <a:t>虽然词形相近，但在词义和用法方面有着较大的区别。</a:t>
            </a:r>
            <a:endParaRPr lang="en-US" altLang="zh-CN" sz="2400" b="1" dirty="0">
              <a:solidFill>
                <a:srgbClr val="231F20"/>
              </a:solidFill>
              <a:latin typeface="Times New Roman" panose="02020503050405090304" pitchFamily="18" charset="0"/>
              <a:cs typeface="Times New Roman" panose="02020503050405090304" pitchFamily="18" charset="0"/>
              <a:sym typeface="+mn-ea"/>
            </a:endParaRPr>
          </a:p>
          <a:p>
            <a:r>
              <a:rPr lang="en-US" altLang="zh-CN" sz="2400" dirty="0">
                <a:latin typeface="Times New Roman" panose="02020503050405090304" pitchFamily="18" charset="0"/>
                <a:cs typeface="Times New Roman" panose="02020503050405090304" pitchFamily="18" charset="0"/>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classic</a:t>
            </a:r>
            <a:r>
              <a:rPr lang="zh-CN" altLang="en-US" sz="2400" dirty="0">
                <a:solidFill>
                  <a:srgbClr val="231F20"/>
                </a:solidFill>
                <a:latin typeface="Times New Roman" panose="02020503050405090304" pitchFamily="18" charset="0"/>
                <a:cs typeface="Times New Roman" panose="02020503050405090304" pitchFamily="18" charset="0"/>
                <a:sym typeface="+mn-ea"/>
              </a:rPr>
              <a:t>的意思是“典型的，经典的，极优秀的”，强调“优秀”这一概念。例如：</a:t>
            </a:r>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I’ve always enjoyed reading classic novels.</a:t>
            </a:r>
          </a:p>
          <a:p>
            <a:pPr marL="0" indent="0" algn="l"/>
            <a:r>
              <a:rPr lang="zh-CN" altLang="en-US" sz="2400" dirty="0">
                <a:solidFill>
                  <a:srgbClr val="231F20"/>
                </a:solidFill>
                <a:latin typeface="Times New Roman" panose="02020503050405090304" pitchFamily="18" charset="0"/>
                <a:cs typeface="Times New Roman" panose="02020503050405090304" pitchFamily="18" charset="0"/>
                <a:sym typeface="+mn-ea"/>
              </a:rPr>
              <a:t>    我一直很喜欢阅读经典小说。</a:t>
            </a:r>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r>
              <a:rPr lang="en-US" altLang="zh-CN" sz="2400" dirty="0">
                <a:latin typeface="Times New Roman" panose="02020503050405090304" pitchFamily="18" charset="0"/>
                <a:cs typeface="Times New Roman" panose="02020503050405090304" pitchFamily="18" charset="0"/>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classical </a:t>
            </a:r>
            <a:r>
              <a:rPr lang="zh-CN" altLang="en-US" sz="2400" dirty="0">
                <a:solidFill>
                  <a:srgbClr val="231F20"/>
                </a:solidFill>
                <a:latin typeface="Times New Roman" panose="02020503050405090304" pitchFamily="18" charset="0"/>
                <a:cs typeface="Times New Roman" panose="02020503050405090304" pitchFamily="18" charset="0"/>
                <a:sym typeface="+mn-ea"/>
              </a:rPr>
              <a:t>的意思是“古典的，传统的”，倾向“古典”这一含义。例如：</a:t>
            </a:r>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Does she study classical ballet or modern ballet?</a:t>
            </a:r>
          </a:p>
          <a:p>
            <a:pPr marL="0" indent="0" algn="l"/>
            <a:r>
              <a:rPr lang="zh-CN" altLang="en-US" sz="2400" dirty="0">
                <a:solidFill>
                  <a:srgbClr val="231F20"/>
                </a:solidFill>
                <a:latin typeface="Times New Roman" panose="02020503050405090304" pitchFamily="18" charset="0"/>
                <a:cs typeface="Times New Roman" panose="02020503050405090304" pitchFamily="18" charset="0"/>
                <a:sym typeface="+mn-ea"/>
              </a:rPr>
              <a:t>     她学的是古典芭蕾还是现代芭蕾？</a:t>
            </a:r>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a:p>
            <a:pPr marL="0" indent="0" algn="l"/>
            <a:r>
              <a:rPr lang="en-US" altLang="zh-CN" sz="2400" dirty="0" err="1">
                <a:solidFill>
                  <a:srgbClr val="231F20"/>
                </a:solidFill>
                <a:latin typeface="Times New Roman" panose="02020503050405090304" pitchFamily="18" charset="0"/>
                <a:cs typeface="Times New Roman" panose="02020503050405090304" pitchFamily="18" charset="0"/>
                <a:sym typeface="+mn-ea"/>
              </a:rPr>
              <a:t>口语中也会用</a:t>
            </a:r>
            <a:r>
              <a:rPr lang="zh-CN" altLang="en-US" sz="2400" dirty="0">
                <a:solidFill>
                  <a:srgbClr val="231F20"/>
                </a:solidFill>
                <a:latin typeface="Times New Roman" panose="02020503050405090304" pitchFamily="18" charset="0"/>
                <a:cs typeface="Times New Roman" panose="02020503050405090304" pitchFamily="18" charset="0"/>
                <a:sym typeface="+mn-ea"/>
              </a:rPr>
              <a:t> </a:t>
            </a:r>
            <a:r>
              <a:rPr lang="en-US" altLang="zh-CN" sz="2400" dirty="0">
                <a:solidFill>
                  <a:srgbClr val="231F20"/>
                </a:solidFill>
                <a:latin typeface="Times New Roman" panose="02020503050405090304" pitchFamily="18" charset="0"/>
                <a:cs typeface="Times New Roman" panose="02020503050405090304" pitchFamily="18" charset="0"/>
                <a:sym typeface="+mn-ea"/>
              </a:rPr>
              <a:t>classic</a:t>
            </a:r>
            <a:r>
              <a:rPr lang="zh-CN" altLang="en-US" sz="2400" dirty="0">
                <a:solidFill>
                  <a:srgbClr val="231F20"/>
                </a:solidFill>
                <a:latin typeface="Times New Roman" panose="02020503050405090304" pitchFamily="18" charset="0"/>
                <a:cs typeface="Times New Roman" panose="02020503050405090304" pitchFamily="18" charset="0"/>
                <a:sym typeface="+mn-ea"/>
              </a:rPr>
              <a:t> 来表达“优秀”的意思。当你看到一场精彩的演出时，可以用</a:t>
            </a:r>
            <a:r>
              <a:rPr lang="en-US" altLang="zh-CN" sz="2400" dirty="0">
                <a:solidFill>
                  <a:srgbClr val="231F20"/>
                </a:solidFill>
                <a:latin typeface="Times New Roman" panose="02020503050405090304" pitchFamily="18" charset="0"/>
                <a:cs typeface="Times New Roman" panose="02020503050405090304" pitchFamily="18" charset="0"/>
                <a:sym typeface="+mn-ea"/>
              </a:rPr>
              <a:t>That’s classic！</a:t>
            </a:r>
            <a:r>
              <a:rPr lang="zh-CN" altLang="en-US" sz="2400" dirty="0">
                <a:solidFill>
                  <a:srgbClr val="231F20"/>
                </a:solidFill>
                <a:latin typeface="Times New Roman" panose="02020503050405090304" pitchFamily="18" charset="0"/>
                <a:cs typeface="Times New Roman" panose="02020503050405090304" pitchFamily="18" charset="0"/>
                <a:sym typeface="+mn-ea"/>
              </a:rPr>
              <a:t>来表达赞美。</a:t>
            </a:r>
            <a:endParaRPr lang="en-US" altLang="zh-CN" sz="2400" dirty="0">
              <a:solidFill>
                <a:srgbClr val="231F20"/>
              </a:solidFill>
              <a:latin typeface="Times New Roman" panose="02020503050405090304" pitchFamily="18" charset="0"/>
              <a:cs typeface="Times New Roman" panose="02020503050405090304" pitchFamily="18" charset="0"/>
              <a:sym typeface="+mn-ea"/>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136" y="153744"/>
            <a:ext cx="5434919" cy="58477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rPr>
              <a:t>Prepare for the task</a:t>
            </a:r>
          </a:p>
        </p:txBody>
      </p:sp>
      <p:pic>
        <p:nvPicPr>
          <p:cNvPr id="5" name="图片 4" descr="微信图片_20210721154822"/>
          <p:cNvPicPr>
            <a:picLocks noChangeAspect="1"/>
          </p:cNvPicPr>
          <p:nvPr/>
        </p:nvPicPr>
        <p:blipFill>
          <a:blip r:embed="rId4"/>
          <a:stretch>
            <a:fillRect/>
          </a:stretch>
        </p:blipFill>
        <p:spPr>
          <a:xfrm>
            <a:off x="882291" y="2007325"/>
            <a:ext cx="2951204" cy="2898503"/>
          </a:xfrm>
          <a:prstGeom prst="rect">
            <a:avLst/>
          </a:prstGeom>
        </p:spPr>
      </p:pic>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文本框 5"/>
          <p:cNvSpPr txBox="1"/>
          <p:nvPr/>
        </p:nvSpPr>
        <p:spPr>
          <a:xfrm>
            <a:off x="4329157" y="2137954"/>
            <a:ext cx="7062379" cy="2308324"/>
          </a:xfrm>
          <a:prstGeom prst="rect">
            <a:avLst/>
          </a:prstGeom>
          <a:noFill/>
        </p:spPr>
        <p:txBody>
          <a:bodyPr wrap="square" rtlCol="0">
            <a:spAutoFit/>
          </a:bodyPr>
          <a:lstStyle/>
          <a:p>
            <a:r>
              <a:rPr lang="en-US" altLang="zh-CN" sz="24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Reading </a:t>
            </a:r>
          </a:p>
          <a:p>
            <a:endParaRPr lang="zh-CN" altLang="en-US" sz="2400" dirty="0">
              <a:solidFill>
                <a:prstClr val="black"/>
              </a:solidFill>
            </a:endParaRPr>
          </a:p>
          <a:p>
            <a:pPr algn="just"/>
            <a:r>
              <a:rPr lang="en-US" altLang="zh-CN" sz="2400" dirty="0">
                <a:solidFill>
                  <a:prstClr val="black"/>
                </a:solidFill>
                <a:latin typeface="Times New Roman" panose="02020503050405090304" pitchFamily="18" charset="0"/>
                <a:cs typeface="Times New Roman" panose="02020503050405090304" pitchFamily="18" charset="0"/>
              </a:rPr>
              <a:t>To identify any upgrading possibilities, Hanson has reviewed the product description of the GA.II 4-burner gas grill. Read the following description and get to know more about the product.</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28"/>
          <p:cNvSpPr txBox="1">
            <a:spLocks noChangeArrowheads="1"/>
          </p:cNvSpPr>
          <p:nvPr/>
        </p:nvSpPr>
        <p:spPr bwMode="auto">
          <a:xfrm flipH="1">
            <a:off x="555613" y="181105"/>
            <a:ext cx="7266024" cy="583565"/>
          </a:xfrm>
          <a:prstGeom prst="rect">
            <a:avLst/>
          </a:prstGeom>
          <a:noFill/>
          <a:ln w="9525">
            <a:noFill/>
            <a:miter lim="800000"/>
          </a:ln>
        </p:spPr>
        <p:txBody>
          <a:bodyPr wrap="square">
            <a:spAutoFit/>
          </a:bodyPr>
          <a:lstStyle/>
          <a:p>
            <a:pPr>
              <a:defRPr/>
            </a:pPr>
            <a:r>
              <a:rPr lang="en-US" altLang="zh-CN" sz="3200" b="1" dirty="0">
                <a:solidFill>
                  <a:prstClr val="white"/>
                </a:solidFill>
                <a:latin typeface="Times New Roman" panose="02020503050405090304" pitchFamily="18" charset="0"/>
                <a:ea typeface="微软雅黑" panose="020B0503020204020204" pitchFamily="34" charset="-122"/>
                <a:cs typeface="Times New Roman" panose="02020503050405090304" pitchFamily="18" charset="0"/>
              </a:rPr>
              <a:t>Learning objectives</a:t>
            </a:r>
            <a:endParaRPr lang="id-ID" altLang="zh-CN" sz="3200" b="1" dirty="0">
              <a:solidFill>
                <a:prstClr val="white"/>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5" name="文本框 4" descr="7b0a20202020227461726765744d6f64756c65223a20226b6f6e6c696e65666f6e7473220a7d0a"/>
          <p:cNvSpPr txBox="1"/>
          <p:nvPr/>
        </p:nvSpPr>
        <p:spPr>
          <a:xfrm>
            <a:off x="982436" y="1726227"/>
            <a:ext cx="10227310" cy="34163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zh-CN" altLang="en-US" sz="2400" b="1"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rPr>
              <a:t>After learning this unit, you will be able to:</a:t>
            </a:r>
            <a:endParaRPr lang="en-US" altLang="zh-CN" sz="2400" b="1"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endParaRPr>
          </a:p>
          <a:p>
            <a:pPr algn="just"/>
            <a:endPar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endParaRPr>
          </a:p>
          <a:p>
            <a:pPr marL="342900" indent="-342900" algn="just">
              <a:buFont typeface="Arial" panose="020B0604020202090204" pitchFamily="34" charset="0"/>
              <a:buChar char="•"/>
            </a:pPr>
            <a:r>
              <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rPr>
              <a:t>identify and analyse the details </a:t>
            </a:r>
            <a:r>
              <a:rPr lang="en-US" altLang="zh-CN"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rPr>
              <a:t>of</a:t>
            </a:r>
            <a:r>
              <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rPr>
              <a:t> a product, including the features, performances and functions;</a:t>
            </a:r>
          </a:p>
          <a:p>
            <a:pPr marL="342900" indent="-342900" algn="just">
              <a:buFont typeface="Arial" panose="020B0604020202090204" pitchFamily="34" charset="0"/>
              <a:buChar char="•"/>
            </a:pPr>
            <a:endPar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endParaRPr>
          </a:p>
          <a:p>
            <a:pPr marL="342900" indent="-342900" algn="just">
              <a:buFont typeface="Arial" panose="020B0604020202090204" pitchFamily="34" charset="0"/>
              <a:buChar char="•"/>
            </a:pPr>
            <a:r>
              <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rPr>
              <a:t>list two to three key points you need to consider when making a product upgrade plan;</a:t>
            </a:r>
          </a:p>
          <a:p>
            <a:pPr marL="342900" indent="-342900" algn="just">
              <a:buFont typeface="Arial" panose="020B0604020202090204" pitchFamily="34" charset="0"/>
              <a:buChar char="•"/>
            </a:pPr>
            <a:endPar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endParaRPr>
          </a:p>
          <a:p>
            <a:pPr marL="342900" indent="-342900" algn="just">
              <a:buFont typeface="Arial" panose="020B0604020202090204" pitchFamily="34" charset="0"/>
              <a:buChar char="•"/>
            </a:pPr>
            <a:r>
              <a:rPr lang="zh-CN" altLang="en-US" sz="2400" dirty="0">
                <a:latin typeface="Times New Roman" panose="02020603050405020304" pitchFamily="18" charset="0"/>
                <a:ea typeface="等线" panose="02010600030101010101" charset="-122"/>
                <a:cs typeface="Times New Roman" panose="02020603050405020304" pitchFamily="18" charset="0"/>
                <a:sym typeface="方正公文黑体" panose="02000500000000000000" charset="-122"/>
              </a:rPr>
              <a:t>report a product upgrade plan.</a:t>
            </a:r>
          </a:p>
        </p:txBody>
      </p:sp>
      <p:pic>
        <p:nvPicPr>
          <p:cNvPr id="2" name="图片 1" descr="微信图片_20210721154836"/>
          <p:cNvPicPr>
            <a:picLocks noChangeAspect="1"/>
          </p:cNvPicPr>
          <p:nvPr/>
        </p:nvPicPr>
        <p:blipFill>
          <a:blip r:embed="rId4"/>
          <a:stretch>
            <a:fillRect/>
          </a:stretch>
        </p:blipFill>
        <p:spPr>
          <a:xfrm>
            <a:off x="8586560" y="4032884"/>
            <a:ext cx="2853690" cy="1806575"/>
          </a:xfrm>
          <a:prstGeom prst="rect">
            <a:avLst/>
          </a:prstGeom>
        </p:spPr>
      </p:pic>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职场实用英语交际教程（高级）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129679" y="164085"/>
            <a:ext cx="367665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129679" y="923588"/>
            <a:ext cx="10787365" cy="1631216"/>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Understand the text</a:t>
            </a:r>
          </a:p>
          <a:p>
            <a:endParaRPr lang="zh-CN" altLang="en-US" sz="2400" dirty="0">
              <a:solidFill>
                <a:prstClr val="black"/>
              </a:solidFill>
              <a:latin typeface="Times New Roman" panose="02020503050405090304" pitchFamily="18" charset="0"/>
              <a:cs typeface="Times New Roman" panose="02020503050405090304" pitchFamily="18" charset="0"/>
            </a:endParaRPr>
          </a:p>
          <a:p>
            <a:r>
              <a:rPr lang="en-US" altLang="zh-CN" sz="2400" b="1" dirty="0">
                <a:solidFill>
                  <a:prstClr val="black"/>
                </a:solidFill>
                <a:latin typeface="Times New Roman Regular" panose="02020503050405090304" charset="0"/>
                <a:cs typeface="Times New Roman Regular" panose="02020503050405090304" charset="0"/>
              </a:rPr>
              <a:t>1.</a:t>
            </a:r>
            <a:r>
              <a:rPr lang="zh-CN" altLang="en-US" sz="2400" b="1" dirty="0">
                <a:solidFill>
                  <a:prstClr val="black"/>
                </a:solidFill>
                <a:latin typeface="Times New Roman Regular" panose="02020503050405090304" charset="0"/>
                <a:cs typeface="Times New Roman Regular" panose="02020503050405090304" charset="0"/>
              </a:rPr>
              <a:t> </a:t>
            </a:r>
            <a:r>
              <a:rPr sz="2400" b="1" dirty="0">
                <a:solidFill>
                  <a:prstClr val="black"/>
                </a:solidFill>
                <a:latin typeface="Times New Roman Regular" panose="02020503050405090304" charset="0"/>
                <a:cs typeface="Times New Roman Regular" panose="02020503050405090304" charset="0"/>
              </a:rPr>
              <a:t>Read the text and match the functions with the corresponding devices.</a:t>
            </a:r>
            <a:endParaRPr lang="zh-CN" altLang="en-US" sz="2400" b="1" dirty="0">
              <a:solidFill>
                <a:prstClr val="black"/>
              </a:solidFill>
              <a:latin typeface="Times New Roman Regular" panose="02020503050405090304" charset="0"/>
              <a:cs typeface="Times New Roman Regular" panose="02020503050405090304" charset="0"/>
            </a:endParaRPr>
          </a:p>
          <a:p>
            <a:pPr>
              <a:buFont typeface="+mj-lt"/>
              <a:buNone/>
            </a:pPr>
            <a:endParaRPr lang="zh-CN" altLang="en-US" sz="2400" dirty="0">
              <a:solidFill>
                <a:prstClr val="black"/>
              </a:solidFill>
              <a:latin typeface="Times New Roman Regular" panose="02020503050405090304" charset="0"/>
              <a:cs typeface="Times New Roman Regular" panose="02020503050405090304" charset="0"/>
            </a:endParaRP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graphicFrame>
        <p:nvGraphicFramePr>
          <p:cNvPr id="3" name="表格 -1"/>
          <p:cNvGraphicFramePr/>
          <p:nvPr>
            <p:custDataLst>
              <p:tags r:id="rId1"/>
            </p:custDataLst>
            <p:extLst>
              <p:ext uri="{D42A27DB-BD31-4B8C-83A1-F6EECF244321}">
                <p14:modId xmlns:p14="http://schemas.microsoft.com/office/powerpoint/2010/main" val="3273801093"/>
              </p:ext>
            </p:extLst>
          </p:nvPr>
        </p:nvGraphicFramePr>
        <p:xfrm>
          <a:off x="503163" y="2323972"/>
          <a:ext cx="11559158" cy="3380426"/>
        </p:xfrm>
        <a:graphic>
          <a:graphicData uri="http://schemas.openxmlformats.org/drawingml/2006/table">
            <a:tbl>
              <a:tblPr firstRow="1" bandRow="1">
                <a:tableStyleId>{5C22544A-7EE6-4342-B048-85BDC9FD1C3A}</a:tableStyleId>
              </a:tblPr>
              <a:tblGrid>
                <a:gridCol w="4808571">
                  <a:extLst>
                    <a:ext uri="{9D8B030D-6E8A-4147-A177-3AD203B41FA5}">
                      <a16:colId xmlns:a16="http://schemas.microsoft.com/office/drawing/2014/main" val="20000"/>
                    </a:ext>
                  </a:extLst>
                </a:gridCol>
                <a:gridCol w="237598">
                  <a:extLst>
                    <a:ext uri="{9D8B030D-6E8A-4147-A177-3AD203B41FA5}">
                      <a16:colId xmlns:a16="http://schemas.microsoft.com/office/drawing/2014/main" val="20001"/>
                    </a:ext>
                  </a:extLst>
                </a:gridCol>
                <a:gridCol w="6512989">
                  <a:extLst>
                    <a:ext uri="{9D8B030D-6E8A-4147-A177-3AD203B41FA5}">
                      <a16:colId xmlns:a16="http://schemas.microsoft.com/office/drawing/2014/main" val="20002"/>
                    </a:ext>
                  </a:extLst>
                </a:gridCol>
              </a:tblGrid>
              <a:tr h="212725">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(1) Side prep tables</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A. Fire up the grill</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(2) Stainless steel burners                      </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B. Ensure accurate temperature monitoring</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(3) The grease management system               </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C. Store the gas tank and offer sufficient space</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(4) Flame-tamers                               </a:t>
                      </a:r>
                      <a:r>
                        <a:rPr lang="en-US" altLang="zh-CN" sz="2400" b="0" baseline="0" dirty="0">
                          <a:solidFill>
                            <a:srgbClr val="231F20"/>
                          </a:solidFill>
                          <a:latin typeface="Times New Roman" panose="02020603050405020304" pitchFamily="18" charset="0"/>
                          <a:cs typeface="Times New Roman" panose="02020603050405020304" pitchFamily="18" charset="0"/>
                        </a:rPr>
                        <a:t>    </a:t>
                      </a:r>
                      <a:r>
                        <a:rPr lang="en-US" altLang="zh-CN" sz="2400" b="0" dirty="0">
                          <a:solidFill>
                            <a:srgbClr val="231F20"/>
                          </a:solidFill>
                          <a:latin typeface="Times New Roman" panose="02020603050405020304" pitchFamily="18" charset="0"/>
                          <a:cs typeface="Times New Roman" panose="02020603050405020304" pitchFamily="18" charset="0"/>
                        </a:rPr>
                        <a:t>   </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D. Collect residues and dripping</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(5) The electronic ignition system              </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a:t>
                      </a:r>
                      <a:r>
                        <a:rPr lang="zh-CN" altLang="en-US" sz="2400" b="0" dirty="0">
                          <a:solidFill>
                            <a:srgbClr val="000000"/>
                          </a:solidFill>
                          <a:latin typeface="Times New Roman" panose="02020603050405020304" pitchFamily="18" charset="0"/>
                          <a:cs typeface="Times New Roman" panose="02020603050405020304" pitchFamily="18" charset="0"/>
                        </a:rPr>
                        <a:t> </a:t>
                      </a:r>
                      <a:r>
                        <a:rPr lang="en-US" altLang="zh-CN" sz="2400" b="0" dirty="0">
                          <a:solidFill>
                            <a:srgbClr val="000000"/>
                          </a:solidFill>
                          <a:latin typeface="Times New Roman" panose="02020603050405020304" pitchFamily="18" charset="0"/>
                          <a:cs typeface="Times New Roman" panose="02020603050405020304" pitchFamily="18" charset="0"/>
                        </a:rPr>
                        <a:t>E. Provide ﬂames and heat</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(6) The lid-mounted thermometer                      </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F. Distribute heat evenly</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indent="0" algn="l">
                        <a:lnSpc>
                          <a:spcPct val="150000"/>
                        </a:lnSpc>
                        <a:buNone/>
                      </a:pPr>
                      <a:r>
                        <a:rPr lang="en-US" altLang="zh-CN" sz="2400" b="0" dirty="0">
                          <a:solidFill>
                            <a:srgbClr val="231F20"/>
                          </a:solidFill>
                          <a:latin typeface="Times New Roman" panose="02020603050405020304" pitchFamily="18" charset="0"/>
                          <a:cs typeface="Times New Roman" panose="02020603050405020304" pitchFamily="18" charset="0"/>
                        </a:rPr>
                        <a:t>(7) The</a:t>
                      </a:r>
                      <a:r>
                        <a:rPr lang="en-US" altLang="zh-CN" sz="2400" b="0" baseline="0" dirty="0">
                          <a:solidFill>
                            <a:srgbClr val="231F20"/>
                          </a:solidFill>
                          <a:latin typeface="Times New Roman" panose="02020603050405020304" pitchFamily="18" charset="0"/>
                          <a:cs typeface="Times New Roman" panose="02020603050405020304" pitchFamily="18" charset="0"/>
                        </a:rPr>
                        <a:t> s</a:t>
                      </a:r>
                      <a:r>
                        <a:rPr lang="en-US" altLang="zh-CN" sz="2400" b="0" dirty="0">
                          <a:solidFill>
                            <a:srgbClr val="231F20"/>
                          </a:solidFill>
                          <a:latin typeface="Times New Roman" panose="02020603050405020304" pitchFamily="18" charset="0"/>
                          <a:cs typeface="Times New Roman" panose="02020603050405020304" pitchFamily="18" charset="0"/>
                        </a:rPr>
                        <a:t>torage cabinet                         </a:t>
                      </a:r>
                      <a:endParaRPr lang="zh-CN" altLang="en-US" sz="2400" b="0" dirty="0">
                        <a:solidFill>
                          <a:srgbClr val="231F2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l">
                        <a:lnSpc>
                          <a:spcPct val="150000"/>
                        </a:lnSpc>
                        <a:buNone/>
                      </a:pPr>
                      <a:r>
                        <a:rPr lang="en-US" altLang="zh-CN" sz="2400" b="0" dirty="0">
                          <a:solidFill>
                            <a:srgbClr val="000000"/>
                          </a:solidFill>
                          <a:latin typeface="Times New Roman" panose="02020603050405020304" pitchFamily="18" charset="0"/>
                          <a:cs typeface="Times New Roman" panose="02020603050405020304" pitchFamily="18" charset="0"/>
                        </a:rPr>
                        <a:t>    G. Offer extra space for tools, seasonings or plates</a:t>
                      </a:r>
                      <a:endParaRPr lang="zh-CN" altLang="en-US" sz="2400" b="0" dirty="0">
                        <a:solidFill>
                          <a:srgbClr val="000000"/>
                        </a:solidFill>
                        <a:latin typeface="Times New Roman" panose="02020603050405020304" pitchFamily="18" charset="0"/>
                        <a:ea typeface="Times New Roman Regular" panose="0202050305040509030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文本框 3">
            <a:extLst>
              <a:ext uri="{FF2B5EF4-FFF2-40B4-BE49-F238E27FC236}">
                <a16:creationId xmlns:a16="http://schemas.microsoft.com/office/drawing/2014/main" id="{388A61A4-9FD8-2B89-D8D4-46E4AC661595}"/>
              </a:ext>
            </a:extLst>
          </p:cNvPr>
          <p:cNvSpPr txBox="1"/>
          <p:nvPr/>
        </p:nvSpPr>
        <p:spPr>
          <a:xfrm>
            <a:off x="79650" y="2395619"/>
            <a:ext cx="423514"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G</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
        <p:nvSpPr>
          <p:cNvPr id="6" name="文本框 5">
            <a:extLst>
              <a:ext uri="{FF2B5EF4-FFF2-40B4-BE49-F238E27FC236}">
                <a16:creationId xmlns:a16="http://schemas.microsoft.com/office/drawing/2014/main" id="{A54D0025-121E-2B3D-FD9F-CF1E382D3B19}"/>
              </a:ext>
            </a:extLst>
          </p:cNvPr>
          <p:cNvSpPr txBox="1"/>
          <p:nvPr/>
        </p:nvSpPr>
        <p:spPr>
          <a:xfrm>
            <a:off x="96482" y="2894356"/>
            <a:ext cx="389850"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E</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
        <p:nvSpPr>
          <p:cNvPr id="7" name="文本框 6">
            <a:extLst>
              <a:ext uri="{FF2B5EF4-FFF2-40B4-BE49-F238E27FC236}">
                <a16:creationId xmlns:a16="http://schemas.microsoft.com/office/drawing/2014/main" id="{A8A293BC-52D9-7C22-9EC9-1FECC3E7D80E}"/>
              </a:ext>
            </a:extLst>
          </p:cNvPr>
          <p:cNvSpPr txBox="1"/>
          <p:nvPr/>
        </p:nvSpPr>
        <p:spPr>
          <a:xfrm>
            <a:off x="93043" y="3380567"/>
            <a:ext cx="423514"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D</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
        <p:nvSpPr>
          <p:cNvPr id="8" name="文本框 7">
            <a:extLst>
              <a:ext uri="{FF2B5EF4-FFF2-40B4-BE49-F238E27FC236}">
                <a16:creationId xmlns:a16="http://schemas.microsoft.com/office/drawing/2014/main" id="{D80F537D-8A29-92BB-4C74-DC2ACE4BF663}"/>
              </a:ext>
            </a:extLst>
          </p:cNvPr>
          <p:cNvSpPr txBox="1"/>
          <p:nvPr/>
        </p:nvSpPr>
        <p:spPr>
          <a:xfrm>
            <a:off x="105298" y="3850994"/>
            <a:ext cx="372218"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F</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
        <p:nvSpPr>
          <p:cNvPr id="9" name="文本框 8">
            <a:extLst>
              <a:ext uri="{FF2B5EF4-FFF2-40B4-BE49-F238E27FC236}">
                <a16:creationId xmlns:a16="http://schemas.microsoft.com/office/drawing/2014/main" id="{3B63FA92-8A44-EFA8-F65A-422BB6831A04}"/>
              </a:ext>
            </a:extLst>
          </p:cNvPr>
          <p:cNvSpPr txBox="1"/>
          <p:nvPr/>
        </p:nvSpPr>
        <p:spPr>
          <a:xfrm>
            <a:off x="94149" y="4328809"/>
            <a:ext cx="423514"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A</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
        <p:nvSpPr>
          <p:cNvPr id="10" name="文本框 9">
            <a:extLst>
              <a:ext uri="{FF2B5EF4-FFF2-40B4-BE49-F238E27FC236}">
                <a16:creationId xmlns:a16="http://schemas.microsoft.com/office/drawing/2014/main" id="{58831A66-1C6D-7ADE-BCF5-5F53D341AA05}"/>
              </a:ext>
            </a:extLst>
          </p:cNvPr>
          <p:cNvSpPr txBox="1"/>
          <p:nvPr/>
        </p:nvSpPr>
        <p:spPr>
          <a:xfrm>
            <a:off x="93043" y="4819309"/>
            <a:ext cx="389850"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B</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
        <p:nvSpPr>
          <p:cNvPr id="11" name="文本框 10">
            <a:extLst>
              <a:ext uri="{FF2B5EF4-FFF2-40B4-BE49-F238E27FC236}">
                <a16:creationId xmlns:a16="http://schemas.microsoft.com/office/drawing/2014/main" id="{00925DA4-9A00-BFB1-E2B0-C4111CEC622B}"/>
              </a:ext>
            </a:extLst>
          </p:cNvPr>
          <p:cNvSpPr txBox="1"/>
          <p:nvPr/>
        </p:nvSpPr>
        <p:spPr>
          <a:xfrm>
            <a:off x="81623" y="5314380"/>
            <a:ext cx="423514" cy="461665"/>
          </a:xfrm>
          <a:prstGeom prst="rect">
            <a:avLst/>
          </a:prstGeom>
          <a:noFill/>
        </p:spPr>
        <p:txBody>
          <a:bodyPr wrap="none" rtlCol="0">
            <a:spAutoFit/>
          </a:bodyPr>
          <a:lstStyle/>
          <a:p>
            <a:pPr indent="0" algn="l">
              <a:buNone/>
            </a:pPr>
            <a:r>
              <a:rPr lang="en-US" altLang="zh-CN"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rPr>
              <a:t>C</a:t>
            </a:r>
            <a:endParaRPr lang="zh-CN" altLang="en-US" sz="2400" b="1" dirty="0">
              <a:solidFill>
                <a:srgbClr val="C00000"/>
              </a:solidFill>
              <a:latin typeface="Times New Roman" panose="02020603050405020304" pitchFamily="18" charset="0"/>
              <a:ea typeface="Times New Roman Regular" panose="0202050305040509030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554990" y="179070"/>
            <a:ext cx="367665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295275" y="1258570"/>
            <a:ext cx="11601450" cy="3785652"/>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the text</a:t>
            </a:r>
          </a:p>
          <a:p>
            <a:endParaRPr lang="zh-CN" altLang="en-US" sz="24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zh-CN" altLang="en-US" sz="2400" b="1" dirty="0">
                <a:solidFill>
                  <a:prstClr val="black"/>
                </a:solidFill>
                <a:latin typeface="Times New Roman" panose="02020603050405020304" pitchFamily="18" charset="0"/>
                <a:cs typeface="Times New Roman" panose="02020603050405020304" pitchFamily="18" charset="0"/>
              </a:rPr>
              <a:t>Read again and decide whether the following statements are true (T) or false (F).</a:t>
            </a:r>
          </a:p>
          <a:p>
            <a:endParaRPr lang="zh-CN" altLang="en-US" sz="2400" dirty="0">
              <a:solidFill>
                <a:prstClr val="black"/>
              </a:solidFill>
              <a:latin typeface="Times New Roman" panose="02020603050405020304" pitchFamily="18" charset="0"/>
              <a:cs typeface="Times New Roman" panose="02020603050405020304" pitchFamily="18" charset="0"/>
            </a:endParaRPr>
          </a:p>
          <a:p>
            <a:pPr indent="0">
              <a:spcAft>
                <a:spcPts val="600"/>
              </a:spcAft>
              <a:buFont typeface="+mj-lt"/>
              <a:buNone/>
            </a:pPr>
            <a:r>
              <a:rPr lang="zh-CN" altLang="en-US" sz="2400" dirty="0">
                <a:solidFill>
                  <a:prstClr val="black"/>
                </a:solidFill>
                <a:latin typeface="Times New Roman" panose="02020603050405020304" pitchFamily="18" charset="0"/>
                <a:cs typeface="Times New Roman" panose="02020603050405020304" pitchFamily="18" charset="0"/>
              </a:rPr>
              <a:t>     (1) </a:t>
            </a:r>
            <a:r>
              <a:rPr lang="en-US" altLang="zh-CN" sz="2400" dirty="0">
                <a:solidFill>
                  <a:prstClr val="black"/>
                </a:solidFill>
                <a:latin typeface="Times New Roman" panose="02020603050405020304" pitchFamily="18" charset="0"/>
                <a:cs typeface="Times New Roman" panose="02020603050405020304" pitchFamily="18" charset="0"/>
              </a:rPr>
              <a:t>The </a:t>
            </a:r>
            <a:r>
              <a:rPr lang="zh-CN" altLang="en-US" sz="2400" dirty="0">
                <a:solidFill>
                  <a:prstClr val="black"/>
                </a:solidFill>
                <a:latin typeface="Times New Roman" panose="02020603050405020304" pitchFamily="18" charset="0"/>
                <a:cs typeface="Times New Roman" panose="02020603050405020304" pitchFamily="18" charset="0"/>
              </a:rPr>
              <a:t>GA.II 4-</a:t>
            </a:r>
            <a:r>
              <a:rPr lang="en-US" altLang="zh-CN" sz="2400" dirty="0">
                <a:solidFill>
                  <a:prstClr val="black"/>
                </a:solidFill>
                <a:latin typeface="Times New Roman" panose="02020603050405020304" pitchFamily="18" charset="0"/>
                <a:cs typeface="Times New Roman" panose="02020603050405020304" pitchFamily="18" charset="0"/>
              </a:rPr>
              <a:t>b</a:t>
            </a:r>
            <a:r>
              <a:rPr lang="zh-CN" altLang="en-US" sz="2400" dirty="0">
                <a:solidFill>
                  <a:prstClr val="black"/>
                </a:solidFill>
                <a:latin typeface="Times New Roman" panose="02020603050405020304" pitchFamily="18" charset="0"/>
                <a:cs typeface="Times New Roman" panose="02020603050405020304" pitchFamily="18" charset="0"/>
              </a:rPr>
              <a:t>urner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as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rill has a total space of 640 square inches</a:t>
            </a:r>
            <a:r>
              <a:rPr lang="en-US" altLang="zh-CN" sz="2400" dirty="0">
                <a:solidFill>
                  <a:prstClr val="black"/>
                </a:solidFill>
                <a:latin typeface="Times New Roman" panose="02020603050405020304" pitchFamily="18" charset="0"/>
                <a:cs typeface="Times New Roman" panose="02020603050405020304" pitchFamily="18" charset="0"/>
              </a:rPr>
              <a:t>.</a:t>
            </a:r>
          </a:p>
          <a:p>
            <a:pPr indent="0">
              <a:spcAft>
                <a:spcPts val="600"/>
              </a:spcAft>
              <a:buFont typeface="+mj-lt"/>
              <a:buNone/>
            </a:pPr>
            <a:endParaRPr lang="zh-CN" altLang="en-US" sz="2400" dirty="0">
              <a:solidFill>
                <a:prstClr val="black"/>
              </a:solidFill>
              <a:latin typeface="Times New Roman" panose="02020603050405020304" pitchFamily="18" charset="0"/>
              <a:cs typeface="Times New Roman" panose="02020603050405020304" pitchFamily="18" charset="0"/>
            </a:endParaRPr>
          </a:p>
          <a:p>
            <a:pPr indent="0">
              <a:spcAft>
                <a:spcPts val="600"/>
              </a:spcAft>
              <a:buFont typeface="+mj-lt"/>
              <a:buNone/>
            </a:pPr>
            <a:r>
              <a:rPr lang="zh-CN" altLang="en-US" sz="2400" dirty="0">
                <a:solidFill>
                  <a:prstClr val="black"/>
                </a:solidFill>
                <a:latin typeface="Times New Roman" panose="02020603050405020304" pitchFamily="18" charset="0"/>
                <a:cs typeface="Times New Roman" panose="02020603050405020304" pitchFamily="18" charset="0"/>
              </a:rPr>
              <a:t>     (2) Baked goods can be placed on the cooking grates without </a:t>
            </a:r>
            <a:r>
              <a:rPr lang="en-US" altLang="zh-CN" sz="2400" dirty="0">
                <a:solidFill>
                  <a:prstClr val="black"/>
                </a:solidFill>
                <a:latin typeface="Times New Roman" panose="02020603050405020304" pitchFamily="18" charset="0"/>
                <a:cs typeface="Times New Roman" panose="02020603050405020304" pitchFamily="18" charset="0"/>
              </a:rPr>
              <a:t>the</a:t>
            </a:r>
            <a:r>
              <a:rPr lang="zh-CN" altLang="en-US" sz="2400" dirty="0">
                <a:solidFill>
                  <a:prstClr val="black"/>
                </a:solidFill>
                <a:latin typeface="Times New Roman" panose="02020603050405020304" pitchFamily="18" charset="0"/>
                <a:cs typeface="Times New Roman" panose="02020603050405020304" pitchFamily="18" charset="0"/>
              </a:rPr>
              <a:t> fear of them getting cold.</a:t>
            </a:r>
          </a:p>
          <a:p>
            <a:pPr>
              <a:spcAft>
                <a:spcPts val="600"/>
              </a:spcAft>
            </a:pPr>
            <a:endParaRPr lang="zh-CN" altLang="en-US" sz="2400" dirty="0">
              <a:solidFill>
                <a:prstClr val="black"/>
              </a:solidFill>
              <a:latin typeface="Times New Roman" panose="02020603050405020304" pitchFamily="18" charset="0"/>
              <a:cs typeface="Times New Roman" panose="02020603050405020304" pitchFamily="18" charset="0"/>
            </a:endParaRPr>
          </a:p>
          <a:p>
            <a:pPr indent="0">
              <a:spcAft>
                <a:spcPts val="600"/>
              </a:spcAft>
              <a:buFont typeface="+mj-lt"/>
              <a:buNone/>
            </a:pPr>
            <a:r>
              <a:rPr lang="zh-CN" altLang="en-US" sz="2400" dirty="0">
                <a:solidFill>
                  <a:prstClr val="black"/>
                </a:solidFill>
                <a:latin typeface="Times New Roman" panose="02020603050405020304" pitchFamily="18" charset="0"/>
                <a:cs typeface="Times New Roman" panose="02020603050405020304" pitchFamily="18" charset="0"/>
              </a:rPr>
              <a:t>     (3) </a:t>
            </a:r>
            <a:r>
              <a:rPr lang="en-US" altLang="zh-CN" sz="2400" dirty="0">
                <a:solidFill>
                  <a:prstClr val="black"/>
                </a:solidFill>
                <a:latin typeface="Times New Roman" panose="02020603050405020304" pitchFamily="18" charset="0"/>
                <a:cs typeface="Times New Roman" panose="02020603050405020304" pitchFamily="18" charset="0"/>
              </a:rPr>
              <a:t>The </a:t>
            </a:r>
            <a:r>
              <a:rPr lang="zh-CN" altLang="en-US" sz="2400" dirty="0">
                <a:solidFill>
                  <a:prstClr val="black"/>
                </a:solidFill>
                <a:latin typeface="Times New Roman" panose="02020603050405020304" pitchFamily="18" charset="0"/>
                <a:cs typeface="Times New Roman" panose="02020603050405020304" pitchFamily="18" charset="0"/>
              </a:rPr>
              <a:t>GA.II 4-</a:t>
            </a:r>
            <a:r>
              <a:rPr lang="en-US" altLang="zh-CN" sz="2400" dirty="0">
                <a:solidFill>
                  <a:prstClr val="black"/>
                </a:solidFill>
                <a:latin typeface="Times New Roman" panose="02020603050405020304" pitchFamily="18" charset="0"/>
                <a:cs typeface="Times New Roman" panose="02020603050405020304" pitchFamily="18" charset="0"/>
              </a:rPr>
              <a:t>b</a:t>
            </a:r>
            <a:r>
              <a:rPr lang="zh-CN" altLang="en-US" sz="2400" dirty="0">
                <a:solidFill>
                  <a:prstClr val="black"/>
                </a:solidFill>
                <a:latin typeface="Times New Roman" panose="02020603050405020304" pitchFamily="18" charset="0"/>
                <a:cs typeface="Times New Roman" panose="02020603050405020304" pitchFamily="18" charset="0"/>
              </a:rPr>
              <a:t>urner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as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rill can only </a:t>
            </a:r>
            <a:r>
              <a:rPr lang="en-US" altLang="zh-CN" sz="2400" dirty="0">
                <a:solidFill>
                  <a:prstClr val="black"/>
                </a:solidFill>
                <a:latin typeface="Times New Roman" panose="02020603050405020304" pitchFamily="18" charset="0"/>
                <a:cs typeface="Times New Roman" panose="02020603050405020304" pitchFamily="18" charset="0"/>
              </a:rPr>
              <a:t>be </a:t>
            </a:r>
            <a:r>
              <a:rPr lang="zh-CN" altLang="en-US" sz="2400" dirty="0">
                <a:solidFill>
                  <a:prstClr val="black"/>
                </a:solidFill>
                <a:latin typeface="Times New Roman" panose="02020603050405020304" pitchFamily="18" charset="0"/>
                <a:cs typeface="Times New Roman" panose="02020603050405020304" pitchFamily="18" charset="0"/>
              </a:rPr>
              <a:t>used to cook </a:t>
            </a:r>
            <a:r>
              <a:rPr lang="en-US" altLang="zh-CN" sz="2400" dirty="0">
                <a:solidFill>
                  <a:prstClr val="black"/>
                </a:solidFill>
                <a:latin typeface="Times New Roman" panose="02020603050405020304" pitchFamily="18" charset="0"/>
                <a:cs typeface="Times New Roman" panose="02020603050405020304" pitchFamily="18" charset="0"/>
              </a:rPr>
              <a:t>meat like </a:t>
            </a:r>
            <a:r>
              <a:rPr lang="zh-CN" altLang="en-US" sz="2400" dirty="0">
                <a:solidFill>
                  <a:prstClr val="black"/>
                </a:solidFill>
                <a:latin typeface="Times New Roman" panose="02020603050405020304" pitchFamily="18" charset="0"/>
                <a:cs typeface="Times New Roman" panose="02020603050405020304" pitchFamily="18" charset="0"/>
              </a:rPr>
              <a:t>ﬁsh, beef </a:t>
            </a:r>
            <a:r>
              <a:rPr lang="en-US" altLang="zh-CN" sz="2400" dirty="0">
                <a:solidFill>
                  <a:prstClr val="black"/>
                </a:solidFill>
                <a:latin typeface="Times New Roman" panose="02020603050405020304" pitchFamily="18" charset="0"/>
                <a:cs typeface="Times New Roman" panose="02020603050405020304" pitchFamily="18" charset="0"/>
              </a:rPr>
              <a:t>and </a:t>
            </a:r>
            <a:r>
              <a:rPr lang="zh-CN" altLang="en-US" sz="2400" dirty="0">
                <a:solidFill>
                  <a:prstClr val="black"/>
                </a:solidFill>
                <a:latin typeface="Times New Roman" panose="02020603050405020304" pitchFamily="18" charset="0"/>
                <a:cs typeface="Times New Roman" panose="02020603050405020304" pitchFamily="18" charset="0"/>
              </a:rPr>
              <a:t>chicken</a:t>
            </a:r>
            <a:r>
              <a:rPr lang="en-US" altLang="zh-CN" sz="2400"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 </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3" name="文本框 2"/>
          <p:cNvSpPr txBox="1"/>
          <p:nvPr/>
        </p:nvSpPr>
        <p:spPr>
          <a:xfrm>
            <a:off x="371475" y="2784475"/>
            <a:ext cx="483870" cy="460375"/>
          </a:xfrm>
          <a:prstGeom prst="rect">
            <a:avLst/>
          </a:prstGeom>
          <a:noFill/>
        </p:spPr>
        <p:txBody>
          <a:bodyPr wrap="square" rtlCol="0">
            <a:spAutoFit/>
          </a:bodyPr>
          <a:lstStyle/>
          <a:p>
            <a:r>
              <a:rPr lang="en-US" altLang="zh-CN" sz="2400" b="1" dirty="0">
                <a:solidFill>
                  <a:srgbClr val="C00000"/>
                </a:solidFill>
                <a:latin typeface="Times New Roman Regular" panose="02020503050405090304" charset="0"/>
                <a:cs typeface="Times New Roman Regular" panose="02020503050405090304" charset="0"/>
              </a:rPr>
              <a:t>T</a:t>
            </a:r>
          </a:p>
        </p:txBody>
      </p:sp>
      <p:sp>
        <p:nvSpPr>
          <p:cNvPr id="4" name="文本框 3"/>
          <p:cNvSpPr txBox="1"/>
          <p:nvPr/>
        </p:nvSpPr>
        <p:spPr>
          <a:xfrm>
            <a:off x="371475" y="3647231"/>
            <a:ext cx="483870" cy="460375"/>
          </a:xfrm>
          <a:prstGeom prst="rect">
            <a:avLst/>
          </a:prstGeom>
          <a:noFill/>
        </p:spPr>
        <p:txBody>
          <a:bodyPr wrap="square" rtlCol="0">
            <a:spAutoFit/>
          </a:bodyPr>
          <a:lstStyle/>
          <a:p>
            <a:r>
              <a:rPr lang="en-US" altLang="zh-CN" sz="2400" b="1" dirty="0">
                <a:solidFill>
                  <a:srgbClr val="C00000"/>
                </a:solidFill>
                <a:latin typeface="Times New Roman Regular" panose="02020503050405090304" charset="0"/>
                <a:cs typeface="Times New Roman Regular" panose="02020503050405090304" charset="0"/>
              </a:rPr>
              <a:t>F</a:t>
            </a:r>
          </a:p>
        </p:txBody>
      </p:sp>
      <p:sp>
        <p:nvSpPr>
          <p:cNvPr id="6" name="文本框 5"/>
          <p:cNvSpPr txBox="1"/>
          <p:nvPr/>
        </p:nvSpPr>
        <p:spPr>
          <a:xfrm>
            <a:off x="371475" y="4554850"/>
            <a:ext cx="483870" cy="460375"/>
          </a:xfrm>
          <a:prstGeom prst="rect">
            <a:avLst/>
          </a:prstGeom>
          <a:noFill/>
        </p:spPr>
        <p:txBody>
          <a:bodyPr wrap="square" rtlCol="0">
            <a:spAutoFit/>
          </a:bodyPr>
          <a:lstStyle/>
          <a:p>
            <a:r>
              <a:rPr lang="en-US" altLang="zh-CN" sz="2400" b="1" dirty="0">
                <a:solidFill>
                  <a:srgbClr val="C00000"/>
                </a:solidFill>
                <a:latin typeface="Times New Roman Regular" panose="02020503050405090304" charset="0"/>
                <a:cs typeface="Times New Roman Regular" panose="02020503050405090304" charset="0"/>
              </a:rPr>
              <a:t>F</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554990" y="179070"/>
            <a:ext cx="367665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285750" y="938530"/>
            <a:ext cx="11531600" cy="4893647"/>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the text</a:t>
            </a:r>
          </a:p>
          <a:p>
            <a:endParaRPr lang="zh-CN" altLang="en-US" sz="24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zh-CN" altLang="en-US" sz="2400" b="1" dirty="0">
                <a:solidFill>
                  <a:prstClr val="black"/>
                </a:solidFill>
                <a:latin typeface="Times New Roman" panose="02020603050405020304" pitchFamily="18" charset="0"/>
                <a:cs typeface="Times New Roman" panose="02020603050405020304" pitchFamily="18" charset="0"/>
              </a:rPr>
              <a:t>Read again and decide whether the following statements are true (T) or false (F).</a:t>
            </a:r>
          </a:p>
          <a:p>
            <a:endParaRPr lang="zh-CN" altLang="en-US" sz="2400" dirty="0">
              <a:solidFill>
                <a:prstClr val="black"/>
              </a:solidFill>
              <a:latin typeface="Times New Roman" panose="02020603050405020304" pitchFamily="18" charset="0"/>
              <a:cs typeface="Times New Roman" panose="02020603050405020304" pitchFamily="18" charset="0"/>
            </a:endParaRPr>
          </a:p>
          <a:p>
            <a:pPr indent="0">
              <a:spcAft>
                <a:spcPts val="600"/>
              </a:spcAft>
              <a:buFont typeface="+mj-lt"/>
              <a:buNone/>
            </a:pPr>
            <a:r>
              <a:rPr lang="zh-CN" altLang="en-US" sz="2400" dirty="0">
                <a:solidFill>
                  <a:prstClr val="black"/>
                </a:solidFill>
                <a:latin typeface="Times New Roman" panose="02020603050405020304" pitchFamily="18" charset="0"/>
                <a:cs typeface="Times New Roman" panose="02020603050405020304" pitchFamily="18" charset="0"/>
              </a:rPr>
              <a:t>     (4) Dripping that fall</a:t>
            </a:r>
            <a:r>
              <a:rPr lang="en-US" altLang="zh-CN" sz="2400" dirty="0">
                <a:solidFill>
                  <a:prstClr val="black"/>
                </a:solidFill>
                <a:latin typeface="Times New Roman" panose="02020603050405020304" pitchFamily="18" charset="0"/>
                <a:cs typeface="Times New Roman" panose="02020603050405020304" pitchFamily="18" charset="0"/>
              </a:rPr>
              <a:t>s</a:t>
            </a:r>
            <a:r>
              <a:rPr lang="zh-CN" altLang="en-US" sz="2400" dirty="0">
                <a:solidFill>
                  <a:prstClr val="black"/>
                </a:solidFill>
                <a:latin typeface="Times New Roman" panose="02020603050405020304" pitchFamily="18" charset="0"/>
                <a:cs typeface="Times New Roman" panose="02020603050405020304" pitchFamily="18" charset="0"/>
              </a:rPr>
              <a:t> on the ﬂavo</a:t>
            </a:r>
            <a:r>
              <a:rPr lang="en-US" altLang="zh-CN" sz="2400" dirty="0">
                <a:solidFill>
                  <a:prstClr val="black"/>
                </a:solidFill>
                <a:latin typeface="Times New Roman" panose="02020603050405020304" pitchFamily="18" charset="0"/>
                <a:cs typeface="Times New Roman" panose="02020603050405020304" pitchFamily="18" charset="0"/>
              </a:rPr>
              <a:t>u</a:t>
            </a:r>
            <a:r>
              <a:rPr lang="zh-CN" altLang="en-US" sz="2400" dirty="0">
                <a:solidFill>
                  <a:prstClr val="black"/>
                </a:solidFill>
                <a:latin typeface="Times New Roman" panose="02020603050405020304" pitchFamily="18" charset="0"/>
                <a:cs typeface="Times New Roman" panose="02020603050405020304" pitchFamily="18" charset="0"/>
              </a:rPr>
              <a:t>r wave </a:t>
            </a:r>
            <a:r>
              <a:rPr lang="en-US" altLang="zh-CN" sz="2400" dirty="0">
                <a:solidFill>
                  <a:prstClr val="black"/>
                </a:solidFill>
                <a:latin typeface="Times New Roman" panose="02020603050405020304" pitchFamily="18" charset="0"/>
                <a:cs typeface="Times New Roman" panose="02020603050405020304" pitchFamily="18" charset="0"/>
              </a:rPr>
              <a:t>is</a:t>
            </a:r>
            <a:r>
              <a:rPr lang="zh-CN" altLang="en-US" sz="2400" dirty="0">
                <a:solidFill>
                  <a:prstClr val="black"/>
                </a:solidFill>
                <a:latin typeface="Times New Roman" panose="02020603050405020304" pitchFamily="18" charset="0"/>
                <a:cs typeface="Times New Roman" panose="02020603050405020304" pitchFamily="18" charset="0"/>
              </a:rPr>
              <a:t> vapori</a:t>
            </a:r>
            <a:r>
              <a:rPr lang="en-US" altLang="zh-CN" sz="2400" dirty="0">
                <a:solidFill>
                  <a:prstClr val="black"/>
                </a:solidFill>
                <a:latin typeface="Times New Roman" panose="02020603050405020304" pitchFamily="18" charset="0"/>
                <a:cs typeface="Times New Roman" panose="02020603050405020304" pitchFamily="18" charset="0"/>
              </a:rPr>
              <a:t>s</a:t>
            </a:r>
            <a:r>
              <a:rPr lang="zh-CN" altLang="en-US" sz="2400" dirty="0">
                <a:solidFill>
                  <a:prstClr val="black"/>
                </a:solidFill>
                <a:latin typeface="Times New Roman" panose="02020603050405020304" pitchFamily="18" charset="0"/>
                <a:cs typeface="Times New Roman" panose="02020603050405020304" pitchFamily="18" charset="0"/>
              </a:rPr>
              <a:t>ed</a:t>
            </a:r>
            <a:r>
              <a:rPr lang="en-US" altLang="zh-CN" sz="2400"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 which makes the ﬂavo</a:t>
            </a:r>
            <a:r>
              <a:rPr lang="en-US" altLang="zh-CN" sz="2400" dirty="0">
                <a:solidFill>
                  <a:prstClr val="black"/>
                </a:solidFill>
                <a:latin typeface="Times New Roman" panose="02020603050405020304" pitchFamily="18" charset="0"/>
                <a:cs typeface="Times New Roman" panose="02020603050405020304" pitchFamily="18" charset="0"/>
              </a:rPr>
              <a:t>u</a:t>
            </a:r>
            <a:r>
              <a:rPr lang="zh-CN" altLang="en-US" sz="2400" dirty="0">
                <a:solidFill>
                  <a:prstClr val="black"/>
                </a:solidFill>
                <a:latin typeface="Times New Roman" panose="02020603050405020304" pitchFamily="18" charset="0"/>
                <a:cs typeface="Times New Roman" panose="02020603050405020304" pitchFamily="18" charset="0"/>
              </a:rPr>
              <a:t>r mistakable.</a:t>
            </a:r>
          </a:p>
          <a:p>
            <a:pPr indent="0">
              <a:spcAft>
                <a:spcPts val="600"/>
              </a:spcAft>
              <a:buFont typeface="+mj-lt"/>
              <a:buNone/>
            </a:pPr>
            <a:endParaRPr lang="en-US" altLang="zh-CN" sz="2400" dirty="0">
              <a:solidFill>
                <a:prstClr val="black"/>
              </a:solidFill>
              <a:latin typeface="Times New Roman" panose="02020603050405020304" pitchFamily="18" charset="0"/>
              <a:cs typeface="Times New Roman" panose="02020603050405020304" pitchFamily="18" charset="0"/>
            </a:endParaRPr>
          </a:p>
          <a:p>
            <a:pPr indent="0">
              <a:spcAft>
                <a:spcPts val="600"/>
              </a:spcAft>
              <a:buFont typeface="+mj-lt"/>
              <a:buNone/>
            </a:pPr>
            <a:r>
              <a:rPr lang="zh-CN" altLang="en-US" sz="2400" dirty="0">
                <a:solidFill>
                  <a:prstClr val="black"/>
                </a:solidFill>
                <a:latin typeface="Times New Roman" panose="02020603050405020304" pitchFamily="18" charset="0"/>
                <a:cs typeface="Times New Roman" panose="02020603050405020304" pitchFamily="18" charset="0"/>
              </a:rPr>
              <a:t>     (5) The right order to ﬁre up the grill is to turn on the gas, push the electronic ignition button and </a:t>
            </a:r>
            <a:r>
              <a:rPr lang="en-US" altLang="zh-CN" sz="2400" dirty="0">
                <a:solidFill>
                  <a:prstClr val="black"/>
                </a:solidFill>
                <a:latin typeface="Times New Roman" panose="02020603050405020304" pitchFamily="18" charset="0"/>
                <a:cs typeface="Times New Roman" panose="02020603050405020304" pitchFamily="18" charset="0"/>
              </a:rPr>
              <a:t>then </a:t>
            </a:r>
            <a:r>
              <a:rPr lang="zh-CN" altLang="en-US" sz="2400" dirty="0">
                <a:solidFill>
                  <a:prstClr val="black"/>
                </a:solidFill>
                <a:latin typeface="Times New Roman" panose="02020603050405020304" pitchFamily="18" charset="0"/>
                <a:cs typeface="Times New Roman" panose="02020603050405020304" pitchFamily="18" charset="0"/>
              </a:rPr>
              <a:t>twist the burner knobs.</a:t>
            </a:r>
          </a:p>
          <a:p>
            <a:pPr indent="0">
              <a:spcAft>
                <a:spcPts val="600"/>
              </a:spcAft>
              <a:buFont typeface="+mj-lt"/>
              <a:buNone/>
            </a:pPr>
            <a:endParaRPr lang="zh-CN" altLang="en-US" sz="2400" dirty="0">
              <a:solidFill>
                <a:prstClr val="black"/>
              </a:solidFill>
              <a:latin typeface="Times New Roman" panose="02020603050405020304" pitchFamily="18" charset="0"/>
              <a:cs typeface="Times New Roman" panose="02020603050405020304" pitchFamily="18" charset="0"/>
            </a:endParaRPr>
          </a:p>
          <a:p>
            <a:pPr indent="0">
              <a:spcAft>
                <a:spcPts val="600"/>
              </a:spcAft>
              <a:buFont typeface="+mj-lt"/>
              <a:buNone/>
            </a:pPr>
            <a:r>
              <a:rPr lang="zh-CN" altLang="en-US" sz="2400" dirty="0">
                <a:solidFill>
                  <a:prstClr val="black"/>
                </a:solidFill>
                <a:latin typeface="Times New Roman" panose="02020603050405020304" pitchFamily="18" charset="0"/>
                <a:cs typeface="Times New Roman" panose="02020603050405020304" pitchFamily="18" charset="0"/>
              </a:rPr>
              <a:t>     (6) You can barbecue around the backyard or garden with ease with </a:t>
            </a:r>
            <a:r>
              <a:rPr lang="en-US" altLang="zh-CN" sz="2400" dirty="0">
                <a:solidFill>
                  <a:prstClr val="black"/>
                </a:solidFill>
                <a:latin typeface="Times New Roman" panose="02020603050405020304" pitchFamily="18" charset="0"/>
                <a:cs typeface="Times New Roman" panose="02020603050405020304" pitchFamily="18" charset="0"/>
              </a:rPr>
              <a:t>the </a:t>
            </a:r>
            <a:r>
              <a:rPr lang="zh-CN" altLang="en-US" sz="2400" dirty="0">
                <a:solidFill>
                  <a:prstClr val="black"/>
                </a:solidFill>
                <a:latin typeface="Times New Roman" panose="02020603050405020304" pitchFamily="18" charset="0"/>
                <a:cs typeface="Times New Roman" panose="02020603050405020304" pitchFamily="18" charset="0"/>
              </a:rPr>
              <a:t>GA.II 4-</a:t>
            </a:r>
            <a:r>
              <a:rPr lang="en-US" altLang="zh-CN" sz="2400" dirty="0">
                <a:solidFill>
                  <a:prstClr val="black"/>
                </a:solidFill>
                <a:latin typeface="Times New Roman" panose="02020603050405020304" pitchFamily="18" charset="0"/>
                <a:cs typeface="Times New Roman" panose="02020603050405020304" pitchFamily="18" charset="0"/>
              </a:rPr>
              <a:t>b</a:t>
            </a:r>
            <a:r>
              <a:rPr lang="zh-CN" altLang="en-US" sz="2400" dirty="0">
                <a:solidFill>
                  <a:prstClr val="black"/>
                </a:solidFill>
                <a:latin typeface="Times New Roman" panose="02020603050405020304" pitchFamily="18" charset="0"/>
                <a:cs typeface="Times New Roman" panose="02020603050405020304" pitchFamily="18" charset="0"/>
              </a:rPr>
              <a:t>urner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as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rill.</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文本框 5"/>
          <p:cNvSpPr txBox="1"/>
          <p:nvPr/>
        </p:nvSpPr>
        <p:spPr>
          <a:xfrm>
            <a:off x="374650" y="2503805"/>
            <a:ext cx="483870" cy="460375"/>
          </a:xfrm>
          <a:prstGeom prst="rect">
            <a:avLst/>
          </a:prstGeom>
          <a:noFill/>
        </p:spPr>
        <p:txBody>
          <a:bodyPr wrap="square" rtlCol="0">
            <a:spAutoFit/>
          </a:bodyPr>
          <a:lstStyle/>
          <a:p>
            <a:r>
              <a:rPr lang="en-US" altLang="zh-CN" sz="2400" b="1" dirty="0">
                <a:solidFill>
                  <a:srgbClr val="C00000"/>
                </a:solidFill>
                <a:latin typeface="Times New Roman Regular" panose="02020503050405090304" charset="0"/>
                <a:cs typeface="Times New Roman Regular" panose="02020503050405090304" charset="0"/>
              </a:rPr>
              <a:t>F</a:t>
            </a:r>
          </a:p>
        </p:txBody>
      </p:sp>
      <p:sp>
        <p:nvSpPr>
          <p:cNvPr id="3" name="文本框 2"/>
          <p:cNvSpPr txBox="1"/>
          <p:nvPr/>
        </p:nvSpPr>
        <p:spPr>
          <a:xfrm>
            <a:off x="374650" y="4962866"/>
            <a:ext cx="483870" cy="460375"/>
          </a:xfrm>
          <a:prstGeom prst="rect">
            <a:avLst/>
          </a:prstGeom>
          <a:noFill/>
        </p:spPr>
        <p:txBody>
          <a:bodyPr wrap="square" rtlCol="0">
            <a:spAutoFit/>
          </a:bodyPr>
          <a:lstStyle/>
          <a:p>
            <a:r>
              <a:rPr lang="en-US" altLang="zh-CN" sz="2400" b="1" dirty="0">
                <a:solidFill>
                  <a:srgbClr val="C00000"/>
                </a:solidFill>
                <a:latin typeface="Times New Roman Regular" panose="02020503050405090304" charset="0"/>
                <a:cs typeface="Times New Roman Regular" panose="02020503050405090304" charset="0"/>
              </a:rPr>
              <a:t>T</a:t>
            </a:r>
          </a:p>
        </p:txBody>
      </p:sp>
      <p:sp>
        <p:nvSpPr>
          <p:cNvPr id="4" name="文本框 3"/>
          <p:cNvSpPr txBox="1"/>
          <p:nvPr/>
        </p:nvSpPr>
        <p:spPr>
          <a:xfrm>
            <a:off x="374650" y="3722041"/>
            <a:ext cx="483870" cy="460375"/>
          </a:xfrm>
          <a:prstGeom prst="rect">
            <a:avLst/>
          </a:prstGeom>
          <a:noFill/>
        </p:spPr>
        <p:txBody>
          <a:bodyPr wrap="square" rtlCol="0">
            <a:spAutoFit/>
          </a:bodyPr>
          <a:lstStyle/>
          <a:p>
            <a:r>
              <a:rPr lang="en-US" altLang="zh-CN" sz="2400" b="1" dirty="0">
                <a:solidFill>
                  <a:srgbClr val="C00000"/>
                </a:solidFill>
                <a:latin typeface="Times New Roman Regular" panose="02020503050405090304" charset="0"/>
                <a:cs typeface="Times New Roman Regular" panose="02020503050405090304" charset="0"/>
              </a:rPr>
              <a:t>F</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747395" y="179070"/>
            <a:ext cx="431800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747395" y="1285875"/>
            <a:ext cx="10356034" cy="2739211"/>
          </a:xfrm>
          <a:prstGeom prst="rect">
            <a:avLst/>
          </a:prstGeom>
          <a:noFill/>
        </p:spPr>
        <p:txBody>
          <a:bodyPr wrap="square" rtlCol="0">
            <a:spAutoFit/>
          </a:bodyPr>
          <a:lstStyle/>
          <a:p>
            <a:pPr algn="just"/>
            <a:r>
              <a:rPr lang="en-US" altLang="zh-CN" sz="28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the text</a:t>
            </a:r>
          </a:p>
          <a:p>
            <a:pPr algn="just"/>
            <a:endParaRPr lang="en-US" altLang="zh-CN" sz="2400" dirty="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rabicPeriod" startAt="3"/>
            </a:pPr>
            <a:r>
              <a:rPr lang="zh-CN" altLang="en-US" sz="2400" b="1" dirty="0">
                <a:solidFill>
                  <a:prstClr val="black"/>
                </a:solidFill>
                <a:latin typeface="Times New Roman" panose="02020603050405020304" pitchFamily="18" charset="0"/>
                <a:cs typeface="Times New Roman" panose="02020603050405020304" pitchFamily="18" charset="0"/>
              </a:rPr>
              <a:t>Work in pairs and discuss the following question.</a:t>
            </a:r>
          </a:p>
          <a:p>
            <a:pPr marL="457200" indent="-457200" algn="just">
              <a:buFont typeface="+mj-lt"/>
              <a:buAutoNum type="arabicPeriod" startAt="3"/>
            </a:pPr>
            <a:endParaRPr lang="zh-CN" altLang="en-US" sz="2400" dirty="0">
              <a:solidFill>
                <a:prstClr val="black"/>
              </a:solidFill>
              <a:latin typeface="Times New Roman" panose="02020603050405020304" pitchFamily="18" charset="0"/>
              <a:cs typeface="Times New Roman" panose="02020603050405020304" pitchFamily="18" charset="0"/>
            </a:endParaRPr>
          </a:p>
          <a:p>
            <a:pPr algn="just"/>
            <a:r>
              <a:rPr lang="zh-CN" altLang="en-US" sz="2400" dirty="0">
                <a:solidFill>
                  <a:prstClr val="black"/>
                </a:solidFill>
                <a:latin typeface="Times New Roman" panose="02020603050405020304" pitchFamily="18" charset="0"/>
                <a:cs typeface="Times New Roman" panose="02020603050405020304" pitchFamily="18" charset="0"/>
              </a:rPr>
              <a:t>The product description lists the features and functions of </a:t>
            </a:r>
            <a:r>
              <a:rPr lang="en-US" altLang="zh-CN" sz="2400" dirty="0">
                <a:solidFill>
                  <a:prstClr val="black"/>
                </a:solidFill>
                <a:latin typeface="Times New Roman" panose="02020603050405020304" pitchFamily="18" charset="0"/>
                <a:cs typeface="Times New Roman" panose="02020603050405020304" pitchFamily="18" charset="0"/>
              </a:rPr>
              <a:t>the</a:t>
            </a:r>
            <a:r>
              <a:rPr lang="zh-CN" altLang="en-US" sz="2400" dirty="0">
                <a:solidFill>
                  <a:prstClr val="black"/>
                </a:solidFill>
                <a:latin typeface="Times New Roman" panose="02020603050405020304" pitchFamily="18" charset="0"/>
                <a:cs typeface="Times New Roman" panose="02020603050405020304" pitchFamily="18" charset="0"/>
              </a:rPr>
              <a:t> GA.II 4-</a:t>
            </a:r>
            <a:r>
              <a:rPr lang="en-US" altLang="zh-CN" sz="2400" dirty="0">
                <a:solidFill>
                  <a:prstClr val="black"/>
                </a:solidFill>
                <a:latin typeface="Times New Roman" panose="02020603050405020304" pitchFamily="18" charset="0"/>
                <a:cs typeface="Times New Roman" panose="02020603050405020304" pitchFamily="18" charset="0"/>
              </a:rPr>
              <a:t>b</a:t>
            </a:r>
            <a:r>
              <a:rPr lang="zh-CN" altLang="en-US" sz="2400" dirty="0">
                <a:solidFill>
                  <a:prstClr val="black"/>
                </a:solidFill>
                <a:latin typeface="Times New Roman" panose="02020603050405020304" pitchFamily="18" charset="0"/>
                <a:cs typeface="Times New Roman" panose="02020603050405020304" pitchFamily="18" charset="0"/>
              </a:rPr>
              <a:t>urner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as </a:t>
            </a:r>
            <a:r>
              <a:rPr lang="en-US" altLang="zh-CN" sz="2400" dirty="0">
                <a:solidFill>
                  <a:prstClr val="black"/>
                </a:solidFill>
                <a:latin typeface="Times New Roman" panose="02020603050405020304" pitchFamily="18" charset="0"/>
                <a:cs typeface="Times New Roman" panose="02020603050405020304" pitchFamily="18" charset="0"/>
              </a:rPr>
              <a:t>g</a:t>
            </a:r>
            <a:r>
              <a:rPr lang="zh-CN" altLang="en-US" sz="2400" dirty="0">
                <a:solidFill>
                  <a:prstClr val="black"/>
                </a:solidFill>
                <a:latin typeface="Times New Roman" panose="02020603050405020304" pitchFamily="18" charset="0"/>
                <a:cs typeface="Times New Roman" panose="02020603050405020304" pitchFamily="18" charset="0"/>
              </a:rPr>
              <a:t>rill. </a:t>
            </a:r>
            <a:r>
              <a:rPr lang="en-US" altLang="zh-CN" sz="2400" dirty="0">
                <a:solidFill>
                  <a:prstClr val="black"/>
                </a:solidFill>
                <a:latin typeface="Times New Roman" panose="02020603050405020304" pitchFamily="18" charset="0"/>
                <a:cs typeface="Times New Roman" panose="02020603050405020304" pitchFamily="18" charset="0"/>
              </a:rPr>
              <a:t>B</a:t>
            </a:r>
            <a:r>
              <a:rPr lang="zh-CN" altLang="en-US" sz="2400" dirty="0">
                <a:solidFill>
                  <a:prstClr val="black"/>
                </a:solidFill>
                <a:latin typeface="Times New Roman" panose="02020603050405020304" pitchFamily="18" charset="0"/>
                <a:cs typeface="Times New Roman" panose="02020603050405020304" pitchFamily="18" charset="0"/>
              </a:rPr>
              <a:t>ased on your daily life, what other functions do you expect a grill to have?</a:t>
            </a:r>
            <a:endParaRPr lang="en-US" altLang="zh-CN" sz="2400" dirty="0">
              <a:solidFill>
                <a:prstClr val="black"/>
              </a:solidFill>
              <a:latin typeface="Times New Roman" panose="02020603050405020304" pitchFamily="18" charset="0"/>
              <a:cs typeface="Times New Roman" panose="02020603050405020304" pitchFamily="18" charset="0"/>
            </a:endParaRPr>
          </a:p>
          <a:p>
            <a:pPr algn="just"/>
            <a:endParaRPr lang="zh-CN" altLang="en-US" sz="2400" dirty="0">
              <a:solidFill>
                <a:prstClr val="black"/>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295275" y="226690"/>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295275" y="857875"/>
            <a:ext cx="11601450" cy="538609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endPar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endParaRPr>
          </a:p>
          <a:p>
            <a:r>
              <a:rPr lang="en-US" altLang="zh-CN" sz="2400" dirty="0">
                <a:solidFill>
                  <a:prstClr val="black"/>
                </a:solidFill>
                <a:latin typeface="Times New Roman Regular" panose="02020503050405090304" charset="0"/>
                <a:cs typeface="Times New Roman Regular" panose="02020503050405090304" charset="0"/>
              </a:rPr>
              <a:t>1. </a:t>
            </a:r>
            <a:r>
              <a:rPr lang="en-GB" altLang="zh-CN" sz="2400" b="1" i="1" dirty="0">
                <a:solidFill>
                  <a:srgbClr val="C00000"/>
                </a:solidFill>
                <a:latin typeface="Times New Roman" panose="02020503050405090304" pitchFamily="18" charset="0"/>
                <a:cs typeface="Times New Roman" panose="02020503050405090304" pitchFamily="18" charset="0"/>
              </a:rPr>
              <a:t>Porcelain</a:t>
            </a:r>
            <a:r>
              <a:rPr lang="en-GB" altLang="zh-CN" sz="2400" dirty="0">
                <a:latin typeface="Times New Roman" panose="02020503050405090304" pitchFamily="18" charset="0"/>
                <a:cs typeface="Times New Roman" panose="02020503050405090304" pitchFamily="18" charset="0"/>
              </a:rPr>
              <a:t>-</a:t>
            </a:r>
            <a:r>
              <a:rPr lang="en-GB" altLang="zh-CN" sz="2400" b="1" i="1" dirty="0">
                <a:solidFill>
                  <a:srgbClr val="C00000"/>
                </a:solidFill>
                <a:latin typeface="Times New Roman" panose="02020503050405090304" pitchFamily="18" charset="0"/>
                <a:cs typeface="Times New Roman" panose="02020503050405090304" pitchFamily="18" charset="0"/>
              </a:rPr>
              <a:t>enamelled</a:t>
            </a:r>
            <a:r>
              <a:rPr lang="en-GB" altLang="zh-CN" sz="2400" dirty="0">
                <a:latin typeface="Times New Roman" panose="02020503050405090304" pitchFamily="18" charset="0"/>
                <a:cs typeface="Times New Roman" panose="02020503050405090304" pitchFamily="18" charset="0"/>
              </a:rPr>
              <a:t> </a:t>
            </a:r>
            <a:r>
              <a:rPr lang="en-GB" altLang="zh-CN" sz="2400" b="1" i="1" dirty="0">
                <a:solidFill>
                  <a:srgbClr val="C00000"/>
                </a:solidFill>
                <a:latin typeface="Times New Roman" panose="02020503050405090304" pitchFamily="18" charset="0"/>
                <a:cs typeface="Times New Roman" panose="02020503050405090304" pitchFamily="18" charset="0"/>
              </a:rPr>
              <a:t>cast</a:t>
            </a:r>
            <a:r>
              <a:rPr lang="en-GB" altLang="zh-CN" sz="2400" dirty="0">
                <a:latin typeface="Times New Roman" panose="02020503050405090304" pitchFamily="18" charset="0"/>
                <a:cs typeface="Times New Roman" panose="02020503050405090304" pitchFamily="18" charset="0"/>
              </a:rPr>
              <a:t> iron cooking </a:t>
            </a:r>
            <a:r>
              <a:rPr lang="en-GB" altLang="zh-CN" sz="2400" b="1" i="1" dirty="0">
                <a:solidFill>
                  <a:srgbClr val="C00000"/>
                </a:solidFill>
                <a:latin typeface="Times New Roman" panose="02020503050405090304" pitchFamily="18" charset="0"/>
                <a:cs typeface="Times New Roman" panose="02020503050405090304" pitchFamily="18" charset="0"/>
              </a:rPr>
              <a:t>grates </a:t>
            </a:r>
            <a:r>
              <a:rPr lang="en-GB" altLang="zh-CN" sz="2400" dirty="0">
                <a:latin typeface="Times New Roman" panose="02020503050405090304" pitchFamily="18" charset="0"/>
                <a:cs typeface="Times New Roman" panose="02020503050405090304" pitchFamily="18" charset="0"/>
              </a:rPr>
              <a:t>of 471 square inches and a </a:t>
            </a:r>
            <a:r>
              <a:rPr lang="en-GB" altLang="zh-CN" sz="2400" b="1" i="1" dirty="0">
                <a:latin typeface="Times New Roman" panose="02020503050405090304" pitchFamily="18" charset="0"/>
                <a:cs typeface="Times New Roman" panose="02020503050405090304" pitchFamily="18" charset="0"/>
              </a:rPr>
              <a:t>chrome</a:t>
            </a:r>
            <a:r>
              <a:rPr lang="en-GB" altLang="zh-CN" sz="2400" dirty="0">
                <a:latin typeface="Times New Roman" panose="02020503050405090304" pitchFamily="18" charset="0"/>
                <a:cs typeface="Times New Roman" panose="02020503050405090304" pitchFamily="18" charset="0"/>
              </a:rPr>
              <a:t>-plated </a:t>
            </a:r>
          </a:p>
          <a:p>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steel warming rack of 169 square inches make up abundant cooking space of a total of 640 </a:t>
            </a:r>
          </a:p>
          <a:p>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square inches.</a:t>
            </a:r>
            <a:endParaRPr lang="zh-CN" altLang="en-US" sz="2400" dirty="0">
              <a:solidFill>
                <a:prstClr val="black"/>
              </a:solidFill>
              <a:latin typeface="Times New Roman Regular" panose="02020503050405090304" charset="0"/>
              <a:cs typeface="Times New Roman Regular" panose="02020503050405090304" charset="0"/>
            </a:endParaRPr>
          </a:p>
          <a:p>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 </a:t>
            </a:r>
            <a:r>
              <a:rPr lang="en-US" altLang="zh-CN" sz="2400" dirty="0">
                <a:solidFill>
                  <a:srgbClr val="C00000"/>
                </a:solidFill>
                <a:latin typeface="Times New Roman Regular" panose="02020503050405090304" charset="0"/>
                <a:cs typeface="Times New Roman Regular" panose="02020503050405090304" charset="0"/>
              </a:rPr>
              <a:t>porcelain /'</a:t>
            </a:r>
            <a:r>
              <a:rPr lang="en-US" altLang="zh-CN" sz="2400" dirty="0" err="1">
                <a:solidFill>
                  <a:srgbClr val="C00000"/>
                </a:solidFill>
                <a:latin typeface="Times New Roman Regular" panose="02020503050405090304" charset="0"/>
                <a:cs typeface="Times New Roman Regular" panose="02020503050405090304" charset="0"/>
              </a:rPr>
              <a:t>pɔːslɪn</a:t>
            </a:r>
            <a:r>
              <a:rPr lang="en-US" altLang="zh-CN" sz="2400" dirty="0">
                <a:solidFill>
                  <a:srgbClr val="C00000"/>
                </a:solidFill>
                <a:latin typeface="Times New Roman Regular" panose="02020503050405090304" charset="0"/>
                <a:cs typeface="Times New Roman Regular" panose="02020503050405090304" charset="0"/>
              </a:rPr>
              <a:t>/ </a:t>
            </a:r>
            <a:r>
              <a:rPr lang="en-US" altLang="zh-CN" sz="2400" i="1" dirty="0">
                <a:solidFill>
                  <a:srgbClr val="C00000"/>
                </a:solidFill>
                <a:latin typeface="Times New Roman Regular" panose="02020503050405090304" charset="0"/>
                <a:cs typeface="Times New Roman Regular" panose="02020503050405090304" charset="0"/>
              </a:rPr>
              <a:t>n</a:t>
            </a:r>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瓷；瓷器</a:t>
            </a:r>
          </a:p>
          <a:p>
            <a:r>
              <a:rPr lang="en-US" altLang="zh-CN" sz="2400" dirty="0">
                <a:solidFill>
                  <a:prstClr val="black"/>
                </a:solidFill>
                <a:latin typeface="Times New Roman Regular" panose="02020503050405090304" charset="0"/>
                <a:cs typeface="Times New Roman Regular" panose="02020503050405090304" charset="0"/>
              </a:rPr>
              <a:t>   </a:t>
            </a:r>
            <a:r>
              <a:rPr lang="zh-CN" altLang="en-US" sz="2400" dirty="0">
                <a:solidFill>
                  <a:prstClr val="black"/>
                </a:solidFill>
                <a:latin typeface="Times New Roman Regular" panose="02020503050405090304" charset="0"/>
                <a:cs typeface="Times New Roman Regular" panose="02020503050405090304" charset="0"/>
              </a:rPr>
              <a:t> </a:t>
            </a:r>
            <a:r>
              <a:rPr lang="en-US" altLang="zh-CN" sz="2400" dirty="0">
                <a:solidFill>
                  <a:prstClr val="black"/>
                </a:solidFill>
                <a:latin typeface="Times New Roman Regular" panose="02020503050405090304" charset="0"/>
                <a:cs typeface="Times New Roman Regular" panose="02020503050405090304" charset="0"/>
              </a:rPr>
              <a:t>e.g. There were lilies everywhere, in tall white </a:t>
            </a:r>
            <a:r>
              <a:rPr lang="en-US" altLang="zh-CN" sz="2400" dirty="0">
                <a:solidFill>
                  <a:srgbClr val="C00000"/>
                </a:solidFill>
                <a:latin typeface="Times New Roman Regular" panose="02020503050405090304" charset="0"/>
                <a:cs typeface="Times New Roman Regular" panose="02020503050405090304" charset="0"/>
              </a:rPr>
              <a:t>porcelain</a:t>
            </a:r>
            <a:r>
              <a:rPr lang="en-US" altLang="zh-CN" sz="2400" dirty="0">
                <a:solidFill>
                  <a:prstClr val="black"/>
                </a:solidFill>
                <a:latin typeface="Times New Roman Regular" panose="02020503050405090304" charset="0"/>
                <a:cs typeface="Times New Roman Regular" panose="02020503050405090304" charset="0"/>
              </a:rPr>
              <a:t> vases.</a:t>
            </a:r>
          </a:p>
          <a:p>
            <a:r>
              <a:rPr lang="zh-CN" altLang="en-US" sz="2400" dirty="0">
                <a:solidFill>
                  <a:prstClr val="black"/>
                </a:solidFill>
                <a:latin typeface="Times New Roman Regular" panose="02020503050405090304" charset="0"/>
                <a:cs typeface="Times New Roman Regular" panose="02020503050405090304" charset="0"/>
              </a:rPr>
              <a:t>          到处都是插在白瓷高花瓶里的百合花。</a:t>
            </a:r>
          </a:p>
          <a:p>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 </a:t>
            </a:r>
            <a:r>
              <a:rPr lang="en-US" altLang="zh-CN" sz="2400" dirty="0" err="1">
                <a:solidFill>
                  <a:srgbClr val="C00000"/>
                </a:solidFill>
                <a:latin typeface="Times New Roman Regular" panose="02020503050405090304" charset="0"/>
                <a:cs typeface="Times New Roman Regular" panose="02020503050405090304" charset="0"/>
              </a:rPr>
              <a:t>enamelled</a:t>
            </a:r>
            <a:r>
              <a:rPr lang="en-US" altLang="zh-CN" sz="2400" dirty="0">
                <a:solidFill>
                  <a:srgbClr val="C00000"/>
                </a:solidFill>
                <a:latin typeface="Times New Roman Regular" panose="02020503050405090304" charset="0"/>
                <a:cs typeface="Times New Roman Regular" panose="02020503050405090304" charset="0"/>
              </a:rPr>
              <a:t> /</a:t>
            </a:r>
            <a:r>
              <a:rPr lang="en-US" altLang="zh-CN" sz="2400" dirty="0" err="1">
                <a:solidFill>
                  <a:srgbClr val="C00000"/>
                </a:solidFill>
                <a:latin typeface="Times New Roman Regular" panose="02020503050405090304" charset="0"/>
                <a:cs typeface="Times New Roman Regular" panose="02020503050405090304" charset="0"/>
              </a:rPr>
              <a:t>ɪ'næm</a:t>
            </a:r>
            <a:r>
              <a:rPr lang="en-US" altLang="zh-CN" sz="2400" i="1" dirty="0" err="1">
                <a:solidFill>
                  <a:srgbClr val="C00000"/>
                </a:solidFill>
                <a:latin typeface="Times New Roman Regular" panose="02020503050405090304" charset="0"/>
                <a:cs typeface="Times New Roman Regular" panose="02020503050405090304" charset="0"/>
              </a:rPr>
              <a:t>ə</a:t>
            </a:r>
            <a:r>
              <a:rPr lang="en-US" altLang="zh-CN" sz="2400" dirty="0" err="1">
                <a:solidFill>
                  <a:srgbClr val="C00000"/>
                </a:solidFill>
                <a:latin typeface="Times New Roman Regular" panose="02020503050405090304" charset="0"/>
                <a:cs typeface="Times New Roman Regular" panose="02020503050405090304" charset="0"/>
              </a:rPr>
              <a:t>ld</a:t>
            </a:r>
            <a:r>
              <a:rPr lang="en-US" altLang="zh-CN" sz="2400" dirty="0">
                <a:solidFill>
                  <a:srgbClr val="C00000"/>
                </a:solidFill>
                <a:latin typeface="Times New Roman Regular" panose="02020503050405090304" charset="0"/>
                <a:cs typeface="Times New Roman Regular" panose="02020503050405090304" charset="0"/>
              </a:rPr>
              <a:t>/ </a:t>
            </a:r>
            <a:r>
              <a:rPr lang="en-US" altLang="zh-CN" sz="2400" i="1" dirty="0">
                <a:solidFill>
                  <a:srgbClr val="C00000"/>
                </a:solidFill>
                <a:latin typeface="Times New Roman Regular" panose="02020503050405090304" charset="0"/>
                <a:cs typeface="Times New Roman Regular" panose="02020503050405090304" charset="0"/>
              </a:rPr>
              <a:t>adj.</a:t>
            </a:r>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上了瓷漆的；用搪瓷装饰的</a:t>
            </a:r>
          </a:p>
          <a:p>
            <a:r>
              <a:rPr lang="en-US" altLang="zh-CN" sz="2400" dirty="0">
                <a:solidFill>
                  <a:prstClr val="black"/>
                </a:solidFill>
                <a:latin typeface="Times New Roman Regular" panose="02020503050405090304" charset="0"/>
                <a:cs typeface="Times New Roman Regular" panose="02020503050405090304" charset="0"/>
              </a:rPr>
              <a:t>   </a:t>
            </a:r>
            <a:r>
              <a:rPr lang="zh-CN" altLang="en-US" sz="2400" dirty="0">
                <a:solidFill>
                  <a:prstClr val="black"/>
                </a:solidFill>
                <a:latin typeface="Times New Roman Regular" panose="02020503050405090304" charset="0"/>
                <a:cs typeface="Times New Roman Regular" panose="02020503050405090304" charset="0"/>
              </a:rPr>
              <a:t> </a:t>
            </a:r>
            <a:r>
              <a:rPr lang="en-US" altLang="zh-CN" sz="2400" dirty="0">
                <a:solidFill>
                  <a:prstClr val="black"/>
                </a:solidFill>
                <a:latin typeface="Times New Roman Regular" panose="02020503050405090304" charset="0"/>
                <a:cs typeface="Times New Roman Regular" panose="02020503050405090304" charset="0"/>
              </a:rPr>
              <a:t>e.g. She drew out a little gold-faced watch on an </a:t>
            </a:r>
            <a:r>
              <a:rPr lang="en-US" altLang="zh-CN" sz="2400" dirty="0" err="1">
                <a:solidFill>
                  <a:srgbClr val="C00000"/>
                </a:solidFill>
                <a:latin typeface="Times New Roman Regular" panose="02020503050405090304" charset="0"/>
                <a:cs typeface="Times New Roman Regular" panose="02020503050405090304" charset="0"/>
              </a:rPr>
              <a:t>enamelled</a:t>
            </a:r>
            <a:r>
              <a:rPr lang="en-US" altLang="zh-CN" sz="2400" dirty="0">
                <a:solidFill>
                  <a:prstClr val="black"/>
                </a:solidFill>
                <a:latin typeface="Times New Roman Regular" panose="02020503050405090304" charset="0"/>
                <a:cs typeface="Times New Roman Regular" panose="02020503050405090304" charset="0"/>
              </a:rPr>
              <a:t> chain.</a:t>
            </a:r>
          </a:p>
          <a:p>
            <a:r>
              <a:rPr lang="zh-CN" altLang="en-US" sz="2400" dirty="0">
                <a:solidFill>
                  <a:prstClr val="black"/>
                </a:solidFill>
                <a:latin typeface="Times New Roman Regular" panose="02020503050405090304" charset="0"/>
                <a:cs typeface="Times New Roman Regular" panose="02020503050405090304" charset="0"/>
              </a:rPr>
              <a:t>          她取出一只金面小怀表，表上系着彩饰的表链。</a:t>
            </a:r>
          </a:p>
          <a:p>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 </a:t>
            </a:r>
            <a:r>
              <a:rPr lang="en-US" altLang="zh-CN" sz="2400" dirty="0">
                <a:solidFill>
                  <a:srgbClr val="C00000"/>
                </a:solidFill>
                <a:latin typeface="Times New Roman Regular" panose="02020503050405090304" charset="0"/>
                <a:cs typeface="Times New Roman Regular" panose="02020503050405090304" charset="0"/>
              </a:rPr>
              <a:t>cast /</a:t>
            </a:r>
            <a:r>
              <a:rPr lang="en-US" altLang="zh-CN" sz="2400" dirty="0" err="1">
                <a:solidFill>
                  <a:srgbClr val="C00000"/>
                </a:solidFill>
                <a:latin typeface="Times New Roman Regular" panose="02020503050405090304" charset="0"/>
                <a:cs typeface="Times New Roman Regular" panose="02020503050405090304" charset="0"/>
              </a:rPr>
              <a:t>kɑːst</a:t>
            </a:r>
            <a:r>
              <a:rPr lang="en-US" altLang="zh-CN" sz="2400" dirty="0">
                <a:solidFill>
                  <a:srgbClr val="C00000"/>
                </a:solidFill>
                <a:latin typeface="Times New Roman Regular" panose="02020503050405090304" charset="0"/>
                <a:cs typeface="Times New Roman Regular" panose="02020503050405090304" charset="0"/>
              </a:rPr>
              <a:t>/ </a:t>
            </a:r>
            <a:r>
              <a:rPr lang="en-US" altLang="zh-CN" sz="2400" i="1" dirty="0">
                <a:solidFill>
                  <a:srgbClr val="C00000"/>
                </a:solidFill>
                <a:latin typeface="Times New Roman Regular" panose="02020503050405090304" charset="0"/>
                <a:cs typeface="Times New Roman Regular" panose="02020503050405090304" charset="0"/>
              </a:rPr>
              <a:t>v. </a:t>
            </a:r>
            <a:r>
              <a:rPr lang="zh-CN" altLang="en-US" sz="2400" dirty="0">
                <a:solidFill>
                  <a:srgbClr val="C00000"/>
                </a:solidFill>
                <a:latin typeface="Times New Roman Regular" panose="02020503050405090304" charset="0"/>
                <a:cs typeface="Times New Roman Regular" panose="02020503050405090304" charset="0"/>
              </a:rPr>
              <a:t>浇铸；用模铸造</a:t>
            </a:r>
          </a:p>
          <a:p>
            <a:r>
              <a:rPr lang="en-US" altLang="zh-CN" sz="2400" dirty="0">
                <a:solidFill>
                  <a:prstClr val="black"/>
                </a:solidFill>
                <a:latin typeface="Times New Roman Regular" panose="02020503050405090304" charset="0"/>
                <a:cs typeface="Times New Roman Regular" panose="02020503050405090304" charset="0"/>
              </a:rPr>
              <a:t>   </a:t>
            </a:r>
            <a:r>
              <a:rPr lang="zh-CN" altLang="en-US" sz="2400" dirty="0">
                <a:solidFill>
                  <a:prstClr val="black"/>
                </a:solidFill>
                <a:latin typeface="Times New Roman Regular" panose="02020503050405090304" charset="0"/>
                <a:cs typeface="Times New Roman Regular" panose="02020503050405090304" charset="0"/>
              </a:rPr>
              <a:t> </a:t>
            </a:r>
            <a:r>
              <a:rPr lang="en-US" altLang="zh-CN" sz="2400" dirty="0">
                <a:solidFill>
                  <a:prstClr val="black"/>
                </a:solidFill>
                <a:latin typeface="Times New Roman Regular" panose="02020503050405090304" charset="0"/>
                <a:cs typeface="Times New Roman Regular" panose="02020503050405090304" charset="0"/>
              </a:rPr>
              <a:t>e.g. Our door knocker is </a:t>
            </a:r>
            <a:r>
              <a:rPr lang="en-US" altLang="zh-CN" sz="2400" dirty="0">
                <a:solidFill>
                  <a:srgbClr val="C00000"/>
                </a:solidFill>
                <a:latin typeface="Times New Roman Regular" panose="02020503050405090304" charset="0"/>
                <a:cs typeface="Times New Roman Regular" panose="02020503050405090304" charset="0"/>
              </a:rPr>
              <a:t>cast</a:t>
            </a:r>
            <a:r>
              <a:rPr lang="en-US" altLang="zh-CN" sz="2400" dirty="0">
                <a:solidFill>
                  <a:prstClr val="black"/>
                </a:solidFill>
                <a:latin typeface="Times New Roman Regular" panose="02020503050405090304" charset="0"/>
                <a:cs typeface="Times New Roman Regular" panose="02020503050405090304" charset="0"/>
              </a:rPr>
              <a:t> in solid brass.</a:t>
            </a:r>
          </a:p>
          <a:p>
            <a:r>
              <a:rPr lang="zh-CN" altLang="en-US" sz="2400" dirty="0">
                <a:solidFill>
                  <a:prstClr val="black"/>
                </a:solidFill>
                <a:latin typeface="Times New Roman Regular" panose="02020503050405090304" charset="0"/>
                <a:cs typeface="Times New Roman Regular" panose="02020503050405090304" charset="0"/>
              </a:rPr>
              <a:t>          我们的门环是纯铜铸造的。</a:t>
            </a:r>
          </a:p>
        </p:txBody>
      </p:sp>
      <p:sp>
        <p:nvSpPr>
          <p:cNvPr id="5" name="文本框 4"/>
          <p:cNvSpPr txBox="1"/>
          <p:nvPr/>
        </p:nvSpPr>
        <p:spPr>
          <a:xfrm>
            <a:off x="3843020" y="6339205"/>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295275" y="227012"/>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295275" y="1105287"/>
            <a:ext cx="11601450" cy="4647426"/>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endPar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endParaRPr>
          </a:p>
          <a:p>
            <a:r>
              <a:rPr lang="en-US" altLang="zh-CN" sz="2400" dirty="0">
                <a:solidFill>
                  <a:prstClr val="black"/>
                </a:solidFill>
                <a:latin typeface="Times New Roman Regular" panose="02020503050405090304" charset="0"/>
                <a:cs typeface="Times New Roman Regular" panose="02020503050405090304" charset="0"/>
              </a:rPr>
              <a:t>1. </a:t>
            </a:r>
            <a:r>
              <a:rPr lang="en-GB" altLang="zh-CN" sz="2400" b="1" i="1" dirty="0">
                <a:solidFill>
                  <a:srgbClr val="C00000"/>
                </a:solidFill>
                <a:latin typeface="Times New Roman" panose="02020503050405090304" pitchFamily="18" charset="0"/>
                <a:cs typeface="Times New Roman" panose="02020503050405090304" pitchFamily="18" charset="0"/>
              </a:rPr>
              <a:t>Porcelain</a:t>
            </a:r>
            <a:r>
              <a:rPr lang="en-GB" altLang="zh-CN" sz="2400" dirty="0">
                <a:latin typeface="Times New Roman" panose="02020503050405090304" pitchFamily="18" charset="0"/>
                <a:cs typeface="Times New Roman" panose="02020503050405090304" pitchFamily="18" charset="0"/>
              </a:rPr>
              <a:t>-</a:t>
            </a:r>
            <a:r>
              <a:rPr lang="en-GB" altLang="zh-CN" sz="2400" b="1" i="1" dirty="0">
                <a:solidFill>
                  <a:srgbClr val="C00000"/>
                </a:solidFill>
                <a:latin typeface="Times New Roman" panose="02020503050405090304" pitchFamily="18" charset="0"/>
                <a:cs typeface="Times New Roman" panose="02020503050405090304" pitchFamily="18" charset="0"/>
              </a:rPr>
              <a:t>enamelled</a:t>
            </a:r>
            <a:r>
              <a:rPr lang="en-GB" altLang="zh-CN" sz="2400" dirty="0">
                <a:latin typeface="Times New Roman" panose="02020503050405090304" pitchFamily="18" charset="0"/>
                <a:cs typeface="Times New Roman" panose="02020503050405090304" pitchFamily="18" charset="0"/>
              </a:rPr>
              <a:t> </a:t>
            </a:r>
            <a:r>
              <a:rPr lang="en-GB" altLang="zh-CN" sz="2400" b="1" i="1" dirty="0">
                <a:solidFill>
                  <a:srgbClr val="C00000"/>
                </a:solidFill>
                <a:latin typeface="Times New Roman" panose="02020503050405090304" pitchFamily="18" charset="0"/>
                <a:cs typeface="Times New Roman" panose="02020503050405090304" pitchFamily="18" charset="0"/>
              </a:rPr>
              <a:t>cast</a:t>
            </a:r>
            <a:r>
              <a:rPr lang="en-GB" altLang="zh-CN" sz="2400" dirty="0">
                <a:latin typeface="Times New Roman" panose="02020503050405090304" pitchFamily="18" charset="0"/>
                <a:cs typeface="Times New Roman" panose="02020503050405090304" pitchFamily="18" charset="0"/>
              </a:rPr>
              <a:t> iron cooking </a:t>
            </a:r>
            <a:r>
              <a:rPr lang="en-GB" altLang="zh-CN" sz="2400" b="1" i="1" dirty="0">
                <a:solidFill>
                  <a:srgbClr val="C00000"/>
                </a:solidFill>
                <a:latin typeface="Times New Roman" panose="02020503050405090304" pitchFamily="18" charset="0"/>
                <a:cs typeface="Times New Roman" panose="02020503050405090304" pitchFamily="18" charset="0"/>
              </a:rPr>
              <a:t>grates</a:t>
            </a:r>
            <a:r>
              <a:rPr lang="en-GB" altLang="zh-CN" sz="2400" dirty="0">
                <a:latin typeface="Times New Roman" panose="02020503050405090304" pitchFamily="18" charset="0"/>
                <a:cs typeface="Times New Roman" panose="02020503050405090304" pitchFamily="18" charset="0"/>
              </a:rPr>
              <a:t> of 471 </a:t>
            </a:r>
            <a:r>
              <a:rPr lang="en-GB" altLang="zh-CN" sz="2400" b="1" i="1" dirty="0">
                <a:solidFill>
                  <a:srgbClr val="C00000"/>
                </a:solidFill>
                <a:latin typeface="Times New Roman" panose="02020503050405090304" pitchFamily="18" charset="0"/>
                <a:cs typeface="Times New Roman" panose="02020503050405090304" pitchFamily="18" charset="0"/>
              </a:rPr>
              <a:t>square inches</a:t>
            </a:r>
            <a:r>
              <a:rPr lang="en-GB" altLang="zh-CN" sz="2400" dirty="0">
                <a:latin typeface="Times New Roman" panose="02020503050405090304" pitchFamily="18" charset="0"/>
                <a:cs typeface="Times New Roman" panose="02020503050405090304" pitchFamily="18" charset="0"/>
              </a:rPr>
              <a:t> and a </a:t>
            </a:r>
            <a:r>
              <a:rPr lang="en-GB" altLang="zh-CN" sz="2400" b="1" i="1" dirty="0">
                <a:solidFill>
                  <a:srgbClr val="C00000"/>
                </a:solidFill>
                <a:latin typeface="Times New Roman" panose="02020503050405090304" pitchFamily="18" charset="0"/>
                <a:cs typeface="Times New Roman" panose="02020503050405090304" pitchFamily="18" charset="0"/>
              </a:rPr>
              <a:t>chrome</a:t>
            </a:r>
            <a:r>
              <a:rPr lang="en-GB" altLang="zh-CN" sz="2400" dirty="0">
                <a:latin typeface="Times New Roman" panose="02020503050405090304" pitchFamily="18" charset="0"/>
                <a:cs typeface="Times New Roman" panose="02020503050405090304" pitchFamily="18" charset="0"/>
              </a:rPr>
              <a:t>-plated </a:t>
            </a:r>
          </a:p>
          <a:p>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steel warming rack of 169 square inches make up abundant cooking space of a total of 640 </a:t>
            </a:r>
            <a:r>
              <a:rPr lang="zh-CN" altLang="en-US" sz="2400" dirty="0">
                <a:latin typeface="Times New Roman" panose="02020503050405090304" pitchFamily="18" charset="0"/>
                <a:cs typeface="Times New Roman" panose="02020503050405090304" pitchFamily="18" charset="0"/>
              </a:rPr>
              <a:t>    </a:t>
            </a:r>
            <a:endParaRPr lang="en-US" altLang="zh-CN" sz="2400" dirty="0">
              <a:latin typeface="Times New Roman" panose="02020503050405090304" pitchFamily="18" charset="0"/>
              <a:cs typeface="Times New Roman" panose="02020503050405090304" pitchFamily="18" charset="0"/>
            </a:endParaRPr>
          </a:p>
          <a:p>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square inches.</a:t>
            </a:r>
            <a:endParaRPr lang="zh-CN" altLang="en-US" sz="2400" dirty="0">
              <a:solidFill>
                <a:prstClr val="black"/>
              </a:solidFill>
              <a:latin typeface="Times New Roman Regular" panose="02020503050405090304" charset="0"/>
              <a:cs typeface="Times New Roman Regular" panose="02020503050405090304" charset="0"/>
            </a:endParaRPr>
          </a:p>
          <a:p>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 </a:t>
            </a:r>
            <a:r>
              <a:rPr lang="en-US" altLang="zh-CN" sz="2400" dirty="0">
                <a:solidFill>
                  <a:srgbClr val="C00000"/>
                </a:solidFill>
                <a:latin typeface="Times New Roman Regular" panose="02020503050405090304" charset="0"/>
                <a:cs typeface="Times New Roman Regular" panose="02020503050405090304" charset="0"/>
              </a:rPr>
              <a:t>grate /</a:t>
            </a:r>
            <a:r>
              <a:rPr lang="en-US" altLang="zh-CN" sz="2400" dirty="0" err="1">
                <a:solidFill>
                  <a:srgbClr val="C00000"/>
                </a:solidFill>
                <a:latin typeface="Times New Roman Regular" panose="02020503050405090304" charset="0"/>
                <a:cs typeface="Times New Roman Regular" panose="02020503050405090304" charset="0"/>
              </a:rPr>
              <a:t>ɡreɪt</a:t>
            </a:r>
            <a:r>
              <a:rPr lang="en-US" altLang="zh-CN" sz="2400" dirty="0">
                <a:solidFill>
                  <a:srgbClr val="C00000"/>
                </a:solidFill>
                <a:latin typeface="Times New Roman Regular" panose="02020503050405090304" charset="0"/>
                <a:cs typeface="Times New Roman Regular" panose="02020503050405090304" charset="0"/>
              </a:rPr>
              <a:t>/ </a:t>
            </a:r>
            <a:r>
              <a:rPr lang="en-US" altLang="zh-CN" sz="2400" i="1" dirty="0">
                <a:solidFill>
                  <a:srgbClr val="C00000"/>
                </a:solidFill>
                <a:latin typeface="Times New Roman Regular" panose="02020503050405090304" charset="0"/>
                <a:cs typeface="Times New Roman Regular" panose="02020503050405090304" charset="0"/>
              </a:rPr>
              <a:t>n.</a:t>
            </a:r>
            <a:r>
              <a:rPr lang="zh-CN" altLang="en-US" sz="2400" dirty="0">
                <a:solidFill>
                  <a:srgbClr val="C00000"/>
                </a:solidFill>
                <a:latin typeface="Times New Roman Regular" panose="02020503050405090304" charset="0"/>
                <a:cs typeface="Times New Roman Regular" panose="02020503050405090304" charset="0"/>
              </a:rPr>
              <a:t>（壁炉的）金属炉架</a:t>
            </a:r>
          </a:p>
          <a:p>
            <a:r>
              <a:rPr lang="en-US" altLang="zh-CN" sz="2400" dirty="0">
                <a:solidFill>
                  <a:prstClr val="black"/>
                </a:solidFill>
                <a:latin typeface="Times New Roman Regular" panose="02020503050405090304" charset="0"/>
                <a:cs typeface="Times New Roman Regular" panose="02020503050405090304" charset="0"/>
              </a:rPr>
              <a:t>   </a:t>
            </a:r>
            <a:r>
              <a:rPr lang="zh-CN" altLang="en-US" sz="2400" dirty="0">
                <a:solidFill>
                  <a:prstClr val="black"/>
                </a:solidFill>
                <a:latin typeface="Times New Roman Regular" panose="02020503050405090304" charset="0"/>
                <a:cs typeface="Times New Roman Regular" panose="02020503050405090304" charset="0"/>
              </a:rPr>
              <a:t> </a:t>
            </a:r>
            <a:r>
              <a:rPr lang="en-US" altLang="zh-CN" sz="2400" dirty="0">
                <a:solidFill>
                  <a:prstClr val="black"/>
                </a:solidFill>
                <a:latin typeface="Times New Roman Regular" panose="02020503050405090304" charset="0"/>
                <a:cs typeface="Times New Roman Regular" panose="02020503050405090304" charset="0"/>
              </a:rPr>
              <a:t>e.g. There was a fire in the </a:t>
            </a:r>
            <a:r>
              <a:rPr lang="en-US" altLang="zh-CN" sz="2400" dirty="0">
                <a:solidFill>
                  <a:srgbClr val="C00000"/>
                </a:solidFill>
                <a:latin typeface="Times New Roman Regular" panose="02020503050405090304" charset="0"/>
                <a:cs typeface="Times New Roman Regular" panose="02020503050405090304" charset="0"/>
              </a:rPr>
              <a:t>grate</a:t>
            </a:r>
            <a:r>
              <a:rPr lang="en-US" altLang="zh-CN" sz="2400" dirty="0">
                <a:solidFill>
                  <a:prstClr val="black"/>
                </a:solidFill>
                <a:latin typeface="Times New Roman Regular" panose="02020503050405090304" charset="0"/>
                <a:cs typeface="Times New Roman Regular" panose="02020503050405090304" charset="0"/>
              </a:rPr>
              <a:t>.</a:t>
            </a:r>
          </a:p>
          <a:p>
            <a:r>
              <a:rPr lang="zh-CN" altLang="en-US" sz="2400" dirty="0">
                <a:solidFill>
                  <a:prstClr val="black"/>
                </a:solidFill>
                <a:latin typeface="Times New Roman Regular" panose="02020503050405090304" charset="0"/>
                <a:cs typeface="Times New Roman Regular" panose="02020503050405090304" charset="0"/>
              </a:rPr>
              <a:t>          壁炉里烧着火。</a:t>
            </a:r>
          </a:p>
          <a:p>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 </a:t>
            </a:r>
            <a:r>
              <a:rPr lang="en-US" altLang="zh-CN" sz="2400" dirty="0">
                <a:solidFill>
                  <a:srgbClr val="C00000"/>
                </a:solidFill>
                <a:latin typeface="Times New Roman Regular" panose="02020503050405090304" charset="0"/>
                <a:cs typeface="Times New Roman Regular" panose="02020503050405090304" charset="0"/>
              </a:rPr>
              <a:t>chrome /</a:t>
            </a:r>
            <a:r>
              <a:rPr lang="en-US" altLang="zh-CN" sz="2400" dirty="0" err="1">
                <a:solidFill>
                  <a:srgbClr val="C00000"/>
                </a:solidFill>
                <a:latin typeface="Times New Roman Regular" panose="02020503050405090304" charset="0"/>
                <a:cs typeface="Times New Roman Regular" panose="02020503050405090304" charset="0"/>
              </a:rPr>
              <a:t>krəʊm</a:t>
            </a:r>
            <a:r>
              <a:rPr lang="en-US" altLang="zh-CN" sz="2400" dirty="0">
                <a:solidFill>
                  <a:srgbClr val="C00000"/>
                </a:solidFill>
                <a:latin typeface="Times New Roman Regular" panose="02020503050405090304" charset="0"/>
                <a:cs typeface="Times New Roman Regular" panose="02020503050405090304" charset="0"/>
              </a:rPr>
              <a:t>/ </a:t>
            </a:r>
            <a:r>
              <a:rPr lang="en-US" altLang="zh-CN" sz="2400" i="1" dirty="0">
                <a:solidFill>
                  <a:srgbClr val="C00000"/>
                </a:solidFill>
                <a:latin typeface="Times New Roman Regular" panose="02020503050405090304" charset="0"/>
                <a:cs typeface="Times New Roman Regular" panose="02020503050405090304" charset="0"/>
              </a:rPr>
              <a:t>n.</a:t>
            </a:r>
            <a:r>
              <a:rPr lang="en-US" altLang="zh-CN" sz="2400" dirty="0">
                <a:solidFill>
                  <a:srgbClr val="C00000"/>
                </a:solidFill>
                <a:latin typeface="Times New Roman Regular" panose="02020503050405090304" charset="0"/>
                <a:cs typeface="Times New Roman Regular" panose="02020503050405090304" charset="0"/>
              </a:rPr>
              <a:t> </a:t>
            </a:r>
            <a:r>
              <a:rPr lang="zh-CN" altLang="en-US" sz="2400" dirty="0">
                <a:solidFill>
                  <a:srgbClr val="C00000"/>
                </a:solidFill>
                <a:latin typeface="Times New Roman Regular" panose="02020503050405090304" charset="0"/>
                <a:cs typeface="Times New Roman Regular" panose="02020503050405090304" charset="0"/>
              </a:rPr>
              <a:t>铬合金</a:t>
            </a:r>
          </a:p>
          <a:p>
            <a:r>
              <a:rPr lang="en-US" altLang="zh-CN" sz="2400" dirty="0">
                <a:solidFill>
                  <a:prstClr val="black"/>
                </a:solidFill>
                <a:latin typeface="Times New Roman Regular" panose="02020503050405090304" charset="0"/>
                <a:cs typeface="Times New Roman Regular" panose="02020503050405090304" charset="0"/>
              </a:rPr>
              <a:t>   </a:t>
            </a:r>
            <a:r>
              <a:rPr lang="zh-CN" altLang="en-US" sz="2400" dirty="0">
                <a:solidFill>
                  <a:prstClr val="black"/>
                </a:solidFill>
                <a:latin typeface="Times New Roman Regular" panose="02020503050405090304" charset="0"/>
                <a:cs typeface="Times New Roman Regular" panose="02020503050405090304" charset="0"/>
              </a:rPr>
              <a:t> </a:t>
            </a:r>
            <a:r>
              <a:rPr lang="en-US" altLang="zh-CN" sz="2400" dirty="0">
                <a:solidFill>
                  <a:prstClr val="black"/>
                </a:solidFill>
                <a:latin typeface="Times New Roman Regular" panose="02020503050405090304" charset="0"/>
                <a:cs typeface="Times New Roman Regular" panose="02020503050405090304" charset="0"/>
              </a:rPr>
              <a:t>e.g. It was a massive console in cheap plastic </a:t>
            </a:r>
            <a:r>
              <a:rPr lang="en-US" altLang="zh-CN" sz="2400" dirty="0">
                <a:solidFill>
                  <a:srgbClr val="C00000"/>
                </a:solidFill>
                <a:latin typeface="Times New Roman Regular" panose="02020503050405090304" charset="0"/>
                <a:cs typeface="Times New Roman Regular" panose="02020503050405090304" charset="0"/>
              </a:rPr>
              <a:t>chrome</a:t>
            </a:r>
            <a:r>
              <a:rPr lang="en-US" altLang="zh-CN" sz="2400" dirty="0">
                <a:solidFill>
                  <a:prstClr val="black"/>
                </a:solidFill>
                <a:latin typeface="Times New Roman Regular" panose="02020503050405090304" charset="0"/>
                <a:cs typeface="Times New Roman Regular" panose="02020503050405090304" charset="0"/>
              </a:rPr>
              <a:t>.</a:t>
            </a:r>
          </a:p>
          <a:p>
            <a:r>
              <a:rPr lang="zh-CN" altLang="en-US" sz="2400" dirty="0">
                <a:solidFill>
                  <a:prstClr val="black"/>
                </a:solidFill>
                <a:latin typeface="Times New Roman Regular" panose="02020503050405090304" charset="0"/>
                <a:cs typeface="Times New Roman Regular" panose="02020503050405090304" charset="0"/>
              </a:rPr>
              <a:t>          嵌在廉价塑料铬合金里宽大的控制板。</a:t>
            </a:r>
          </a:p>
          <a:p>
            <a:endParaRPr lang="zh-CN" altLang="en-US" sz="2400" dirty="0">
              <a:solidFill>
                <a:prstClr val="black"/>
              </a:solidFill>
              <a:latin typeface="Times New Roman Regular" panose="02020503050405090304" charset="0"/>
              <a:cs typeface="Times New Roman Regular" panose="02020503050405090304" charset="0"/>
            </a:endParaRPr>
          </a:p>
        </p:txBody>
      </p:sp>
      <p:sp>
        <p:nvSpPr>
          <p:cNvPr id="5" name="文本框 4"/>
          <p:cNvSpPr txBox="1"/>
          <p:nvPr/>
        </p:nvSpPr>
        <p:spPr>
          <a:xfrm>
            <a:off x="3843020" y="6339205"/>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extLst>
      <p:ext uri="{BB962C8B-B14F-4D97-AF65-F5344CB8AC3E}">
        <p14:creationId xmlns:p14="http://schemas.microsoft.com/office/powerpoint/2010/main" val="14796690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295274" y="181610"/>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295274" y="1258570"/>
            <a:ext cx="11896725" cy="5016758"/>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endPar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2. Baked goods can be placed on the upper warming </a:t>
            </a:r>
            <a:r>
              <a:rPr lang="en-GB" altLang="zh-CN" sz="2400" b="1" i="1" dirty="0">
                <a:solidFill>
                  <a:srgbClr val="C00000"/>
                </a:solidFill>
                <a:latin typeface="Times New Roman" panose="02020503050405090304" pitchFamily="18" charset="0"/>
                <a:cs typeface="Times New Roman" panose="02020503050405090304" pitchFamily="18" charset="0"/>
              </a:rPr>
              <a:t>rack</a:t>
            </a:r>
            <a:r>
              <a:rPr lang="en-GB" altLang="zh-CN" sz="2400" dirty="0">
                <a:latin typeface="Times New Roman" panose="02020503050405090304" pitchFamily="18" charset="0"/>
                <a:cs typeface="Times New Roman" panose="02020503050405090304" pitchFamily="18" charset="0"/>
              </a:rPr>
              <a:t> without the fear of them getting cold.</a:t>
            </a:r>
            <a:endParaRPr lang="zh-CN" altLang="zh-CN" sz="2400" dirty="0">
              <a:latin typeface="Times New Roman" panose="02020503050405090304" pitchFamily="18" charset="0"/>
              <a:cs typeface="Times New Roman" panose="02020503050405090304" pitchFamily="18" charset="0"/>
            </a:endParaRPr>
          </a:p>
          <a:p>
            <a:pPr algn="just"/>
            <a:r>
              <a:rPr lang="en-GB" altLang="zh-CN" sz="2400" dirty="0">
                <a:solidFill>
                  <a:srgbClr val="C00000"/>
                </a:solidFill>
                <a:latin typeface="Times New Roman" panose="02020503050405090304" pitchFamily="18" charset="0"/>
                <a:cs typeface="Times New Roman" panose="02020503050405090304" pitchFamily="18" charset="0"/>
              </a:rPr>
              <a:t>    rack /</a:t>
            </a:r>
            <a:r>
              <a:rPr lang="en-GB" altLang="zh-CN" sz="2400" dirty="0" err="1">
                <a:solidFill>
                  <a:srgbClr val="C00000"/>
                </a:solidFill>
                <a:latin typeface="Times New Roman" panose="02020503050405090304" pitchFamily="18" charset="0"/>
                <a:cs typeface="Times New Roman" panose="02020503050405090304" pitchFamily="18" charset="0"/>
              </a:rPr>
              <a:t>ræk</a:t>
            </a:r>
            <a:r>
              <a:rPr lang="en-GB" altLang="zh-CN" sz="2400" dirty="0">
                <a:solidFill>
                  <a:srgbClr val="C00000"/>
                </a:solidFill>
                <a:latin typeface="Times New Roman" panose="02020503050405090304" pitchFamily="18" charset="0"/>
                <a:cs typeface="Times New Roman" panose="02020503050405090304" pitchFamily="18" charset="0"/>
              </a:rPr>
              <a:t>/ </a:t>
            </a:r>
            <a:r>
              <a:rPr lang="en-GB" altLang="zh-CN" sz="2400" i="1" dirty="0">
                <a:solidFill>
                  <a:srgbClr val="C00000"/>
                </a:solidFill>
                <a:latin typeface="Times New Roman" panose="02020503050405090304" pitchFamily="18" charset="0"/>
                <a:cs typeface="Times New Roman" panose="02020503050405090304" pitchFamily="18" charset="0"/>
              </a:rPr>
              <a:t>n.</a:t>
            </a:r>
            <a:r>
              <a:rPr lang="en-GB" altLang="zh-CN" sz="2400" dirty="0">
                <a:solidFill>
                  <a:srgbClr val="C00000"/>
                </a:solidFill>
                <a:latin typeface="Times New Roman" panose="02020503050405090304" pitchFamily="18" charset="0"/>
                <a:cs typeface="Times New Roman" panose="02020503050405090304" pitchFamily="18" charset="0"/>
              </a:rPr>
              <a:t> </a:t>
            </a:r>
            <a:r>
              <a:rPr lang="zh-CN" altLang="zh-CN" sz="2400" dirty="0">
                <a:solidFill>
                  <a:srgbClr val="C00000"/>
                </a:solidFill>
                <a:latin typeface="Times New Roman" panose="02020503050405090304" pitchFamily="18" charset="0"/>
                <a:cs typeface="Times New Roman" panose="02020503050405090304" pitchFamily="18" charset="0"/>
              </a:rPr>
              <a:t>架子；搁物架</a:t>
            </a:r>
          </a:p>
          <a:p>
            <a:pPr algn="just"/>
            <a:r>
              <a:rPr lang="en-GB" altLang="zh-CN" sz="2400" dirty="0">
                <a:latin typeface="Times New Roman" panose="02020503050405090304" pitchFamily="18" charset="0"/>
                <a:cs typeface="Times New Roman" panose="02020503050405090304" pitchFamily="18" charset="0"/>
              </a:rPr>
              <a:t>    e.g. A luggage </a:t>
            </a:r>
            <a:r>
              <a:rPr lang="en-GB" altLang="zh-CN" sz="2400" dirty="0">
                <a:solidFill>
                  <a:srgbClr val="C00000"/>
                </a:solidFill>
                <a:latin typeface="Times New Roman" panose="02020503050405090304" pitchFamily="18" charset="0"/>
                <a:cs typeface="Times New Roman" panose="02020503050405090304" pitchFamily="18" charset="0"/>
              </a:rPr>
              <a:t>rack</a:t>
            </a:r>
            <a:r>
              <a:rPr lang="en-GB" altLang="zh-CN" sz="2400" dirty="0">
                <a:latin typeface="Times New Roman" panose="02020503050405090304" pitchFamily="18" charset="0"/>
                <a:cs typeface="Times New Roman" panose="02020503050405090304" pitchFamily="18" charset="0"/>
              </a:rPr>
              <a:t> is a sensible option.</a:t>
            </a:r>
            <a:endParaRPr lang="zh-CN" altLang="zh-CN" sz="2400" dirty="0">
              <a:latin typeface="Times New Roman" panose="02020503050405090304" pitchFamily="18" charset="0"/>
              <a:cs typeface="Times New Roman" panose="02020503050405090304" pitchFamily="18" charset="0"/>
            </a:endParaRPr>
          </a:p>
          <a:p>
            <a:pPr algn="just"/>
            <a:r>
              <a:rPr lang="en-US" altLang="zh-CN" sz="2400"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 </a:t>
            </a:r>
            <a:r>
              <a:rPr lang="zh-CN" altLang="zh-CN" sz="2400" dirty="0">
                <a:latin typeface="Times New Roman" panose="02020503050405090304" pitchFamily="18" charset="0"/>
                <a:cs typeface="Times New Roman" panose="02020503050405090304" pitchFamily="18" charset="0"/>
              </a:rPr>
              <a:t>行李架是个明智的选择。</a:t>
            </a:r>
            <a:endParaRPr lang="en-US" altLang="zh-CN" sz="2400"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3. The primary cooking area has superior heat </a:t>
            </a:r>
            <a:r>
              <a:rPr lang="en-GB" altLang="zh-CN" sz="2400" b="1" i="1" dirty="0">
                <a:solidFill>
                  <a:srgbClr val="C00000"/>
                </a:solidFill>
                <a:latin typeface="Times New Roman" panose="02020503050405090304" pitchFamily="18" charset="0"/>
                <a:cs typeface="Times New Roman" panose="02020503050405090304" pitchFamily="18" charset="0"/>
              </a:rPr>
              <a:t>retention</a:t>
            </a:r>
            <a:r>
              <a:rPr lang="en-GB" altLang="zh-CN" sz="2400" dirty="0">
                <a:solidFill>
                  <a:srgbClr val="C00000"/>
                </a:solidFill>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to deliver heat to foods and exceptional </a:t>
            </a:r>
          </a:p>
          <a:p>
            <a:pPr algn="just"/>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searing power to lock in both juices and flavour.</a:t>
            </a:r>
            <a:endParaRPr lang="zh-CN" altLang="zh-CN" sz="2400" dirty="0">
              <a:latin typeface="Times New Roman" panose="02020503050405090304" pitchFamily="18" charset="0"/>
              <a:cs typeface="Times New Roman" panose="02020503050405090304" pitchFamily="18" charset="0"/>
            </a:endParaRPr>
          </a:p>
          <a:p>
            <a:pPr algn="just" latinLnBrk="1"/>
            <a:r>
              <a:rPr lang="en-GB" altLang="zh-CN" sz="2400" dirty="0">
                <a:latin typeface="Times New Roman" panose="02020503050405090304" pitchFamily="18" charset="0"/>
                <a:cs typeface="Times New Roman" panose="02020503050405090304" pitchFamily="18" charset="0"/>
              </a:rPr>
              <a:t>    </a:t>
            </a:r>
            <a:r>
              <a:rPr lang="en-GB" altLang="zh-CN" sz="2400" dirty="0">
                <a:solidFill>
                  <a:srgbClr val="C00000"/>
                </a:solidFill>
                <a:latin typeface="Times New Roman" panose="02020503050405090304" pitchFamily="18" charset="0"/>
                <a:cs typeface="Times New Roman" panose="02020503050405090304" pitchFamily="18" charset="0"/>
              </a:rPr>
              <a:t>retention /</a:t>
            </a:r>
            <a:r>
              <a:rPr lang="en-GB" altLang="zh-CN" sz="2400" dirty="0" err="1">
                <a:solidFill>
                  <a:srgbClr val="C00000"/>
                </a:solidFill>
                <a:latin typeface="Times New Roman" panose="02020503050405090304" pitchFamily="18" charset="0"/>
                <a:cs typeface="Times New Roman" panose="02020503050405090304" pitchFamily="18" charset="0"/>
              </a:rPr>
              <a:t>rɪ'tenʃ</a:t>
            </a:r>
            <a:r>
              <a:rPr lang="en-GB" altLang="zh-CN" sz="2400" i="1" dirty="0" err="1">
                <a:solidFill>
                  <a:srgbClr val="C00000"/>
                </a:solidFill>
                <a:latin typeface="Times New Roman" panose="02020503050405090304" pitchFamily="18" charset="0"/>
                <a:cs typeface="Times New Roman" panose="02020503050405090304" pitchFamily="18" charset="0"/>
              </a:rPr>
              <a:t>ə</a:t>
            </a:r>
            <a:r>
              <a:rPr lang="en-GB" altLang="zh-CN" sz="2400" dirty="0" err="1">
                <a:solidFill>
                  <a:srgbClr val="C00000"/>
                </a:solidFill>
                <a:latin typeface="Times New Roman" panose="02020503050405090304" pitchFamily="18" charset="0"/>
                <a:cs typeface="Times New Roman" panose="02020503050405090304" pitchFamily="18" charset="0"/>
              </a:rPr>
              <a:t>n</a:t>
            </a:r>
            <a:r>
              <a:rPr lang="en-GB" altLang="zh-CN" sz="2400" dirty="0">
                <a:solidFill>
                  <a:srgbClr val="C00000"/>
                </a:solidFill>
                <a:latin typeface="Times New Roman" panose="02020503050405090304" pitchFamily="18" charset="0"/>
                <a:cs typeface="Times New Roman" panose="02020503050405090304" pitchFamily="18" charset="0"/>
              </a:rPr>
              <a:t>/ </a:t>
            </a:r>
            <a:r>
              <a:rPr lang="en-GB" altLang="zh-CN" sz="2400" i="1" dirty="0">
                <a:solidFill>
                  <a:srgbClr val="C00000"/>
                </a:solidFill>
                <a:latin typeface="Times New Roman" panose="02020503050405090304" pitchFamily="18" charset="0"/>
                <a:cs typeface="Times New Roman" panose="02020503050405090304" pitchFamily="18" charset="0"/>
              </a:rPr>
              <a:t>n.</a:t>
            </a:r>
            <a:r>
              <a:rPr lang="zh-CN" altLang="zh-CN" sz="2400" dirty="0">
                <a:solidFill>
                  <a:srgbClr val="C00000"/>
                </a:solidFill>
                <a:latin typeface="Times New Roman" panose="02020503050405090304" pitchFamily="18" charset="0"/>
                <a:cs typeface="Times New Roman" panose="02020503050405090304" pitchFamily="18" charset="0"/>
              </a:rPr>
              <a:t>（热量等的）滞留</a:t>
            </a:r>
          </a:p>
          <a:p>
            <a:pPr algn="just" latinLnBrk="1"/>
            <a:r>
              <a:rPr lang="en-GB" altLang="zh-CN" sz="2400" dirty="0">
                <a:latin typeface="Times New Roman" panose="02020503050405090304" pitchFamily="18" charset="0"/>
                <a:cs typeface="Times New Roman" panose="02020503050405090304" pitchFamily="18" charset="0"/>
              </a:rPr>
              <a:t>    e.g. Eating too much salt can cause fluid </a:t>
            </a:r>
            <a:r>
              <a:rPr lang="en-GB" altLang="zh-CN" sz="2400" dirty="0">
                <a:solidFill>
                  <a:srgbClr val="C00000"/>
                </a:solidFill>
                <a:latin typeface="Times New Roman" panose="02020503050405090304" pitchFamily="18" charset="0"/>
                <a:cs typeface="Times New Roman" panose="02020503050405090304" pitchFamily="18" charset="0"/>
              </a:rPr>
              <a:t>retention</a:t>
            </a:r>
            <a:r>
              <a:rPr lang="en-GB" altLang="zh-CN" sz="2400" dirty="0">
                <a:latin typeface="Times New Roman" panose="02020503050405090304" pitchFamily="18" charset="0"/>
                <a:cs typeface="Times New Roman" panose="02020503050405090304" pitchFamily="18" charset="0"/>
              </a:rPr>
              <a:t>.</a:t>
            </a:r>
            <a:endParaRPr lang="zh-CN" altLang="zh-CN" sz="2400" dirty="0">
              <a:latin typeface="Times New Roman" panose="02020503050405090304" pitchFamily="18" charset="0"/>
              <a:cs typeface="Times New Roman" panose="02020503050405090304" pitchFamily="18" charset="0"/>
            </a:endParaRPr>
          </a:p>
          <a:p>
            <a:pPr algn="just" latinLnBrk="1"/>
            <a:r>
              <a:rPr lang="en-US" altLang="zh-CN" sz="2400" dirty="0">
                <a:latin typeface="Times New Roman" panose="02020503050405090304" pitchFamily="18" charset="0"/>
                <a:cs typeface="Times New Roman" panose="02020503050405090304" pitchFamily="18" charset="0"/>
              </a:rPr>
              <a:t>          </a:t>
            </a:r>
            <a:r>
              <a:rPr lang="zh-CN" altLang="zh-CN" sz="2400" dirty="0">
                <a:latin typeface="Times New Roman" panose="02020503050405090304" pitchFamily="18" charset="0"/>
                <a:cs typeface="Times New Roman" panose="02020503050405090304" pitchFamily="18" charset="0"/>
              </a:rPr>
              <a:t>摄盐过多会导致体液滞留。</a:t>
            </a:r>
          </a:p>
          <a:p>
            <a:endParaRPr lang="zh-CN" altLang="zh-CN" sz="2400" dirty="0">
              <a:latin typeface="Times New Roman" panose="02020503050405090304" pitchFamily="18" charset="0"/>
              <a:cs typeface="Times New Roman" panose="02020503050405090304" pitchFamily="18" charset="0"/>
            </a:endParaRPr>
          </a:p>
          <a:p>
            <a:endParaRPr lang="zh-CN" altLang="en-US" sz="2400" dirty="0">
              <a:solidFill>
                <a:srgbClr val="C00000"/>
              </a:solidFill>
              <a:latin typeface="Times New Roman Regular" panose="02020503050405090304" charset="0"/>
              <a:cs typeface="Times New Roman Regular" panose="02020503050405090304" charset="0"/>
              <a:sym typeface="+mn-ea"/>
            </a:endParaRPr>
          </a:p>
        </p:txBody>
      </p:sp>
      <p:sp>
        <p:nvSpPr>
          <p:cNvPr id="5" name="文本框 4"/>
          <p:cNvSpPr txBox="1"/>
          <p:nvPr/>
        </p:nvSpPr>
        <p:spPr>
          <a:xfrm>
            <a:off x="3843020" y="6339205"/>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554990" y="179070"/>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295275" y="1258570"/>
            <a:ext cx="11601450" cy="4278094"/>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endPar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endParaRPr>
          </a:p>
          <a:p>
            <a:r>
              <a:rPr lang="en-US" altLang="zh-CN" sz="2400" dirty="0">
                <a:solidFill>
                  <a:prstClr val="black"/>
                </a:solidFill>
                <a:latin typeface="Times New Roman Regular" panose="02020503050405090304" charset="0"/>
                <a:cs typeface="Times New Roman Regular" panose="02020503050405090304" charset="0"/>
              </a:rPr>
              <a:t>3.</a:t>
            </a:r>
            <a:r>
              <a:rPr lang="zh-CN" altLang="en-US" sz="2400" dirty="0">
                <a:solidFill>
                  <a:prstClr val="black"/>
                </a:solidFill>
                <a:latin typeface="Times New Roman Regular" panose="02020503050405090304" charset="0"/>
                <a:cs typeface="Times New Roman Regular" panose="02020503050405090304" charset="0"/>
              </a:rPr>
              <a:t> </a:t>
            </a:r>
            <a:r>
              <a:rPr lang="en-GB" altLang="zh-CN" sz="2400" dirty="0">
                <a:solidFill>
                  <a:prstClr val="black"/>
                </a:solidFill>
                <a:latin typeface="Times New Roman Regular" panose="02020503050405090304" charset="0"/>
                <a:cs typeface="Times New Roman Regular" panose="02020503050405090304" charset="0"/>
              </a:rPr>
              <a:t>The primary cooking area has superior heat retention to deliver heat to foods and </a:t>
            </a:r>
          </a:p>
          <a:p>
            <a:r>
              <a:rPr lang="zh-CN" altLang="en-US" sz="2400" b="1" i="1" dirty="0">
                <a:solidFill>
                  <a:prstClr val="black"/>
                </a:solidFill>
                <a:latin typeface="Times New Roman Regular" panose="02020503050405090304" charset="0"/>
                <a:cs typeface="Times New Roman Regular" panose="02020503050405090304" charset="0"/>
              </a:rPr>
              <a:t>    </a:t>
            </a:r>
            <a:r>
              <a:rPr lang="en-GB" altLang="zh-CN" sz="2400" b="1" i="1" dirty="0">
                <a:solidFill>
                  <a:srgbClr val="C00000"/>
                </a:solidFill>
                <a:latin typeface="Times New Roman Regular" panose="02020503050405090304" charset="0"/>
                <a:cs typeface="Times New Roman Regular" panose="02020503050405090304" charset="0"/>
              </a:rPr>
              <a:t>exceptional searing </a:t>
            </a:r>
            <a:r>
              <a:rPr lang="en-GB" altLang="zh-CN" sz="2400" dirty="0">
                <a:solidFill>
                  <a:prstClr val="black"/>
                </a:solidFill>
                <a:latin typeface="Times New Roman Regular" panose="02020503050405090304" charset="0"/>
                <a:cs typeface="Times New Roman Regular" panose="02020503050405090304" charset="0"/>
              </a:rPr>
              <a:t>power to lock in both juices and flavour.</a:t>
            </a:r>
            <a:endParaRPr lang="zh-CN" altLang="zh-CN" sz="2400" dirty="0">
              <a:solidFill>
                <a:prstClr val="black"/>
              </a:solidFill>
              <a:latin typeface="Times New Roman Regular" panose="02020503050405090304" charset="0"/>
              <a:cs typeface="Times New Roman Regular" panose="02020503050405090304" charset="0"/>
            </a:endParaRPr>
          </a:p>
          <a:p>
            <a:pPr latinLnBrk="1"/>
            <a:r>
              <a:rPr lang="en-GB" altLang="zh-CN" sz="2400" dirty="0">
                <a:solidFill>
                  <a:srgbClr val="C00000"/>
                </a:solidFill>
                <a:latin typeface="Times New Roman Regular" panose="02020503050405090304" charset="0"/>
                <a:cs typeface="Times New Roman Regular" panose="02020503050405090304" charset="0"/>
              </a:rPr>
              <a:t>    exceptional /</a:t>
            </a:r>
            <a:r>
              <a:rPr lang="en-GB" altLang="zh-CN" sz="2400" dirty="0" err="1">
                <a:solidFill>
                  <a:srgbClr val="C00000"/>
                </a:solidFill>
                <a:latin typeface="Times New Roman Regular" panose="02020503050405090304" charset="0"/>
                <a:cs typeface="Times New Roman Regular" panose="02020503050405090304" charset="0"/>
              </a:rPr>
              <a:t>ɪk'sepʃ</a:t>
            </a:r>
            <a:r>
              <a:rPr lang="en-GB" altLang="zh-CN" sz="2400" i="1" dirty="0" err="1">
                <a:solidFill>
                  <a:srgbClr val="C00000"/>
                </a:solidFill>
                <a:latin typeface="Times New Roman Regular" panose="02020503050405090304" charset="0"/>
                <a:cs typeface="Times New Roman Regular" panose="02020503050405090304" charset="0"/>
              </a:rPr>
              <a:t>ə</a:t>
            </a:r>
            <a:r>
              <a:rPr lang="en-GB" altLang="zh-CN" sz="2400" dirty="0" err="1">
                <a:solidFill>
                  <a:srgbClr val="C00000"/>
                </a:solidFill>
                <a:latin typeface="Times New Roman Regular" panose="02020503050405090304" charset="0"/>
                <a:cs typeface="Times New Roman Regular" panose="02020503050405090304" charset="0"/>
              </a:rPr>
              <a:t>nəl</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adj.</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非常好的；杰出的</a:t>
            </a:r>
          </a:p>
          <a:p>
            <a:pPr latinLnBrk="1"/>
            <a:r>
              <a:rPr lang="en-GB" altLang="zh-CN" sz="2400" dirty="0">
                <a:solidFill>
                  <a:prstClr val="black"/>
                </a:solidFill>
                <a:latin typeface="Times New Roman Regular" panose="02020503050405090304" charset="0"/>
                <a:cs typeface="Times New Roman Regular" panose="02020503050405090304" charset="0"/>
              </a:rPr>
              <a:t>    e.g. Their technical ability is </a:t>
            </a:r>
            <a:r>
              <a:rPr lang="en-GB" altLang="zh-CN" sz="2400" dirty="0">
                <a:solidFill>
                  <a:srgbClr val="C00000"/>
                </a:solidFill>
                <a:latin typeface="Times New Roman Regular" panose="02020503050405090304" charset="0"/>
                <a:cs typeface="Times New Roman Regular" panose="02020503050405090304" charset="0"/>
              </a:rPr>
              <a:t>exceptional</a:t>
            </a:r>
            <a:r>
              <a:rPr lang="en-GB" altLang="zh-CN" sz="2400" dirty="0">
                <a:solidFill>
                  <a:prstClr val="black"/>
                </a:solidFill>
                <a:latin typeface="Times New Roman Regular" panose="02020503050405090304" charset="0"/>
                <a:cs typeface="Times New Roman Regular" panose="02020503050405090304" charset="0"/>
              </a:rPr>
              <a:t>.</a:t>
            </a:r>
            <a:endParaRPr lang="zh-CN" altLang="zh-CN" sz="2400" dirty="0">
              <a:solidFill>
                <a:prstClr val="black"/>
              </a:solidFill>
              <a:latin typeface="Times New Roman Regular" panose="02020503050405090304" charset="0"/>
              <a:cs typeface="Times New Roman Regular" panose="02020503050405090304" charset="0"/>
            </a:endParaRPr>
          </a:p>
          <a:p>
            <a:pPr latinLnBrk="1"/>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他们的技能是非凡的。</a:t>
            </a:r>
          </a:p>
          <a:p>
            <a:pPr latinLnBrk="1"/>
            <a:r>
              <a:rPr lang="en-GB" altLang="zh-CN" sz="2400" dirty="0">
                <a:solidFill>
                  <a:srgbClr val="C00000"/>
                </a:solidFill>
                <a:latin typeface="Times New Roman Regular" panose="02020503050405090304" charset="0"/>
                <a:cs typeface="Times New Roman Regular" panose="02020503050405090304" charset="0"/>
              </a:rPr>
              <a:t>    sear /</a:t>
            </a:r>
            <a:r>
              <a:rPr lang="en-GB" altLang="zh-CN" sz="2400" dirty="0" err="1">
                <a:solidFill>
                  <a:srgbClr val="C00000"/>
                </a:solidFill>
                <a:latin typeface="Times New Roman Regular" panose="02020503050405090304" charset="0"/>
                <a:cs typeface="Times New Roman Regular" panose="02020503050405090304" charset="0"/>
              </a:rPr>
              <a:t>sɪə</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v.</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把（肉）用高温快煎（以锁住肉汁）</a:t>
            </a:r>
          </a:p>
          <a:p>
            <a:pPr latinLnBrk="1"/>
            <a:r>
              <a:rPr lang="en-GB" altLang="zh-CN" sz="2400" dirty="0">
                <a:solidFill>
                  <a:prstClr val="black"/>
                </a:solidFill>
                <a:latin typeface="Times New Roman Regular" panose="02020503050405090304" charset="0"/>
                <a:cs typeface="Times New Roman Regular" panose="02020503050405090304" charset="0"/>
              </a:rPr>
              <a:t>    e.g. These guns could </a:t>
            </a:r>
            <a:r>
              <a:rPr lang="en-GB" altLang="zh-CN" sz="2400" dirty="0">
                <a:solidFill>
                  <a:srgbClr val="C00000"/>
                </a:solidFill>
                <a:latin typeface="Times New Roman Regular" panose="02020503050405090304" charset="0"/>
                <a:cs typeface="Times New Roman Regular" panose="02020503050405090304" charset="0"/>
              </a:rPr>
              <a:t>sear</a:t>
            </a:r>
            <a:r>
              <a:rPr lang="en-GB" altLang="zh-CN" sz="2400" dirty="0">
                <a:solidFill>
                  <a:prstClr val="black"/>
                </a:solidFill>
                <a:latin typeface="Times New Roman Regular" panose="02020503050405090304" charset="0"/>
                <a:cs typeface="Times New Roman Regular" panose="02020503050405090304" charset="0"/>
              </a:rPr>
              <a:t> entire continents in a moment.</a:t>
            </a:r>
            <a:endParaRPr lang="en-US" altLang="zh-CN" sz="2400" dirty="0">
              <a:solidFill>
                <a:prstClr val="black"/>
              </a:solidFill>
              <a:latin typeface="Times New Roman Regular" panose="02020503050405090304" charset="0"/>
              <a:cs typeface="Times New Roman Regular" panose="02020503050405090304" charset="0"/>
            </a:endParaRPr>
          </a:p>
          <a:p>
            <a:pPr latinLnBrk="1"/>
            <a:r>
              <a:rPr lang="zh-CN" altLang="en-US"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这些火炮可以在一瞬间灼烧整个大陆的表面。</a:t>
            </a:r>
          </a:p>
          <a:p>
            <a:endParaRPr lang="zh-CN" altLang="en-US" sz="2400" dirty="0">
              <a:solidFill>
                <a:prstClr val="black"/>
              </a:solidFill>
              <a:latin typeface="Times New Roman Regular" panose="02020503050405090304" charset="0"/>
              <a:cs typeface="Times New Roman Regular" panose="02020503050405090304" charset="0"/>
            </a:endParaRP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395484" y="179069"/>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395484" y="1212284"/>
            <a:ext cx="11601450" cy="4647426"/>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endPar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endParaRPr>
          </a:p>
          <a:p>
            <a:r>
              <a:rPr lang="en-GB" altLang="zh-CN" sz="2400" dirty="0">
                <a:solidFill>
                  <a:prstClr val="black"/>
                </a:solidFill>
                <a:latin typeface="Times New Roman Regular" panose="02020503050405090304" charset="0"/>
                <a:cs typeface="Times New Roman Regular" panose="02020503050405090304" charset="0"/>
              </a:rPr>
              <a:t>4. Two </a:t>
            </a:r>
            <a:r>
              <a:rPr lang="en-GB" altLang="zh-CN" sz="2400" b="1" i="1" dirty="0">
                <a:solidFill>
                  <a:srgbClr val="C00000"/>
                </a:solidFill>
                <a:latin typeface="Times New Roman Regular" panose="02020503050405090304" charset="0"/>
                <a:cs typeface="Times New Roman Regular" panose="02020503050405090304" charset="0"/>
              </a:rPr>
              <a:t>sturdy</a:t>
            </a:r>
            <a:r>
              <a:rPr lang="en-GB" altLang="zh-CN" sz="2400" dirty="0">
                <a:solidFill>
                  <a:prstClr val="black"/>
                </a:solidFill>
                <a:latin typeface="Times New Roman Regular" panose="02020503050405090304" charset="0"/>
                <a:cs typeface="Times New Roman Regular" panose="02020503050405090304" charset="0"/>
              </a:rPr>
              <a:t> side prep tables bring additional convenience by offering extra space for ding</a:t>
            </a:r>
          </a:p>
          <a:p>
            <a:r>
              <a:rPr lang="zh-CN" altLang="en-US" sz="2400" dirty="0">
                <a:solidFill>
                  <a:prstClr val="black"/>
                </a:solidFill>
                <a:latin typeface="Times New Roman Regular" panose="02020503050405090304" charset="0"/>
                <a:cs typeface="Times New Roman Regular" panose="02020503050405090304" charset="0"/>
              </a:rPr>
              <a:t>    </a:t>
            </a:r>
            <a:r>
              <a:rPr lang="en-GB" altLang="zh-CN" sz="2400" dirty="0">
                <a:solidFill>
                  <a:prstClr val="black"/>
                </a:solidFill>
                <a:latin typeface="Times New Roman Regular" panose="02020503050405090304" charset="0"/>
                <a:cs typeface="Times New Roman Regular" panose="02020503050405090304" charset="0"/>
              </a:rPr>
              <a:t>a variety of items.</a:t>
            </a:r>
            <a:endParaRPr lang="zh-CN" altLang="zh-CN" sz="2400" dirty="0">
              <a:solidFill>
                <a:prstClr val="black"/>
              </a:solidFill>
              <a:latin typeface="Times New Roman Regular" panose="02020503050405090304" charset="0"/>
              <a:cs typeface="Times New Roman Regular" panose="02020503050405090304" charset="0"/>
            </a:endParaRPr>
          </a:p>
          <a:p>
            <a:pPr latinLnBrk="1"/>
            <a:r>
              <a:rPr lang="en-GB" altLang="zh-CN" sz="2400" dirty="0">
                <a:solidFill>
                  <a:srgbClr val="C00000"/>
                </a:solidFill>
                <a:latin typeface="Times New Roman Regular" panose="02020503050405090304" charset="0"/>
                <a:cs typeface="Times New Roman Regular" panose="02020503050405090304" charset="0"/>
              </a:rPr>
              <a:t>    sturdy /'</a:t>
            </a:r>
            <a:r>
              <a:rPr lang="en-GB" altLang="zh-CN" sz="2400" dirty="0" err="1">
                <a:solidFill>
                  <a:srgbClr val="C00000"/>
                </a:solidFill>
                <a:latin typeface="Times New Roman Regular" panose="02020503050405090304" charset="0"/>
                <a:cs typeface="Times New Roman Regular" panose="02020503050405090304" charset="0"/>
              </a:rPr>
              <a:t>stɜːdi</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adj.</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坚固的；结实的</a:t>
            </a:r>
          </a:p>
          <a:p>
            <a:pPr latinLnBrk="1"/>
            <a:r>
              <a:rPr lang="en-GB" altLang="zh-CN" sz="2400" dirty="0">
                <a:solidFill>
                  <a:prstClr val="black"/>
                </a:solidFill>
                <a:latin typeface="Times New Roman Regular" panose="02020503050405090304" charset="0"/>
                <a:cs typeface="Times New Roman Regular" panose="02020503050405090304" charset="0"/>
              </a:rPr>
              <a:t>    e.g. The leather is supple and </a:t>
            </a:r>
            <a:r>
              <a:rPr lang="en-GB" altLang="zh-CN" sz="2400" dirty="0">
                <a:solidFill>
                  <a:srgbClr val="C00000"/>
                </a:solidFill>
                <a:latin typeface="Times New Roman Regular" panose="02020503050405090304" charset="0"/>
                <a:cs typeface="Times New Roman Regular" panose="02020503050405090304" charset="0"/>
              </a:rPr>
              <a:t>sturdy</a:t>
            </a:r>
            <a:r>
              <a:rPr lang="en-GB" altLang="zh-CN" sz="2400" dirty="0">
                <a:solidFill>
                  <a:prstClr val="black"/>
                </a:solidFill>
                <a:latin typeface="Times New Roman Regular" panose="02020503050405090304" charset="0"/>
                <a:cs typeface="Times New Roman Regular" panose="02020503050405090304" charset="0"/>
              </a:rPr>
              <a:t> enough to last for years.</a:t>
            </a:r>
            <a:endParaRPr lang="zh-CN" altLang="zh-CN" sz="2400" dirty="0">
              <a:solidFill>
                <a:prstClr val="black"/>
              </a:solidFill>
              <a:latin typeface="Times New Roman Regular" panose="02020503050405090304" charset="0"/>
              <a:cs typeface="Times New Roman Regular" panose="02020503050405090304" charset="0"/>
            </a:endParaRPr>
          </a:p>
          <a:p>
            <a:pPr latinLnBrk="1"/>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这种皮革质地柔软结实，足以用上好多年。</a:t>
            </a:r>
            <a:endParaRPr lang="en-US" altLang="zh-CN" sz="2400" dirty="0">
              <a:solidFill>
                <a:prstClr val="black"/>
              </a:solidFill>
              <a:latin typeface="Times New Roman Regular" panose="02020503050405090304" charset="0"/>
              <a:cs typeface="Times New Roman Regular" panose="02020503050405090304" charset="0"/>
            </a:endParaRPr>
          </a:p>
          <a:p>
            <a:pPr latinLnBrk="1"/>
            <a:endParaRPr lang="zh-CN" altLang="zh-CN" sz="2400" dirty="0">
              <a:solidFill>
                <a:prstClr val="black"/>
              </a:solidFill>
              <a:latin typeface="Times New Roman Regular" panose="02020503050405090304" charset="0"/>
              <a:cs typeface="Times New Roman Regular" panose="02020503050405090304" charset="0"/>
            </a:endParaRPr>
          </a:p>
          <a:p>
            <a:pPr latinLnBrk="1"/>
            <a:r>
              <a:rPr lang="en-GB" altLang="zh-CN" sz="2400" dirty="0">
                <a:solidFill>
                  <a:prstClr val="black"/>
                </a:solidFill>
                <a:latin typeface="Times New Roman Regular" panose="02020503050405090304" charset="0"/>
                <a:cs typeface="Times New Roman Regular" panose="02020503050405090304" charset="0"/>
              </a:rPr>
              <a:t>5. Four powerful stainless steel tube burners </a:t>
            </a:r>
            <a:r>
              <a:rPr lang="en-GB" altLang="zh-CN" sz="2400" b="1" i="1" dirty="0">
                <a:solidFill>
                  <a:srgbClr val="C00000"/>
                </a:solidFill>
                <a:latin typeface="Times New Roman Regular" panose="02020503050405090304" charset="0"/>
                <a:cs typeface="Times New Roman Regular" panose="02020503050405090304" charset="0"/>
              </a:rPr>
              <a:t>generate</a:t>
            </a:r>
            <a:r>
              <a:rPr lang="en-GB" altLang="zh-CN" sz="2400" dirty="0">
                <a:solidFill>
                  <a:prstClr val="black"/>
                </a:solidFill>
                <a:latin typeface="Times New Roman Regular" panose="02020503050405090304" charset="0"/>
                <a:cs typeface="Times New Roman Regular" panose="02020503050405090304" charset="0"/>
              </a:rPr>
              <a:t> 40,000 BTUs in total.</a:t>
            </a:r>
            <a:endParaRPr lang="zh-CN" altLang="zh-CN" sz="2400" dirty="0">
              <a:solidFill>
                <a:prstClr val="black"/>
              </a:solidFill>
              <a:latin typeface="Times New Roman Regular" panose="02020503050405090304" charset="0"/>
              <a:cs typeface="Times New Roman Regular" panose="02020503050405090304" charset="0"/>
            </a:endParaRPr>
          </a:p>
          <a:p>
            <a:pPr latinLnBrk="1"/>
            <a:r>
              <a:rPr lang="en-GB" altLang="zh-CN" sz="2400" dirty="0">
                <a:solidFill>
                  <a:srgbClr val="C00000"/>
                </a:solidFill>
                <a:latin typeface="Times New Roman Regular" panose="02020503050405090304" charset="0"/>
                <a:cs typeface="Times New Roman Regular" panose="02020503050405090304" charset="0"/>
              </a:rPr>
              <a:t>    generate /'</a:t>
            </a:r>
            <a:r>
              <a:rPr lang="en-GB" altLang="zh-CN" sz="2400" dirty="0" err="1">
                <a:solidFill>
                  <a:srgbClr val="C00000"/>
                </a:solidFill>
                <a:latin typeface="Times New Roman Regular" panose="02020503050405090304" charset="0"/>
                <a:cs typeface="Times New Roman Regular" panose="02020503050405090304" charset="0"/>
              </a:rPr>
              <a:t>dʒenəreɪt</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v. </a:t>
            </a:r>
            <a:r>
              <a:rPr lang="zh-CN" altLang="zh-CN" sz="2400" dirty="0">
                <a:solidFill>
                  <a:srgbClr val="C00000"/>
                </a:solidFill>
                <a:latin typeface="Times New Roman Regular" panose="02020503050405090304" charset="0"/>
                <a:cs typeface="Times New Roman Regular" panose="02020503050405090304" charset="0"/>
              </a:rPr>
              <a:t>产生（热、电等能量）</a:t>
            </a:r>
          </a:p>
          <a:p>
            <a:r>
              <a:rPr lang="en-GB" altLang="zh-CN" sz="2400" dirty="0">
                <a:solidFill>
                  <a:prstClr val="black"/>
                </a:solidFill>
                <a:latin typeface="Times New Roman Regular" panose="02020503050405090304" charset="0"/>
                <a:cs typeface="Times New Roman Regular" panose="02020503050405090304" charset="0"/>
              </a:rPr>
              <a:t>    e.g. These dams </a:t>
            </a:r>
            <a:r>
              <a:rPr lang="en-GB" altLang="zh-CN" sz="2400" dirty="0">
                <a:solidFill>
                  <a:srgbClr val="C00000"/>
                </a:solidFill>
                <a:latin typeface="Times New Roman Regular" panose="02020503050405090304" charset="0"/>
                <a:cs typeface="Times New Roman Regular" panose="02020503050405090304" charset="0"/>
              </a:rPr>
              <a:t>generate</a:t>
            </a:r>
            <a:r>
              <a:rPr lang="en-GB" altLang="zh-CN" sz="2400" dirty="0">
                <a:solidFill>
                  <a:prstClr val="black"/>
                </a:solidFill>
                <a:latin typeface="Times New Roman Regular" panose="02020503050405090304" charset="0"/>
                <a:cs typeface="Times New Roman Regular" panose="02020503050405090304" charset="0"/>
              </a:rPr>
              <a:t> low-cost electricity.</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这些水坝能产生低成本的电力。</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285750" y="211455"/>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285750" y="1058396"/>
            <a:ext cx="11906250" cy="4955203"/>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endParaRPr lang="zh-CN" altLang="en-US" sz="2400" dirty="0">
              <a:solidFill>
                <a:schemeClr val="tx1"/>
              </a:solidFill>
              <a:latin typeface="Times New Roman Regular" panose="02020503050405090304" charset="0"/>
              <a:cs typeface="Times New Roman Regular" panose="02020503050405090304" charset="0"/>
            </a:endParaRPr>
          </a:p>
          <a:p>
            <a:r>
              <a:rPr lang="en-GB" altLang="zh-CN" sz="2400" dirty="0">
                <a:solidFill>
                  <a:prstClr val="black"/>
                </a:solidFill>
                <a:latin typeface="Times New Roman Regular" panose="02020503050405090304" charset="0"/>
                <a:cs typeface="Times New Roman Regular" panose="02020503050405090304" charset="0"/>
              </a:rPr>
              <a:t>6.  </a:t>
            </a:r>
            <a:r>
              <a:rPr lang="en-GB" altLang="zh-CN" sz="2400" b="1" i="1" dirty="0">
                <a:solidFill>
                  <a:srgbClr val="C00000"/>
                </a:solidFill>
                <a:latin typeface="Times New Roman Regular" panose="02020503050405090304" charset="0"/>
                <a:cs typeface="Times New Roman Regular" panose="02020503050405090304" charset="0"/>
              </a:rPr>
              <a:t>Dripping</a:t>
            </a:r>
            <a:r>
              <a:rPr lang="en-GB" altLang="zh-CN" sz="2400" dirty="0">
                <a:solidFill>
                  <a:prstClr val="black"/>
                </a:solidFill>
                <a:latin typeface="Times New Roman Regular" panose="02020503050405090304" charset="0"/>
                <a:cs typeface="Times New Roman Regular" panose="02020503050405090304" charset="0"/>
              </a:rPr>
              <a:t> that falls on the flavour wave is instantly </a:t>
            </a:r>
            <a:r>
              <a:rPr lang="en-GB" altLang="zh-CN" sz="2400" b="1" i="1" dirty="0">
                <a:solidFill>
                  <a:srgbClr val="C00000"/>
                </a:solidFill>
                <a:latin typeface="Times New Roman Regular" panose="02020503050405090304" charset="0"/>
                <a:cs typeface="Times New Roman Regular" panose="02020503050405090304" charset="0"/>
              </a:rPr>
              <a:t>vaporised</a:t>
            </a:r>
            <a:r>
              <a:rPr lang="en-GB" altLang="zh-CN" sz="2400" dirty="0">
                <a:solidFill>
                  <a:prstClr val="black"/>
                </a:solidFill>
                <a:latin typeface="Times New Roman Regular" panose="02020503050405090304" charset="0"/>
                <a:cs typeface="Times New Roman Regular" panose="02020503050405090304" charset="0"/>
              </a:rPr>
              <a:t>.</a:t>
            </a:r>
            <a:endParaRPr lang="zh-CN" altLang="zh-CN" sz="2400" dirty="0">
              <a:solidFill>
                <a:prstClr val="black"/>
              </a:solidFill>
              <a:latin typeface="Times New Roman Regular" panose="02020503050405090304" charset="0"/>
              <a:cs typeface="Times New Roman Regular" panose="02020503050405090304" charset="0"/>
            </a:endParaRPr>
          </a:p>
          <a:p>
            <a:r>
              <a:rPr lang="en-GB" altLang="zh-CN" sz="2400" dirty="0">
                <a:solidFill>
                  <a:srgbClr val="C00000"/>
                </a:solidFill>
                <a:latin typeface="Times New Roman Regular" panose="02020503050405090304" charset="0"/>
                <a:cs typeface="Times New Roman Regular" panose="02020503050405090304" charset="0"/>
              </a:rPr>
              <a:t>     dripping /'</a:t>
            </a:r>
            <a:r>
              <a:rPr lang="en-GB" altLang="zh-CN" sz="2400" dirty="0" err="1">
                <a:solidFill>
                  <a:srgbClr val="C00000"/>
                </a:solidFill>
                <a:latin typeface="Times New Roman Regular" panose="02020503050405090304" charset="0"/>
                <a:cs typeface="Times New Roman Regular" panose="02020503050405090304" charset="0"/>
              </a:rPr>
              <a:t>drɪpɪŋ</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n.</a:t>
            </a:r>
            <a:r>
              <a:rPr lang="zh-CN" altLang="zh-CN" sz="2400" dirty="0">
                <a:solidFill>
                  <a:srgbClr val="C00000"/>
                </a:solidFill>
                <a:latin typeface="Times New Roman Regular" panose="02020503050405090304" charset="0"/>
                <a:cs typeface="Times New Roman Regular" panose="02020503050405090304" charset="0"/>
              </a:rPr>
              <a:t>（烤肉时滴下的）油脂</a:t>
            </a:r>
          </a:p>
          <a:p>
            <a:r>
              <a:rPr lang="en-GB" altLang="zh-CN" sz="2400" dirty="0">
                <a:solidFill>
                  <a:prstClr val="black"/>
                </a:solidFill>
                <a:latin typeface="Times New Roman Regular" panose="02020503050405090304" charset="0"/>
                <a:cs typeface="Times New Roman Regular" panose="02020503050405090304" charset="0"/>
              </a:rPr>
              <a:t>     e.g. Water was </a:t>
            </a:r>
            <a:r>
              <a:rPr lang="en-GB" altLang="zh-CN" sz="2400" dirty="0">
                <a:solidFill>
                  <a:srgbClr val="C00000"/>
                </a:solidFill>
                <a:latin typeface="Times New Roman Regular" panose="02020503050405090304" charset="0"/>
                <a:cs typeface="Times New Roman Regular" panose="02020503050405090304" charset="0"/>
              </a:rPr>
              <a:t>dripping</a:t>
            </a:r>
            <a:r>
              <a:rPr lang="en-GB" altLang="zh-CN" sz="2400" dirty="0">
                <a:solidFill>
                  <a:prstClr val="black"/>
                </a:solidFill>
                <a:latin typeface="Times New Roman Regular" panose="02020503050405090304" charset="0"/>
                <a:cs typeface="Times New Roman Regular" panose="02020503050405090304" charset="0"/>
              </a:rPr>
              <a:t> down the walls.</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水从墙上滴落下来。</a:t>
            </a:r>
          </a:p>
          <a:p>
            <a:r>
              <a:rPr lang="en-GB" altLang="zh-CN" sz="2400" dirty="0">
                <a:solidFill>
                  <a:srgbClr val="C00000"/>
                </a:solidFill>
                <a:latin typeface="Times New Roman Regular" panose="02020503050405090304" charset="0"/>
                <a:cs typeface="Times New Roman Regular" panose="02020503050405090304" charset="0"/>
              </a:rPr>
              <a:t>     vaporise /'</a:t>
            </a:r>
            <a:r>
              <a:rPr lang="en-GB" altLang="zh-CN" sz="2400" dirty="0" err="1">
                <a:solidFill>
                  <a:srgbClr val="C00000"/>
                </a:solidFill>
                <a:latin typeface="Times New Roman Regular" panose="02020503050405090304" charset="0"/>
                <a:cs typeface="Times New Roman Regular" panose="02020503050405090304" charset="0"/>
              </a:rPr>
              <a:t>veɪpəraɪz</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v.</a:t>
            </a:r>
            <a:r>
              <a:rPr lang="zh-CN" altLang="zh-CN" sz="2400" dirty="0">
                <a:solidFill>
                  <a:srgbClr val="C00000"/>
                </a:solidFill>
                <a:latin typeface="Times New Roman Regular" panose="02020503050405090304" charset="0"/>
                <a:cs typeface="Times New Roman Regular" panose="02020503050405090304" charset="0"/>
              </a:rPr>
              <a:t>（使）蒸发；（使）汽化</a:t>
            </a:r>
          </a:p>
          <a:p>
            <a:r>
              <a:rPr lang="en-GB" altLang="zh-CN" sz="2400" dirty="0">
                <a:solidFill>
                  <a:prstClr val="black"/>
                </a:solidFill>
                <a:latin typeface="Times New Roman Regular" panose="02020503050405090304" charset="0"/>
                <a:cs typeface="Times New Roman Regular" panose="02020503050405090304" charset="0"/>
              </a:rPr>
              <a:t>     e .g. They </a:t>
            </a:r>
            <a:r>
              <a:rPr lang="en-GB" altLang="zh-CN" sz="2400" dirty="0">
                <a:solidFill>
                  <a:srgbClr val="C00000"/>
                </a:solidFill>
                <a:latin typeface="Times New Roman Regular" panose="02020503050405090304" charset="0"/>
                <a:cs typeface="Times New Roman Regular" panose="02020503050405090304" charset="0"/>
              </a:rPr>
              <a:t>vaporise</a:t>
            </a:r>
            <a:r>
              <a:rPr lang="en-GB" altLang="zh-CN" sz="2400" dirty="0">
                <a:solidFill>
                  <a:prstClr val="black"/>
                </a:solidFill>
                <a:latin typeface="Times New Roman Regular" panose="02020503050405090304" charset="0"/>
                <a:cs typeface="Times New Roman Regular" panose="02020503050405090304" charset="0"/>
              </a:rPr>
              <a:t> the mercury using a blowtorch, leaving gold behind.</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他们用喷灯蒸发水银，留下金子。</a:t>
            </a:r>
          </a:p>
          <a:p>
            <a:r>
              <a:rPr lang="en-GB" altLang="zh-CN" sz="2400" dirty="0">
                <a:solidFill>
                  <a:prstClr val="black"/>
                </a:solidFill>
                <a:latin typeface="Times New Roman Regular" panose="02020503050405090304" charset="0"/>
                <a:cs typeface="Times New Roman Regular" panose="02020503050405090304" charset="0"/>
              </a:rPr>
              <a:t>7.  The removable grease tray and </a:t>
            </a:r>
            <a:r>
              <a:rPr lang="en-GB" altLang="zh-CN" sz="2400" b="1" i="1" dirty="0">
                <a:solidFill>
                  <a:srgbClr val="C00000"/>
                </a:solidFill>
                <a:latin typeface="Times New Roman Regular" panose="02020503050405090304" charset="0"/>
                <a:cs typeface="Times New Roman Regular" panose="02020503050405090304" charset="0"/>
              </a:rPr>
              <a:t>grease</a:t>
            </a:r>
            <a:r>
              <a:rPr lang="en-GB" altLang="zh-CN" sz="2400" dirty="0">
                <a:solidFill>
                  <a:prstClr val="black"/>
                </a:solidFill>
                <a:latin typeface="Times New Roman Regular" panose="02020503050405090304" charset="0"/>
                <a:cs typeface="Times New Roman Regular" panose="02020503050405090304" charset="0"/>
              </a:rPr>
              <a:t> cup can protect your grill and make it easier to clean.</a:t>
            </a:r>
            <a:endParaRPr lang="zh-CN" altLang="zh-CN" sz="2400" dirty="0">
              <a:solidFill>
                <a:prstClr val="black"/>
              </a:solidFill>
              <a:latin typeface="Times New Roman Regular" panose="02020503050405090304" charset="0"/>
              <a:cs typeface="Times New Roman Regular" panose="02020503050405090304" charset="0"/>
            </a:endParaRPr>
          </a:p>
          <a:p>
            <a:r>
              <a:rPr lang="en-GB" altLang="zh-CN" sz="2400" dirty="0">
                <a:solidFill>
                  <a:prstClr val="black"/>
                </a:solidFill>
                <a:latin typeface="Times New Roman Regular" panose="02020503050405090304" charset="0"/>
                <a:cs typeface="Times New Roman Regular" panose="02020503050405090304" charset="0"/>
              </a:rPr>
              <a:t>     </a:t>
            </a:r>
            <a:r>
              <a:rPr lang="en-GB" altLang="zh-CN" sz="2400" dirty="0">
                <a:solidFill>
                  <a:srgbClr val="C00000"/>
                </a:solidFill>
                <a:latin typeface="Times New Roman Regular" panose="02020503050405090304" charset="0"/>
                <a:cs typeface="Times New Roman Regular" panose="02020503050405090304" charset="0"/>
              </a:rPr>
              <a:t>grease /</a:t>
            </a:r>
            <a:r>
              <a:rPr lang="en-GB" altLang="zh-CN" sz="2400" dirty="0" err="1">
                <a:solidFill>
                  <a:srgbClr val="C00000"/>
                </a:solidFill>
                <a:latin typeface="Times New Roman Regular" panose="02020503050405090304" charset="0"/>
                <a:cs typeface="Times New Roman Regular" panose="02020503050405090304" charset="0"/>
              </a:rPr>
              <a:t>ɡriːs</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n.</a:t>
            </a:r>
            <a:r>
              <a:rPr lang="zh-CN" altLang="zh-CN" sz="2400" dirty="0">
                <a:solidFill>
                  <a:srgbClr val="C00000"/>
                </a:solidFill>
                <a:latin typeface="Times New Roman Regular" panose="02020503050405090304" charset="0"/>
                <a:cs typeface="Times New Roman Regular" panose="02020503050405090304" charset="0"/>
              </a:rPr>
              <a:t>（肉或食物中的）油脂</a:t>
            </a:r>
          </a:p>
          <a:p>
            <a:r>
              <a:rPr lang="en-GB" altLang="zh-CN" sz="2400" dirty="0">
                <a:solidFill>
                  <a:prstClr val="black"/>
                </a:solidFill>
                <a:latin typeface="Times New Roman Regular" panose="02020503050405090304" charset="0"/>
                <a:cs typeface="Times New Roman Regular" panose="02020503050405090304" charset="0"/>
              </a:rPr>
              <a:t>     e.g. He could smell the bacon </a:t>
            </a:r>
            <a:r>
              <a:rPr lang="en-GB" altLang="zh-CN" sz="2400" dirty="0">
                <a:solidFill>
                  <a:srgbClr val="C00000"/>
                </a:solidFill>
                <a:latin typeface="Times New Roman Regular" panose="02020503050405090304" charset="0"/>
                <a:cs typeface="Times New Roman Regular" panose="02020503050405090304" charset="0"/>
              </a:rPr>
              <a:t>grease</a:t>
            </a:r>
            <a:r>
              <a:rPr lang="en-GB" altLang="zh-CN" sz="2400" dirty="0">
                <a:solidFill>
                  <a:prstClr val="black"/>
                </a:solidFill>
                <a:latin typeface="Times New Roman Regular" panose="02020503050405090304" charset="0"/>
                <a:cs typeface="Times New Roman Regular" panose="02020503050405090304" charset="0"/>
              </a:rPr>
              <a:t>.</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他闻到了一股熏肉的油脂味儿。</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28"/>
          <p:cNvSpPr txBox="1">
            <a:spLocks noChangeArrowheads="1"/>
          </p:cNvSpPr>
          <p:nvPr/>
        </p:nvSpPr>
        <p:spPr bwMode="auto">
          <a:xfrm flipH="1">
            <a:off x="527479" y="144891"/>
            <a:ext cx="4858254" cy="583565"/>
          </a:xfrm>
          <a:prstGeom prst="rect">
            <a:avLst/>
          </a:prstGeom>
          <a:noFill/>
          <a:ln w="9525">
            <a:noFill/>
            <a:miter lim="800000"/>
          </a:ln>
        </p:spPr>
        <p:txBody>
          <a:bodyPr>
            <a:spAutoFit/>
          </a:bodyPr>
          <a:lstStyle/>
          <a:p>
            <a:pPr>
              <a:defRPr/>
            </a:pPr>
            <a:r>
              <a:rPr lang="en-US" altLang="zh-CN" sz="3200" b="1" dirty="0">
                <a:solidFill>
                  <a:prstClr val="white"/>
                </a:solidFill>
                <a:latin typeface="Times New Roman" panose="02020503050405090304" pitchFamily="18" charset="0"/>
                <a:ea typeface="微软雅黑" panose="020B0503020204020204" pitchFamily="34" charset="-122"/>
                <a:cs typeface="Times New Roman" panose="02020503050405090304" pitchFamily="18" charset="0"/>
              </a:rPr>
              <a:t>Unit Outline</a:t>
            </a:r>
          </a:p>
        </p:txBody>
      </p:sp>
      <p:grpSp>
        <p:nvGrpSpPr>
          <p:cNvPr id="7" name="组合 6"/>
          <p:cNvGrpSpPr/>
          <p:nvPr/>
        </p:nvGrpSpPr>
        <p:grpSpPr>
          <a:xfrm>
            <a:off x="1322694" y="956894"/>
            <a:ext cx="3960000" cy="630000"/>
            <a:chOff x="610848" y="1281907"/>
            <a:chExt cx="3887263" cy="849683"/>
          </a:xfrm>
        </p:grpSpPr>
        <p:pic>
          <p:nvPicPr>
            <p:cNvPr id="8" name="图片 7"/>
            <p:cNvPicPr>
              <a:picLocks noChangeAspect="1"/>
            </p:cNvPicPr>
            <p:nvPr/>
          </p:nvPicPr>
          <p:blipFill>
            <a:blip r:embed="rId4"/>
            <a:stretch>
              <a:fillRect/>
            </a:stretch>
          </p:blipFill>
          <p:spPr>
            <a:xfrm>
              <a:off x="610848" y="1281907"/>
              <a:ext cx="3887263" cy="849683"/>
            </a:xfrm>
            <a:prstGeom prst="rect">
              <a:avLst/>
            </a:prstGeom>
            <a:ln>
              <a:noFill/>
            </a:ln>
            <a:effectLst>
              <a:outerShdw blurRad="292100" dist="139700" dir="2700000" algn="tl" rotWithShape="0">
                <a:srgbClr val="333333">
                  <a:alpha val="65000"/>
                </a:srgbClr>
              </a:outerShdw>
            </a:effectLst>
          </p:spPr>
        </p:pic>
        <p:sp>
          <p:nvSpPr>
            <p:cNvPr id="9" name="文本框 11">
              <a:hlinkClick r:id="rId5" action="ppaction://hlinksldjump"/>
            </p:cNvPr>
            <p:cNvSpPr txBox="1"/>
            <p:nvPr/>
          </p:nvSpPr>
          <p:spPr>
            <a:xfrm>
              <a:off x="770688" y="1347037"/>
              <a:ext cx="3529011" cy="703983"/>
            </a:xfrm>
            <a:prstGeom prst="rect">
              <a:avLst/>
            </a:prstGeom>
            <a:noFill/>
            <a:ln w="9525">
              <a:noFill/>
            </a:ln>
          </p:spPr>
          <p:txBody>
            <a:bodyPr>
              <a:spAutoFit/>
            </a:bodyPr>
            <a:lstStyle/>
            <a:p>
              <a:pPr algn="ctr"/>
              <a:r>
                <a:rPr lang="en-US" altLang="zh-CN" sz="2800" dirty="0">
                  <a:solidFill>
                    <a:srgbClr val="FFFFFF"/>
                  </a:solidFill>
                  <a:latin typeface="Times New Roman" panose="02020503050405090304" pitchFamily="18" charset="0"/>
                  <a:cs typeface="Times New Roman" panose="02020503050405090304" pitchFamily="18" charset="0"/>
                </a:rPr>
                <a:t>Scenario</a:t>
              </a:r>
            </a:p>
          </p:txBody>
        </p:sp>
      </p:grpSp>
      <p:grpSp>
        <p:nvGrpSpPr>
          <p:cNvPr id="10" name="组合 9"/>
          <p:cNvGrpSpPr/>
          <p:nvPr/>
        </p:nvGrpSpPr>
        <p:grpSpPr>
          <a:xfrm>
            <a:off x="1322694" y="1851840"/>
            <a:ext cx="3960000" cy="630000"/>
            <a:chOff x="576263" y="2527300"/>
            <a:chExt cx="4117975" cy="900113"/>
          </a:xfrm>
        </p:grpSpPr>
        <p:pic>
          <p:nvPicPr>
            <p:cNvPr id="11" name="图片 18"/>
            <p:cNvPicPr>
              <a:picLocks noChangeAspect="1"/>
            </p:cNvPicPr>
            <p:nvPr/>
          </p:nvPicPr>
          <p:blipFill>
            <a:blip r:embed="rId6"/>
            <a:stretch>
              <a:fillRect/>
            </a:stretch>
          </p:blipFill>
          <p:spPr>
            <a:xfrm>
              <a:off x="576263" y="2527300"/>
              <a:ext cx="4117975" cy="900113"/>
            </a:xfrm>
            <a:prstGeom prst="rect">
              <a:avLst/>
            </a:prstGeom>
            <a:noFill/>
            <a:ln w="9525">
              <a:noFill/>
            </a:ln>
          </p:spPr>
        </p:pic>
        <p:sp>
          <p:nvSpPr>
            <p:cNvPr id="12" name="文本框 13">
              <a:hlinkClick r:id="" action="ppaction://noaction"/>
            </p:cNvPr>
            <p:cNvSpPr txBox="1"/>
            <p:nvPr/>
          </p:nvSpPr>
          <p:spPr>
            <a:xfrm>
              <a:off x="855872" y="2590668"/>
              <a:ext cx="3527425" cy="745765"/>
            </a:xfrm>
            <a:prstGeom prst="rect">
              <a:avLst/>
            </a:prstGeom>
            <a:noFill/>
            <a:ln w="9525">
              <a:noFill/>
            </a:ln>
          </p:spPr>
          <p:txBody>
            <a:bodyPr>
              <a:spAutoFit/>
            </a:bodyPr>
            <a:lstStyle/>
            <a:p>
              <a:pPr algn="ctr"/>
              <a:r>
                <a:rPr lang="en-US" altLang="zh-CN" sz="2800" dirty="0">
                  <a:solidFill>
                    <a:srgbClr val="FFFFFF"/>
                  </a:solidFill>
                  <a:latin typeface="Times New Roman" panose="02020503050405090304" pitchFamily="18" charset="0"/>
                  <a:cs typeface="Times New Roman" panose="02020503050405090304" pitchFamily="18" charset="0"/>
                </a:rPr>
                <a:t>Set the task</a:t>
              </a:r>
            </a:p>
          </p:txBody>
        </p:sp>
      </p:grpSp>
      <p:grpSp>
        <p:nvGrpSpPr>
          <p:cNvPr id="13" name="组合 12"/>
          <p:cNvGrpSpPr/>
          <p:nvPr/>
        </p:nvGrpSpPr>
        <p:grpSpPr>
          <a:xfrm>
            <a:off x="1322694" y="2703958"/>
            <a:ext cx="3960000" cy="630000"/>
            <a:chOff x="576263" y="5018088"/>
            <a:chExt cx="4117975" cy="900112"/>
          </a:xfrm>
        </p:grpSpPr>
        <p:pic>
          <p:nvPicPr>
            <p:cNvPr id="14" name="图片 13"/>
            <p:cNvPicPr>
              <a:picLocks noChangeAspect="1"/>
            </p:cNvPicPr>
            <p:nvPr/>
          </p:nvPicPr>
          <p:blipFill>
            <a:blip r:embed="rId7"/>
            <a:stretch>
              <a:fillRect/>
            </a:stretch>
          </p:blipFill>
          <p:spPr>
            <a:xfrm>
              <a:off x="576263" y="5018088"/>
              <a:ext cx="4117975" cy="900112"/>
            </a:xfrm>
            <a:prstGeom prst="rect">
              <a:avLst/>
            </a:prstGeom>
            <a:ln>
              <a:noFill/>
            </a:ln>
            <a:effectLst>
              <a:outerShdw blurRad="292100" dist="139700" dir="2700000" algn="tl" rotWithShape="0">
                <a:srgbClr val="333333">
                  <a:alpha val="65000"/>
                </a:srgbClr>
              </a:outerShdw>
            </a:effectLst>
          </p:spPr>
        </p:pic>
        <p:sp>
          <p:nvSpPr>
            <p:cNvPr id="15" name="文本框 19">
              <a:hlinkClick r:id="" action="ppaction://noaction"/>
            </p:cNvPr>
            <p:cNvSpPr txBox="1"/>
            <p:nvPr/>
          </p:nvSpPr>
          <p:spPr>
            <a:xfrm>
              <a:off x="866774" y="5121153"/>
              <a:ext cx="3529013" cy="745764"/>
            </a:xfrm>
            <a:prstGeom prst="rect">
              <a:avLst/>
            </a:prstGeom>
            <a:noFill/>
            <a:ln w="9525">
              <a:noFill/>
            </a:ln>
          </p:spPr>
          <p:txBody>
            <a:bodyPr>
              <a:spAutoFit/>
            </a:bodyPr>
            <a:lstStyle/>
            <a:p>
              <a:pPr algn="ctr"/>
              <a:r>
                <a:rPr lang="en-US" altLang="zh-CN" sz="2800" dirty="0">
                  <a:solidFill>
                    <a:srgbClr val="FFFFFF"/>
                  </a:solidFill>
                  <a:latin typeface="Times New Roman" panose="02020503050405090304" pitchFamily="18" charset="0"/>
                  <a:cs typeface="Times New Roman" panose="02020503050405090304" pitchFamily="18" charset="0"/>
                </a:rPr>
                <a:t>Prepare for the task</a:t>
              </a:r>
            </a:p>
          </p:txBody>
        </p:sp>
      </p:grpSp>
      <p:grpSp>
        <p:nvGrpSpPr>
          <p:cNvPr id="17" name="组合 16"/>
          <p:cNvGrpSpPr/>
          <p:nvPr/>
        </p:nvGrpSpPr>
        <p:grpSpPr>
          <a:xfrm>
            <a:off x="1248887" y="3587266"/>
            <a:ext cx="4180388" cy="630000"/>
            <a:chOff x="1977977" y="4912360"/>
            <a:chExt cx="3527425" cy="731520"/>
          </a:xfrm>
        </p:grpSpPr>
        <p:pic>
          <p:nvPicPr>
            <p:cNvPr id="18" name="图片 17"/>
            <p:cNvPicPr>
              <a:picLocks noChangeAspect="1"/>
            </p:cNvPicPr>
            <p:nvPr/>
          </p:nvPicPr>
          <p:blipFill>
            <a:blip r:embed="rId8"/>
            <a:stretch>
              <a:fillRect/>
            </a:stretch>
          </p:blipFill>
          <p:spPr>
            <a:xfrm>
              <a:off x="2022475" y="4912360"/>
              <a:ext cx="3345815" cy="731520"/>
            </a:xfrm>
            <a:prstGeom prst="rect">
              <a:avLst/>
            </a:prstGeom>
            <a:ln>
              <a:noFill/>
            </a:ln>
            <a:effectLst>
              <a:outerShdw blurRad="292100" dist="139700" dir="2700000" algn="tl" rotWithShape="0">
                <a:srgbClr val="333333">
                  <a:alpha val="65000"/>
                </a:srgbClr>
              </a:outerShdw>
            </a:effectLst>
          </p:spPr>
        </p:pic>
        <p:sp>
          <p:nvSpPr>
            <p:cNvPr id="19" name="文本框 21">
              <a:hlinkClick r:id="" action="ppaction://noaction"/>
            </p:cNvPr>
            <p:cNvSpPr txBox="1"/>
            <p:nvPr/>
          </p:nvSpPr>
          <p:spPr>
            <a:xfrm>
              <a:off x="1977977" y="4981685"/>
              <a:ext cx="3527425" cy="606082"/>
            </a:xfrm>
            <a:prstGeom prst="rect">
              <a:avLst/>
            </a:prstGeom>
            <a:noFill/>
            <a:ln w="9525">
              <a:noFill/>
            </a:ln>
          </p:spPr>
          <p:txBody>
            <a:bodyPr>
              <a:spAutoFit/>
            </a:bodyPr>
            <a:lstStyle/>
            <a:p>
              <a:pPr algn="ctr"/>
              <a:r>
                <a:rPr lang="en-US" altLang="zh-CN" sz="2800" dirty="0">
                  <a:solidFill>
                    <a:srgbClr val="FFFFFF"/>
                  </a:solidFill>
                  <a:latin typeface="Times New Roman" panose="02020503050405090304" pitchFamily="18" charset="0"/>
                  <a:cs typeface="Times New Roman" panose="02020503050405090304" pitchFamily="18" charset="0"/>
                </a:rPr>
                <a:t>Develop the strategies</a:t>
              </a:r>
            </a:p>
          </p:txBody>
        </p:sp>
      </p:grpSp>
      <p:grpSp>
        <p:nvGrpSpPr>
          <p:cNvPr id="20" name="组合 19"/>
          <p:cNvGrpSpPr/>
          <p:nvPr/>
        </p:nvGrpSpPr>
        <p:grpSpPr>
          <a:xfrm>
            <a:off x="1297522" y="4512192"/>
            <a:ext cx="4001382" cy="630000"/>
            <a:chOff x="610848" y="1281907"/>
            <a:chExt cx="4117975" cy="900112"/>
          </a:xfrm>
        </p:grpSpPr>
        <p:pic>
          <p:nvPicPr>
            <p:cNvPr id="21" name="图片 20"/>
            <p:cNvPicPr>
              <a:picLocks noChangeAspect="1"/>
            </p:cNvPicPr>
            <p:nvPr/>
          </p:nvPicPr>
          <p:blipFill>
            <a:blip r:embed="rId4"/>
            <a:stretch>
              <a:fillRect/>
            </a:stretch>
          </p:blipFill>
          <p:spPr>
            <a:xfrm>
              <a:off x="610848" y="1281907"/>
              <a:ext cx="4117975" cy="900112"/>
            </a:xfrm>
            <a:prstGeom prst="rect">
              <a:avLst/>
            </a:prstGeom>
            <a:ln>
              <a:noFill/>
            </a:ln>
            <a:effectLst>
              <a:outerShdw blurRad="292100" dist="139700" dir="2700000" algn="tl" rotWithShape="0">
                <a:srgbClr val="333333">
                  <a:alpha val="65000"/>
                </a:srgbClr>
              </a:outerShdw>
            </a:effectLst>
          </p:spPr>
        </p:pic>
        <p:sp>
          <p:nvSpPr>
            <p:cNvPr id="22" name="文本框 11">
              <a:hlinkClick r:id="rId5" action="ppaction://hlinksldjump"/>
            </p:cNvPr>
            <p:cNvSpPr txBox="1"/>
            <p:nvPr/>
          </p:nvSpPr>
          <p:spPr>
            <a:xfrm>
              <a:off x="871538" y="1382414"/>
              <a:ext cx="3529012" cy="745766"/>
            </a:xfrm>
            <a:prstGeom prst="rect">
              <a:avLst/>
            </a:prstGeom>
            <a:noFill/>
            <a:ln w="9525">
              <a:noFill/>
            </a:ln>
          </p:spPr>
          <p:txBody>
            <a:bodyPr>
              <a:spAutoFit/>
            </a:bodyPr>
            <a:lstStyle/>
            <a:p>
              <a:pPr algn="ctr"/>
              <a:r>
                <a:rPr lang="en-US" altLang="zh-CN" sz="2800" dirty="0">
                  <a:solidFill>
                    <a:srgbClr val="FFFFFF"/>
                  </a:solidFill>
                  <a:latin typeface="Times New Roman" panose="02020503050405090304" pitchFamily="18" charset="0"/>
                  <a:cs typeface="Times New Roman" panose="02020503050405090304" pitchFamily="18" charset="0"/>
                </a:rPr>
                <a:t>Fulfil the task</a:t>
              </a:r>
            </a:p>
          </p:txBody>
        </p:sp>
      </p:grpSp>
      <p:grpSp>
        <p:nvGrpSpPr>
          <p:cNvPr id="26" name="组合 25"/>
          <p:cNvGrpSpPr/>
          <p:nvPr/>
        </p:nvGrpSpPr>
        <p:grpSpPr>
          <a:xfrm>
            <a:off x="1297522" y="5434848"/>
            <a:ext cx="4001382" cy="630000"/>
            <a:chOff x="576263" y="2527300"/>
            <a:chExt cx="4117975" cy="900113"/>
          </a:xfrm>
        </p:grpSpPr>
        <p:pic>
          <p:nvPicPr>
            <p:cNvPr id="27" name="图片 18"/>
            <p:cNvPicPr>
              <a:picLocks noChangeAspect="1"/>
            </p:cNvPicPr>
            <p:nvPr/>
          </p:nvPicPr>
          <p:blipFill>
            <a:blip r:embed="rId6"/>
            <a:stretch>
              <a:fillRect/>
            </a:stretch>
          </p:blipFill>
          <p:spPr>
            <a:xfrm>
              <a:off x="576263" y="2527300"/>
              <a:ext cx="4117975" cy="900113"/>
            </a:xfrm>
            <a:prstGeom prst="rect">
              <a:avLst/>
            </a:prstGeom>
            <a:noFill/>
            <a:ln w="9525">
              <a:noFill/>
            </a:ln>
          </p:spPr>
        </p:pic>
        <p:sp>
          <p:nvSpPr>
            <p:cNvPr id="28" name="文本框 13">
              <a:hlinkClick r:id="" action="ppaction://noaction"/>
            </p:cNvPr>
            <p:cNvSpPr txBox="1"/>
            <p:nvPr/>
          </p:nvSpPr>
          <p:spPr>
            <a:xfrm>
              <a:off x="855872" y="2590668"/>
              <a:ext cx="3527425" cy="745765"/>
            </a:xfrm>
            <a:prstGeom prst="rect">
              <a:avLst/>
            </a:prstGeom>
            <a:noFill/>
            <a:ln w="9525">
              <a:noFill/>
            </a:ln>
          </p:spPr>
          <p:txBody>
            <a:bodyPr>
              <a:spAutoFit/>
            </a:bodyPr>
            <a:lstStyle/>
            <a:p>
              <a:pPr algn="ctr"/>
              <a:r>
                <a:rPr lang="en-US" altLang="zh-CN" sz="2800" dirty="0">
                  <a:solidFill>
                    <a:srgbClr val="FFFFFF"/>
                  </a:solidFill>
                  <a:latin typeface="Times New Roman" panose="02020503050405090304" pitchFamily="18" charset="0"/>
                  <a:cs typeface="Times New Roman" panose="02020503050405090304" pitchFamily="18" charset="0"/>
                </a:rPr>
                <a:t>To extend</a:t>
              </a:r>
            </a:p>
          </p:txBody>
        </p:sp>
      </p:gr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4" name="图片 3"/>
          <p:cNvPicPr>
            <a:picLocks noChangeAspect="1"/>
          </p:cNvPicPr>
          <p:nvPr/>
        </p:nvPicPr>
        <p:blipFill>
          <a:blip r:embed="rId9"/>
          <a:stretch>
            <a:fillRect/>
          </a:stretch>
        </p:blipFill>
        <p:spPr>
          <a:xfrm>
            <a:off x="5816600" y="1851660"/>
            <a:ext cx="5931535" cy="3472815"/>
          </a:xfrm>
          <a:prstGeom prst="rect">
            <a:avLst/>
          </a:prstGeom>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440418" y="211455"/>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440418" y="906577"/>
            <a:ext cx="11751582" cy="5324535"/>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r>
              <a:rPr lang="en-GB" altLang="zh-CN" sz="2400" dirty="0">
                <a:solidFill>
                  <a:prstClr val="black"/>
                </a:solidFill>
                <a:latin typeface="Times New Roman Regular" panose="02020503050405090304" charset="0"/>
                <a:cs typeface="Times New Roman Regular" panose="02020503050405090304" charset="0"/>
              </a:rPr>
              <a:t>8. They are designed to collect </a:t>
            </a:r>
            <a:r>
              <a:rPr lang="en-GB" altLang="zh-CN" sz="2400" b="1" i="1" dirty="0">
                <a:solidFill>
                  <a:srgbClr val="C00000"/>
                </a:solidFill>
                <a:latin typeface="Times New Roman Regular" panose="02020503050405090304" charset="0"/>
                <a:cs typeface="Times New Roman Regular" panose="02020503050405090304" charset="0"/>
              </a:rPr>
              <a:t>residues </a:t>
            </a:r>
            <a:r>
              <a:rPr lang="en-GB" altLang="zh-CN" sz="2400" dirty="0">
                <a:solidFill>
                  <a:prstClr val="black"/>
                </a:solidFill>
                <a:latin typeface="Times New Roman Regular" panose="02020503050405090304" charset="0"/>
                <a:cs typeface="Times New Roman Regular" panose="02020503050405090304" charset="0"/>
              </a:rPr>
              <a:t>and dripping while grilling.</a:t>
            </a:r>
            <a:endParaRPr lang="zh-CN" altLang="zh-CN" sz="2400" dirty="0">
              <a:solidFill>
                <a:prstClr val="black"/>
              </a:solidFill>
              <a:latin typeface="Times New Roman Regular" panose="02020503050405090304" charset="0"/>
              <a:cs typeface="Times New Roman Regular" panose="02020503050405090304" charset="0"/>
            </a:endParaRPr>
          </a:p>
          <a:p>
            <a:r>
              <a:rPr lang="en-GB" altLang="zh-CN" sz="2400" dirty="0">
                <a:solidFill>
                  <a:srgbClr val="C00000"/>
                </a:solidFill>
                <a:latin typeface="Times New Roman Regular" panose="02020503050405090304" charset="0"/>
                <a:cs typeface="Times New Roman Regular" panose="02020503050405090304" charset="0"/>
              </a:rPr>
              <a:t>    residue /'</a:t>
            </a:r>
            <a:r>
              <a:rPr lang="en-GB" altLang="zh-CN" sz="2400" dirty="0" err="1">
                <a:solidFill>
                  <a:srgbClr val="C00000"/>
                </a:solidFill>
                <a:latin typeface="Times New Roman Regular" panose="02020503050405090304" charset="0"/>
                <a:cs typeface="Times New Roman Regular" panose="02020503050405090304" charset="0"/>
              </a:rPr>
              <a:t>rezədju</a:t>
            </a:r>
            <a:r>
              <a:rPr lang="en-GB" altLang="zh-CN" sz="2400" dirty="0">
                <a:solidFill>
                  <a:srgbClr val="C00000"/>
                </a:solidFill>
                <a:latin typeface="Times New Roman Regular" panose="02020503050405090304" charset="0"/>
                <a:cs typeface="Times New Roman Regular" panose="02020503050405090304" charset="0"/>
              </a:rPr>
              <a:t>ː/ </a:t>
            </a:r>
            <a:r>
              <a:rPr lang="en-GB" altLang="zh-CN" sz="2400" i="1" dirty="0">
                <a:solidFill>
                  <a:srgbClr val="C00000"/>
                </a:solidFill>
                <a:latin typeface="Times New Roman Regular" panose="02020503050405090304" charset="0"/>
                <a:cs typeface="Times New Roman Regular" panose="02020503050405090304" charset="0"/>
              </a:rPr>
              <a:t>n</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剩余物；残留物</a:t>
            </a:r>
          </a:p>
          <a:p>
            <a:r>
              <a:rPr lang="en-GB" altLang="zh-CN" sz="2400" dirty="0">
                <a:solidFill>
                  <a:prstClr val="black"/>
                </a:solidFill>
                <a:latin typeface="Times New Roman Regular" panose="02020503050405090304" charset="0"/>
                <a:cs typeface="Times New Roman Regular" panose="02020503050405090304" charset="0"/>
              </a:rPr>
              <a:t>    e.g. The </a:t>
            </a:r>
            <a:r>
              <a:rPr lang="en-GB" altLang="zh-CN" sz="2400" dirty="0">
                <a:solidFill>
                  <a:srgbClr val="C00000"/>
                </a:solidFill>
                <a:latin typeface="Times New Roman Regular" panose="02020503050405090304" charset="0"/>
                <a:cs typeface="Times New Roman Regular" panose="02020503050405090304" charset="0"/>
              </a:rPr>
              <a:t>residue</a:t>
            </a:r>
            <a:r>
              <a:rPr lang="en-GB" altLang="zh-CN" sz="2400" dirty="0">
                <a:solidFill>
                  <a:prstClr val="black"/>
                </a:solidFill>
                <a:latin typeface="Times New Roman Regular" panose="02020503050405090304" charset="0"/>
                <a:cs typeface="Times New Roman Regular" panose="02020503050405090304" charset="0"/>
              </a:rPr>
              <a:t> of the estate was divided equally among his children.</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剩余遗产被他的孩子平分了。</a:t>
            </a:r>
          </a:p>
          <a:p>
            <a:r>
              <a:rPr lang="en-GB" altLang="zh-CN" sz="2400" dirty="0">
                <a:solidFill>
                  <a:prstClr val="black"/>
                </a:solidFill>
                <a:latin typeface="Times New Roman Regular" panose="02020503050405090304" charset="0"/>
                <a:cs typeface="Times New Roman Regular" panose="02020503050405090304" charset="0"/>
              </a:rPr>
              <a:t>9. The covered flame-tamers are designed to distribute heat </a:t>
            </a:r>
            <a:r>
              <a:rPr lang="en-GB" altLang="zh-CN" sz="2400" b="1" i="1" dirty="0">
                <a:solidFill>
                  <a:srgbClr val="C00000"/>
                </a:solidFill>
                <a:latin typeface="Times New Roman Regular" panose="02020503050405090304" charset="0"/>
                <a:cs typeface="Times New Roman Regular" panose="02020503050405090304" charset="0"/>
              </a:rPr>
              <a:t>evenly</a:t>
            </a:r>
            <a:r>
              <a:rPr lang="en-GB" altLang="zh-CN" sz="2400" dirty="0">
                <a:solidFill>
                  <a:prstClr val="black"/>
                </a:solidFill>
                <a:latin typeface="Times New Roman Regular" panose="02020503050405090304" charset="0"/>
                <a:cs typeface="Times New Roman Regular" panose="02020503050405090304" charset="0"/>
              </a:rPr>
              <a:t> to the whole grilling space, </a:t>
            </a:r>
          </a:p>
          <a:p>
            <a:r>
              <a:rPr lang="zh-CN" altLang="en-US" sz="2400" dirty="0">
                <a:solidFill>
                  <a:prstClr val="black"/>
                </a:solidFill>
                <a:latin typeface="Times New Roman Regular" panose="02020503050405090304" charset="0"/>
                <a:cs typeface="Times New Roman Regular" panose="02020503050405090304" charset="0"/>
              </a:rPr>
              <a:t>    </a:t>
            </a:r>
            <a:r>
              <a:rPr lang="en-GB" altLang="zh-CN" sz="2400" dirty="0">
                <a:solidFill>
                  <a:prstClr val="black"/>
                </a:solidFill>
                <a:latin typeface="Times New Roman Regular" panose="02020503050405090304" charset="0"/>
                <a:cs typeface="Times New Roman Regular" panose="02020503050405090304" charset="0"/>
              </a:rPr>
              <a:t>protect the burners from dripping, and prevent </a:t>
            </a:r>
            <a:r>
              <a:rPr lang="en-GB" altLang="zh-CN" sz="2400" b="1" i="1" dirty="0">
                <a:solidFill>
                  <a:srgbClr val="C00000"/>
                </a:solidFill>
                <a:latin typeface="Times New Roman Regular" panose="02020503050405090304" charset="0"/>
                <a:cs typeface="Times New Roman Regular" panose="02020503050405090304" charset="0"/>
              </a:rPr>
              <a:t>flare-ups </a:t>
            </a:r>
            <a:r>
              <a:rPr lang="en-GB" altLang="zh-CN" sz="2400" dirty="0">
                <a:latin typeface="Times New Roman Regular" panose="02020503050405090304" charset="0"/>
                <a:cs typeface="Times New Roman Regular" panose="02020503050405090304" charset="0"/>
              </a:rPr>
              <a:t>as</a:t>
            </a:r>
            <a:r>
              <a:rPr lang="en-GB" altLang="zh-CN" sz="2400" b="1" i="1" dirty="0">
                <a:solidFill>
                  <a:srgbClr val="C00000"/>
                </a:solidFill>
                <a:latin typeface="Times New Roman Regular" panose="02020503050405090304" charset="0"/>
                <a:cs typeface="Times New Roman Regular" panose="02020503050405090304" charset="0"/>
              </a:rPr>
              <a:t> </a:t>
            </a:r>
            <a:r>
              <a:rPr lang="en-GB" altLang="zh-CN" sz="2400" dirty="0">
                <a:solidFill>
                  <a:prstClr val="black"/>
                </a:solidFill>
                <a:latin typeface="Times New Roman Regular" panose="02020503050405090304" charset="0"/>
                <a:cs typeface="Times New Roman Regular" panose="02020503050405090304" charset="0"/>
              </a:rPr>
              <a:t>well.</a:t>
            </a:r>
            <a:endParaRPr lang="zh-CN" altLang="zh-CN" sz="2400" dirty="0">
              <a:solidFill>
                <a:prstClr val="black"/>
              </a:solidFill>
              <a:latin typeface="Times New Roman Regular" panose="02020503050405090304" charset="0"/>
              <a:cs typeface="Times New Roman Regular" panose="02020503050405090304" charset="0"/>
            </a:endParaRPr>
          </a:p>
          <a:p>
            <a:r>
              <a:rPr lang="en-GB" altLang="zh-CN" sz="2400" dirty="0">
                <a:solidFill>
                  <a:srgbClr val="C00000"/>
                </a:solidFill>
                <a:latin typeface="Times New Roman Regular" panose="02020503050405090304" charset="0"/>
                <a:cs typeface="Times New Roman Regular" panose="02020503050405090304" charset="0"/>
              </a:rPr>
              <a:t>    evenly /'</a:t>
            </a:r>
            <a:r>
              <a:rPr lang="en-GB" altLang="zh-CN" sz="2400" dirty="0" err="1">
                <a:solidFill>
                  <a:srgbClr val="C00000"/>
                </a:solidFill>
                <a:latin typeface="Times New Roman Regular" panose="02020503050405090304" charset="0"/>
                <a:cs typeface="Times New Roman Regular" panose="02020503050405090304" charset="0"/>
              </a:rPr>
              <a:t>iːv</a:t>
            </a:r>
            <a:r>
              <a:rPr lang="en-GB" altLang="zh-CN" sz="2400" i="1" dirty="0" err="1">
                <a:solidFill>
                  <a:srgbClr val="C00000"/>
                </a:solidFill>
                <a:latin typeface="Times New Roman Regular" panose="02020503050405090304" charset="0"/>
                <a:cs typeface="Times New Roman Regular" panose="02020503050405090304" charset="0"/>
              </a:rPr>
              <a:t>ə</a:t>
            </a:r>
            <a:r>
              <a:rPr lang="en-GB" altLang="zh-CN" sz="2400" dirty="0" err="1">
                <a:solidFill>
                  <a:srgbClr val="C00000"/>
                </a:solidFill>
                <a:latin typeface="Times New Roman Regular" panose="02020503050405090304" charset="0"/>
                <a:cs typeface="Times New Roman Regular" panose="02020503050405090304" charset="0"/>
              </a:rPr>
              <a:t>nli</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adv. </a:t>
            </a:r>
            <a:r>
              <a:rPr lang="zh-CN" altLang="zh-CN" sz="2400" dirty="0">
                <a:solidFill>
                  <a:srgbClr val="C00000"/>
                </a:solidFill>
                <a:latin typeface="Times New Roman Regular" panose="02020503050405090304" charset="0"/>
                <a:cs typeface="Times New Roman Regular" panose="02020503050405090304" charset="0"/>
              </a:rPr>
              <a:t>平均地；均等地</a:t>
            </a:r>
          </a:p>
          <a:p>
            <a:r>
              <a:rPr lang="en-GB" altLang="zh-CN" sz="2400" dirty="0">
                <a:solidFill>
                  <a:prstClr val="black"/>
                </a:solidFill>
                <a:latin typeface="Times New Roman Regular" panose="02020503050405090304" charset="0"/>
                <a:cs typeface="Times New Roman Regular" panose="02020503050405090304" charset="0"/>
              </a:rPr>
              <a:t>    e.g. He stood there breathing deeply and </a:t>
            </a:r>
            <a:r>
              <a:rPr lang="en-GB" altLang="zh-CN" sz="2400" dirty="0">
                <a:solidFill>
                  <a:srgbClr val="C00000"/>
                </a:solidFill>
                <a:latin typeface="Times New Roman Regular" panose="02020503050405090304" charset="0"/>
                <a:cs typeface="Times New Roman Regular" panose="02020503050405090304" charset="0"/>
              </a:rPr>
              <a:t>evenly</a:t>
            </a:r>
            <a:r>
              <a:rPr lang="en-GB" altLang="zh-CN" sz="2400" dirty="0">
                <a:solidFill>
                  <a:prstClr val="black"/>
                </a:solidFill>
                <a:latin typeface="Times New Roman Regular" panose="02020503050405090304" charset="0"/>
                <a:cs typeface="Times New Roman Regular" panose="02020503050405090304" charset="0"/>
              </a:rPr>
              <a:t>.</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他站在那里深深地、均匀地呼吸。</a:t>
            </a:r>
          </a:p>
          <a:p>
            <a:r>
              <a:rPr lang="en-GB" altLang="zh-CN" sz="2400" dirty="0">
                <a:solidFill>
                  <a:srgbClr val="C00000"/>
                </a:solidFill>
                <a:latin typeface="Times New Roman Regular" panose="02020503050405090304" charset="0"/>
                <a:cs typeface="Times New Roman Regular" panose="02020503050405090304" charset="0"/>
              </a:rPr>
              <a:t>    flare-up /ˌ</a:t>
            </a:r>
            <a:r>
              <a:rPr lang="en-GB" altLang="zh-CN" sz="2400" dirty="0" err="1">
                <a:solidFill>
                  <a:srgbClr val="C00000"/>
                </a:solidFill>
                <a:latin typeface="Times New Roman Regular" panose="02020503050405090304" charset="0"/>
                <a:cs typeface="Times New Roman Regular" panose="02020503050405090304" charset="0"/>
              </a:rPr>
              <a:t>fleər'ʌp</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n.</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突然发出火焰；骤燃</a:t>
            </a:r>
          </a:p>
          <a:p>
            <a:r>
              <a:rPr lang="en-GB" altLang="zh-CN" sz="2400" dirty="0">
                <a:solidFill>
                  <a:prstClr val="black"/>
                </a:solidFill>
                <a:latin typeface="Times New Roman Regular" panose="02020503050405090304" charset="0"/>
                <a:cs typeface="Times New Roman Regular" panose="02020503050405090304" charset="0"/>
              </a:rPr>
              <a:t>    e.g. Prices are going to be much more apt to surge any time we see a </a:t>
            </a:r>
            <a:r>
              <a:rPr lang="en-GB" altLang="zh-CN" sz="2400" dirty="0">
                <a:solidFill>
                  <a:srgbClr val="C00000"/>
                </a:solidFill>
                <a:latin typeface="Times New Roman Regular" panose="02020503050405090304" charset="0"/>
                <a:cs typeface="Times New Roman Regular" panose="02020503050405090304" charset="0"/>
              </a:rPr>
              <a:t>flare-up</a:t>
            </a:r>
            <a:r>
              <a:rPr lang="en-GB" altLang="zh-CN" sz="2400" dirty="0">
                <a:solidFill>
                  <a:prstClr val="black"/>
                </a:solidFill>
                <a:latin typeface="Times New Roman Regular" panose="02020503050405090304" charset="0"/>
                <a:cs typeface="Times New Roman Regular" panose="02020503050405090304" charset="0"/>
              </a:rPr>
              <a:t> in an</a:t>
            </a:r>
          </a:p>
          <a:p>
            <a:r>
              <a:rPr lang="zh-CN" altLang="en-US" sz="2400" dirty="0">
                <a:solidFill>
                  <a:prstClr val="black"/>
                </a:solidFill>
                <a:latin typeface="Times New Roman Regular" panose="02020503050405090304" charset="0"/>
                <a:cs typeface="Times New Roman Regular" panose="02020503050405090304" charset="0"/>
              </a:rPr>
              <a:t>           </a:t>
            </a:r>
            <a:r>
              <a:rPr lang="en-GB" altLang="zh-CN" sz="2400" dirty="0">
                <a:solidFill>
                  <a:prstClr val="black"/>
                </a:solidFill>
                <a:latin typeface="Times New Roman Regular" panose="02020503050405090304" charset="0"/>
                <a:cs typeface="Times New Roman Regular" panose="02020503050405090304" charset="0"/>
              </a:rPr>
              <a:t>oil-producing country.</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任何时候任何一个产油国出现变故，油价飙升的可能性将更大。</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295275" y="179070"/>
            <a:ext cx="3676650" cy="583565"/>
          </a:xfrm>
          <a:prstGeom prst="rect">
            <a:avLst/>
          </a:prstGeom>
          <a:noFill/>
          <a:ln w="9525">
            <a:noFill/>
          </a:ln>
        </p:spPr>
        <p:txBody>
          <a:bodyPr wrap="square">
            <a:spAutoFit/>
          </a:bodyPr>
          <a:lstStyle/>
          <a:p>
            <a:pPr algn="ctr"/>
            <a:r>
              <a:rPr lang="en-US" altLang="zh-CN" sz="3200" b="1" dirty="0">
                <a:solidFill>
                  <a:srgbClr val="FFFFFF"/>
                </a:solidFill>
                <a:latin typeface="Times New Roman Bold" panose="02020503050405090304" charset="0"/>
                <a:cs typeface="Times New Roman Bold" panose="02020503050405090304" charset="0"/>
                <a:sym typeface="+mn-ea"/>
              </a:rPr>
              <a:t>Prepare for the task</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295275" y="873730"/>
            <a:ext cx="11601450" cy="5324535"/>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a:p>
            <a:r>
              <a:rPr lang="en-GB" altLang="zh-CN" sz="2400" dirty="0">
                <a:solidFill>
                  <a:prstClr val="black"/>
                </a:solidFill>
                <a:latin typeface="Times New Roman Regular" panose="02020503050405090304" charset="0"/>
                <a:cs typeface="Times New Roman Regular" panose="02020503050405090304" charset="0"/>
              </a:rPr>
              <a:t>10. This grill is powered by an electronic </a:t>
            </a:r>
            <a:r>
              <a:rPr lang="en-GB" altLang="zh-CN" sz="2400" b="1" i="1" dirty="0">
                <a:solidFill>
                  <a:srgbClr val="C00000"/>
                </a:solidFill>
                <a:latin typeface="Times New Roman Regular" panose="02020503050405090304" charset="0"/>
                <a:cs typeface="Times New Roman Regular" panose="02020503050405090304" charset="0"/>
              </a:rPr>
              <a:t>ignition</a:t>
            </a:r>
            <a:r>
              <a:rPr lang="en-GB" altLang="zh-CN" sz="2400" dirty="0">
                <a:solidFill>
                  <a:prstClr val="black"/>
                </a:solidFill>
                <a:latin typeface="Times New Roman Regular" panose="02020503050405090304" charset="0"/>
                <a:cs typeface="Times New Roman Regular" panose="02020503050405090304" charset="0"/>
              </a:rPr>
              <a:t> system, which eliminates the trouble of </a:t>
            </a:r>
          </a:p>
          <a:p>
            <a:r>
              <a:rPr lang="zh-CN" altLang="en-US" sz="2400" b="1" i="1" dirty="0">
                <a:solidFill>
                  <a:srgbClr val="C00000"/>
                </a:solidFill>
                <a:latin typeface="Times New Roman Regular" panose="02020503050405090304" charset="0"/>
                <a:cs typeface="Times New Roman Regular" panose="02020503050405090304" charset="0"/>
              </a:rPr>
              <a:t>      </a:t>
            </a:r>
            <a:r>
              <a:rPr lang="en-GB" altLang="zh-CN" sz="2400" b="1" i="1" dirty="0">
                <a:solidFill>
                  <a:srgbClr val="C00000"/>
                </a:solidFill>
                <a:latin typeface="Times New Roman Regular" panose="02020503050405090304" charset="0"/>
                <a:cs typeface="Times New Roman Regular" panose="02020503050405090304" charset="0"/>
              </a:rPr>
              <a:t>charcoal </a:t>
            </a:r>
            <a:r>
              <a:rPr lang="en-GB" altLang="zh-CN" sz="2400" dirty="0">
                <a:solidFill>
                  <a:prstClr val="black"/>
                </a:solidFill>
                <a:latin typeface="Times New Roman Regular" panose="02020503050405090304" charset="0"/>
                <a:cs typeface="Times New Roman Regular" panose="02020503050405090304" charset="0"/>
              </a:rPr>
              <a:t>and matches.</a:t>
            </a:r>
            <a:endParaRPr lang="zh-CN" altLang="zh-CN" sz="2400" dirty="0">
              <a:solidFill>
                <a:prstClr val="black"/>
              </a:solidFill>
              <a:latin typeface="Times New Roman Regular" panose="02020503050405090304" charset="0"/>
              <a:cs typeface="Times New Roman Regular" panose="02020503050405090304" charset="0"/>
            </a:endParaRPr>
          </a:p>
          <a:p>
            <a:r>
              <a:rPr lang="en-GB" altLang="zh-CN" sz="2400" dirty="0">
                <a:solidFill>
                  <a:srgbClr val="C00000"/>
                </a:solidFill>
                <a:latin typeface="Times New Roman Regular" panose="02020503050405090304" charset="0"/>
                <a:cs typeface="Times New Roman Regular" panose="02020503050405090304" charset="0"/>
              </a:rPr>
              <a:t>      ignition /</a:t>
            </a:r>
            <a:r>
              <a:rPr lang="en-GB" altLang="zh-CN" sz="2400" dirty="0" err="1">
                <a:solidFill>
                  <a:srgbClr val="C00000"/>
                </a:solidFill>
                <a:latin typeface="Times New Roman Regular" panose="02020503050405090304" charset="0"/>
                <a:cs typeface="Times New Roman Regular" panose="02020503050405090304" charset="0"/>
              </a:rPr>
              <a:t>ɪɡ'nɪʃ</a:t>
            </a:r>
            <a:r>
              <a:rPr lang="en-GB" altLang="zh-CN" sz="2400" i="1" dirty="0" err="1">
                <a:solidFill>
                  <a:srgbClr val="C00000"/>
                </a:solidFill>
                <a:latin typeface="Times New Roman Regular" panose="02020503050405090304" charset="0"/>
                <a:cs typeface="Times New Roman Regular" panose="02020503050405090304" charset="0"/>
              </a:rPr>
              <a:t>ə</a:t>
            </a:r>
            <a:r>
              <a:rPr lang="en-GB" altLang="zh-CN" sz="2400" dirty="0" err="1">
                <a:solidFill>
                  <a:srgbClr val="C00000"/>
                </a:solidFill>
                <a:latin typeface="Times New Roman Regular" panose="02020503050405090304" charset="0"/>
                <a:cs typeface="Times New Roman Regular" panose="02020503050405090304" charset="0"/>
              </a:rPr>
              <a:t>n</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n. </a:t>
            </a:r>
            <a:r>
              <a:rPr lang="zh-CN" altLang="zh-CN" sz="2400" dirty="0">
                <a:solidFill>
                  <a:srgbClr val="C00000"/>
                </a:solidFill>
                <a:latin typeface="Times New Roman Regular" panose="02020503050405090304" charset="0"/>
                <a:cs typeface="Times New Roman Regular" panose="02020503050405090304" charset="0"/>
              </a:rPr>
              <a:t>点火装置；点火器</a:t>
            </a:r>
          </a:p>
          <a:p>
            <a:r>
              <a:rPr lang="en-GB" altLang="zh-CN" sz="2400" dirty="0">
                <a:solidFill>
                  <a:prstClr val="black"/>
                </a:solidFill>
                <a:latin typeface="Times New Roman Regular" panose="02020503050405090304" charset="0"/>
                <a:cs typeface="Times New Roman Regular" panose="02020503050405090304" charset="0"/>
              </a:rPr>
              <a:t>      e.g. He fumbled the key into the </a:t>
            </a:r>
            <a:r>
              <a:rPr lang="en-GB" altLang="zh-CN" sz="2400" dirty="0">
                <a:solidFill>
                  <a:srgbClr val="C00000"/>
                </a:solidFill>
                <a:latin typeface="Times New Roman Regular" panose="02020503050405090304" charset="0"/>
                <a:cs typeface="Times New Roman Regular" panose="02020503050405090304" charset="0"/>
              </a:rPr>
              <a:t>ignition</a:t>
            </a:r>
            <a:r>
              <a:rPr lang="en-GB" altLang="zh-CN" sz="2400" dirty="0">
                <a:solidFill>
                  <a:prstClr val="black"/>
                </a:solidFill>
                <a:latin typeface="Times New Roman Regular" panose="02020503050405090304" charset="0"/>
                <a:cs typeface="Times New Roman Regular" panose="02020503050405090304" charset="0"/>
              </a:rPr>
              <a:t>.</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他笨拙地把钥匙插进汽车点火开关。</a:t>
            </a:r>
          </a:p>
          <a:p>
            <a:r>
              <a:rPr lang="en-GB" altLang="zh-CN" sz="2400" dirty="0">
                <a:solidFill>
                  <a:srgbClr val="C00000"/>
                </a:solidFill>
                <a:latin typeface="Times New Roman Regular" panose="02020503050405090304" charset="0"/>
                <a:cs typeface="Times New Roman Regular" panose="02020503050405090304" charset="0"/>
              </a:rPr>
              <a:t>      charcoal /'</a:t>
            </a:r>
            <a:r>
              <a:rPr lang="en-GB" altLang="zh-CN" sz="2400" dirty="0" err="1">
                <a:solidFill>
                  <a:srgbClr val="C00000"/>
                </a:solidFill>
                <a:latin typeface="Times New Roman Regular" panose="02020503050405090304" charset="0"/>
                <a:cs typeface="Times New Roman Regular" panose="02020503050405090304" charset="0"/>
              </a:rPr>
              <a:t>tʃɑːkəʊl</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n.</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木炭</a:t>
            </a:r>
          </a:p>
          <a:p>
            <a:r>
              <a:rPr lang="en-GB" altLang="zh-CN" sz="2400" dirty="0">
                <a:solidFill>
                  <a:prstClr val="black"/>
                </a:solidFill>
                <a:latin typeface="Times New Roman Regular" panose="02020503050405090304" charset="0"/>
                <a:cs typeface="Times New Roman Regular" panose="02020503050405090304" charset="0"/>
              </a:rPr>
              <a:t>      e.g. We cooked our rice over a </a:t>
            </a:r>
            <a:r>
              <a:rPr lang="en-GB" altLang="zh-CN" sz="2400" dirty="0">
                <a:solidFill>
                  <a:srgbClr val="C00000"/>
                </a:solidFill>
                <a:latin typeface="Times New Roman Regular" panose="02020503050405090304" charset="0"/>
                <a:cs typeface="Times New Roman Regular" panose="02020503050405090304" charset="0"/>
              </a:rPr>
              <a:t>charcoal</a:t>
            </a:r>
            <a:r>
              <a:rPr lang="en-GB" altLang="zh-CN" sz="2400" dirty="0">
                <a:solidFill>
                  <a:prstClr val="black"/>
                </a:solidFill>
                <a:latin typeface="Times New Roman Regular" panose="02020503050405090304" charset="0"/>
                <a:cs typeface="Times New Roman Regular" panose="02020503050405090304" charset="0"/>
              </a:rPr>
              <a:t> fire.</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我们用炭火煮米饭。</a:t>
            </a:r>
          </a:p>
          <a:p>
            <a:r>
              <a:rPr lang="en-GB" altLang="zh-CN" sz="2400" dirty="0">
                <a:solidFill>
                  <a:prstClr val="black"/>
                </a:solidFill>
                <a:latin typeface="Times New Roman Regular" panose="02020503050405090304" charset="0"/>
                <a:cs typeface="Times New Roman Regular" panose="02020503050405090304" charset="0"/>
              </a:rPr>
              <a:t>11. To fire up the grill, simply turn on the gas, twist the burner </a:t>
            </a:r>
            <a:r>
              <a:rPr lang="en-GB" altLang="zh-CN" sz="2400" b="1" i="1" dirty="0">
                <a:solidFill>
                  <a:srgbClr val="C00000"/>
                </a:solidFill>
                <a:latin typeface="Times New Roman Regular" panose="02020503050405090304" charset="0"/>
                <a:cs typeface="Times New Roman Regular" panose="02020503050405090304" charset="0"/>
              </a:rPr>
              <a:t>knob</a:t>
            </a:r>
            <a:r>
              <a:rPr lang="en-GB" altLang="zh-CN" sz="2400" dirty="0">
                <a:solidFill>
                  <a:prstClr val="black"/>
                </a:solidFill>
                <a:latin typeface="Times New Roman Regular" panose="02020503050405090304" charset="0"/>
                <a:cs typeface="Times New Roman Regular" panose="02020503050405090304" charset="0"/>
              </a:rPr>
              <a:t>s and push the electronic </a:t>
            </a:r>
          </a:p>
          <a:p>
            <a:r>
              <a:rPr lang="zh-CN" altLang="en-US" sz="2400" dirty="0">
                <a:solidFill>
                  <a:prstClr val="black"/>
                </a:solidFill>
                <a:latin typeface="Times New Roman Regular" panose="02020503050405090304" charset="0"/>
                <a:cs typeface="Times New Roman Regular" panose="02020503050405090304" charset="0"/>
              </a:rPr>
              <a:t>      </a:t>
            </a:r>
            <a:r>
              <a:rPr lang="en-GB" altLang="zh-CN" sz="2400" dirty="0">
                <a:solidFill>
                  <a:prstClr val="black"/>
                </a:solidFill>
                <a:latin typeface="Times New Roman Regular" panose="02020503050405090304" charset="0"/>
                <a:cs typeface="Times New Roman Regular" panose="02020503050405090304" charset="0"/>
              </a:rPr>
              <a:t>ignition button.</a:t>
            </a:r>
            <a:endParaRPr lang="zh-CN" altLang="zh-CN" sz="2400" dirty="0">
              <a:solidFill>
                <a:prstClr val="black"/>
              </a:solidFill>
              <a:latin typeface="Times New Roman Regular" panose="02020503050405090304" charset="0"/>
              <a:cs typeface="Times New Roman Regular" panose="02020503050405090304" charset="0"/>
            </a:endParaRPr>
          </a:p>
          <a:p>
            <a:r>
              <a:rPr lang="en-GB" altLang="zh-CN" sz="2400" dirty="0">
                <a:solidFill>
                  <a:srgbClr val="C00000"/>
                </a:solidFill>
                <a:latin typeface="Times New Roman Regular" panose="02020503050405090304" charset="0"/>
                <a:cs typeface="Times New Roman Regular" panose="02020503050405090304" charset="0"/>
              </a:rPr>
              <a:t>      knob /</a:t>
            </a:r>
            <a:r>
              <a:rPr lang="en-GB" altLang="zh-CN" sz="2400" dirty="0" err="1">
                <a:solidFill>
                  <a:srgbClr val="C00000"/>
                </a:solidFill>
                <a:latin typeface="Times New Roman Regular" panose="02020503050405090304" charset="0"/>
                <a:cs typeface="Times New Roman Regular" panose="02020503050405090304" charset="0"/>
              </a:rPr>
              <a:t>nɒb</a:t>
            </a:r>
            <a:r>
              <a:rPr lang="en-GB" altLang="zh-CN" sz="2400"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n.</a:t>
            </a:r>
            <a:r>
              <a:rPr lang="en-GB" altLang="zh-CN" sz="2400" dirty="0">
                <a:solidFill>
                  <a:srgbClr val="C00000"/>
                </a:solidFill>
                <a:latin typeface="Times New Roman Regular" panose="02020503050405090304" charset="0"/>
                <a:cs typeface="Times New Roman Regular" panose="02020503050405090304" charset="0"/>
              </a:rPr>
              <a:t> </a:t>
            </a:r>
            <a:r>
              <a:rPr lang="zh-CN" altLang="zh-CN" sz="2400" dirty="0">
                <a:solidFill>
                  <a:srgbClr val="C00000"/>
                </a:solidFill>
                <a:latin typeface="Times New Roman Regular" panose="02020503050405090304" charset="0"/>
                <a:cs typeface="Times New Roman Regular" panose="02020503050405090304" charset="0"/>
              </a:rPr>
              <a:t>球形把手；旋钮</a:t>
            </a:r>
          </a:p>
          <a:p>
            <a:r>
              <a:rPr lang="en-GB" altLang="zh-CN" sz="2400" dirty="0">
                <a:solidFill>
                  <a:prstClr val="black"/>
                </a:solidFill>
                <a:latin typeface="Times New Roman Regular" panose="02020503050405090304" charset="0"/>
                <a:cs typeface="Times New Roman Regular" panose="02020503050405090304" charset="0"/>
              </a:rPr>
              <a:t>      e.g. This </a:t>
            </a:r>
            <a:r>
              <a:rPr lang="en-GB" altLang="zh-CN" sz="2400" dirty="0">
                <a:solidFill>
                  <a:srgbClr val="C00000"/>
                </a:solidFill>
                <a:latin typeface="Times New Roman Regular" panose="02020503050405090304" charset="0"/>
                <a:cs typeface="Times New Roman Regular" panose="02020503050405090304" charset="0"/>
              </a:rPr>
              <a:t>knob</a:t>
            </a:r>
            <a:r>
              <a:rPr lang="en-GB" altLang="zh-CN" sz="2400" dirty="0">
                <a:solidFill>
                  <a:prstClr val="black"/>
                </a:solidFill>
                <a:latin typeface="Times New Roman Regular" panose="02020503050405090304" charset="0"/>
                <a:cs typeface="Times New Roman Regular" panose="02020503050405090304" charset="0"/>
              </a:rPr>
              <a:t> controls the volume.</a:t>
            </a:r>
            <a:endParaRPr lang="zh-CN" altLang="zh-CN" sz="2400" dirty="0">
              <a:solidFill>
                <a:prstClr val="black"/>
              </a:solidFill>
              <a:latin typeface="Times New Roman Regular" panose="02020503050405090304" charset="0"/>
              <a:cs typeface="Times New Roman Regular" panose="02020503050405090304" charset="0"/>
            </a:endParaRPr>
          </a:p>
          <a:p>
            <a:r>
              <a:rPr lang="en-US" altLang="zh-CN" sz="2400" dirty="0">
                <a:solidFill>
                  <a:prstClr val="black"/>
                </a:solidFill>
                <a:latin typeface="Times New Roman Regular" panose="02020503050405090304" charset="0"/>
                <a:cs typeface="Times New Roman Regular" panose="02020503050405090304" charset="0"/>
              </a:rPr>
              <a:t>            </a:t>
            </a:r>
            <a:r>
              <a:rPr lang="zh-CN" altLang="zh-CN" sz="2400" dirty="0">
                <a:solidFill>
                  <a:prstClr val="black"/>
                </a:solidFill>
                <a:latin typeface="Times New Roman Regular" panose="02020503050405090304" charset="0"/>
                <a:cs typeface="Times New Roman Regular" panose="02020503050405090304" charset="0"/>
              </a:rPr>
              <a:t>此旋钮调节音量。</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23418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5475" y="1057910"/>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Cultural tip</a:t>
            </a:r>
          </a:p>
        </p:txBody>
      </p:sp>
      <p:sp>
        <p:nvSpPr>
          <p:cNvPr id="6" name="文本框 5"/>
          <p:cNvSpPr txBox="1"/>
          <p:nvPr/>
        </p:nvSpPr>
        <p:spPr>
          <a:xfrm>
            <a:off x="625475" y="1875155"/>
            <a:ext cx="11000740" cy="3416320"/>
          </a:xfrm>
          <a:prstGeom prst="rect">
            <a:avLst/>
          </a:prstGeom>
          <a:noFill/>
        </p:spPr>
        <p:txBody>
          <a:bodyPr wrap="square" rtlCol="0">
            <a:spAutoFit/>
          </a:bodyPr>
          <a:lstStyle/>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英语单词 barbecue 源于美洲海地语 barbakoa，指的是一种由木桩支撑的木架，当地印第安土著人用它当床睡觉，也用来烧烤大块的肉，一般是烤全羊。西班牙人来到海地后，将其称为 barbacoa，后来经由法语进入英语，法文中 barbecul 末尾的“</a:t>
            </a:r>
            <a:r>
              <a:rPr lang="en-US" altLang="zh-CN" sz="2400" dirty="0">
                <a:solidFill>
                  <a:prstClr val="black"/>
                </a:solidFill>
                <a:latin typeface="Times New Roman" panose="02020503050405090304" pitchFamily="18" charset="0"/>
                <a:cs typeface="Times New Roman" panose="02020503050405090304" pitchFamily="18" charset="0"/>
              </a:rPr>
              <a:t>l</a:t>
            </a:r>
            <a:r>
              <a:rPr lang="zh-CN" altLang="en-US" sz="2400" dirty="0">
                <a:solidFill>
                  <a:prstClr val="black"/>
                </a:solidFill>
                <a:latin typeface="Times New Roman" panose="02020503050405090304" pitchFamily="18" charset="0"/>
                <a:cs typeface="Times New Roman" panose="02020503050405090304" pitchFamily="18" charset="0"/>
              </a:rPr>
              <a:t>”不发音，演变成 barbecue 这个词，更由于cue 的发音和英文字母 Q 同音，也可写成 barbeque，简写为 BBQ。</a:t>
            </a:r>
          </a:p>
          <a:p>
            <a:pPr indent="0" algn="just">
              <a:buFont typeface="+mj-lt"/>
              <a:buNone/>
            </a:pP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现代社会，由于人类发明了多种用火方式，烧烤方式也逐渐多样化，发展出各式烧烤炉、烧烤架、烧烤酱、锡纸等烧烤用品。烧烤本身也成为一种多人聚会休闲娱乐方式。</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23418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5475" y="1057910"/>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in focus</a:t>
            </a:r>
          </a:p>
        </p:txBody>
      </p:sp>
      <p:sp>
        <p:nvSpPr>
          <p:cNvPr id="6" name="文本框 5"/>
          <p:cNvSpPr txBox="1"/>
          <p:nvPr/>
        </p:nvSpPr>
        <p:spPr>
          <a:xfrm>
            <a:off x="625475" y="1875155"/>
            <a:ext cx="11000740" cy="5262245"/>
          </a:xfrm>
          <a:prstGeom prst="rect">
            <a:avLst/>
          </a:prstGeom>
          <a:noFill/>
        </p:spPr>
        <p:txBody>
          <a:bodyPr wrap="square" rtlCol="0">
            <a:spAutoFit/>
          </a:bodyPr>
          <a:lstStyle/>
          <a:p>
            <a:pPr marL="457200" indent="-457200">
              <a:buFont typeface="+mj-lt"/>
              <a:buAutoNum type="arabicPeriod"/>
            </a:pPr>
            <a:r>
              <a:rPr lang="zh-CN" altLang="en-US" sz="2400" b="1" dirty="0">
                <a:solidFill>
                  <a:prstClr val="black"/>
                </a:solidFill>
                <a:latin typeface="Times New Roman" panose="02020503050405090304" pitchFamily="18" charset="0"/>
                <a:cs typeface="Times New Roman" panose="02020503050405090304" pitchFamily="18" charset="0"/>
              </a:rPr>
              <a:t>Find the words in the text with the meanings below and write them on the lines. The first letters are given.</a:t>
            </a: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(1) b</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shining intensely</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(2) g</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to produce </a:t>
            </a:r>
            <a:r>
              <a:rPr lang="en-US" altLang="zh-CN" sz="2400" dirty="0">
                <a:solidFill>
                  <a:prstClr val="black"/>
                </a:solidFill>
                <a:latin typeface="Times New Roman" panose="02020503050405090304" pitchFamily="18" charset="0"/>
                <a:cs typeface="Times New Roman" panose="02020503050405090304" pitchFamily="18" charset="0"/>
              </a:rPr>
              <a:t>heat, electricity </a:t>
            </a:r>
            <a:r>
              <a:rPr lang="zh-CN" altLang="en-US" sz="2400" dirty="0">
                <a:solidFill>
                  <a:prstClr val="black"/>
                </a:solidFill>
                <a:latin typeface="Times New Roman" panose="02020503050405090304" pitchFamily="18" charset="0"/>
                <a:cs typeface="Times New Roman" panose="02020503050405090304" pitchFamily="18" charset="0"/>
              </a:rPr>
              <a:t>or </a:t>
            </a:r>
            <a:r>
              <a:rPr lang="en-US" altLang="zh-CN" sz="2400" dirty="0">
                <a:solidFill>
                  <a:prstClr val="black"/>
                </a:solidFill>
                <a:latin typeface="Times New Roman" panose="02020503050405090304" pitchFamily="18" charset="0"/>
                <a:cs typeface="Times New Roman" panose="02020503050405090304" pitchFamily="18" charset="0"/>
              </a:rPr>
              <a:t>another form of energy</a:t>
            </a: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(3) r</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the action of keeping something rather than losing it or stopping it</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(4) s</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to cause withering or drying</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(5) s</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ﬁrmly built or constituted</a:t>
            </a:r>
          </a:p>
          <a:p>
            <a:endParaRPr lang="zh-CN" altLang="en-US" sz="2400" dirty="0">
              <a:solidFill>
                <a:prstClr val="black"/>
              </a:solidFill>
              <a:latin typeface="Times New Roman" panose="02020503050405090304" pitchFamily="18" charset="0"/>
              <a:cs typeface="Times New Roman" panose="02020503050405090304" pitchFamily="18" charset="0"/>
            </a:endParaRPr>
          </a:p>
          <a:p>
            <a:endParaRPr lang="zh-CN" altLang="en-US" sz="2400" dirty="0">
              <a:solidFill>
                <a:prstClr val="black"/>
              </a:solidFill>
              <a:latin typeface="Times New Roman" panose="02020503050405090304" pitchFamily="18" charset="0"/>
              <a:cs typeface="Times New Roman" panose="02020503050405090304" pitchFamily="18" charset="0"/>
            </a:endParaRPr>
          </a:p>
          <a:p>
            <a:pPr marL="457200" indent="-457200"/>
            <a:endParaRPr lang="zh-CN" altLang="en-US" sz="2400" dirty="0">
              <a:solidFill>
                <a:prstClr val="black"/>
              </a:solidFill>
              <a:latin typeface="Times New Roman" panose="02020503050405090304" pitchFamily="18"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3" name="文本框 2"/>
          <p:cNvSpPr txBox="1"/>
          <p:nvPr/>
        </p:nvSpPr>
        <p:spPr>
          <a:xfrm>
            <a:off x="1198335" y="2611755"/>
            <a:ext cx="1647825"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lazing</a:t>
            </a:r>
          </a:p>
        </p:txBody>
      </p:sp>
      <p:sp>
        <p:nvSpPr>
          <p:cNvPr id="5" name="文本框 4"/>
          <p:cNvSpPr txBox="1"/>
          <p:nvPr/>
        </p:nvSpPr>
        <p:spPr>
          <a:xfrm>
            <a:off x="1198335" y="3336925"/>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enerate</a:t>
            </a:r>
            <a:endParaRPr lang="en-US" altLang="zh-CN" sz="2400" dirty="0">
              <a:solidFill>
                <a:srgbClr val="C00000"/>
              </a:solidFill>
              <a:latin typeface="Times New Roman Regular" panose="02020503050405090304" charset="0"/>
              <a:cs typeface="Times New Roman Regular" panose="02020503050405090304" charset="0"/>
            </a:endParaRPr>
          </a:p>
        </p:txBody>
      </p:sp>
      <p:sp>
        <p:nvSpPr>
          <p:cNvPr id="7" name="文本框 6"/>
          <p:cNvSpPr txBox="1"/>
          <p:nvPr/>
        </p:nvSpPr>
        <p:spPr>
          <a:xfrm>
            <a:off x="1198335" y="4062095"/>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etention</a:t>
            </a:r>
            <a:endParaRPr lang="en-US" altLang="zh-CN" sz="2400" dirty="0">
              <a:solidFill>
                <a:srgbClr val="C00000"/>
              </a:solidFill>
              <a:latin typeface="Times New Roman Regular" panose="02020503050405090304" charset="0"/>
              <a:cs typeface="Times New Roman Regular" panose="02020503050405090304" charset="0"/>
            </a:endParaRPr>
          </a:p>
        </p:txBody>
      </p:sp>
      <p:sp>
        <p:nvSpPr>
          <p:cNvPr id="8" name="文本框 7"/>
          <p:cNvSpPr txBox="1"/>
          <p:nvPr/>
        </p:nvSpPr>
        <p:spPr>
          <a:xfrm>
            <a:off x="1198335" y="4811395"/>
            <a:ext cx="1647825"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ear</a:t>
            </a:r>
          </a:p>
        </p:txBody>
      </p:sp>
      <p:sp>
        <p:nvSpPr>
          <p:cNvPr id="9" name="文本框 8"/>
          <p:cNvSpPr txBox="1"/>
          <p:nvPr/>
        </p:nvSpPr>
        <p:spPr>
          <a:xfrm>
            <a:off x="1198335" y="5560695"/>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turdy</a:t>
            </a:r>
            <a:endParaRPr lang="en-US" altLang="zh-CN" sz="2400" dirty="0">
              <a:solidFill>
                <a:srgbClr val="C00000"/>
              </a:solidFill>
              <a:latin typeface="Times New Roman Regular" panose="02020503050405090304" charset="0"/>
              <a:cs typeface="Times New Roman Regular" panose="0202050305040509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23418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5475" y="1057910"/>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in focus</a:t>
            </a:r>
          </a:p>
        </p:txBody>
      </p:sp>
      <p:sp>
        <p:nvSpPr>
          <p:cNvPr id="6" name="文本框 5"/>
          <p:cNvSpPr txBox="1"/>
          <p:nvPr/>
        </p:nvSpPr>
        <p:spPr>
          <a:xfrm>
            <a:off x="625475" y="1875155"/>
            <a:ext cx="11000740" cy="4892675"/>
          </a:xfrm>
          <a:prstGeom prst="rect">
            <a:avLst/>
          </a:prstGeom>
          <a:noFill/>
        </p:spPr>
        <p:txBody>
          <a:bodyPr wrap="square" rtlCol="0">
            <a:spAutoFit/>
          </a:bodyPr>
          <a:lstStyle/>
          <a:p>
            <a:pPr marL="457200" indent="-457200">
              <a:buFont typeface="+mj-lt"/>
              <a:buAutoNum type="arabicPeriod"/>
            </a:pPr>
            <a:r>
              <a:rPr lang="zh-CN" altLang="en-US" sz="2400" b="1" dirty="0">
                <a:solidFill>
                  <a:prstClr val="black"/>
                </a:solidFill>
                <a:latin typeface="Times New Roman" panose="02020503050405090304" pitchFamily="18" charset="0"/>
                <a:cs typeface="Times New Roman" panose="02020503050405090304" pitchFamily="18" charset="0"/>
              </a:rPr>
              <a:t>Find the words in the text with the meanings below and write them on the lines. The first letters are given.</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(6) e</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far beyond what is usual in magnitude or degree</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(7) v</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to convert (as by the application of heat or by spraying) into vapour</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(8) r</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something left after other parts have been taken away</a:t>
            </a:r>
          </a:p>
          <a:p>
            <a:pPr indent="0">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(9) i</a:t>
            </a:r>
            <a:r>
              <a:rPr lang="zh-CN" altLang="en-US" sz="2400" u="sng"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 the device that is used to ignite the fuel mixture in a gasoline engine</a:t>
            </a:r>
          </a:p>
          <a:p>
            <a:endParaRPr lang="zh-CN" altLang="en-US" sz="2400" dirty="0">
              <a:solidFill>
                <a:prstClr val="black"/>
              </a:solidFill>
              <a:latin typeface="Times New Roman" panose="02020503050405090304" pitchFamily="18" charset="0"/>
              <a:cs typeface="Times New Roman" panose="02020503050405090304" pitchFamily="18" charset="0"/>
            </a:endParaRPr>
          </a:p>
          <a:p>
            <a:endParaRPr lang="zh-CN" altLang="en-US" sz="2400" dirty="0">
              <a:solidFill>
                <a:prstClr val="black"/>
              </a:solidFill>
              <a:latin typeface="Times New Roman" panose="02020503050405090304" pitchFamily="18" charset="0"/>
              <a:cs typeface="Times New Roman" panose="02020503050405090304" pitchFamily="18" charset="0"/>
            </a:endParaRPr>
          </a:p>
          <a:p>
            <a:pPr marL="457200" indent="-457200"/>
            <a:endParaRPr lang="zh-CN" altLang="en-US" sz="2400" dirty="0">
              <a:solidFill>
                <a:prstClr val="black"/>
              </a:solidFill>
              <a:latin typeface="Times New Roman" panose="02020503050405090304" pitchFamily="18"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1202144" y="2962275"/>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xceptional</a:t>
            </a:r>
            <a:endParaRPr lang="en-US" altLang="zh-CN" sz="2400" dirty="0">
              <a:solidFill>
                <a:srgbClr val="C00000"/>
              </a:solidFill>
              <a:latin typeface="Times New Roman Regular" panose="02020503050405090304" charset="0"/>
              <a:cs typeface="Times New Roman Regular" panose="02020503050405090304" charset="0"/>
            </a:endParaRPr>
          </a:p>
        </p:txBody>
      </p:sp>
      <p:sp>
        <p:nvSpPr>
          <p:cNvPr id="3" name="文本框 2"/>
          <p:cNvSpPr txBox="1"/>
          <p:nvPr/>
        </p:nvSpPr>
        <p:spPr>
          <a:xfrm>
            <a:off x="1202143" y="3702050"/>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aporise</a:t>
            </a:r>
            <a:endParaRPr lang="en-US" altLang="zh-CN" sz="2400" dirty="0">
              <a:solidFill>
                <a:srgbClr val="C00000"/>
              </a:solidFill>
              <a:latin typeface="Times New Roman Regular" panose="02020503050405090304" charset="0"/>
              <a:cs typeface="Times New Roman Regular" panose="02020503050405090304" charset="0"/>
            </a:endParaRPr>
          </a:p>
        </p:txBody>
      </p:sp>
      <p:sp>
        <p:nvSpPr>
          <p:cNvPr id="7" name="文本框 6"/>
          <p:cNvSpPr txBox="1"/>
          <p:nvPr/>
        </p:nvSpPr>
        <p:spPr>
          <a:xfrm>
            <a:off x="1202142" y="4457700"/>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esidue</a:t>
            </a:r>
            <a:endParaRPr lang="en-US" altLang="zh-CN" sz="2400" dirty="0">
              <a:solidFill>
                <a:srgbClr val="C00000"/>
              </a:solidFill>
              <a:latin typeface="Times New Roman Regular" panose="02020503050405090304" charset="0"/>
              <a:cs typeface="Times New Roman Regular" panose="02020503050405090304" charset="0"/>
            </a:endParaRPr>
          </a:p>
        </p:txBody>
      </p:sp>
      <p:sp>
        <p:nvSpPr>
          <p:cNvPr id="8" name="文本框 7"/>
          <p:cNvSpPr txBox="1"/>
          <p:nvPr/>
        </p:nvSpPr>
        <p:spPr>
          <a:xfrm>
            <a:off x="1202141" y="5152390"/>
            <a:ext cx="1647825" cy="460375"/>
          </a:xfrm>
          <a:prstGeom prst="rect">
            <a:avLst/>
          </a:prstGeom>
          <a:noFill/>
        </p:spPr>
        <p:txBody>
          <a:bodyPr wrap="square" rtlCol="0">
            <a:spAutoFit/>
          </a:bodyPr>
          <a:lstStyle/>
          <a:p>
            <a:r>
              <a:rPr lang="en-US" altLang="zh-CN" sz="2400" dirty="0" err="1">
                <a:solidFill>
                  <a:srgbClr val="C00000"/>
                </a:solidFill>
                <a:latin typeface="Times New Roman Regular" panose="02020503050405090304" charset="0"/>
                <a:cs typeface="Times New Roman Regular" panose="02020503050405090304" charset="0"/>
              </a:rPr>
              <a:t>gnition</a:t>
            </a:r>
            <a:endParaRPr lang="en-US" altLang="zh-CN" sz="2400" dirty="0">
              <a:solidFill>
                <a:srgbClr val="C00000"/>
              </a:solidFill>
              <a:latin typeface="Times New Roman Regular" panose="02020503050405090304" charset="0"/>
              <a:cs typeface="Times New Roman Regular" panose="0202050305040509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320675" y="164279"/>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320675" y="1048835"/>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in focus</a:t>
            </a:r>
          </a:p>
        </p:txBody>
      </p:sp>
      <p:sp>
        <p:nvSpPr>
          <p:cNvPr id="6" name="文本框 5"/>
          <p:cNvSpPr txBox="1"/>
          <p:nvPr/>
        </p:nvSpPr>
        <p:spPr>
          <a:xfrm>
            <a:off x="320675" y="1767388"/>
            <a:ext cx="11566525" cy="4154170"/>
          </a:xfrm>
          <a:prstGeom prst="rect">
            <a:avLst/>
          </a:prstGeom>
          <a:noFill/>
        </p:spPr>
        <p:txBody>
          <a:bodyPr wrap="square" rtlCol="0">
            <a:spAutoFit/>
          </a:bodyPr>
          <a:lstStyle/>
          <a:p>
            <a:pPr marL="457200" indent="-457200" algn="just">
              <a:buFont typeface="+mj-lt"/>
              <a:buAutoNum type="arabicPeriod" startAt="2"/>
            </a:pPr>
            <a:r>
              <a:rPr sz="2400" b="1" dirty="0">
                <a:solidFill>
                  <a:prstClr val="black"/>
                </a:solidFill>
                <a:latin typeface="Times New Roman" panose="02020503050405090304" pitchFamily="18" charset="0"/>
                <a:cs typeface="Times New Roman" panose="02020503050405090304" pitchFamily="18" charset="0"/>
              </a:rPr>
              <a:t>Complete the sentences by choosing the words in the box that collocate with the italicised words.</a:t>
            </a:r>
          </a:p>
          <a:p>
            <a:pPr marL="457200" indent="-457200" algn="just"/>
            <a:endParaRPr lang="zh-CN" altLang="en-US" sz="2400" dirty="0">
              <a:solidFill>
                <a:prstClr val="black"/>
              </a:solidFill>
              <a:latin typeface="Times New Roman" panose="02020503050405090304" pitchFamily="18" charset="0"/>
              <a:cs typeface="Times New Roman" panose="02020503050405090304" pitchFamily="18" charset="0"/>
            </a:endParaRPr>
          </a:p>
          <a:p>
            <a:pPr algn="just"/>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(1) Please make sure that the goods are </a:t>
            </a:r>
            <a:r>
              <a:rPr lang="zh-CN" altLang="en-US" sz="2400" i="1" dirty="0">
                <a:solidFill>
                  <a:prstClr val="black"/>
                </a:solidFill>
                <a:latin typeface="Times New Roman Italic" panose="02020503050405090304" charset="0"/>
                <a:cs typeface="Times New Roman Italic" panose="02020503050405090304" charset="0"/>
              </a:rPr>
              <a:t>protected</a:t>
            </a: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__________</a:t>
            </a:r>
            <a:r>
              <a:rPr lang="zh-CN" altLang="en-US" sz="2400" dirty="0">
                <a:solidFill>
                  <a:prstClr val="black"/>
                </a:solidFill>
                <a:latin typeface="Times New Roman" panose="02020503050405090304" pitchFamily="18" charset="0"/>
                <a:cs typeface="Times New Roman" panose="02020503050405090304" pitchFamily="18" charset="0"/>
              </a:rPr>
              <a:t> damage.</a:t>
            </a:r>
          </a:p>
          <a:p>
            <a:pPr indent="0" algn="just">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(2) Girls </a:t>
            </a:r>
            <a:r>
              <a:rPr lang="zh-CN" altLang="en-US" sz="2400" i="1" dirty="0">
                <a:solidFill>
                  <a:prstClr val="black"/>
                </a:solidFill>
                <a:latin typeface="Times New Roman Italic" panose="02020503050405090304" charset="0"/>
                <a:cs typeface="Times New Roman Italic" panose="02020503050405090304" charset="0"/>
              </a:rPr>
              <a:t>mak</a:t>
            </a:r>
            <a:r>
              <a:rPr lang="en-US" altLang="zh-CN" sz="2400" i="1" dirty="0">
                <a:solidFill>
                  <a:prstClr val="black"/>
                </a:solidFill>
                <a:latin typeface="Times New Roman Italic" panose="02020503050405090304" charset="0"/>
                <a:cs typeface="Times New Roman Italic" panose="02020503050405090304" charset="0"/>
              </a:rPr>
              <a:t>e</a:t>
            </a:r>
            <a:r>
              <a:rPr lang="zh-CN" altLang="en-US" sz="2400" i="1" dirty="0">
                <a:solidFill>
                  <a:prstClr val="black"/>
                </a:solidFill>
                <a:latin typeface="Times New Roman Italic" panose="02020503050405090304" charset="0"/>
                <a:cs typeface="Times New Roman Italic" panose="02020503050405090304" charset="0"/>
              </a:rPr>
              <a:t> </a:t>
            </a:r>
            <a:r>
              <a:rPr lang="en-US" altLang="zh-CN" sz="2400" dirty="0">
                <a:solidFill>
                  <a:prstClr val="black"/>
                </a:solidFill>
                <a:latin typeface="Times New Roman" panose="02020503050405090304" pitchFamily="18" charset="0"/>
                <a:cs typeface="Times New Roman" panose="02020503050405090304" pitchFamily="18" charset="0"/>
              </a:rPr>
              <a:t>__________</a:t>
            </a:r>
            <a:r>
              <a:rPr lang="zh-CN" altLang="en-US" sz="2400" dirty="0">
                <a:solidFill>
                  <a:prstClr val="black"/>
                </a:solidFill>
                <a:latin typeface="Times New Roman" panose="02020503050405090304" pitchFamily="18" charset="0"/>
                <a:cs typeface="Times New Roman" panose="02020503050405090304" pitchFamily="18" charset="0"/>
              </a:rPr>
              <a:t> 56</a:t>
            </a:r>
            <a:r>
              <a:rPr lang="en-US" altLang="zh-CN" sz="2400" dirty="0">
                <a:solidFill>
                  <a:prstClr val="black"/>
                </a:solidFill>
                <a:latin typeface="Times New Roman" panose="02020503050405090304" pitchFamily="18" charset="0"/>
                <a:cs typeface="Times New Roman" panose="02020503050405090304" pitchFamily="18" charset="0"/>
              </a:rPr>
              <a:t>%</a:t>
            </a:r>
            <a:r>
              <a:rPr lang="zh-CN" altLang="en-US" sz="2400" dirty="0">
                <a:solidFill>
                  <a:prstClr val="black"/>
                </a:solidFill>
                <a:latin typeface="Times New Roman" panose="02020503050405090304" pitchFamily="18" charset="0"/>
                <a:cs typeface="Times New Roman" panose="02020503050405090304" pitchFamily="18" charset="0"/>
              </a:rPr>
              <a:t> of the students body.</a:t>
            </a:r>
          </a:p>
          <a:p>
            <a:pPr indent="0" algn="just">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(3) The company </a:t>
            </a:r>
            <a:r>
              <a:rPr lang="zh-CN" altLang="en-US" sz="2400" i="1" dirty="0">
                <a:solidFill>
                  <a:prstClr val="black"/>
                </a:solidFill>
                <a:latin typeface="Times New Roman Italic" panose="02020503050405090304" charset="0"/>
                <a:cs typeface="Times New Roman Italic" panose="02020503050405090304" charset="0"/>
              </a:rPr>
              <a:t>provides</a:t>
            </a:r>
            <a:r>
              <a:rPr lang="zh-CN" altLang="en-US" sz="2400" dirty="0">
                <a:solidFill>
                  <a:prstClr val="black"/>
                </a:solidFill>
                <a:latin typeface="Times New Roman" panose="02020503050405090304" pitchFamily="18" charset="0"/>
                <a:cs typeface="Times New Roman" panose="02020503050405090304" pitchFamily="18" charset="0"/>
              </a:rPr>
              <a:t> its employee</a:t>
            </a:r>
            <a:r>
              <a:rPr lang="en-US" altLang="zh-CN" sz="2400" dirty="0">
                <a:solidFill>
                  <a:prstClr val="black"/>
                </a:solidFill>
                <a:latin typeface="Times New Roman" panose="02020503050405090304" pitchFamily="18" charset="0"/>
                <a:cs typeface="Times New Roman" panose="02020503050405090304" pitchFamily="18" charset="0"/>
              </a:rPr>
              <a:t>s</a:t>
            </a: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__________</a:t>
            </a:r>
            <a:r>
              <a:rPr lang="zh-CN" altLang="en-US" sz="2400" dirty="0">
                <a:solidFill>
                  <a:prstClr val="black"/>
                </a:solidFill>
                <a:latin typeface="Times New Roman" panose="02020503050405090304" pitchFamily="18" charset="0"/>
                <a:cs typeface="Times New Roman" panose="02020503050405090304" pitchFamily="18" charset="0"/>
              </a:rPr>
              <a:t> paid paternity leave.</a:t>
            </a:r>
          </a:p>
          <a:p>
            <a:pPr indent="0" algn="just">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(4) A </a:t>
            </a:r>
            <a:r>
              <a:rPr lang="zh-CN" altLang="en-US" sz="2400" i="1" dirty="0">
                <a:solidFill>
                  <a:prstClr val="black"/>
                </a:solidFill>
                <a:latin typeface="Times New Roman Italic" panose="02020503050405090304" charset="0"/>
                <a:cs typeface="Times New Roman Italic" panose="02020503050405090304" charset="0"/>
              </a:rPr>
              <a:t>variet</a:t>
            </a:r>
            <a:r>
              <a:rPr lang="en-US" altLang="zh-CN" sz="2400" i="1" dirty="0">
                <a:solidFill>
                  <a:prstClr val="black"/>
                </a:solidFill>
                <a:latin typeface="Times New Roman Italic" panose="02020503050405090304" charset="0"/>
                <a:cs typeface="Times New Roman Italic" panose="02020503050405090304" charset="0"/>
              </a:rPr>
              <a:t>y</a:t>
            </a:r>
            <a:r>
              <a:rPr lang="zh-CN" altLang="en-US" sz="2400" i="1" dirty="0">
                <a:solidFill>
                  <a:prstClr val="black"/>
                </a:solidFill>
                <a:latin typeface="Times New Roman Italic" panose="02020503050405090304" charset="0"/>
                <a:cs typeface="Times New Roman Italic" panose="02020503050405090304" charset="0"/>
              </a:rPr>
              <a:t> </a:t>
            </a:r>
            <a:r>
              <a:rPr lang="en-US" altLang="zh-CN" sz="2400" dirty="0">
                <a:solidFill>
                  <a:prstClr val="black"/>
                </a:solidFill>
                <a:latin typeface="Times New Roman" panose="02020503050405090304" pitchFamily="18" charset="0"/>
                <a:cs typeface="Times New Roman" panose="02020503050405090304" pitchFamily="18" charset="0"/>
              </a:rPr>
              <a:t>__________</a:t>
            </a:r>
            <a:r>
              <a:rPr lang="zh-CN" altLang="en-US" sz="2400" dirty="0">
                <a:solidFill>
                  <a:prstClr val="black"/>
                </a:solidFill>
                <a:latin typeface="Times New Roman" panose="02020503050405090304" pitchFamily="18" charset="0"/>
                <a:cs typeface="Times New Roman" panose="02020503050405090304" pitchFamily="18" charset="0"/>
              </a:rPr>
              <a:t> heavy industries grew up alongside the port.</a:t>
            </a:r>
          </a:p>
        </p:txBody>
      </p:sp>
      <p:sp>
        <p:nvSpPr>
          <p:cNvPr id="1040" name="文本框 375"/>
          <p:cNvSpPr txBox="1"/>
          <p:nvPr/>
        </p:nvSpPr>
        <p:spPr>
          <a:xfrm>
            <a:off x="830806" y="2575558"/>
            <a:ext cx="9714230" cy="480695"/>
          </a:xfrm>
          <a:prstGeom prst="rect">
            <a:avLst/>
          </a:prstGeom>
          <a:solidFill>
            <a:schemeClr val="accent1">
              <a:alpha val="16000"/>
            </a:schemeClr>
          </a:solidFill>
          <a:ln>
            <a:noFill/>
          </a:ln>
        </p:spPr>
        <p:txBody>
          <a:bodyPr lIns="0" tIns="0" rIns="0" bIns="0" upright="1"/>
          <a:lstStyle/>
          <a:p>
            <a:pPr algn="ctr">
              <a:spcBef>
                <a:spcPts val="400"/>
              </a:spcBef>
              <a:tabLst>
                <a:tab pos="1668780" algn="l"/>
                <a:tab pos="2529840" algn="l"/>
                <a:tab pos="3331845" algn="l"/>
                <a:tab pos="4406265" algn="l"/>
              </a:tabLst>
            </a:pPr>
            <a:endParaRPr lang="en-US" altLang="zh-CN" sz="2400" b="1" kern="100" dirty="0">
              <a:solidFill>
                <a:srgbClr val="231F20"/>
              </a:solidFill>
              <a:latin typeface="Times New Roman" panose="02020503050405090304" pitchFamily="18" charset="0"/>
              <a:ea typeface="Times New Roman" panose="02020503050405090304"/>
              <a:cs typeface="Times New Roman" panose="02020503050405090304" pitchFamily="18" charset="0"/>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3" name="文本框 2"/>
          <p:cNvSpPr txBox="1"/>
          <p:nvPr/>
        </p:nvSpPr>
        <p:spPr>
          <a:xfrm>
            <a:off x="815340" y="2593975"/>
            <a:ext cx="9752330" cy="460375"/>
          </a:xfrm>
          <a:prstGeom prst="rect">
            <a:avLst/>
          </a:prstGeom>
          <a:noFill/>
        </p:spPr>
        <p:txBody>
          <a:bodyPr wrap="square" rtlCol="0">
            <a:spAutoFit/>
          </a:bodyPr>
          <a:lstStyle/>
          <a:p>
            <a:pPr algn="ctr"/>
            <a:r>
              <a:rPr lang="en-US" altLang="zh-CN" sz="2400" b="1">
                <a:latin typeface="Times New Roman Bold" panose="02020503050405090304" charset="0"/>
                <a:cs typeface="Times New Roman Bold" panose="02020503050405090304" charset="0"/>
              </a:rPr>
              <a:t>with            up             of             at             from</a:t>
            </a:r>
          </a:p>
        </p:txBody>
      </p:sp>
      <p:sp>
        <p:nvSpPr>
          <p:cNvPr id="5" name="文本框 4">
            <a:extLst>
              <a:ext uri="{FF2B5EF4-FFF2-40B4-BE49-F238E27FC236}">
                <a16:creationId xmlns:a16="http://schemas.microsoft.com/office/drawing/2014/main" id="{62CBD857-6058-85A3-B88D-77FF36D7E850}"/>
              </a:ext>
            </a:extLst>
          </p:cNvPr>
          <p:cNvSpPr txBox="1"/>
          <p:nvPr/>
        </p:nvSpPr>
        <p:spPr>
          <a:xfrm>
            <a:off x="6801278" y="3198812"/>
            <a:ext cx="1647825"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from</a:t>
            </a:r>
          </a:p>
        </p:txBody>
      </p:sp>
      <p:sp>
        <p:nvSpPr>
          <p:cNvPr id="7" name="文本框 6">
            <a:extLst>
              <a:ext uri="{FF2B5EF4-FFF2-40B4-BE49-F238E27FC236}">
                <a16:creationId xmlns:a16="http://schemas.microsoft.com/office/drawing/2014/main" id="{79064943-E885-D335-2B43-C4C0AE8A0397}"/>
              </a:ext>
            </a:extLst>
          </p:cNvPr>
          <p:cNvSpPr txBox="1"/>
          <p:nvPr/>
        </p:nvSpPr>
        <p:spPr>
          <a:xfrm>
            <a:off x="2767987" y="3880937"/>
            <a:ext cx="1647825"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up</a:t>
            </a:r>
          </a:p>
        </p:txBody>
      </p:sp>
      <p:sp>
        <p:nvSpPr>
          <p:cNvPr id="8" name="文本框 7">
            <a:extLst>
              <a:ext uri="{FF2B5EF4-FFF2-40B4-BE49-F238E27FC236}">
                <a16:creationId xmlns:a16="http://schemas.microsoft.com/office/drawing/2014/main" id="{F553C84E-4289-360E-7557-5F9AC137E4D9}"/>
              </a:ext>
            </a:extLst>
          </p:cNvPr>
          <p:cNvSpPr txBox="1"/>
          <p:nvPr/>
        </p:nvSpPr>
        <p:spPr>
          <a:xfrm>
            <a:off x="5813899" y="4685445"/>
            <a:ext cx="1647825"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with</a:t>
            </a:r>
          </a:p>
        </p:txBody>
      </p:sp>
      <p:sp>
        <p:nvSpPr>
          <p:cNvPr id="9" name="文本框 8">
            <a:extLst>
              <a:ext uri="{FF2B5EF4-FFF2-40B4-BE49-F238E27FC236}">
                <a16:creationId xmlns:a16="http://schemas.microsoft.com/office/drawing/2014/main" id="{7BDFB068-7490-CA86-ABB8-67453B54E581}"/>
              </a:ext>
            </a:extLst>
          </p:cNvPr>
          <p:cNvSpPr txBox="1"/>
          <p:nvPr/>
        </p:nvSpPr>
        <p:spPr>
          <a:xfrm>
            <a:off x="2519554" y="5302275"/>
            <a:ext cx="1647825"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of</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320675" y="164279"/>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320675" y="1048835"/>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in focus</a:t>
            </a:r>
          </a:p>
        </p:txBody>
      </p:sp>
      <p:sp>
        <p:nvSpPr>
          <p:cNvPr id="6" name="文本框 5"/>
          <p:cNvSpPr txBox="1"/>
          <p:nvPr/>
        </p:nvSpPr>
        <p:spPr>
          <a:xfrm>
            <a:off x="320675" y="1767388"/>
            <a:ext cx="11566525" cy="2676525"/>
          </a:xfrm>
          <a:prstGeom prst="rect">
            <a:avLst/>
          </a:prstGeom>
          <a:noFill/>
        </p:spPr>
        <p:txBody>
          <a:bodyPr wrap="square" rtlCol="0">
            <a:spAutoFit/>
          </a:bodyPr>
          <a:lstStyle/>
          <a:p>
            <a:pPr marL="457200" indent="-457200" algn="just">
              <a:buFont typeface="+mj-lt"/>
              <a:buAutoNum type="arabicPeriod" startAt="2"/>
            </a:pPr>
            <a:r>
              <a:rPr sz="2400" dirty="0">
                <a:solidFill>
                  <a:prstClr val="black"/>
                </a:solidFill>
                <a:latin typeface="Times New Roman" panose="02020503050405090304" pitchFamily="18" charset="0"/>
                <a:cs typeface="Times New Roman" panose="02020503050405090304" pitchFamily="18" charset="0"/>
              </a:rPr>
              <a:t>Complete the sentences by choosing the words in the box that collocate with the italicised words.</a:t>
            </a:r>
          </a:p>
          <a:p>
            <a:pPr marL="457200" indent="-457200" algn="just"/>
            <a:endParaRPr lang="zh-CN" altLang="en-US" sz="2400" dirty="0">
              <a:solidFill>
                <a:prstClr val="black"/>
              </a:solidFill>
              <a:latin typeface="Times New Roman" panose="02020503050405090304" pitchFamily="18" charset="0"/>
              <a:cs typeface="Times New Roman" panose="02020503050405090304" pitchFamily="18" charset="0"/>
            </a:endParaRPr>
          </a:p>
          <a:p>
            <a:pPr algn="just"/>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(5) Customers can choose product</a:t>
            </a:r>
            <a:r>
              <a:rPr lang="en-US" altLang="zh-CN" sz="2400" dirty="0">
                <a:solidFill>
                  <a:prstClr val="black"/>
                </a:solidFill>
                <a:latin typeface="Times New Roman" panose="02020503050405090304" pitchFamily="18" charset="0"/>
                <a:cs typeface="Times New Roman" panose="02020503050405090304" pitchFamily="18" charset="0"/>
              </a:rPr>
              <a:t>s</a:t>
            </a: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__________</a:t>
            </a:r>
            <a:r>
              <a:rPr lang="zh-CN" altLang="en-US" sz="2400" dirty="0">
                <a:solidFill>
                  <a:prstClr val="black"/>
                </a:solidFill>
                <a:latin typeface="Times New Roman" panose="02020503050405090304" pitchFamily="18" charset="0"/>
                <a:cs typeface="Times New Roman" panose="02020503050405090304" pitchFamily="18" charset="0"/>
              </a:rPr>
              <a:t> will.</a:t>
            </a:r>
          </a:p>
          <a:p>
            <a:pPr indent="0" algn="just">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(6) Anne was intelligent and capable of passing her exam</a:t>
            </a:r>
            <a:r>
              <a:rPr lang="en-US" altLang="zh-CN" sz="2400" dirty="0">
                <a:solidFill>
                  <a:prstClr val="black"/>
                </a:solidFill>
                <a:latin typeface="Times New Roman" panose="02020503050405090304" pitchFamily="18" charset="0"/>
                <a:cs typeface="Times New Roman" panose="02020503050405090304" pitchFamily="18" charset="0"/>
              </a:rPr>
              <a:t>s</a:t>
            </a: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__________</a:t>
            </a:r>
            <a:r>
              <a:rPr lang="zh-CN" altLang="en-US" sz="2400" dirty="0">
                <a:solidFill>
                  <a:prstClr val="black"/>
                </a:solidFill>
                <a:latin typeface="Times New Roman" panose="02020503050405090304" pitchFamily="18" charset="0"/>
                <a:cs typeface="Times New Roman" panose="02020503050405090304" pitchFamily="18" charset="0"/>
              </a:rPr>
              <a:t> ease.</a:t>
            </a:r>
          </a:p>
        </p:txBody>
      </p:sp>
      <p:sp>
        <p:nvSpPr>
          <p:cNvPr id="1040" name="文本框 375"/>
          <p:cNvSpPr txBox="1"/>
          <p:nvPr/>
        </p:nvSpPr>
        <p:spPr>
          <a:xfrm>
            <a:off x="830806" y="2575558"/>
            <a:ext cx="9714230" cy="480695"/>
          </a:xfrm>
          <a:prstGeom prst="rect">
            <a:avLst/>
          </a:prstGeom>
          <a:solidFill>
            <a:schemeClr val="accent1">
              <a:alpha val="16000"/>
            </a:schemeClr>
          </a:solidFill>
          <a:ln>
            <a:noFill/>
          </a:ln>
        </p:spPr>
        <p:txBody>
          <a:bodyPr lIns="0" tIns="0" rIns="0" bIns="0" upright="1"/>
          <a:lstStyle/>
          <a:p>
            <a:pPr algn="ctr">
              <a:spcBef>
                <a:spcPts val="400"/>
              </a:spcBef>
              <a:tabLst>
                <a:tab pos="1668780" algn="l"/>
                <a:tab pos="2529840" algn="l"/>
                <a:tab pos="3331845" algn="l"/>
                <a:tab pos="4406265" algn="l"/>
              </a:tabLst>
            </a:pPr>
            <a:endParaRPr lang="en-US" altLang="zh-CN" sz="2400" b="1" kern="100" dirty="0">
              <a:solidFill>
                <a:srgbClr val="231F20"/>
              </a:solidFill>
              <a:latin typeface="Times New Roman" panose="02020503050405090304" pitchFamily="18" charset="0"/>
              <a:ea typeface="Times New Roman" panose="02020503050405090304"/>
              <a:cs typeface="Times New Roman" panose="02020503050405090304" pitchFamily="18" charset="0"/>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3" name="文本框 2"/>
          <p:cNvSpPr txBox="1"/>
          <p:nvPr/>
        </p:nvSpPr>
        <p:spPr>
          <a:xfrm>
            <a:off x="815340" y="2593975"/>
            <a:ext cx="9752330" cy="460375"/>
          </a:xfrm>
          <a:prstGeom prst="rect">
            <a:avLst/>
          </a:prstGeom>
          <a:noFill/>
        </p:spPr>
        <p:txBody>
          <a:bodyPr wrap="square" rtlCol="0">
            <a:spAutoFit/>
          </a:bodyPr>
          <a:lstStyle/>
          <a:p>
            <a:pPr algn="ctr"/>
            <a:r>
              <a:rPr lang="en-US" altLang="zh-CN" sz="2400" b="1">
                <a:latin typeface="Times New Roman Bold" panose="02020503050405090304" charset="0"/>
                <a:cs typeface="Times New Roman Bold" panose="02020503050405090304" charset="0"/>
              </a:rPr>
              <a:t>with            up             of             at             from</a:t>
            </a:r>
          </a:p>
        </p:txBody>
      </p:sp>
      <p:sp>
        <p:nvSpPr>
          <p:cNvPr id="5" name="文本框 4">
            <a:extLst>
              <a:ext uri="{FF2B5EF4-FFF2-40B4-BE49-F238E27FC236}">
                <a16:creationId xmlns:a16="http://schemas.microsoft.com/office/drawing/2014/main" id="{52BC611A-9927-13CC-D1F7-D2E763EFEF2F}"/>
              </a:ext>
            </a:extLst>
          </p:cNvPr>
          <p:cNvSpPr txBox="1"/>
          <p:nvPr/>
        </p:nvSpPr>
        <p:spPr>
          <a:xfrm>
            <a:off x="5294630" y="3198812"/>
            <a:ext cx="1647825"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at</a:t>
            </a:r>
          </a:p>
        </p:txBody>
      </p:sp>
      <p:sp>
        <p:nvSpPr>
          <p:cNvPr id="7" name="文本框 6">
            <a:extLst>
              <a:ext uri="{FF2B5EF4-FFF2-40B4-BE49-F238E27FC236}">
                <a16:creationId xmlns:a16="http://schemas.microsoft.com/office/drawing/2014/main" id="{22A989C7-7D30-23B6-E1C8-D7395CBC90F6}"/>
              </a:ext>
            </a:extLst>
          </p:cNvPr>
          <p:cNvSpPr txBox="1"/>
          <p:nvPr/>
        </p:nvSpPr>
        <p:spPr>
          <a:xfrm>
            <a:off x="7966199" y="3906676"/>
            <a:ext cx="1647825"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with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55955" y="179070"/>
            <a:ext cx="4043680" cy="583565"/>
          </a:xfrm>
          <a:prstGeom prst="rect">
            <a:avLst/>
          </a:prstGeom>
          <a:noFill/>
          <a:ln w="9525">
            <a:noFill/>
          </a:ln>
        </p:spPr>
        <p:txBody>
          <a:bodyPr wrap="square">
            <a:spAutoFit/>
          </a:bodyPr>
          <a:lstStyle/>
          <a:p>
            <a:pPr algn="l"/>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5325427" y="2074954"/>
            <a:ext cx="6261147" cy="2739211"/>
          </a:xfrm>
          <a:prstGeom prst="rect">
            <a:avLst/>
          </a:prstGeom>
          <a:noFill/>
        </p:spPr>
        <p:txBody>
          <a:bodyPr wrap="square" rtlCol="0">
            <a:spAutoFit/>
          </a:bodyPr>
          <a:lstStyle/>
          <a:p>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Listening</a:t>
            </a:r>
          </a:p>
          <a:p>
            <a:endParaRPr lang="zh-CN" altLang="en-US" sz="2400" dirty="0"/>
          </a:p>
          <a:p>
            <a:pPr algn="just"/>
            <a:r>
              <a:rPr lang="en-US" sz="2400" dirty="0">
                <a:latin typeface="Times New Roman Regular" panose="02020503050405090304" charset="0"/>
                <a:cs typeface="Times New Roman Regular" panose="02020503050405090304" charset="0"/>
              </a:rPr>
              <a:t>To make the upgrade plan for the GA.II 4-burner gas grill, Hanson calls back GA.II customers to check their user experience. Listen to four customers’ comments and get some information about their feedback.</a:t>
            </a:r>
            <a:endParaRPr sz="2400" dirty="0">
              <a:latin typeface="Times New Roman Regular" panose="02020503050405090304" charset="0"/>
              <a:cs typeface="Times New Roman Regular" panose="02020503050405090304" charset="0"/>
            </a:endParaRPr>
          </a:p>
        </p:txBody>
      </p:sp>
      <p:sp>
        <p:nvSpPr>
          <p:cNvPr id="894" name="文本框 686"/>
          <p:cNvSpPr txBox="1"/>
          <p:nvPr/>
        </p:nvSpPr>
        <p:spPr>
          <a:xfrm>
            <a:off x="1036320" y="6439535"/>
            <a:ext cx="6500495" cy="607695"/>
          </a:xfrm>
          <a:prstGeom prst="rect">
            <a:avLst/>
          </a:prstGeom>
          <a:noFill/>
          <a:ln>
            <a:noFill/>
          </a:ln>
        </p:spPr>
        <p:txBody>
          <a:bodyPr lIns="0" tIns="0" rIns="0" bIns="0" upright="1"/>
          <a:lstStyle/>
          <a:p>
            <a:pPr marL="0" marR="0" indent="0" algn="l">
              <a:lnSpc>
                <a:spcPct val="139000"/>
              </a:lnSpc>
              <a:spcBef>
                <a:spcPts val="700"/>
              </a:spcBef>
              <a:spcAft>
                <a:spcPts val="0"/>
              </a:spcAft>
            </a:pPr>
            <a:endParaRPr lang="en-US" altLang="zh-CN" sz="2400" kern="100">
              <a:solidFill>
                <a:srgbClr val="231F20"/>
              </a:solidFill>
              <a:latin typeface="宋体" panose="02010600030101010101" pitchFamily="2" charset="-122"/>
              <a:ea typeface="宋体" panose="02010600030101010101" pitchFamily="2" charset="-122"/>
              <a:cs typeface="Times New Roman" panose="02020503050405090304"/>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5" name="IM 15"/>
          <p:cNvPicPr/>
          <p:nvPr/>
        </p:nvPicPr>
        <p:blipFill>
          <a:blip r:embed="rId4"/>
          <a:stretch>
            <a:fillRect/>
          </a:stretch>
        </p:blipFill>
        <p:spPr>
          <a:xfrm>
            <a:off x="1036320" y="2016760"/>
            <a:ext cx="4051300" cy="2796540"/>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6110" y="1073785"/>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Language tip</a:t>
            </a:r>
          </a:p>
        </p:txBody>
      </p:sp>
      <p:sp>
        <p:nvSpPr>
          <p:cNvPr id="6" name="文本框 5"/>
          <p:cNvSpPr txBox="1"/>
          <p:nvPr/>
        </p:nvSpPr>
        <p:spPr>
          <a:xfrm>
            <a:off x="625475" y="1906905"/>
            <a:ext cx="10718748" cy="3785652"/>
          </a:xfrm>
          <a:prstGeom prst="rect">
            <a:avLst/>
          </a:prstGeom>
          <a:noFill/>
        </p:spPr>
        <p:txBody>
          <a:bodyPr wrap="square" rtlCol="0">
            <a:spAutoFit/>
          </a:bodyPr>
          <a:lstStyle/>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英语中的复合词（compound word）指的是由两个或者两个以上的词组合在一起，表达单一的语义概念的词。</a:t>
            </a: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复合词在拼写上有三种形式：分写式复合词（open compound），如 income tax；连字符式复合词（hyphenated compound），如 part-time；连写式复合词（solid compound），如 typewriter。</a:t>
            </a: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just">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从词性来看，有复合名词、复合形容词、复合动词、复合介词、复合副词等，如 fast-starting 是由形容词加现在分词构成的复合形容词，push-button 是由动词加名词构成的复合形容词。</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501957" y="176257"/>
            <a:ext cx="404368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894" name="文本框 686"/>
          <p:cNvSpPr txBox="1"/>
          <p:nvPr/>
        </p:nvSpPr>
        <p:spPr>
          <a:xfrm>
            <a:off x="1036320" y="6439535"/>
            <a:ext cx="6500495" cy="607695"/>
          </a:xfrm>
          <a:prstGeom prst="rect">
            <a:avLst/>
          </a:prstGeom>
          <a:noFill/>
          <a:ln>
            <a:noFill/>
          </a:ln>
        </p:spPr>
        <p:txBody>
          <a:bodyPr lIns="0" tIns="0" rIns="0" bIns="0" upright="1"/>
          <a:lstStyle/>
          <a:p>
            <a:pPr>
              <a:lnSpc>
                <a:spcPct val="139000"/>
              </a:lnSpc>
              <a:spcBef>
                <a:spcPts val="700"/>
              </a:spcBef>
            </a:pPr>
            <a:endParaRPr lang="en-US" altLang="zh-CN" sz="2400" kern="100">
              <a:solidFill>
                <a:srgbClr val="231F20"/>
              </a:solidFill>
              <a:latin typeface="宋体" panose="02010600030101010101" pitchFamily="2" charset="-122"/>
              <a:cs typeface="Times New Roman" panose="02020503050405090304"/>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11" name="文本框 10"/>
          <p:cNvSpPr txBox="1"/>
          <p:nvPr/>
        </p:nvSpPr>
        <p:spPr>
          <a:xfrm>
            <a:off x="499291" y="1050743"/>
            <a:ext cx="10500995" cy="521970"/>
          </a:xfrm>
          <a:prstGeom prst="rect">
            <a:avLst/>
          </a:prstGeom>
          <a:noFill/>
        </p:spPr>
        <p:txBody>
          <a:bodyPr wrap="square" rtlCol="0">
            <a:spAutoFit/>
          </a:bodyPr>
          <a:lstStyle/>
          <a:p>
            <a:pPr algn="l">
              <a:buClrTx/>
              <a:buSzTx/>
              <a:buFontTx/>
            </a:pPr>
            <a:r>
              <a:rPr lang="en-US" altLang="zh-CN" sz="2800" b="1" u="sng" dirty="0">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Script</a:t>
            </a:r>
          </a:p>
        </p:txBody>
      </p:sp>
      <p:graphicFrame>
        <p:nvGraphicFramePr>
          <p:cNvPr id="12" name="表格 11"/>
          <p:cNvGraphicFramePr>
            <a:graphicFrameLocks noGrp="1"/>
          </p:cNvGraphicFramePr>
          <p:nvPr>
            <p:custDataLst>
              <p:tags r:id="rId1"/>
            </p:custDataLst>
            <p:extLst>
              <p:ext uri="{D42A27DB-BD31-4B8C-83A1-F6EECF244321}">
                <p14:modId xmlns:p14="http://schemas.microsoft.com/office/powerpoint/2010/main" val="1291673703"/>
              </p:ext>
            </p:extLst>
          </p:nvPr>
        </p:nvGraphicFramePr>
        <p:xfrm>
          <a:off x="499291" y="1712413"/>
          <a:ext cx="11094720" cy="4145280"/>
        </p:xfrm>
        <a:graphic>
          <a:graphicData uri="http://schemas.openxmlformats.org/drawingml/2006/table">
            <a:tbl>
              <a:tblPr firstRow="1" bandRow="1">
                <a:tableStyleId>{5C22544A-7EE6-4342-B048-85BDC9FD1C3A}</a:tableStyleId>
              </a:tblPr>
              <a:tblGrid>
                <a:gridCol w="1561738">
                  <a:extLst>
                    <a:ext uri="{9D8B030D-6E8A-4147-A177-3AD203B41FA5}">
                      <a16:colId xmlns:a16="http://schemas.microsoft.com/office/drawing/2014/main" val="20000"/>
                    </a:ext>
                  </a:extLst>
                </a:gridCol>
                <a:gridCol w="9532982">
                  <a:extLst>
                    <a:ext uri="{9D8B030D-6E8A-4147-A177-3AD203B41FA5}">
                      <a16:colId xmlns:a16="http://schemas.microsoft.com/office/drawing/2014/main" val="20001"/>
                    </a:ext>
                  </a:extLst>
                </a:gridCol>
              </a:tblGrid>
              <a:tr h="370840">
                <a:tc>
                  <a:txBody>
                    <a:bodyPr/>
                    <a:lstStyle/>
                    <a:p>
                      <a:r>
                        <a:rPr lang="en-US" altLang="zh-CN" sz="2000" b="1" dirty="0">
                          <a:solidFill>
                            <a:schemeClr val="tx1"/>
                          </a:solidFill>
                          <a:latin typeface="Times New Roman" panose="02020503050405090304" pitchFamily="18" charset="0"/>
                          <a:cs typeface="Times New Roman" panose="02020503050405090304" pitchFamily="18" charset="0"/>
                        </a:rPr>
                        <a:t>Customer 1:</a:t>
                      </a:r>
                      <a:endParaRPr lang="en-GB" sz="2000" b="1" dirty="0">
                        <a:solidFill>
                          <a:schemeClr val="tx1"/>
                        </a:solidFill>
                        <a:latin typeface="Times New Roman" panose="02020503050405090304" pitchFamily="18" charset="0"/>
                        <a:cs typeface="Times New Roman" panose="02020503050405090304" pitchFamily="18" charset="0"/>
                      </a:endParaRPr>
                    </a:p>
                  </a:txBody>
                  <a:tcPr>
                    <a:lnT w="12700" cap="flat" cmpd="sng" algn="ctr">
                      <a:solidFill>
                        <a:schemeClr val="bg1"/>
                      </a:solidFill>
                      <a:prstDash val="solid"/>
                      <a:round/>
                      <a:headEnd type="none" w="med" len="med"/>
                      <a:tailEnd type="none" w="med" len="med"/>
                    </a:lnT>
                    <a:solidFill>
                      <a:srgbClr val="D2DEE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zh-CN" sz="2000" b="0" kern="1200" dirty="0">
                          <a:solidFill>
                            <a:prstClr val="black"/>
                          </a:solidFill>
                          <a:latin typeface="Times New Roman" panose="02020503050405090304" pitchFamily="18" charset="0"/>
                          <a:ea typeface="+mn-ea"/>
                          <a:cs typeface="Times New Roman" panose="02020503050405090304" pitchFamily="18" charset="0"/>
                        </a:rPr>
                        <a:t>Grilling in the open air has never been more convenient than with Master Cook GA.II. With four moveable wheels, we can easily move the grill and have a barbecue party outdoors. I’m generally satisfied with this type of grill. But if you want to hear some suggestions, I think maybe you could add some extra features. For example, I’m always wondering where I can put the paper towel and throw the rubbish.</a:t>
                      </a:r>
                    </a:p>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zh-CN" sz="2000" b="0" kern="1200" dirty="0">
                        <a:solidFill>
                          <a:prstClr val="black"/>
                        </a:solidFill>
                        <a:latin typeface="Times New Roman" panose="02020503050405090304" pitchFamily="18" charset="0"/>
                        <a:ea typeface="+mn-ea"/>
                        <a:cs typeface="Times New Roman" panose="02020503050405090304" pitchFamily="18" charset="0"/>
                      </a:endParaRPr>
                    </a:p>
                  </a:txBody>
                  <a:tcPr>
                    <a:lnT w="12700" cap="flat" cmpd="sng" algn="ctr">
                      <a:solidFill>
                        <a:schemeClr val="bg1"/>
                      </a:solidFill>
                      <a:prstDash val="solid"/>
                      <a:round/>
                      <a:headEnd type="none" w="med" len="med"/>
                      <a:tailEnd type="none" w="med" len="med"/>
                    </a:lnT>
                    <a:solidFill>
                      <a:srgbClr val="D2DEEF"/>
                    </a:solidFill>
                  </a:tcPr>
                </a:tc>
                <a:extLst>
                  <a:ext uri="{0D108BD9-81ED-4DB2-BD59-A6C34878D82A}">
                    <a16:rowId xmlns:a16="http://schemas.microsoft.com/office/drawing/2014/main" val="10000"/>
                  </a:ext>
                </a:extLst>
              </a:tr>
              <a:tr h="370840">
                <a:tc>
                  <a:txBody>
                    <a:bodyPr/>
                    <a:lstStyle/>
                    <a:p>
                      <a:r>
                        <a:rPr lang="en-GB" sz="2000" b="1" dirty="0">
                          <a:latin typeface="Times New Roman" panose="02020503050405090304" pitchFamily="18" charset="0"/>
                          <a:cs typeface="Times New Roman" panose="02020503050405090304" pitchFamily="18" charset="0"/>
                        </a:rPr>
                        <a:t>Customer</a:t>
                      </a:r>
                      <a:r>
                        <a:rPr lang="en-GB" sz="2000" b="1" baseline="0" dirty="0">
                          <a:latin typeface="Times New Roman" panose="02020503050405090304" pitchFamily="18" charset="0"/>
                          <a:cs typeface="Times New Roman" panose="02020503050405090304" pitchFamily="18" charset="0"/>
                        </a:rPr>
                        <a:t> 2:</a:t>
                      </a:r>
                      <a:endParaRPr lang="en-GB" sz="2000" b="1" dirty="0">
                        <a:latin typeface="Times New Roman" panose="02020503050405090304" pitchFamily="18" charset="0"/>
                        <a:cs typeface="Times New Roman" panose="02020503050405090304" pitchFamily="18" charset="0"/>
                      </a:endParaRPr>
                    </a:p>
                  </a:txBody>
                  <a:tcPr>
                    <a:solidFill>
                      <a:srgbClr val="EAEFF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zh-CN" sz="2000" b="0" kern="1200" dirty="0">
                          <a:solidFill>
                            <a:prstClr val="black"/>
                          </a:solidFill>
                          <a:latin typeface="Times New Roman" panose="02020503050405090304" pitchFamily="18" charset="0"/>
                          <a:ea typeface="+mn-ea"/>
                          <a:cs typeface="Times New Roman" panose="02020503050405090304" pitchFamily="18" charset="0"/>
                        </a:rPr>
                        <a:t>Grilling can be one of the best ways to spend time outdoors. My family have barbecues now and then and I think GA.II is awesome. We had used GA.I for nearly five years and then we changed to GA.II. Undoubtedly, we trust your product quality. In terms of the advantages of GA.II, easy to assemble and operate, quick heat, and so on. In general, a good experience! However, when barbecuing in the fall, the sun sets a little earlier, and it often happens that we cannot see clearly when we are barbecuing. I hope you can resolve this problem. Anyway, barbecuing in the evenings is also delightful.</a:t>
                      </a:r>
                      <a:endParaRPr lang="zh-CN" altLang="zh-CN" sz="2000" b="0" kern="1200" dirty="0">
                        <a:solidFill>
                          <a:prstClr val="black"/>
                        </a:solidFill>
                        <a:latin typeface="Times New Roman" panose="02020503050405090304" pitchFamily="18" charset="0"/>
                        <a:ea typeface="+mn-ea"/>
                        <a:cs typeface="Times New Roman" panose="02020503050405090304" pitchFamily="18" charset="0"/>
                      </a:endParaRPr>
                    </a:p>
                  </a:txBody>
                  <a:tcPr>
                    <a:solidFill>
                      <a:srgbClr val="EAEFF7"/>
                    </a:solidFill>
                  </a:tcPr>
                </a:tc>
                <a:extLst>
                  <a:ext uri="{0D108BD9-81ED-4DB2-BD59-A6C34878D82A}">
                    <a16:rowId xmlns:a16="http://schemas.microsoft.com/office/drawing/2014/main" val="10001"/>
                  </a:ext>
                </a:extLst>
              </a:tr>
            </a:tbl>
          </a:graphicData>
        </a:graphic>
      </p:graphicFrame>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3" name="文本框 2"/>
          <p:cNvSpPr txBox="1"/>
          <p:nvPr/>
        </p:nvSpPr>
        <p:spPr>
          <a:xfrm>
            <a:off x="5242560" y="1812290"/>
            <a:ext cx="6301740" cy="3785652"/>
          </a:xfrm>
          <a:prstGeom prst="rect">
            <a:avLst/>
          </a:prstGeom>
          <a:noFill/>
        </p:spPr>
        <p:txBody>
          <a:bodyPr wrap="square" rtlCol="0">
            <a:spAutoFit/>
          </a:bodyPr>
          <a:lstStyle/>
          <a:p>
            <a:pPr algn="just"/>
            <a:r>
              <a:rPr lang="en-US" altLang="zh-CN" sz="2400" kern="0" dirty="0">
                <a:solidFill>
                  <a:schemeClr val="tx1"/>
                </a:solidFill>
                <a:uFillTx/>
                <a:latin typeface="Times New Roman" panose="02020603050405020304" pitchFamily="18" charset="0"/>
                <a:cs typeface="Times New Roman" panose="02020603050405020304" pitchFamily="18" charset="0"/>
              </a:rPr>
              <a:t>Master Cook Co., Ltd is a kitchenware manufacturer. Among the wide range of cooking utensils they produce, grills are their most competitive and popular products. However, sales of their grills have recently been declining. In order to enhance the company’s market share, Ada Brown, general manger of the company, has asked Hanson Chen, manager of the Research Department, to make a product upgrade plan for the GA.II 4-burner gas grill.</a:t>
            </a:r>
          </a:p>
        </p:txBody>
      </p:sp>
      <p:sp>
        <p:nvSpPr>
          <p:cNvPr id="6" name="文本框 5"/>
          <p:cNvSpPr txBox="1"/>
          <p:nvPr/>
        </p:nvSpPr>
        <p:spPr>
          <a:xfrm>
            <a:off x="3844290"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4" name="图片 3" descr="791627309147_.pic_hd"/>
          <p:cNvPicPr>
            <a:picLocks noChangeAspect="1"/>
          </p:cNvPicPr>
          <p:nvPr/>
        </p:nvPicPr>
        <p:blipFill>
          <a:blip r:embed="rId4"/>
          <a:stretch>
            <a:fillRect/>
          </a:stretch>
        </p:blipFill>
        <p:spPr>
          <a:xfrm>
            <a:off x="604520" y="1940242"/>
            <a:ext cx="4201795" cy="3159760"/>
          </a:xfrm>
          <a:prstGeom prst="rect">
            <a:avLst/>
          </a:prstGeom>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499291" y="157480"/>
            <a:ext cx="4043680"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894" name="文本框 686"/>
          <p:cNvSpPr txBox="1"/>
          <p:nvPr/>
        </p:nvSpPr>
        <p:spPr>
          <a:xfrm>
            <a:off x="1036320" y="6439535"/>
            <a:ext cx="6500495" cy="607695"/>
          </a:xfrm>
          <a:prstGeom prst="rect">
            <a:avLst/>
          </a:prstGeom>
          <a:noFill/>
          <a:ln>
            <a:noFill/>
          </a:ln>
        </p:spPr>
        <p:txBody>
          <a:bodyPr lIns="0" tIns="0" rIns="0" bIns="0" upright="1"/>
          <a:lstStyle/>
          <a:p>
            <a:pPr>
              <a:lnSpc>
                <a:spcPct val="139000"/>
              </a:lnSpc>
              <a:spcBef>
                <a:spcPts val="700"/>
              </a:spcBef>
            </a:pPr>
            <a:endParaRPr lang="en-US" altLang="zh-CN" sz="2400" kern="100">
              <a:solidFill>
                <a:srgbClr val="231F20"/>
              </a:solidFill>
              <a:latin typeface="宋体" panose="02010600030101010101" pitchFamily="2" charset="-122"/>
              <a:cs typeface="Times New Roman" panose="02020503050405090304"/>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11" name="文本框 10"/>
          <p:cNvSpPr txBox="1"/>
          <p:nvPr/>
        </p:nvSpPr>
        <p:spPr>
          <a:xfrm>
            <a:off x="499291" y="1044122"/>
            <a:ext cx="10500995" cy="521970"/>
          </a:xfrm>
          <a:prstGeom prst="rect">
            <a:avLst/>
          </a:prstGeom>
          <a:noFill/>
        </p:spPr>
        <p:txBody>
          <a:bodyPr wrap="square" rtlCol="0">
            <a:spAutoFit/>
          </a:bodyPr>
          <a:lstStyle/>
          <a:p>
            <a:pPr algn="l">
              <a:buClrTx/>
              <a:buSzTx/>
              <a:buFontTx/>
            </a:pPr>
            <a:r>
              <a:rPr lang="en-US" altLang="zh-CN" sz="2800" b="1" u="sng" dirty="0">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Script</a:t>
            </a:r>
          </a:p>
        </p:txBody>
      </p:sp>
      <p:graphicFrame>
        <p:nvGraphicFramePr>
          <p:cNvPr id="12" name="表格 11"/>
          <p:cNvGraphicFramePr>
            <a:graphicFrameLocks noGrp="1"/>
          </p:cNvGraphicFramePr>
          <p:nvPr>
            <p:custDataLst>
              <p:tags r:id="rId1"/>
            </p:custDataLst>
            <p:extLst>
              <p:ext uri="{D42A27DB-BD31-4B8C-83A1-F6EECF244321}">
                <p14:modId xmlns:p14="http://schemas.microsoft.com/office/powerpoint/2010/main" val="4266724862"/>
              </p:ext>
            </p:extLst>
          </p:nvPr>
        </p:nvGraphicFramePr>
        <p:xfrm>
          <a:off x="499291" y="1712413"/>
          <a:ext cx="11094720" cy="384048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0000"/>
                    </a:ext>
                  </a:extLst>
                </a:gridCol>
                <a:gridCol w="9387840">
                  <a:extLst>
                    <a:ext uri="{9D8B030D-6E8A-4147-A177-3AD203B41FA5}">
                      <a16:colId xmlns:a16="http://schemas.microsoft.com/office/drawing/2014/main" val="20001"/>
                    </a:ext>
                  </a:extLst>
                </a:gridCol>
              </a:tblGrid>
              <a:tr h="370840">
                <a:tc>
                  <a:txBody>
                    <a:bodyPr/>
                    <a:lstStyle/>
                    <a:p>
                      <a:r>
                        <a:rPr lang="en-GB" sz="2000" b="1" dirty="0">
                          <a:solidFill>
                            <a:schemeClr val="tx1"/>
                          </a:solidFill>
                          <a:latin typeface="Times New Roman" panose="02020503050405090304" pitchFamily="18" charset="0"/>
                          <a:cs typeface="Times New Roman" panose="02020503050405090304" pitchFamily="18" charset="0"/>
                        </a:rPr>
                        <a:t>C</a:t>
                      </a:r>
                      <a:r>
                        <a:rPr lang="en-US" altLang="zh-CN" sz="2000" b="1" dirty="0" err="1">
                          <a:solidFill>
                            <a:schemeClr val="tx1"/>
                          </a:solidFill>
                          <a:latin typeface="Times New Roman" panose="02020503050405090304" pitchFamily="18" charset="0"/>
                          <a:cs typeface="Times New Roman" panose="02020503050405090304" pitchFamily="18" charset="0"/>
                        </a:rPr>
                        <a:t>ustomer</a:t>
                      </a:r>
                      <a:r>
                        <a:rPr lang="en-US" altLang="zh-CN" sz="2000" b="1" dirty="0">
                          <a:solidFill>
                            <a:schemeClr val="tx1"/>
                          </a:solidFill>
                          <a:latin typeface="Times New Roman" panose="02020503050405090304" pitchFamily="18" charset="0"/>
                          <a:cs typeface="Times New Roman" panose="02020503050405090304" pitchFamily="18" charset="0"/>
                        </a:rPr>
                        <a:t> 3:</a:t>
                      </a:r>
                      <a:endParaRPr lang="en-GB" sz="2000" b="1" dirty="0">
                        <a:solidFill>
                          <a:schemeClr val="tx1"/>
                        </a:solidFill>
                        <a:latin typeface="Times New Roman" panose="02020503050405090304" pitchFamily="18" charset="0"/>
                        <a:cs typeface="Times New Roman" panose="02020503050405090304" pitchFamily="18" charset="0"/>
                      </a:endParaRPr>
                    </a:p>
                  </a:txBody>
                  <a:tcPr>
                    <a:lnT w="12700" cap="flat" cmpd="sng" algn="ctr">
                      <a:solidFill>
                        <a:schemeClr val="bg1"/>
                      </a:solidFill>
                      <a:prstDash val="solid"/>
                      <a:round/>
                      <a:headEnd type="none" w="med" len="med"/>
                      <a:tailEnd type="none" w="med" len="med"/>
                    </a:lnT>
                    <a:solidFill>
                      <a:srgbClr val="D2DEE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zh-CN" sz="2000" b="0" kern="1200" dirty="0">
                          <a:solidFill>
                            <a:prstClr val="black"/>
                          </a:solidFill>
                          <a:latin typeface="Times New Roman" panose="02020503050405090304" pitchFamily="18" charset="0"/>
                          <a:ea typeface="+mn-ea"/>
                          <a:cs typeface="Times New Roman" panose="02020503050405090304" pitchFamily="18" charset="0"/>
                        </a:rPr>
                        <a:t>Fast-starting gas grills are a great choice for people who love reliable, push-button convenience, and gas grills also offer cleaner and cheaper operation than charcoal. GA.II has totally achieved this. However, I’m one of those who love to do things slowly and enjoy the process of barbecuing, not just the end result. Besides, meat grilled with charcoal is tastier. I don’t know whether there are guys who have the same taste as me. </a:t>
                      </a:r>
                      <a:r>
                        <a:rPr lang="en-GB" altLang="zh-CN" sz="2000" b="0" kern="1200" dirty="0" err="1">
                          <a:solidFill>
                            <a:prstClr val="black"/>
                          </a:solidFill>
                          <a:latin typeface="Times New Roman" panose="02020503050405090304" pitchFamily="18" charset="0"/>
                          <a:ea typeface="+mn-ea"/>
                          <a:cs typeface="Times New Roman" panose="02020503050405090304" pitchFamily="18" charset="0"/>
                        </a:rPr>
                        <a:t>Hahaha</a:t>
                      </a:r>
                      <a:r>
                        <a:rPr lang="en-GB" altLang="zh-CN" sz="2000" b="0" kern="1200" dirty="0">
                          <a:solidFill>
                            <a:prstClr val="black"/>
                          </a:solidFill>
                          <a:latin typeface="Times New Roman" panose="02020503050405090304" pitchFamily="18" charset="0"/>
                          <a:ea typeface="+mn-ea"/>
                          <a:cs typeface="Times New Roman" panose="02020503050405090304" pitchFamily="18" charset="0"/>
                        </a:rPr>
                        <a:t>... So I’m wondering if you can cater for customers like me.</a:t>
                      </a:r>
                    </a:p>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zh-CN" sz="2000" b="0" kern="1200" dirty="0">
                        <a:solidFill>
                          <a:prstClr val="black"/>
                        </a:solidFill>
                        <a:latin typeface="Times New Roman" panose="02020503050405090304" pitchFamily="18" charset="0"/>
                        <a:ea typeface="+mn-ea"/>
                        <a:cs typeface="Times New Roman" panose="02020503050405090304" pitchFamily="18" charset="0"/>
                      </a:endParaRPr>
                    </a:p>
                  </a:txBody>
                  <a:tcPr>
                    <a:lnT w="12700" cap="flat" cmpd="sng" algn="ctr">
                      <a:solidFill>
                        <a:schemeClr val="bg1"/>
                      </a:solidFill>
                      <a:prstDash val="solid"/>
                      <a:round/>
                      <a:headEnd type="none" w="med" len="med"/>
                      <a:tailEnd type="none" w="med" len="med"/>
                    </a:lnT>
                    <a:solidFill>
                      <a:srgbClr val="D2DEEF"/>
                    </a:solidFill>
                  </a:tcPr>
                </a:tc>
                <a:extLst>
                  <a:ext uri="{0D108BD9-81ED-4DB2-BD59-A6C34878D82A}">
                    <a16:rowId xmlns:a16="http://schemas.microsoft.com/office/drawing/2014/main" val="10000"/>
                  </a:ext>
                </a:extLst>
              </a:tr>
              <a:tr h="370840">
                <a:tc>
                  <a:txBody>
                    <a:bodyPr/>
                    <a:lstStyle/>
                    <a:p>
                      <a:r>
                        <a:rPr lang="en-GB" sz="2000" b="1" dirty="0">
                          <a:latin typeface="Times New Roman" panose="02020503050405090304" pitchFamily="18" charset="0"/>
                          <a:cs typeface="Times New Roman" panose="02020503050405090304" pitchFamily="18" charset="0"/>
                        </a:rPr>
                        <a:t>Customer 4:</a:t>
                      </a:r>
                    </a:p>
                  </a:txBody>
                  <a:tcPr>
                    <a:solidFill>
                      <a:srgbClr val="EAEFF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zh-CN" sz="2000" b="0" kern="1200" dirty="0">
                          <a:solidFill>
                            <a:prstClr val="black"/>
                          </a:solidFill>
                          <a:latin typeface="Times New Roman" panose="02020503050405090304" pitchFamily="18" charset="0"/>
                          <a:ea typeface="+mn-ea"/>
                          <a:cs typeface="Times New Roman" panose="02020503050405090304" pitchFamily="18" charset="0"/>
                        </a:rPr>
                        <a:t>I feel I’m a loyal customer of your brand and I’m glad you’d like my feedback. To get straight to the point, I was once burnt by the furnace cover. It was so painful and it seems like a dangerous oversight! I hope you can come up with some solutions to prevent this kind of accident.</a:t>
                      </a:r>
                      <a:endParaRPr lang="zh-CN" altLang="zh-CN" sz="2000" b="0" kern="1200" dirty="0">
                        <a:solidFill>
                          <a:prstClr val="black"/>
                        </a:solidFill>
                        <a:latin typeface="Times New Roman" panose="02020503050405090304" pitchFamily="18" charset="0"/>
                        <a:ea typeface="+mn-ea"/>
                        <a:cs typeface="Times New Roman" panose="02020503050405090304" pitchFamily="18" charset="0"/>
                      </a:endParaRPr>
                    </a:p>
                    <a:p>
                      <a:pPr algn="just"/>
                      <a:endParaRPr lang="en-GB" sz="2000" b="0" kern="1200" dirty="0">
                        <a:solidFill>
                          <a:prstClr val="black"/>
                        </a:solidFill>
                        <a:latin typeface="Times New Roman" panose="02020503050405090304" pitchFamily="18" charset="0"/>
                        <a:ea typeface="+mn-ea"/>
                        <a:cs typeface="Times New Roman" panose="02020503050405090304" pitchFamily="18" charset="0"/>
                      </a:endParaRPr>
                    </a:p>
                  </a:txBody>
                  <a:tcPr>
                    <a:solidFill>
                      <a:srgbClr val="EAEFF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666871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488724" y="194910"/>
            <a:ext cx="4272915" cy="583565"/>
          </a:xfrm>
          <a:prstGeom prst="rect">
            <a:avLst/>
          </a:prstGeom>
          <a:noFill/>
          <a:ln w="9525">
            <a:noFill/>
          </a:ln>
        </p:spPr>
        <p:txBody>
          <a:bodyPr wrap="square">
            <a:spAutoFit/>
          </a:bodyPr>
          <a:lstStyle/>
          <a:p>
            <a:pPr algn="l"/>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3" name="文本框 2"/>
          <p:cNvSpPr txBox="1"/>
          <p:nvPr/>
        </p:nvSpPr>
        <p:spPr>
          <a:xfrm>
            <a:off x="488724" y="1150878"/>
            <a:ext cx="10331450" cy="521970"/>
          </a:xfrm>
          <a:prstGeom prst="rect">
            <a:avLst/>
          </a:prstGeom>
          <a:noFill/>
        </p:spPr>
        <p:txBody>
          <a:bodyPr wrap="square" rtlCol="0">
            <a:spAutoFit/>
          </a:bodyPr>
          <a:lstStyle/>
          <a:p>
            <a:pPr algn="l">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488724" y="2045251"/>
            <a:ext cx="11214552" cy="2677656"/>
          </a:xfrm>
          <a:prstGeom prst="rect">
            <a:avLst/>
          </a:prstGeom>
          <a:noFill/>
        </p:spPr>
        <p:txBody>
          <a:bodyPr wrap="square" rtlCol="0">
            <a:spAutoFit/>
          </a:bodyPr>
          <a:lstStyle/>
          <a:p>
            <a:pPr marL="457200" indent="-457200">
              <a:buFont typeface="+mj-lt"/>
              <a:buAutoNum type="arabicPeriod"/>
            </a:pPr>
            <a:r>
              <a:rPr sz="2400" b="1" dirty="0">
                <a:latin typeface="Times New Roman" panose="02020503050405090304" pitchFamily="18" charset="0"/>
                <a:cs typeface="Times New Roman" panose="02020503050405090304" pitchFamily="18" charset="0"/>
              </a:rPr>
              <a:t>Listen to the customers’ comments and choose the best answer.</a:t>
            </a:r>
          </a:p>
          <a:p>
            <a:pPr indent="0">
              <a:buFont typeface="+mj-lt"/>
              <a:buNone/>
            </a:pPr>
            <a:endParaRPr sz="2400" dirty="0">
              <a:latin typeface="Times New Roman" panose="02020503050405090304" pitchFamily="18" charset="0"/>
              <a:cs typeface="Times New Roman" panose="02020503050405090304" pitchFamily="18" charset="0"/>
            </a:endParaRPr>
          </a:p>
          <a:p>
            <a:pPr lvl="1">
              <a:buFont typeface="+mj-lt"/>
              <a:buNone/>
            </a:pPr>
            <a:r>
              <a:rPr sz="2400" dirty="0">
                <a:solidFill>
                  <a:schemeClr val="tx1"/>
                </a:solidFill>
                <a:latin typeface="Times New Roman" panose="02020503050405090304" pitchFamily="18" charset="0"/>
                <a:cs typeface="Times New Roman" panose="02020503050405090304" pitchFamily="18" charset="0"/>
              </a:rPr>
              <a:t>Which of the following </a:t>
            </a:r>
            <a:r>
              <a:rPr lang="en-US" sz="2400" dirty="0">
                <a:solidFill>
                  <a:schemeClr val="tx1"/>
                </a:solidFill>
                <a:latin typeface="Times New Roman" panose="02020503050405090304" pitchFamily="18" charset="0"/>
                <a:cs typeface="Times New Roman" panose="02020503050405090304" pitchFamily="18" charset="0"/>
              </a:rPr>
              <a:t>CANNOT</a:t>
            </a:r>
            <a:r>
              <a:rPr sz="2400" dirty="0">
                <a:solidFill>
                  <a:schemeClr val="tx1"/>
                </a:solidFill>
                <a:latin typeface="Times New Roman" panose="02020503050405090304" pitchFamily="18" charset="0"/>
                <a:cs typeface="Times New Roman" panose="02020503050405090304" pitchFamily="18" charset="0"/>
              </a:rPr>
              <a:t> be concluded from the customers’ </a:t>
            </a:r>
            <a:r>
              <a:rPr lang="en-US" sz="2400" dirty="0">
                <a:solidFill>
                  <a:schemeClr val="tx1"/>
                </a:solidFill>
                <a:latin typeface="Times New Roman" panose="02020503050405090304" pitchFamily="18" charset="0"/>
                <a:cs typeface="Times New Roman" panose="02020503050405090304" pitchFamily="18" charset="0"/>
              </a:rPr>
              <a:t>comments</a:t>
            </a:r>
            <a:r>
              <a:rPr sz="2400" dirty="0">
                <a:solidFill>
                  <a:schemeClr val="tx1"/>
                </a:solidFill>
                <a:latin typeface="Times New Roman" panose="02020503050405090304" pitchFamily="18" charset="0"/>
                <a:cs typeface="Times New Roman" panose="02020503050405090304" pitchFamily="18" charset="0"/>
              </a:rPr>
              <a:t>?</a:t>
            </a:r>
          </a:p>
          <a:p>
            <a:pPr lvl="1">
              <a:buFont typeface="+mj-lt"/>
              <a:buNone/>
            </a:pPr>
            <a:r>
              <a:rPr sz="2400" dirty="0">
                <a:solidFill>
                  <a:schemeClr val="tx1"/>
                </a:solidFill>
                <a:latin typeface="Times New Roman" panose="02020503050405090304" pitchFamily="18" charset="0"/>
                <a:cs typeface="Times New Roman" panose="02020503050405090304" pitchFamily="18" charset="0"/>
              </a:rPr>
              <a:t>A. There is no place to put the paper towel.</a:t>
            </a:r>
          </a:p>
          <a:p>
            <a:pPr lvl="1">
              <a:buFont typeface="+mj-lt"/>
              <a:buNone/>
            </a:pPr>
            <a:r>
              <a:rPr sz="2400" dirty="0">
                <a:solidFill>
                  <a:schemeClr val="tx1"/>
                </a:solidFill>
                <a:latin typeface="Times New Roman" panose="02020503050405090304" pitchFamily="18" charset="0"/>
                <a:cs typeface="Times New Roman" panose="02020503050405090304" pitchFamily="18" charset="0"/>
              </a:rPr>
              <a:t>B. All the customers love its push-button convenience because it is very quick.</a:t>
            </a:r>
          </a:p>
          <a:p>
            <a:pPr lvl="1">
              <a:buFont typeface="+mj-lt"/>
              <a:buNone/>
            </a:pPr>
            <a:r>
              <a:rPr sz="2400" dirty="0">
                <a:solidFill>
                  <a:schemeClr val="tx1"/>
                </a:solidFill>
                <a:latin typeface="Times New Roman" panose="02020503050405090304" pitchFamily="18" charset="0"/>
                <a:cs typeface="Times New Roman" panose="02020503050405090304" pitchFamily="18" charset="0"/>
              </a:rPr>
              <a:t>C. GA.II 4-</a:t>
            </a:r>
            <a:r>
              <a:rPr lang="en-US" sz="2400" dirty="0">
                <a:solidFill>
                  <a:schemeClr val="tx1"/>
                </a:solidFill>
                <a:latin typeface="Times New Roman" panose="02020503050405090304" pitchFamily="18" charset="0"/>
                <a:cs typeface="Times New Roman" panose="02020503050405090304" pitchFamily="18" charset="0"/>
              </a:rPr>
              <a:t>b</a:t>
            </a:r>
            <a:r>
              <a:rPr sz="2400" dirty="0">
                <a:solidFill>
                  <a:schemeClr val="tx1"/>
                </a:solidFill>
                <a:latin typeface="Times New Roman" panose="02020503050405090304" pitchFamily="18" charset="0"/>
                <a:cs typeface="Times New Roman" panose="02020503050405090304" pitchFamily="18" charset="0"/>
              </a:rPr>
              <a:t>urner </a:t>
            </a:r>
            <a:r>
              <a:rPr lang="en-US" sz="2400" dirty="0">
                <a:latin typeface="Times New Roman" panose="02020503050405090304" pitchFamily="18" charset="0"/>
                <a:cs typeface="Times New Roman" panose="02020503050405090304" pitchFamily="18" charset="0"/>
              </a:rPr>
              <a:t>g</a:t>
            </a:r>
            <a:r>
              <a:rPr sz="2400" dirty="0">
                <a:solidFill>
                  <a:schemeClr val="tx1"/>
                </a:solidFill>
                <a:latin typeface="Times New Roman" panose="02020503050405090304" pitchFamily="18" charset="0"/>
                <a:cs typeface="Times New Roman" panose="02020503050405090304" pitchFamily="18" charset="0"/>
              </a:rPr>
              <a:t>as </a:t>
            </a:r>
            <a:r>
              <a:rPr lang="en-US" sz="2400" dirty="0">
                <a:latin typeface="Times New Roman" panose="02020503050405090304" pitchFamily="18" charset="0"/>
                <a:cs typeface="Times New Roman" panose="02020503050405090304" pitchFamily="18" charset="0"/>
              </a:rPr>
              <a:t>g</a:t>
            </a:r>
            <a:r>
              <a:rPr sz="2400" dirty="0">
                <a:solidFill>
                  <a:schemeClr val="tx1"/>
                </a:solidFill>
                <a:latin typeface="Times New Roman" panose="02020503050405090304" pitchFamily="18" charset="0"/>
                <a:cs typeface="Times New Roman" panose="02020503050405090304" pitchFamily="18" charset="0"/>
              </a:rPr>
              <a:t>rill cannot satisfy those who love barbecuing in the evenings.</a:t>
            </a:r>
          </a:p>
          <a:p>
            <a:pPr lvl="1">
              <a:buFont typeface="+mj-lt"/>
              <a:buNone/>
            </a:pPr>
            <a:r>
              <a:rPr sz="2400" dirty="0">
                <a:solidFill>
                  <a:schemeClr val="tx1"/>
                </a:solidFill>
                <a:latin typeface="Times New Roman" panose="02020503050405090304" pitchFamily="18" charset="0"/>
                <a:cs typeface="Times New Roman" panose="02020503050405090304" pitchFamily="18" charset="0"/>
              </a:rPr>
              <a:t>D. The furnace cover is dangerous if it is not improved.</a:t>
            </a: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7" name="矩形 6"/>
          <p:cNvSpPr/>
          <p:nvPr/>
        </p:nvSpPr>
        <p:spPr>
          <a:xfrm>
            <a:off x="1223792" y="3960616"/>
            <a:ext cx="518091" cy="492443"/>
          </a:xfrm>
          <a:prstGeom prst="rect">
            <a:avLst/>
          </a:prstGeom>
          <a:noFill/>
          <a:ln w="9525">
            <a:noFill/>
          </a:ln>
        </p:spPr>
        <p:txBody>
          <a:bodyPr wrap="none">
            <a:spAutoFit/>
          </a:bodyPr>
          <a:lstStyle/>
          <a:p>
            <a:r>
              <a:rPr lang="en-US" altLang="zh-CN" sz="2600" dirty="0">
                <a:solidFill>
                  <a:srgbClr val="C00000"/>
                </a:solidFill>
                <a:latin typeface="Arial" panose="020B0604020202090204" pitchFamily="34" charset="0"/>
                <a:ea typeface="宋体" panose="02010600030101010101" pitchFamily="2" charset="-122"/>
              </a:rPr>
              <a:t>✔</a:t>
            </a:r>
            <a:endParaRPr lang="zh-CN" altLang="en-US" sz="2600" dirty="0">
              <a:solidFill>
                <a:srgbClr val="C00000"/>
              </a:solidFill>
              <a:latin typeface="Arial" panose="020B060402020209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564515" y="179070"/>
            <a:ext cx="4398010" cy="583565"/>
          </a:xfrm>
          <a:prstGeom prst="rect">
            <a:avLst/>
          </a:prstGeom>
          <a:noFill/>
          <a:ln w="9525">
            <a:noFill/>
          </a:ln>
        </p:spPr>
        <p:txBody>
          <a:bodyPr wrap="square">
            <a:spAutoFit/>
          </a:bodyPr>
          <a:lstStyle/>
          <a:p>
            <a:pPr algn="l"/>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3" name="文本框 2"/>
          <p:cNvSpPr txBox="1"/>
          <p:nvPr/>
        </p:nvSpPr>
        <p:spPr>
          <a:xfrm>
            <a:off x="623025" y="1083310"/>
            <a:ext cx="10331450" cy="521970"/>
          </a:xfrm>
          <a:prstGeom prst="rect">
            <a:avLst/>
          </a:prstGeom>
          <a:noFill/>
        </p:spPr>
        <p:txBody>
          <a:bodyPr wrap="square" rtlCol="0">
            <a:spAutoFit/>
          </a:bodyPr>
          <a:lstStyle/>
          <a:p>
            <a:pPr algn="l">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623025" y="1925955"/>
            <a:ext cx="11528698" cy="3416320"/>
          </a:xfrm>
          <a:prstGeom prst="rect">
            <a:avLst/>
          </a:prstGeom>
          <a:noFill/>
        </p:spPr>
        <p:txBody>
          <a:bodyPr wrap="square" rtlCol="0">
            <a:spAutoFit/>
          </a:bodyPr>
          <a:lstStyle/>
          <a:p>
            <a:pPr marL="457200" indent="-457200">
              <a:buFont typeface="+mj-lt"/>
              <a:buAutoNum type="arabicPeriod" startAt="2"/>
            </a:pPr>
            <a:r>
              <a:rPr sz="2400" b="1" dirty="0">
                <a:latin typeface="Times New Roman" panose="02020503050405090304" pitchFamily="18" charset="0"/>
                <a:cs typeface="Times New Roman" panose="02020503050405090304" pitchFamily="18" charset="0"/>
              </a:rPr>
              <a:t>Listen again and decide whether the following statements are true (T) or false (F).</a:t>
            </a:r>
          </a:p>
          <a:p>
            <a:pPr indent="0">
              <a:buFont typeface="+mj-lt"/>
              <a:buNone/>
            </a:pPr>
            <a:endParaRPr lang="zh-CN" altLang="en-US" sz="2400" dirty="0">
              <a:latin typeface="Times New Roman" panose="02020503050405090304" pitchFamily="18" charset="0"/>
              <a:cs typeface="Times New Roman" panose="02020503050405090304" pitchFamily="18" charset="0"/>
            </a:endParaRPr>
          </a:p>
          <a:p>
            <a:pPr indent="0">
              <a:buFont typeface="+mj-lt"/>
              <a:buNone/>
            </a:pPr>
            <a:r>
              <a:rPr sz="2400" dirty="0">
                <a:latin typeface="Times New Roman" panose="02020503050405090304" pitchFamily="18" charset="0"/>
                <a:cs typeface="Times New Roman" panose="02020503050405090304" pitchFamily="18" charset="0"/>
              </a:rPr>
              <a:t>(1) The movable wheels help customers have a barbecue party outdoors easily.</a:t>
            </a:r>
          </a:p>
          <a:p>
            <a:pPr indent="0">
              <a:buFont typeface="+mj-lt"/>
              <a:buNone/>
            </a:pPr>
            <a:endParaRPr sz="2400" dirty="0">
              <a:latin typeface="Times New Roman" panose="02020503050405090304" pitchFamily="18" charset="0"/>
              <a:cs typeface="Times New Roman" panose="02020503050405090304" pitchFamily="18" charset="0"/>
            </a:endParaRPr>
          </a:p>
          <a:p>
            <a:pPr indent="0">
              <a:buFont typeface="+mj-lt"/>
              <a:buNone/>
            </a:pPr>
            <a:r>
              <a:rPr sz="2400" dirty="0">
                <a:latin typeface="Times New Roman" panose="02020503050405090304" pitchFamily="18" charset="0"/>
                <a:cs typeface="Times New Roman" panose="02020503050405090304" pitchFamily="18" charset="0"/>
              </a:rPr>
              <a:t>(2) It seems that GA.II 4-</a:t>
            </a:r>
            <a:r>
              <a:rPr lang="en-US" sz="2400" dirty="0">
                <a:latin typeface="Times New Roman" panose="02020503050405090304" pitchFamily="18" charset="0"/>
                <a:cs typeface="Times New Roman" panose="02020503050405090304" pitchFamily="18" charset="0"/>
              </a:rPr>
              <a:t>b</a:t>
            </a:r>
            <a:r>
              <a:rPr sz="2400" dirty="0">
                <a:latin typeface="Times New Roman" panose="02020503050405090304" pitchFamily="18" charset="0"/>
                <a:cs typeface="Times New Roman" panose="02020503050405090304" pitchFamily="18" charset="0"/>
              </a:rPr>
              <a:t>urner </a:t>
            </a:r>
            <a:r>
              <a:rPr lang="en-US" sz="2400" dirty="0">
                <a:latin typeface="Times New Roman" panose="02020503050405090304" pitchFamily="18" charset="0"/>
                <a:cs typeface="Times New Roman" panose="02020503050405090304" pitchFamily="18" charset="0"/>
              </a:rPr>
              <a:t>g</a:t>
            </a:r>
            <a:r>
              <a:rPr sz="2400" dirty="0">
                <a:latin typeface="Times New Roman" panose="02020503050405090304" pitchFamily="18" charset="0"/>
                <a:cs typeface="Times New Roman" panose="02020503050405090304" pitchFamily="18" charset="0"/>
              </a:rPr>
              <a:t>as </a:t>
            </a:r>
            <a:r>
              <a:rPr lang="en-US" sz="2400" dirty="0">
                <a:latin typeface="Times New Roman" panose="02020503050405090304" pitchFamily="18" charset="0"/>
                <a:cs typeface="Times New Roman" panose="02020503050405090304" pitchFamily="18" charset="0"/>
              </a:rPr>
              <a:t>g</a:t>
            </a:r>
            <a:r>
              <a:rPr sz="2400" dirty="0">
                <a:latin typeface="Times New Roman" panose="02020503050405090304" pitchFamily="18" charset="0"/>
                <a:cs typeface="Times New Roman" panose="02020503050405090304" pitchFamily="18" charset="0"/>
              </a:rPr>
              <a:t>rill should make some improvements in detail, like </a:t>
            </a:r>
            <a:endParaRPr lang="en-US" sz="2400" dirty="0">
              <a:latin typeface="Times New Roman" panose="02020503050405090304" pitchFamily="18" charset="0"/>
              <a:cs typeface="Times New Roman" panose="02020503050405090304" pitchFamily="18" charset="0"/>
            </a:endParaRPr>
          </a:p>
          <a:p>
            <a:pPr indent="0">
              <a:buFont typeface="+mj-lt"/>
              <a:buNone/>
            </a:pPr>
            <a:r>
              <a:rPr lang="zh-CN" altLang="en-US" sz="2400" dirty="0">
                <a:latin typeface="Times New Roman" panose="02020503050405090304" pitchFamily="18" charset="0"/>
                <a:cs typeface="Times New Roman" panose="02020503050405090304" pitchFamily="18" charset="0"/>
              </a:rPr>
              <a:t>      </a:t>
            </a:r>
            <a:r>
              <a:rPr sz="2400" dirty="0">
                <a:latin typeface="Times New Roman" panose="02020503050405090304" pitchFamily="18" charset="0"/>
                <a:cs typeface="Times New Roman" panose="02020503050405090304" pitchFamily="18" charset="0"/>
              </a:rPr>
              <a:t>adding a rubbish can.</a:t>
            </a:r>
          </a:p>
          <a:p>
            <a:pPr indent="0">
              <a:buFont typeface="+mj-lt"/>
              <a:buNone/>
            </a:pPr>
            <a:endParaRPr sz="2400" dirty="0">
              <a:latin typeface="Times New Roman" panose="02020503050405090304" pitchFamily="18" charset="0"/>
              <a:cs typeface="Times New Roman" panose="02020503050405090304" pitchFamily="18" charset="0"/>
            </a:endParaRPr>
          </a:p>
          <a:p>
            <a:pPr indent="0">
              <a:buFont typeface="+mj-lt"/>
              <a:buNone/>
            </a:pPr>
            <a:r>
              <a:rPr sz="2400" dirty="0">
                <a:latin typeface="Times New Roman" panose="02020503050405090304" pitchFamily="18" charset="0"/>
                <a:cs typeface="Times New Roman" panose="02020503050405090304" pitchFamily="18" charset="0"/>
              </a:rPr>
              <a:t>(3) Some customers don’t trust the product’s quality because they can’t see clearly when </a:t>
            </a:r>
            <a:endParaRPr lang="en-US" sz="2400" dirty="0">
              <a:latin typeface="Times New Roman" panose="02020503050405090304" pitchFamily="18" charset="0"/>
              <a:cs typeface="Times New Roman" panose="02020503050405090304" pitchFamily="18" charset="0"/>
            </a:endParaRPr>
          </a:p>
          <a:p>
            <a:pPr indent="0">
              <a:buFont typeface="+mj-lt"/>
              <a:buNone/>
            </a:pPr>
            <a:r>
              <a:rPr lang="zh-CN" altLang="en-US" sz="2400" dirty="0">
                <a:latin typeface="Times New Roman" panose="02020503050405090304" pitchFamily="18" charset="0"/>
                <a:cs typeface="Times New Roman" panose="02020503050405090304" pitchFamily="18" charset="0"/>
              </a:rPr>
              <a:t>       </a:t>
            </a:r>
            <a:r>
              <a:rPr sz="2400" dirty="0">
                <a:latin typeface="Times New Roman" panose="02020503050405090304" pitchFamily="18" charset="0"/>
                <a:cs typeface="Times New Roman" panose="02020503050405090304" pitchFamily="18" charset="0"/>
              </a:rPr>
              <a:t>they are barbecuing in the evenings.</a:t>
            </a: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7" name="文本框 6"/>
          <p:cNvSpPr txBox="1"/>
          <p:nvPr/>
        </p:nvSpPr>
        <p:spPr>
          <a:xfrm>
            <a:off x="322580" y="2647950"/>
            <a:ext cx="483870"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T</a:t>
            </a:r>
          </a:p>
        </p:txBody>
      </p:sp>
      <p:sp>
        <p:nvSpPr>
          <p:cNvPr id="8" name="文本框 7"/>
          <p:cNvSpPr txBox="1"/>
          <p:nvPr/>
        </p:nvSpPr>
        <p:spPr>
          <a:xfrm>
            <a:off x="322580" y="3450921"/>
            <a:ext cx="483870"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T</a:t>
            </a:r>
          </a:p>
        </p:txBody>
      </p:sp>
      <p:sp>
        <p:nvSpPr>
          <p:cNvPr id="9" name="文本框 8"/>
          <p:cNvSpPr txBox="1"/>
          <p:nvPr/>
        </p:nvSpPr>
        <p:spPr>
          <a:xfrm>
            <a:off x="322580" y="4533265"/>
            <a:ext cx="483870"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F</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564515" y="179070"/>
            <a:ext cx="4398010" cy="583565"/>
          </a:xfrm>
          <a:prstGeom prst="rect">
            <a:avLst/>
          </a:prstGeom>
          <a:noFill/>
          <a:ln w="9525">
            <a:noFill/>
          </a:ln>
        </p:spPr>
        <p:txBody>
          <a:bodyPr wrap="square">
            <a:spAutoFit/>
          </a:bodyPr>
          <a:lstStyle/>
          <a:p>
            <a:pPr algn="l"/>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3" name="文本框 2"/>
          <p:cNvSpPr txBox="1"/>
          <p:nvPr/>
        </p:nvSpPr>
        <p:spPr>
          <a:xfrm>
            <a:off x="563517" y="1136967"/>
            <a:ext cx="10331450" cy="521970"/>
          </a:xfrm>
          <a:prstGeom prst="rect">
            <a:avLst/>
          </a:prstGeom>
          <a:noFill/>
        </p:spPr>
        <p:txBody>
          <a:bodyPr wrap="square" rtlCol="0">
            <a:spAutoFit/>
          </a:bodyPr>
          <a:lstStyle/>
          <a:p>
            <a:pPr algn="l">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681233" y="2033269"/>
            <a:ext cx="11369040" cy="1938992"/>
          </a:xfrm>
          <a:prstGeom prst="rect">
            <a:avLst/>
          </a:prstGeom>
          <a:noFill/>
        </p:spPr>
        <p:txBody>
          <a:bodyPr wrap="square" rtlCol="0">
            <a:spAutoFit/>
          </a:bodyPr>
          <a:lstStyle/>
          <a:p>
            <a:pPr marL="457200" indent="-457200">
              <a:buFont typeface="+mj-lt"/>
              <a:buAutoNum type="arabicPeriod" startAt="2"/>
            </a:pPr>
            <a:r>
              <a:rPr sz="2400" b="1" dirty="0">
                <a:latin typeface="Times New Roman" panose="02020503050405090304" pitchFamily="18" charset="0"/>
                <a:cs typeface="Times New Roman" panose="02020503050405090304" pitchFamily="18" charset="0"/>
              </a:rPr>
              <a:t>Listen again and decide whether the following statements are true (T) or false (F).</a:t>
            </a:r>
          </a:p>
          <a:p>
            <a:pPr indent="0">
              <a:buFont typeface="+mj-lt"/>
              <a:buNone/>
            </a:pPr>
            <a:endParaRPr sz="2400" dirty="0">
              <a:latin typeface="Times New Roman" panose="02020503050405090304" pitchFamily="18" charset="0"/>
              <a:cs typeface="Times New Roman" panose="02020503050405090304" pitchFamily="18" charset="0"/>
            </a:endParaRPr>
          </a:p>
          <a:p>
            <a:pPr indent="0">
              <a:buFont typeface="+mj-lt"/>
              <a:buNone/>
            </a:pPr>
            <a:r>
              <a:rPr sz="2400" dirty="0">
                <a:latin typeface="Times New Roman" panose="02020503050405090304" pitchFamily="18" charset="0"/>
                <a:cs typeface="Times New Roman" panose="02020503050405090304" pitchFamily="18" charset="0"/>
              </a:rPr>
              <a:t>(4) Fast-starting charcoal grills are a great choice for modern people.</a:t>
            </a:r>
          </a:p>
          <a:p>
            <a:pPr indent="0">
              <a:buFont typeface="+mj-lt"/>
              <a:buNone/>
            </a:pPr>
            <a:endParaRPr sz="2400" dirty="0">
              <a:latin typeface="Times New Roman" panose="02020503050405090304" pitchFamily="18" charset="0"/>
              <a:cs typeface="Times New Roman" panose="02020503050405090304" pitchFamily="18" charset="0"/>
            </a:endParaRPr>
          </a:p>
          <a:p>
            <a:pPr indent="0">
              <a:buFont typeface="+mj-lt"/>
              <a:buNone/>
            </a:pPr>
            <a:r>
              <a:rPr sz="2400" dirty="0">
                <a:latin typeface="Times New Roman" panose="02020503050405090304" pitchFamily="18" charset="0"/>
                <a:cs typeface="Times New Roman" panose="02020503050405090304" pitchFamily="18" charset="0"/>
              </a:rPr>
              <a:t>(5) The current furnace cover of GA.II 4-</a:t>
            </a:r>
            <a:r>
              <a:rPr lang="en-US" sz="2400" dirty="0">
                <a:latin typeface="Times New Roman" panose="02020503050405090304" pitchFamily="18" charset="0"/>
                <a:cs typeface="Times New Roman" panose="02020503050405090304" pitchFamily="18" charset="0"/>
              </a:rPr>
              <a:t>b</a:t>
            </a:r>
            <a:r>
              <a:rPr sz="2400" dirty="0">
                <a:latin typeface="Times New Roman" panose="02020503050405090304" pitchFamily="18" charset="0"/>
                <a:cs typeface="Times New Roman" panose="02020503050405090304" pitchFamily="18" charset="0"/>
              </a:rPr>
              <a:t>urner </a:t>
            </a:r>
            <a:r>
              <a:rPr lang="en-US" sz="2400" dirty="0">
                <a:latin typeface="Times New Roman" panose="02020503050405090304" pitchFamily="18" charset="0"/>
                <a:cs typeface="Times New Roman" panose="02020503050405090304" pitchFamily="18" charset="0"/>
              </a:rPr>
              <a:t>g</a:t>
            </a:r>
            <a:r>
              <a:rPr sz="2400" dirty="0">
                <a:latin typeface="Times New Roman" panose="02020503050405090304" pitchFamily="18" charset="0"/>
                <a:cs typeface="Times New Roman" panose="02020503050405090304" pitchFamily="18" charset="0"/>
              </a:rPr>
              <a:t>as </a:t>
            </a:r>
            <a:r>
              <a:rPr lang="en-US" sz="2400" dirty="0">
                <a:latin typeface="Times New Roman" panose="02020503050405090304" pitchFamily="18" charset="0"/>
                <a:cs typeface="Times New Roman" panose="02020503050405090304" pitchFamily="18" charset="0"/>
              </a:rPr>
              <a:t>g</a:t>
            </a:r>
            <a:r>
              <a:rPr sz="2400" dirty="0">
                <a:latin typeface="Times New Roman" panose="02020503050405090304" pitchFamily="18" charset="0"/>
                <a:cs typeface="Times New Roman" panose="02020503050405090304" pitchFamily="18" charset="0"/>
              </a:rPr>
              <a:t>rill has potential danger. </a:t>
            </a: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7" name="文本框 6"/>
          <p:cNvSpPr txBox="1"/>
          <p:nvPr/>
        </p:nvSpPr>
        <p:spPr>
          <a:xfrm>
            <a:off x="321582" y="2772578"/>
            <a:ext cx="483870"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F</a:t>
            </a:r>
          </a:p>
        </p:txBody>
      </p:sp>
      <p:sp>
        <p:nvSpPr>
          <p:cNvPr id="8" name="文本框 7"/>
          <p:cNvSpPr txBox="1"/>
          <p:nvPr/>
        </p:nvSpPr>
        <p:spPr>
          <a:xfrm>
            <a:off x="321582" y="3511887"/>
            <a:ext cx="483870" cy="460375"/>
          </a:xfrm>
          <a:prstGeom prst="rect">
            <a:avLst/>
          </a:prstGeom>
          <a:noFill/>
        </p:spPr>
        <p:txBody>
          <a:bodyPr wrap="square" rtlCol="0">
            <a:spAutoFit/>
          </a:bodyPr>
          <a:lstStyle/>
          <a:p>
            <a:r>
              <a:rPr lang="en-US" altLang="zh-CN" sz="2400" dirty="0">
                <a:solidFill>
                  <a:srgbClr val="C00000"/>
                </a:solidFill>
                <a:latin typeface="Times New Roman Regular" panose="02020503050405090304" charset="0"/>
                <a:cs typeface="Times New Roman Regular" panose="02020503050405090304" charset="0"/>
              </a:rPr>
              <a:t>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416560" y="211455"/>
            <a:ext cx="4398010" cy="583565"/>
          </a:xfrm>
          <a:prstGeom prst="rect">
            <a:avLst/>
          </a:prstGeom>
          <a:noFill/>
          <a:ln w="9525">
            <a:noFill/>
          </a:ln>
        </p:spPr>
        <p:txBody>
          <a:bodyPr wrap="square">
            <a:spAutoFit/>
          </a:bodyPr>
          <a:lstStyle/>
          <a:p>
            <a:pPr algn="l"/>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3" name="文本框 2"/>
          <p:cNvSpPr txBox="1"/>
          <p:nvPr/>
        </p:nvSpPr>
        <p:spPr>
          <a:xfrm>
            <a:off x="416560" y="1132216"/>
            <a:ext cx="10331450" cy="521970"/>
          </a:xfrm>
          <a:prstGeom prst="rect">
            <a:avLst/>
          </a:prstGeom>
          <a:noFill/>
        </p:spPr>
        <p:txBody>
          <a:bodyPr wrap="square" rtlCol="0">
            <a:spAutoFit/>
          </a:bodyPr>
          <a:lstStyle/>
          <a:p>
            <a:pPr algn="l">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416560" y="2156826"/>
            <a:ext cx="11673840" cy="3046988"/>
          </a:xfrm>
          <a:prstGeom prst="rect">
            <a:avLst/>
          </a:prstGeom>
          <a:noFill/>
        </p:spPr>
        <p:txBody>
          <a:bodyPr wrap="square" rtlCol="0">
            <a:spAutoFit/>
          </a:bodyPr>
          <a:lstStyle/>
          <a:p>
            <a:pPr indent="0">
              <a:buFont typeface="+mj-lt"/>
              <a:buNone/>
            </a:pPr>
            <a:r>
              <a:rPr lang="en-US" sz="2400" b="1" dirty="0">
                <a:latin typeface="Times New Roman" panose="02020503050405090304" pitchFamily="18" charset="0"/>
                <a:cs typeface="Times New Roman" panose="02020503050405090304" pitchFamily="18" charset="0"/>
              </a:rPr>
              <a:t>3. </a:t>
            </a:r>
            <a:r>
              <a:rPr sz="2400" b="1" dirty="0">
                <a:latin typeface="Times New Roman" panose="02020503050405090304" pitchFamily="18" charset="0"/>
                <a:cs typeface="Times New Roman" panose="02020503050405090304" pitchFamily="18" charset="0"/>
              </a:rPr>
              <a:t>Work in pairs and discuss the following question.</a:t>
            </a:r>
          </a:p>
          <a:p>
            <a:pPr indent="0">
              <a:buFont typeface="+mj-lt"/>
              <a:buNone/>
            </a:pPr>
            <a:endParaRPr sz="2400" dirty="0">
              <a:latin typeface="Times New Roman" panose="02020503050405090304" pitchFamily="18" charset="0"/>
              <a:cs typeface="Times New Roman" panose="02020503050405090304" pitchFamily="18" charset="0"/>
            </a:endParaRPr>
          </a:p>
          <a:p>
            <a:pPr indent="0">
              <a:buFont typeface="+mj-lt"/>
              <a:buNone/>
            </a:pPr>
            <a:r>
              <a:rPr sz="2400" dirty="0">
                <a:latin typeface="Times New Roman" panose="02020503050405090304" pitchFamily="18" charset="0"/>
                <a:cs typeface="Times New Roman" panose="02020503050405090304" pitchFamily="18" charset="0"/>
              </a:rPr>
              <a:t>Imagine you are Hanson. What solutions will you </a:t>
            </a:r>
            <a:r>
              <a:rPr lang="en-US" altLang="zh-CN" sz="2400" dirty="0">
                <a:latin typeface="Times New Roman" panose="02020503050405090304" pitchFamily="18" charset="0"/>
                <a:cs typeface="Times New Roman" panose="02020503050405090304" pitchFamily="18" charset="0"/>
              </a:rPr>
              <a:t>offer to </a:t>
            </a:r>
            <a:r>
              <a:rPr lang="en-US" sz="2400" dirty="0">
                <a:latin typeface="Times New Roman" panose="02020503050405090304" pitchFamily="18" charset="0"/>
                <a:cs typeface="Times New Roman" panose="02020503050405090304" pitchFamily="18" charset="0"/>
              </a:rPr>
              <a:t>meet the </a:t>
            </a:r>
            <a:r>
              <a:rPr sz="2400" dirty="0">
                <a:latin typeface="Times New Roman" panose="02020503050405090304" pitchFamily="18" charset="0"/>
                <a:cs typeface="Times New Roman" panose="02020503050405090304" pitchFamily="18" charset="0"/>
              </a:rPr>
              <a:t>customer</a:t>
            </a:r>
            <a:r>
              <a:rPr lang="en-US" altLang="zh-CN" sz="2400" dirty="0">
                <a:latin typeface="Times New Roman" panose="02020503050405090304" pitchFamily="18" charset="0"/>
                <a:cs typeface="Times New Roman" panose="02020503050405090304" pitchFamily="18" charset="0"/>
              </a:rPr>
              <a:t>s’</a:t>
            </a:r>
            <a:r>
              <a:rPr sz="2400" dirty="0">
                <a:latin typeface="Times New Roman" panose="02020503050405090304" pitchFamily="18" charset="0"/>
                <a:cs typeface="Times New Roman" panose="02020503050405090304" pitchFamily="18" charset="0"/>
              </a:rPr>
              <a:t> requirements?</a:t>
            </a:r>
            <a:endParaRPr lang="en-US" sz="2400" dirty="0">
              <a:latin typeface="Times New Roman" panose="02020503050405090304" pitchFamily="18" charset="0"/>
              <a:cs typeface="Times New Roman" panose="02020503050405090304" pitchFamily="18" charset="0"/>
            </a:endParaRPr>
          </a:p>
          <a:p>
            <a:pPr indent="0">
              <a:buFont typeface="+mj-lt"/>
              <a:buNone/>
            </a:pPr>
            <a:endParaRPr lang="en-US" sz="2400" dirty="0">
              <a:latin typeface="Times New Roman" panose="02020503050405090304" pitchFamily="18" charset="0"/>
              <a:cs typeface="Times New Roman" panose="02020503050405090304" pitchFamily="18" charset="0"/>
            </a:endParaRPr>
          </a:p>
          <a:p>
            <a:pPr lvl="0"/>
            <a:r>
              <a:rPr lang="en-GB" altLang="zh-CN" sz="2400" i="1" dirty="0">
                <a:solidFill>
                  <a:srgbClr val="C00000"/>
                </a:solidFill>
                <a:latin typeface="Times New Roman" panose="02020503050405090304" pitchFamily="18" charset="0"/>
                <a:cs typeface="Times New Roman" panose="02020503050405090304" pitchFamily="18" charset="0"/>
              </a:rPr>
              <a:t>Answers may vary.</a:t>
            </a:r>
            <a:endParaRPr lang="zh-CN" altLang="zh-CN" sz="2400" i="1" dirty="0">
              <a:solidFill>
                <a:srgbClr val="C00000"/>
              </a:solidFill>
              <a:latin typeface="Times New Roman" panose="02020503050405090304" pitchFamily="18" charset="0"/>
              <a:cs typeface="Times New Roman" panose="02020503050405090304" pitchFamily="18" charset="0"/>
            </a:endParaRPr>
          </a:p>
          <a:p>
            <a:r>
              <a:rPr lang="en-GB" altLang="zh-CN" sz="2400" i="1" dirty="0">
                <a:solidFill>
                  <a:srgbClr val="C00000"/>
                </a:solidFill>
                <a:latin typeface="Times New Roman" panose="02020503050405090304" pitchFamily="18" charset="0"/>
                <a:cs typeface="Times New Roman" panose="02020503050405090304" pitchFamily="18" charset="0"/>
              </a:rPr>
              <a:t>Students should refer to customers</a:t>
            </a:r>
            <a:r>
              <a:rPr lang="en-US" altLang="zh-CN" sz="2400" i="1" dirty="0">
                <a:solidFill>
                  <a:srgbClr val="C00000"/>
                </a:solidFill>
                <a:latin typeface="Times New Roman" panose="02020503050405090304" pitchFamily="18" charset="0"/>
                <a:cs typeface="Times New Roman" panose="02020503050405090304" pitchFamily="18" charset="0"/>
              </a:rPr>
              <a:t>’</a:t>
            </a:r>
            <a:r>
              <a:rPr lang="en-GB" altLang="zh-CN" sz="2400" i="1" dirty="0">
                <a:solidFill>
                  <a:srgbClr val="C00000"/>
                </a:solidFill>
                <a:latin typeface="Times New Roman" panose="02020503050405090304" pitchFamily="18" charset="0"/>
                <a:cs typeface="Times New Roman" panose="02020503050405090304" pitchFamily="18" charset="0"/>
              </a:rPr>
              <a:t> expectations and needs in the interview, so as to support their upgrading strategies.</a:t>
            </a:r>
            <a:endParaRPr lang="zh-CN" altLang="zh-CN" sz="2400" i="1" dirty="0">
              <a:solidFill>
                <a:srgbClr val="C00000"/>
              </a:solidFill>
              <a:latin typeface="Times New Roman" panose="02020503050405090304" pitchFamily="18" charset="0"/>
              <a:cs typeface="Times New Roman" panose="02020503050405090304" pitchFamily="18" charset="0"/>
            </a:endParaRPr>
          </a:p>
          <a:p>
            <a:pPr indent="0">
              <a:buFont typeface="+mj-lt"/>
              <a:buNone/>
            </a:pPr>
            <a:endParaRPr sz="2400" i="1" dirty="0">
              <a:solidFill>
                <a:srgbClr val="C00000"/>
              </a:solidFill>
              <a:latin typeface="Times New Roman" panose="02020503050405090304" pitchFamily="18" charset="0"/>
              <a:cs typeface="Times New Roman" panose="02020503050405090304" pitchFamily="18" charset="0"/>
            </a:endParaRP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349902" y="178821"/>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349902" y="1087750"/>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p:txBody>
      </p:sp>
      <p:sp>
        <p:nvSpPr>
          <p:cNvPr id="6" name="文本框 5"/>
          <p:cNvSpPr txBox="1"/>
          <p:nvPr/>
        </p:nvSpPr>
        <p:spPr>
          <a:xfrm>
            <a:off x="349902" y="1720840"/>
            <a:ext cx="11687610" cy="3416320"/>
          </a:xfrm>
          <a:prstGeom prst="rect">
            <a:avLst/>
          </a:prstGeom>
          <a:noFill/>
        </p:spPr>
        <p:txBody>
          <a:bodyPr wrap="square" rtlCol="0">
            <a:spAutoFit/>
          </a:bodyPr>
          <a:lstStyle/>
          <a:p>
            <a:r>
              <a:rPr lang="en-US" altLang="zh-CN" sz="2400" dirty="0">
                <a:solidFill>
                  <a:prstClr val="black"/>
                </a:solidFill>
                <a:latin typeface="Times New Roman" panose="02020503050405090304" pitchFamily="18" charset="0"/>
                <a:cs typeface="Times New Roman" panose="02020503050405090304" pitchFamily="18" charset="0"/>
              </a:rPr>
              <a:t>1.</a:t>
            </a:r>
            <a:r>
              <a:rPr lang="zh-CN" altLang="en-US" sz="2400" dirty="0">
                <a:solidFill>
                  <a:prstClr val="black"/>
                </a:solidFill>
                <a:latin typeface="Times New Roman" panose="02020503050405090304" pitchFamily="18" charset="0"/>
                <a:cs typeface="Times New Roman" panose="02020503050405090304" pitchFamily="18" charset="0"/>
              </a:rPr>
              <a:t> </a:t>
            </a:r>
            <a:r>
              <a:rPr lang="en-GB" altLang="zh-CN" sz="2400" dirty="0">
                <a:solidFill>
                  <a:prstClr val="black"/>
                </a:solidFill>
                <a:latin typeface="Times New Roman" panose="02020503050405090304" pitchFamily="18" charset="0"/>
                <a:cs typeface="Times New Roman" panose="02020503050405090304" pitchFamily="18" charset="0"/>
              </a:rPr>
              <a:t>For example, I’m always wondering where I can put the paper </a:t>
            </a:r>
            <a:r>
              <a:rPr lang="en-GB" altLang="zh-CN" sz="2400" b="1" i="1" dirty="0">
                <a:solidFill>
                  <a:srgbClr val="C00000"/>
                </a:solidFill>
                <a:latin typeface="Times New Roman" panose="02020503050405090304" pitchFamily="18" charset="0"/>
                <a:cs typeface="Times New Roman" panose="02020503050405090304" pitchFamily="18" charset="0"/>
              </a:rPr>
              <a:t>towel </a:t>
            </a:r>
            <a:r>
              <a:rPr lang="en-GB" altLang="zh-CN" sz="2400" dirty="0">
                <a:solidFill>
                  <a:prstClr val="black"/>
                </a:solidFill>
                <a:latin typeface="Times New Roman" panose="02020503050405090304" pitchFamily="18" charset="0"/>
                <a:cs typeface="Times New Roman" panose="02020503050405090304" pitchFamily="18" charset="0"/>
              </a:rPr>
              <a:t>and throw the </a:t>
            </a:r>
            <a:r>
              <a:rPr lang="en-GB" altLang="zh-CN" sz="2400" b="1" i="1" dirty="0">
                <a:solidFill>
                  <a:srgbClr val="C00000"/>
                </a:solidFill>
                <a:latin typeface="Times New Roman" panose="02020503050405090304" pitchFamily="18" charset="0"/>
                <a:cs typeface="Times New Roman" panose="02020503050405090304" pitchFamily="18" charset="0"/>
              </a:rPr>
              <a:t>rubbish</a:t>
            </a:r>
            <a:r>
              <a:rPr lang="en-GB" altLang="zh-CN" sz="2400" dirty="0">
                <a:solidFill>
                  <a:prstClr val="black"/>
                </a:solidFill>
                <a:latin typeface="Times New Roman" panose="02020503050405090304" pitchFamily="18" charset="0"/>
                <a:cs typeface="Times New Roman" panose="02020503050405090304" pitchFamily="18" charset="0"/>
              </a:rPr>
              <a:t>.</a:t>
            </a:r>
            <a:endParaRPr lang="en-US" altLang="zh-CN" sz="2400" dirty="0">
              <a:solidFill>
                <a:srgbClr val="C00000"/>
              </a:solidFill>
              <a:latin typeface="Times New Roman" panose="02020503050405090304" pitchFamily="18" charset="0"/>
              <a:cs typeface="Times New Roman" panose="02020503050405090304" pitchFamily="18" charset="0"/>
            </a:endParaRPr>
          </a:p>
          <a:p>
            <a:r>
              <a:rPr lang="zh-CN" altLang="en-US" sz="2400" dirty="0">
                <a:solidFill>
                  <a:srgbClr val="C00000"/>
                </a:solidFill>
                <a:latin typeface="Times New Roman" panose="02020503050405090304" pitchFamily="18" charset="0"/>
                <a:cs typeface="Times New Roman" panose="02020503050405090304" pitchFamily="18" charset="0"/>
              </a:rPr>
              <a:t>    towel </a:t>
            </a:r>
            <a:r>
              <a:rPr lang="en-GB" altLang="zh-CN" sz="2400" dirty="0">
                <a:solidFill>
                  <a:srgbClr val="C00000"/>
                </a:solidFill>
                <a:latin typeface="Times New Roman" panose="02020503050405090304" pitchFamily="18" charset="0"/>
                <a:cs typeface="Times New Roman" panose="02020503050405090304" pitchFamily="18" charset="0"/>
              </a:rPr>
              <a:t>/'</a:t>
            </a:r>
            <a:r>
              <a:rPr lang="en-GB" altLang="zh-CN" sz="2400" dirty="0" err="1">
                <a:solidFill>
                  <a:srgbClr val="C00000"/>
                </a:solidFill>
                <a:latin typeface="Times New Roman" panose="02020503050405090304" pitchFamily="18" charset="0"/>
                <a:cs typeface="Times New Roman" panose="02020503050405090304" pitchFamily="18" charset="0"/>
              </a:rPr>
              <a:t>taʊəl</a:t>
            </a:r>
            <a:r>
              <a:rPr lang="en-GB" altLang="zh-CN" sz="2400" dirty="0">
                <a:solidFill>
                  <a:srgbClr val="C00000"/>
                </a:solidFill>
                <a:latin typeface="Times New Roman" panose="02020503050405090304" pitchFamily="18" charset="0"/>
                <a:cs typeface="Times New Roman" panose="02020503050405090304" pitchFamily="18" charset="0"/>
              </a:rPr>
              <a:t>/ </a:t>
            </a:r>
            <a:r>
              <a:rPr lang="zh-CN" altLang="en-US" sz="2400" i="1" dirty="0">
                <a:solidFill>
                  <a:srgbClr val="C00000"/>
                </a:solidFill>
                <a:latin typeface="Times New Roman" panose="02020503050405090304" pitchFamily="18" charset="0"/>
                <a:cs typeface="Times New Roman" panose="02020503050405090304" pitchFamily="18" charset="0"/>
              </a:rPr>
              <a:t>n</a:t>
            </a:r>
            <a:r>
              <a:rPr lang="zh-CN" altLang="en-US" sz="2400" dirty="0">
                <a:solidFill>
                  <a:srgbClr val="C00000"/>
                </a:solidFill>
                <a:latin typeface="Times New Roman" panose="02020503050405090304" pitchFamily="18" charset="0"/>
                <a:cs typeface="Times New Roman" panose="02020503050405090304" pitchFamily="18" charset="0"/>
              </a:rPr>
              <a:t>. 毛巾；抹布</a:t>
            </a:r>
            <a:endParaRPr lang="en-US" altLang="zh-CN" sz="2400" dirty="0">
              <a:solidFill>
                <a:srgbClr val="C00000"/>
              </a:solidFill>
              <a:latin typeface="Times New Roman" panose="02020503050405090304" pitchFamily="18" charset="0"/>
              <a:cs typeface="Times New Roman" panose="02020503050405090304" pitchFamily="18" charset="0"/>
            </a:endParaRPr>
          </a:p>
          <a:p>
            <a:pPr indent="0" algn="l">
              <a:buFont typeface="+mj-lt"/>
              <a:buNone/>
            </a:pPr>
            <a:r>
              <a:rPr lang="en-US" altLang="zh-CN" sz="2400" dirty="0">
                <a:solidFill>
                  <a:prstClr val="black"/>
                </a:solidFill>
                <a:latin typeface="Times New Roman" panose="02020503050405090304" pitchFamily="18" charset="0"/>
                <a:cs typeface="Times New Roman" panose="02020503050405090304" pitchFamily="18" charset="0"/>
              </a:rPr>
              <a:t>    e.g. Pat it dry with a soft </a:t>
            </a:r>
            <a:r>
              <a:rPr lang="en-US" altLang="zh-CN" sz="2400" dirty="0">
                <a:solidFill>
                  <a:srgbClr val="C00000"/>
                </a:solidFill>
                <a:latin typeface="Times New Roman" panose="02020503050405090304" pitchFamily="18" charset="0"/>
                <a:cs typeface="Times New Roman" panose="02020503050405090304" pitchFamily="18" charset="0"/>
              </a:rPr>
              <a:t>towel</a:t>
            </a:r>
            <a:r>
              <a:rPr lang="en-US" altLang="zh-CN" sz="2400" dirty="0">
                <a:solidFill>
                  <a:prstClr val="black"/>
                </a:solidFill>
                <a:latin typeface="Times New Roman" panose="02020503050405090304" pitchFamily="18" charset="0"/>
                <a:cs typeface="Times New Roman" panose="02020503050405090304" pitchFamily="18" charset="0"/>
              </a:rPr>
              <a:t>.</a:t>
            </a: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用柔软的毛巾将它轻轻拍干。</a:t>
            </a:r>
          </a:p>
          <a:p>
            <a:r>
              <a:rPr lang="en-US" altLang="zh-CN" sz="2400" dirty="0">
                <a:solidFill>
                  <a:srgbClr val="C00000"/>
                </a:solidFill>
                <a:latin typeface="Times New Roman" panose="02020503050405090304" pitchFamily="18" charset="0"/>
                <a:cs typeface="Times New Roman" panose="02020503050405090304" pitchFamily="18" charset="0"/>
              </a:rPr>
              <a:t>    rubbish</a:t>
            </a:r>
            <a:r>
              <a:rPr lang="zh-CN" altLang="en-US" sz="2400" dirty="0">
                <a:solidFill>
                  <a:srgbClr val="C00000"/>
                </a:solidFill>
                <a:latin typeface="Times New Roman" panose="02020503050405090304" pitchFamily="18" charset="0"/>
                <a:cs typeface="Times New Roman" panose="02020503050405090304" pitchFamily="18" charset="0"/>
              </a:rPr>
              <a:t> </a:t>
            </a:r>
            <a:r>
              <a:rPr lang="en-GB" altLang="zh-CN" sz="2400" dirty="0">
                <a:solidFill>
                  <a:srgbClr val="C00000"/>
                </a:solidFill>
                <a:latin typeface="Times New Roman" panose="02020503050405090304" pitchFamily="18" charset="0"/>
                <a:cs typeface="Times New Roman" panose="02020503050405090304" pitchFamily="18" charset="0"/>
              </a:rPr>
              <a:t>/'</a:t>
            </a:r>
            <a:r>
              <a:rPr lang="en-GB" altLang="zh-CN" sz="2400" dirty="0" err="1">
                <a:solidFill>
                  <a:srgbClr val="C00000"/>
                </a:solidFill>
                <a:latin typeface="Times New Roman" panose="02020503050405090304" pitchFamily="18" charset="0"/>
                <a:cs typeface="Times New Roman" panose="02020503050405090304" pitchFamily="18" charset="0"/>
              </a:rPr>
              <a:t>rʌbɪʃ</a:t>
            </a:r>
            <a:r>
              <a:rPr lang="en-GB" altLang="zh-CN" sz="2400" dirty="0">
                <a:solidFill>
                  <a:srgbClr val="C00000"/>
                </a:solidFill>
                <a:latin typeface="Times New Roman" panose="02020503050405090304" pitchFamily="18" charset="0"/>
                <a:cs typeface="Times New Roman" panose="02020503050405090304" pitchFamily="18" charset="0"/>
              </a:rPr>
              <a:t>/ </a:t>
            </a:r>
            <a:r>
              <a:rPr lang="zh-CN" altLang="en-US" sz="2400" i="1" dirty="0">
                <a:solidFill>
                  <a:srgbClr val="C00000"/>
                </a:solidFill>
                <a:latin typeface="Times New Roman Italic" panose="02020503050405090304" charset="0"/>
                <a:cs typeface="Times New Roman Italic" panose="02020503050405090304" charset="0"/>
              </a:rPr>
              <a:t>n.</a:t>
            </a:r>
            <a:r>
              <a:rPr lang="zh-CN" altLang="en-US" sz="2400" dirty="0">
                <a:solidFill>
                  <a:srgbClr val="C00000"/>
                </a:solidFill>
                <a:latin typeface="Times New Roman" panose="02020503050405090304" pitchFamily="18" charset="0"/>
                <a:cs typeface="Times New Roman" panose="02020503050405090304" pitchFamily="18" charset="0"/>
              </a:rPr>
              <a:t> 垃圾；废弃物</a:t>
            </a: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en-US" altLang="zh-CN" sz="2400" dirty="0">
                <a:solidFill>
                  <a:prstClr val="black"/>
                </a:solidFill>
                <a:latin typeface="Times New Roman" panose="02020503050405090304" pitchFamily="18" charset="0"/>
                <a:cs typeface="Times New Roman" panose="02020503050405090304" pitchFamily="18" charset="0"/>
              </a:rPr>
              <a:t>    e.g. </a:t>
            </a:r>
            <a:r>
              <a:rPr lang="zh-CN" altLang="en-US" sz="2400" dirty="0">
                <a:solidFill>
                  <a:prstClr val="black"/>
                </a:solidFill>
                <a:latin typeface="Times New Roman" panose="02020503050405090304" pitchFamily="18" charset="0"/>
                <a:cs typeface="Times New Roman" panose="02020503050405090304" pitchFamily="18" charset="0"/>
              </a:rPr>
              <a:t>The yards are overgrown and cluttered with </a:t>
            </a:r>
            <a:r>
              <a:rPr lang="en-US" altLang="zh-CN" sz="2400" dirty="0">
                <a:solidFill>
                  <a:srgbClr val="C00000"/>
                </a:solidFill>
                <a:latin typeface="Times New Roman" panose="02020503050405090304" pitchFamily="18" charset="0"/>
                <a:cs typeface="Times New Roman" panose="02020503050405090304" pitchFamily="18" charset="0"/>
              </a:rPr>
              <a:t>rubbish</a:t>
            </a:r>
            <a:r>
              <a:rPr lang="zh-CN" altLang="en-US" sz="2400" dirty="0">
                <a:solidFill>
                  <a:prstClr val="black"/>
                </a:solidFill>
                <a:latin typeface="Times New Roman" panose="02020503050405090304" pitchFamily="18" charset="0"/>
                <a:cs typeface="Times New Roman" panose="02020503050405090304" pitchFamily="18" charset="0"/>
              </a:rPr>
              <a:t>.</a:t>
            </a: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院子杂草丛生，堆满了垃圾。</a:t>
            </a:r>
          </a:p>
          <a:p>
            <a:pPr indent="0" algn="l">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312420" y="179069"/>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312420" y="965926"/>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p:txBody>
      </p:sp>
      <p:sp>
        <p:nvSpPr>
          <p:cNvPr id="6" name="文本框 5"/>
          <p:cNvSpPr txBox="1"/>
          <p:nvPr/>
        </p:nvSpPr>
        <p:spPr>
          <a:xfrm>
            <a:off x="312420" y="1691188"/>
            <a:ext cx="11566525" cy="4893647"/>
          </a:xfrm>
          <a:prstGeom prst="rect">
            <a:avLst/>
          </a:prstGeom>
          <a:noFill/>
        </p:spPr>
        <p:txBody>
          <a:bodyPr wrap="square" rtlCol="0">
            <a:spAutoFit/>
          </a:bodyPr>
          <a:lstStyle/>
          <a:p>
            <a:pPr lvl="0"/>
            <a:r>
              <a:rPr lang="en-US" altLang="zh-CN" sz="2400" dirty="0">
                <a:solidFill>
                  <a:prstClr val="black"/>
                </a:solidFill>
                <a:latin typeface="Times New Roman" panose="02020503050405090304" pitchFamily="18" charset="0"/>
                <a:cs typeface="Times New Roman" panose="02020503050405090304" pitchFamily="18" charset="0"/>
              </a:rPr>
              <a:t>2.</a:t>
            </a:r>
            <a:r>
              <a:rPr lang="zh-CN" altLang="en-US" sz="2400" dirty="0">
                <a:solidFill>
                  <a:prstClr val="black"/>
                </a:solidFill>
                <a:latin typeface="Times New Roman" panose="02020503050405090304" pitchFamily="18" charset="0"/>
                <a:cs typeface="Times New Roman" panose="02020503050405090304" pitchFamily="18" charset="0"/>
              </a:rPr>
              <a:t> </a:t>
            </a:r>
            <a:r>
              <a:rPr lang="en-GB" altLang="zh-CN" sz="2400" dirty="0">
                <a:solidFill>
                  <a:prstClr val="black"/>
                </a:solidFill>
                <a:latin typeface="Times New Roman" panose="02020503050405090304" pitchFamily="18" charset="0"/>
                <a:cs typeface="Times New Roman" panose="02020503050405090304" pitchFamily="18" charset="0"/>
              </a:rPr>
              <a:t>In terms of the advantages of GA.II, easy to </a:t>
            </a:r>
            <a:r>
              <a:rPr lang="en-GB" altLang="zh-CN" sz="2400" b="1" i="1" dirty="0">
                <a:solidFill>
                  <a:srgbClr val="C00000"/>
                </a:solidFill>
                <a:latin typeface="Times New Roman" panose="02020503050405090304" pitchFamily="18" charset="0"/>
                <a:cs typeface="Times New Roman" panose="02020503050405090304" pitchFamily="18" charset="0"/>
              </a:rPr>
              <a:t>assemble</a:t>
            </a:r>
            <a:r>
              <a:rPr lang="en-GB" altLang="zh-CN" sz="2400" dirty="0">
                <a:solidFill>
                  <a:prstClr val="black"/>
                </a:solidFill>
                <a:latin typeface="Times New Roman" panose="02020503050405090304" pitchFamily="18" charset="0"/>
                <a:cs typeface="Times New Roman" panose="02020503050405090304" pitchFamily="18" charset="0"/>
              </a:rPr>
              <a:t> and operate, quick heat, and so on.</a:t>
            </a:r>
            <a:endParaRPr lang="zh-CN" altLang="zh-CN" sz="2400" dirty="0">
              <a:solidFill>
                <a:prstClr val="black"/>
              </a:solidFill>
              <a:latin typeface="Times New Roman" panose="02020503050405090304" pitchFamily="18" charset="0"/>
              <a:cs typeface="Times New Roman" panose="02020503050405090304" pitchFamily="18" charset="0"/>
            </a:endParaRPr>
          </a:p>
          <a:p>
            <a:r>
              <a:rPr lang="zh-CN" altLang="en-US" sz="2400" dirty="0">
                <a:solidFill>
                  <a:srgbClr val="C00000"/>
                </a:solidFill>
                <a:latin typeface="Times New Roman" panose="02020503050405090304" pitchFamily="18" charset="0"/>
                <a:cs typeface="Times New Roman" panose="02020503050405090304" pitchFamily="18" charset="0"/>
              </a:rPr>
              <a:t>    assemble /</a:t>
            </a:r>
            <a:r>
              <a:rPr lang="en-GB" altLang="zh-CN" sz="2400" dirty="0" err="1">
                <a:solidFill>
                  <a:srgbClr val="C00000"/>
                </a:solidFill>
                <a:latin typeface="Times New Roman" panose="02020503050405090304" pitchFamily="18" charset="0"/>
                <a:cs typeface="Times New Roman" panose="02020503050405090304" pitchFamily="18" charset="0"/>
              </a:rPr>
              <a:t>ə'semb</a:t>
            </a:r>
            <a:r>
              <a:rPr lang="en-GB" altLang="zh-CN" sz="2400" i="1" dirty="0" err="1">
                <a:solidFill>
                  <a:srgbClr val="C00000"/>
                </a:solidFill>
                <a:latin typeface="Times New Roman" panose="02020503050405090304" pitchFamily="18" charset="0"/>
                <a:cs typeface="Times New Roman" panose="02020503050405090304" pitchFamily="18" charset="0"/>
              </a:rPr>
              <a:t>ə</a:t>
            </a:r>
            <a:r>
              <a:rPr lang="en-GB" altLang="zh-CN" sz="2400" dirty="0" err="1">
                <a:solidFill>
                  <a:srgbClr val="C00000"/>
                </a:solidFill>
                <a:latin typeface="Times New Roman" panose="02020503050405090304" pitchFamily="18" charset="0"/>
                <a:cs typeface="Times New Roman" panose="02020503050405090304" pitchFamily="18" charset="0"/>
              </a:rPr>
              <a:t>l</a:t>
            </a:r>
            <a:r>
              <a:rPr lang="zh-CN" altLang="en-US" sz="2400" dirty="0">
                <a:solidFill>
                  <a:srgbClr val="C00000"/>
                </a:solidFill>
                <a:latin typeface="Times New Roman" panose="02020503050405090304" pitchFamily="18" charset="0"/>
                <a:cs typeface="Times New Roman" panose="02020503050405090304" pitchFamily="18" charset="0"/>
              </a:rPr>
              <a:t>/</a:t>
            </a:r>
            <a:r>
              <a:rPr lang="zh-CN" altLang="en-US" sz="2400" i="1" dirty="0">
                <a:solidFill>
                  <a:srgbClr val="C00000"/>
                </a:solidFill>
                <a:latin typeface="Times New Roman" panose="02020503050405090304" pitchFamily="18" charset="0"/>
                <a:cs typeface="Times New Roman" panose="02020503050405090304" pitchFamily="18" charset="0"/>
              </a:rPr>
              <a:t> </a:t>
            </a:r>
            <a:r>
              <a:rPr lang="zh-CN" altLang="en-US" sz="2400" i="1" dirty="0">
                <a:solidFill>
                  <a:srgbClr val="C00000"/>
                </a:solidFill>
                <a:latin typeface="Times New Roman Italic" panose="02020503050405090304" charset="0"/>
                <a:cs typeface="Times New Roman Italic" panose="02020503050405090304" charset="0"/>
              </a:rPr>
              <a:t>v.</a:t>
            </a:r>
            <a:r>
              <a:rPr lang="zh-CN" altLang="en-US" sz="2400" dirty="0">
                <a:solidFill>
                  <a:srgbClr val="C00000"/>
                </a:solidFill>
                <a:latin typeface="Times New Roman" panose="02020503050405090304" pitchFamily="18" charset="0"/>
                <a:cs typeface="Times New Roman" panose="02020503050405090304" pitchFamily="18" charset="0"/>
              </a:rPr>
              <a:t> 组装；装配</a:t>
            </a: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en-US" altLang="zh-CN" sz="2400" dirty="0">
                <a:solidFill>
                  <a:prstClr val="black"/>
                </a:solidFill>
                <a:latin typeface="Times New Roman" panose="02020503050405090304" pitchFamily="18" charset="0"/>
                <a:cs typeface="Times New Roman" panose="02020503050405090304" pitchFamily="18" charset="0"/>
              </a:rPr>
              <a:t>    e.g. The cupboard is easy to </a:t>
            </a:r>
            <a:r>
              <a:rPr lang="en-US" altLang="zh-CN" sz="2400" dirty="0">
                <a:solidFill>
                  <a:srgbClr val="C00000"/>
                </a:solidFill>
                <a:latin typeface="Times New Roman" panose="02020503050405090304" pitchFamily="18" charset="0"/>
                <a:cs typeface="Times New Roman" panose="02020503050405090304" pitchFamily="18" charset="0"/>
              </a:rPr>
              <a:t>assemble</a:t>
            </a:r>
            <a:r>
              <a:rPr lang="en-US" altLang="zh-CN" sz="2400" dirty="0">
                <a:solidFill>
                  <a:prstClr val="black"/>
                </a:solidFill>
                <a:latin typeface="Times New Roman" panose="02020503050405090304" pitchFamily="18" charset="0"/>
                <a:cs typeface="Times New Roman" panose="02020503050405090304" pitchFamily="18" charset="0"/>
              </a:rPr>
              <a:t>.</a:t>
            </a:r>
            <a:r>
              <a:rPr lang="zh-CN" altLang="en-US" sz="2400" dirty="0">
                <a:solidFill>
                  <a:prstClr val="black"/>
                </a:solidFill>
                <a:latin typeface="Times New Roman" panose="02020503050405090304" pitchFamily="18" charset="0"/>
                <a:cs typeface="Times New Roman" panose="02020503050405090304" pitchFamily="18" charset="0"/>
              </a:rPr>
              <a:t>            </a:t>
            </a: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en-US" altLang="zh-CN" sz="2400" dirty="0">
                <a:solidFill>
                  <a:prstClr val="black"/>
                </a:solidFill>
                <a:latin typeface="Times New Roman" panose="02020503050405090304" pitchFamily="18" charset="0"/>
                <a:cs typeface="Times New Roman" panose="02020503050405090304" pitchFamily="18" charset="0"/>
              </a:rPr>
              <a:t>          </a:t>
            </a:r>
            <a:r>
              <a:rPr lang="zh-CN" altLang="en-US" sz="2400" dirty="0">
                <a:solidFill>
                  <a:prstClr val="black"/>
                </a:solidFill>
                <a:latin typeface="Times New Roman" panose="02020503050405090304" pitchFamily="18" charset="0"/>
                <a:cs typeface="Times New Roman" panose="02020503050405090304" pitchFamily="18" charset="0"/>
              </a:rPr>
              <a:t>橱柜很好组装。</a:t>
            </a: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endParaRPr lang="en-US" altLang="zh-CN" sz="2400" dirty="0">
              <a:solidFill>
                <a:prstClr val="black"/>
              </a:solidFill>
              <a:latin typeface="Times New Roman" panose="02020503050405090304" pitchFamily="18" charset="0"/>
              <a:cs typeface="Times New Roman" panose="02020503050405090304" pitchFamily="18" charset="0"/>
            </a:endParaRPr>
          </a:p>
          <a:p>
            <a:pPr lvl="0"/>
            <a:r>
              <a:rPr lang="en-US" altLang="zh-CN" sz="2400" dirty="0">
                <a:solidFill>
                  <a:prstClr val="black"/>
                </a:solidFill>
                <a:latin typeface="Times New Roman" panose="02020503050405090304" pitchFamily="18" charset="0"/>
                <a:cs typeface="Times New Roman" panose="02020503050405090304" pitchFamily="18" charset="0"/>
              </a:rPr>
              <a:t>3. </a:t>
            </a:r>
            <a:r>
              <a:rPr lang="en-GB" altLang="zh-CN" sz="2400" dirty="0">
                <a:solidFill>
                  <a:prstClr val="black"/>
                </a:solidFill>
                <a:latin typeface="Times New Roman" panose="02020503050405090304" pitchFamily="18" charset="0"/>
                <a:cs typeface="Times New Roman" panose="02020503050405090304" pitchFamily="18" charset="0"/>
              </a:rPr>
              <a:t>Fast-starting gas grills are a great choice for people who love </a:t>
            </a:r>
            <a:r>
              <a:rPr lang="en-GB" altLang="zh-CN" sz="2400" b="1" i="1" dirty="0">
                <a:solidFill>
                  <a:srgbClr val="C00000"/>
                </a:solidFill>
                <a:latin typeface="Times New Roman" panose="02020503050405090304" pitchFamily="18" charset="0"/>
                <a:cs typeface="Times New Roman" panose="02020503050405090304" pitchFamily="18" charset="0"/>
              </a:rPr>
              <a:t>reliable</a:t>
            </a:r>
            <a:r>
              <a:rPr lang="en-GB" altLang="zh-CN" sz="2400" dirty="0">
                <a:solidFill>
                  <a:prstClr val="black"/>
                </a:solidFill>
                <a:latin typeface="Times New Roman" panose="02020503050405090304" pitchFamily="18" charset="0"/>
                <a:cs typeface="Times New Roman" panose="02020503050405090304" pitchFamily="18" charset="0"/>
              </a:rPr>
              <a:t>, push-button </a:t>
            </a:r>
            <a:r>
              <a:rPr lang="zh-CN" altLang="en-US" sz="2400" dirty="0">
                <a:solidFill>
                  <a:prstClr val="black"/>
                </a:solidFill>
                <a:latin typeface="Times New Roman" panose="02020503050405090304" pitchFamily="18" charset="0"/>
                <a:cs typeface="Times New Roman" panose="02020503050405090304" pitchFamily="18" charset="0"/>
              </a:rPr>
              <a:t>   </a:t>
            </a:r>
            <a:endParaRPr lang="en-US" altLang="zh-CN" sz="2400" dirty="0">
              <a:solidFill>
                <a:prstClr val="black"/>
              </a:solidFill>
              <a:latin typeface="Times New Roman" panose="02020503050405090304" pitchFamily="18" charset="0"/>
              <a:cs typeface="Times New Roman" panose="02020503050405090304" pitchFamily="18" charset="0"/>
            </a:endParaRPr>
          </a:p>
          <a:p>
            <a:pPr lvl="0"/>
            <a:r>
              <a:rPr lang="zh-CN" altLang="en-US" sz="2400" dirty="0">
                <a:solidFill>
                  <a:prstClr val="black"/>
                </a:solidFill>
                <a:latin typeface="Times New Roman" panose="02020503050405090304" pitchFamily="18" charset="0"/>
                <a:cs typeface="Times New Roman" panose="02020503050405090304" pitchFamily="18" charset="0"/>
              </a:rPr>
              <a:t>    </a:t>
            </a:r>
            <a:r>
              <a:rPr lang="en-GB" altLang="zh-CN" sz="2400" dirty="0">
                <a:solidFill>
                  <a:prstClr val="black"/>
                </a:solidFill>
                <a:latin typeface="Times New Roman" panose="02020503050405090304" pitchFamily="18" charset="0"/>
                <a:cs typeface="Times New Roman" panose="02020503050405090304" pitchFamily="18" charset="0"/>
              </a:rPr>
              <a:t>convenience, and gas grills also offer cleaner and cheaper operation than charcoal.</a:t>
            </a:r>
          </a:p>
          <a:p>
            <a:r>
              <a:rPr lang="zh-CN" altLang="en-US" sz="2400" dirty="0">
                <a:solidFill>
                  <a:srgbClr val="C00000"/>
                </a:solidFill>
                <a:latin typeface="Times New Roman" panose="02020503050405090304" pitchFamily="18" charset="0"/>
                <a:cs typeface="Times New Roman" panose="02020503050405090304" pitchFamily="18" charset="0"/>
              </a:rPr>
              <a:t>    reliable /rɪ'laɪəb</a:t>
            </a:r>
            <a:r>
              <a:rPr lang="zh-CN" altLang="en-US" sz="2400" i="1" dirty="0">
                <a:solidFill>
                  <a:srgbClr val="C00000"/>
                </a:solidFill>
                <a:latin typeface="Times New Roman" panose="02020503050405090304" pitchFamily="18" charset="0"/>
                <a:cs typeface="Times New Roman" panose="02020503050405090304" pitchFamily="18" charset="0"/>
              </a:rPr>
              <a:t>ə</a:t>
            </a:r>
            <a:r>
              <a:rPr lang="zh-CN" altLang="en-US" sz="2400" dirty="0">
                <a:solidFill>
                  <a:srgbClr val="C00000"/>
                </a:solidFill>
                <a:latin typeface="Times New Roman" panose="02020503050405090304" pitchFamily="18" charset="0"/>
                <a:cs typeface="Times New Roman" panose="02020503050405090304" pitchFamily="18" charset="0"/>
              </a:rPr>
              <a:t>l/ </a:t>
            </a:r>
            <a:r>
              <a:rPr lang="zh-CN" altLang="en-US" sz="2400" i="1" dirty="0">
                <a:solidFill>
                  <a:srgbClr val="C00000"/>
                </a:solidFill>
                <a:latin typeface="Times New Roman Italic" panose="02020503050405090304" charset="0"/>
                <a:cs typeface="Times New Roman Italic" panose="02020503050405090304" charset="0"/>
              </a:rPr>
              <a:t>adj. </a:t>
            </a:r>
            <a:r>
              <a:rPr lang="zh-CN" altLang="en-US" sz="2400" dirty="0">
                <a:solidFill>
                  <a:srgbClr val="C00000"/>
                </a:solidFill>
                <a:latin typeface="Times New Roman" panose="02020503050405090304" pitchFamily="18" charset="0"/>
                <a:cs typeface="Times New Roman" panose="02020503050405090304" pitchFamily="18" charset="0"/>
              </a:rPr>
              <a:t>可靠的；耐用的</a:t>
            </a:r>
            <a:endParaRPr lang="zh-CN" altLang="en-US" sz="2400" dirty="0">
              <a:solidFill>
                <a:prstClr val="black"/>
              </a:solidFill>
              <a:latin typeface="Times New Roman" panose="02020503050405090304" pitchFamily="18" charset="0"/>
              <a:cs typeface="Times New Roman" panose="02020503050405090304" pitchFamily="18" charset="0"/>
            </a:endParaRPr>
          </a:p>
          <a:p>
            <a:r>
              <a:rPr lang="en-US" altLang="zh-CN" sz="2400" dirty="0">
                <a:solidFill>
                  <a:prstClr val="black"/>
                </a:solidFill>
                <a:latin typeface="Times New Roman" panose="02020503050405090304" pitchFamily="18" charset="0"/>
                <a:cs typeface="Times New Roman" panose="02020503050405090304" pitchFamily="18" charset="0"/>
              </a:rPr>
              <a:t>    e.g. She was efficient and </a:t>
            </a:r>
            <a:r>
              <a:rPr lang="en-US" altLang="zh-CN" sz="2400" dirty="0">
                <a:solidFill>
                  <a:srgbClr val="C00000"/>
                </a:solidFill>
                <a:latin typeface="Times New Roman" panose="02020503050405090304" pitchFamily="18" charset="0"/>
                <a:cs typeface="Times New Roman" panose="02020503050405090304" pitchFamily="18" charset="0"/>
              </a:rPr>
              <a:t>reliable</a:t>
            </a:r>
            <a:r>
              <a:rPr lang="en-US" altLang="zh-CN" sz="2400" dirty="0">
                <a:solidFill>
                  <a:prstClr val="black"/>
                </a:solidFill>
                <a:latin typeface="Times New Roman" panose="02020503050405090304" pitchFamily="18" charset="0"/>
                <a:cs typeface="Times New Roman" panose="02020503050405090304" pitchFamily="18" charset="0"/>
              </a:rPr>
              <a:t>.</a:t>
            </a:r>
          </a:p>
          <a:p>
            <a:r>
              <a:rPr lang="zh-CN" altLang="en-US" sz="2400" dirty="0">
                <a:solidFill>
                  <a:prstClr val="black"/>
                </a:solidFill>
                <a:latin typeface="Times New Roman" panose="02020503050405090304" pitchFamily="18" charset="0"/>
                <a:cs typeface="Times New Roman" panose="02020503050405090304" pitchFamily="18" charset="0"/>
              </a:rPr>
              <a:t>          她既能干又可靠。</a:t>
            </a:r>
          </a:p>
          <a:p>
            <a:pPr lvl="0"/>
            <a:endParaRPr lang="zh-CN" altLang="zh-CN"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endParaRPr lang="zh-CN" altLang="en-US" sz="2400" dirty="0">
              <a:solidFill>
                <a:prstClr val="black"/>
              </a:solidFill>
              <a:latin typeface="Times New Roman" panose="02020503050405090304" pitchFamily="18"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extLst>
      <p:ext uri="{BB962C8B-B14F-4D97-AF65-F5344CB8AC3E}">
        <p14:creationId xmlns:p14="http://schemas.microsoft.com/office/powerpoint/2010/main" val="250829771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6110" y="1073785"/>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p:txBody>
      </p:sp>
      <p:sp>
        <p:nvSpPr>
          <p:cNvPr id="6" name="文本框 5"/>
          <p:cNvSpPr txBox="1"/>
          <p:nvPr/>
        </p:nvSpPr>
        <p:spPr>
          <a:xfrm>
            <a:off x="625475" y="1695538"/>
            <a:ext cx="10936151" cy="3785652"/>
          </a:xfrm>
          <a:prstGeom prst="rect">
            <a:avLst/>
          </a:prstGeom>
          <a:noFill/>
        </p:spPr>
        <p:txBody>
          <a:bodyPr wrap="square" rtlCol="0">
            <a:spAutoFit/>
          </a:bodyPr>
          <a:lstStyle/>
          <a:p>
            <a:pPr lvl="0"/>
            <a:r>
              <a:rPr lang="en-US" altLang="zh-CN" sz="2400" dirty="0">
                <a:solidFill>
                  <a:prstClr val="black"/>
                </a:solidFill>
                <a:latin typeface="Times New Roman" panose="02020503050405090304" pitchFamily="18" charset="0"/>
                <a:cs typeface="Times New Roman" panose="02020503050405090304" pitchFamily="18" charset="0"/>
              </a:rPr>
              <a:t>4. </a:t>
            </a:r>
            <a:r>
              <a:rPr lang="en-GB" altLang="zh-CN" sz="2400" dirty="0">
                <a:solidFill>
                  <a:prstClr val="black"/>
                </a:solidFill>
                <a:latin typeface="Times New Roman" panose="02020503050405090304" pitchFamily="18" charset="0"/>
                <a:cs typeface="Times New Roman" panose="02020503050405090304" pitchFamily="18" charset="0"/>
              </a:rPr>
              <a:t>So I’m wondering if you can </a:t>
            </a:r>
            <a:r>
              <a:rPr lang="en-GB" altLang="zh-CN" sz="2400" b="1" i="1" dirty="0">
                <a:solidFill>
                  <a:srgbClr val="C00000"/>
                </a:solidFill>
                <a:latin typeface="Times New Roman" panose="02020503050405090304" pitchFamily="18" charset="0"/>
                <a:cs typeface="Times New Roman" panose="02020503050405090304" pitchFamily="18" charset="0"/>
              </a:rPr>
              <a:t>cater for </a:t>
            </a:r>
            <a:r>
              <a:rPr lang="en-GB" altLang="zh-CN" sz="2400" dirty="0">
                <a:solidFill>
                  <a:prstClr val="black"/>
                </a:solidFill>
                <a:latin typeface="Times New Roman" panose="02020503050405090304" pitchFamily="18" charset="0"/>
                <a:cs typeface="Times New Roman" panose="02020503050405090304" pitchFamily="18" charset="0"/>
              </a:rPr>
              <a:t>customers like me.</a:t>
            </a: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zh-CN" altLang="en-US" sz="2400" dirty="0">
                <a:solidFill>
                  <a:srgbClr val="C00000"/>
                </a:solidFill>
                <a:latin typeface="Times New Roman" panose="02020503050405090304" pitchFamily="18" charset="0"/>
                <a:cs typeface="Times New Roman" panose="02020503050405090304" pitchFamily="18" charset="0"/>
                <a:sym typeface="+mn-ea"/>
              </a:rPr>
              <a:t>    cater for 满足；迎合</a:t>
            </a:r>
            <a:endParaRPr lang="en-US" altLang="zh-CN" sz="2400" dirty="0">
              <a:solidFill>
                <a:srgbClr val="C00000"/>
              </a:solidFill>
              <a:latin typeface="Times New Roman" panose="02020503050405090304" pitchFamily="18" charset="0"/>
              <a:cs typeface="Times New Roman" panose="02020503050405090304" pitchFamily="18" charset="0"/>
              <a:sym typeface="+mn-ea"/>
            </a:endParaRP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e.g.</a:t>
            </a:r>
            <a:r>
              <a:rPr lang="zh-CN" altLang="en-US" sz="2400" dirty="0">
                <a:solidFill>
                  <a:prstClr val="black"/>
                </a:solidFill>
                <a:latin typeface="Times New Roman" panose="02020503050405090304" pitchFamily="18" charset="0"/>
                <a:cs typeface="Times New Roman" panose="02020503050405090304" pitchFamily="18" charset="0"/>
              </a:rPr>
              <a:t> The university started some new language programs to </a:t>
            </a:r>
            <a:r>
              <a:rPr lang="zh-CN" altLang="en-US" sz="2400" dirty="0">
                <a:solidFill>
                  <a:srgbClr val="C00000"/>
                </a:solidFill>
                <a:latin typeface="Times New Roman" panose="02020503050405090304" pitchFamily="18" charset="0"/>
                <a:cs typeface="Times New Roman" panose="02020503050405090304" pitchFamily="18" charset="0"/>
              </a:rPr>
              <a:t>cater for </a:t>
            </a:r>
            <a:r>
              <a:rPr lang="zh-CN" altLang="en-US" sz="2400" dirty="0">
                <a:solidFill>
                  <a:prstClr val="black"/>
                </a:solidFill>
                <a:latin typeface="Times New Roman" panose="02020503050405090304" pitchFamily="18" charset="0"/>
                <a:cs typeface="Times New Roman" panose="02020503050405090304" pitchFamily="18" charset="0"/>
              </a:rPr>
              <a:t>China</a:t>
            </a:r>
            <a:r>
              <a:rPr lang="en-US" altLang="zh-CN" sz="2400" dirty="0">
                <a:solidFill>
                  <a:prstClr val="black"/>
                </a:solidFill>
                <a:latin typeface="Times New Roman" panose="02020503050405090304" pitchFamily="18" charset="0"/>
                <a:cs typeface="Times New Roman" panose="02020503050405090304" pitchFamily="18" charset="0"/>
              </a:rPr>
              <a:t>’</a:t>
            </a:r>
            <a:r>
              <a:rPr lang="zh-CN" altLang="en-US" sz="2400" dirty="0">
                <a:solidFill>
                  <a:prstClr val="black"/>
                </a:solidFill>
                <a:latin typeface="Times New Roman" panose="02020503050405090304" pitchFamily="18" charset="0"/>
                <a:cs typeface="Times New Roman" panose="02020503050405090304" pitchFamily="18" charset="0"/>
              </a:rPr>
              <a:t>s Silk </a:t>
            </a: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Road Economic Belt.</a:t>
            </a: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这所大学为中国的丝绸之路经济带开设了一些新的语言专业。</a:t>
            </a:r>
          </a:p>
          <a:p>
            <a:pPr indent="0" algn="l">
              <a:buFont typeface="+mj-lt"/>
              <a:buNone/>
            </a:pPr>
            <a:endParaRPr lang="en-US" altLang="zh-CN" sz="2400" dirty="0">
              <a:solidFill>
                <a:prstClr val="black"/>
              </a:solidFill>
              <a:latin typeface="Times New Roman" panose="02020503050405090304" pitchFamily="18" charset="0"/>
              <a:cs typeface="Times New Roman" panose="02020503050405090304" pitchFamily="18" charset="0"/>
            </a:endParaRPr>
          </a:p>
          <a:p>
            <a:pPr lvl="0"/>
            <a:r>
              <a:rPr lang="en-US" altLang="zh-CN" sz="2400" dirty="0">
                <a:solidFill>
                  <a:prstClr val="black"/>
                </a:solidFill>
                <a:latin typeface="Times New Roman" panose="02020503050405090304" pitchFamily="18" charset="0"/>
                <a:cs typeface="Times New Roman" panose="02020503050405090304" pitchFamily="18" charset="0"/>
              </a:rPr>
              <a:t>5. </a:t>
            </a:r>
            <a:r>
              <a:rPr lang="en-GB" altLang="zh-CN" sz="2400" dirty="0">
                <a:solidFill>
                  <a:prstClr val="black"/>
                </a:solidFill>
                <a:latin typeface="Times New Roman" panose="02020503050405090304" pitchFamily="18" charset="0"/>
                <a:cs typeface="Times New Roman" panose="02020503050405090304" pitchFamily="18" charset="0"/>
              </a:rPr>
              <a:t>I feel I’m a </a:t>
            </a:r>
            <a:r>
              <a:rPr lang="en-GB" altLang="zh-CN" sz="2400" b="1" i="1" dirty="0">
                <a:solidFill>
                  <a:srgbClr val="C00000"/>
                </a:solidFill>
                <a:latin typeface="Times New Roman" panose="02020503050405090304" pitchFamily="18" charset="0"/>
                <a:cs typeface="Times New Roman" panose="02020503050405090304" pitchFamily="18" charset="0"/>
              </a:rPr>
              <a:t>loyal</a:t>
            </a:r>
            <a:r>
              <a:rPr lang="en-GB" altLang="zh-CN" sz="2400" dirty="0">
                <a:solidFill>
                  <a:prstClr val="black"/>
                </a:solidFill>
                <a:latin typeface="Times New Roman" panose="02020503050405090304" pitchFamily="18" charset="0"/>
                <a:cs typeface="Times New Roman" panose="02020503050405090304" pitchFamily="18" charset="0"/>
              </a:rPr>
              <a:t> customer of your brand and I’m glad you’d like my feedback.</a:t>
            </a:r>
            <a:endParaRPr lang="zh-CN" altLang="en-US" sz="2400" dirty="0">
              <a:solidFill>
                <a:prstClr val="black"/>
              </a:solidFill>
              <a:latin typeface="Times New Roman" panose="02020503050405090304" pitchFamily="18" charset="0"/>
              <a:cs typeface="Times New Roman" panose="02020503050405090304" pitchFamily="18" charset="0"/>
            </a:endParaRPr>
          </a:p>
          <a:p>
            <a:r>
              <a:rPr lang="zh-CN" altLang="en-US" sz="2400" dirty="0">
                <a:solidFill>
                  <a:srgbClr val="C00000"/>
                </a:solidFill>
                <a:latin typeface="Times New Roman" panose="02020503050405090304" pitchFamily="18" charset="0"/>
                <a:cs typeface="Times New Roman" panose="02020503050405090304" pitchFamily="18" charset="0"/>
                <a:sym typeface="+mn-ea"/>
              </a:rPr>
              <a:t>    loyal </a:t>
            </a:r>
            <a:r>
              <a:rPr lang="en-GB" altLang="zh-CN" sz="2400" dirty="0">
                <a:solidFill>
                  <a:srgbClr val="C00000"/>
                </a:solidFill>
                <a:latin typeface="Times New Roman" panose="02020503050405090304" pitchFamily="18" charset="0"/>
                <a:cs typeface="Times New Roman" panose="02020503050405090304" pitchFamily="18" charset="0"/>
              </a:rPr>
              <a:t>/'</a:t>
            </a:r>
            <a:r>
              <a:rPr lang="en-GB" altLang="zh-CN" sz="2400" dirty="0" err="1">
                <a:solidFill>
                  <a:srgbClr val="C00000"/>
                </a:solidFill>
                <a:latin typeface="Times New Roman" panose="02020503050405090304" pitchFamily="18" charset="0"/>
                <a:cs typeface="Times New Roman" panose="02020503050405090304" pitchFamily="18" charset="0"/>
              </a:rPr>
              <a:t>lɔɪəl</a:t>
            </a:r>
            <a:r>
              <a:rPr lang="en-GB" altLang="zh-CN" sz="2400" dirty="0">
                <a:solidFill>
                  <a:srgbClr val="C00000"/>
                </a:solidFill>
                <a:latin typeface="Times New Roman" panose="02020503050405090304" pitchFamily="18" charset="0"/>
                <a:cs typeface="Times New Roman" panose="02020503050405090304" pitchFamily="18" charset="0"/>
              </a:rPr>
              <a:t>/ </a:t>
            </a:r>
            <a:r>
              <a:rPr lang="zh-CN" altLang="en-US" sz="2400" i="1" dirty="0">
                <a:solidFill>
                  <a:srgbClr val="C00000"/>
                </a:solidFill>
                <a:latin typeface="Times New Roman Italic" panose="02020503050405090304" charset="0"/>
                <a:cs typeface="Times New Roman Italic" panose="02020503050405090304" charset="0"/>
                <a:sym typeface="+mn-ea"/>
              </a:rPr>
              <a:t>adj. </a:t>
            </a:r>
            <a:r>
              <a:rPr lang="zh-CN" altLang="en-US" sz="2400" dirty="0">
                <a:solidFill>
                  <a:srgbClr val="C00000"/>
                </a:solidFill>
                <a:latin typeface="Times New Roman" panose="02020503050405090304" pitchFamily="18" charset="0"/>
                <a:cs typeface="Times New Roman" panose="02020503050405090304" pitchFamily="18" charset="0"/>
                <a:sym typeface="+mn-ea"/>
              </a:rPr>
              <a:t>忠实的</a:t>
            </a:r>
            <a:endParaRPr lang="zh-CN" altLang="en-US" sz="2400" dirty="0">
              <a:solidFill>
                <a:prstClr val="black"/>
              </a:solidFill>
              <a:latin typeface="Times New Roman" panose="02020503050405090304" pitchFamily="18" charset="0"/>
              <a:cs typeface="Times New Roman" panose="02020503050405090304" pitchFamily="18" charset="0"/>
              <a:sym typeface="+mn-ea"/>
            </a:endParaRPr>
          </a:p>
          <a:p>
            <a:pPr indent="0" algn="l">
              <a:buFont typeface="+mj-lt"/>
              <a:buNone/>
            </a:pPr>
            <a:r>
              <a:rPr lang="en-US" altLang="zh-CN" sz="2400" dirty="0">
                <a:solidFill>
                  <a:prstClr val="black"/>
                </a:solidFill>
                <a:latin typeface="Times New Roman" panose="02020503050405090304" pitchFamily="18" charset="0"/>
                <a:cs typeface="Times New Roman" panose="02020503050405090304" pitchFamily="18" charset="0"/>
              </a:rPr>
              <a:t>    e.g. </a:t>
            </a:r>
            <a:r>
              <a:rPr lang="zh-CN" altLang="en-US" sz="2400" dirty="0">
                <a:solidFill>
                  <a:prstClr val="black"/>
                </a:solidFill>
                <a:latin typeface="Times New Roman" panose="02020503050405090304" pitchFamily="18" charset="0"/>
                <a:cs typeface="Times New Roman" panose="02020503050405090304" pitchFamily="18" charset="0"/>
              </a:rPr>
              <a:t>They were unflinchingly </a:t>
            </a:r>
            <a:r>
              <a:rPr lang="zh-CN" altLang="en-US" sz="2400" dirty="0">
                <a:solidFill>
                  <a:srgbClr val="C00000"/>
                </a:solidFill>
                <a:latin typeface="Times New Roman" panose="02020503050405090304" pitchFamily="18" charset="0"/>
                <a:cs typeface="Times New Roman" panose="02020503050405090304" pitchFamily="18" charset="0"/>
              </a:rPr>
              <a:t>loyal</a:t>
            </a:r>
            <a:r>
              <a:rPr lang="zh-CN" altLang="en-US" sz="2400" dirty="0">
                <a:solidFill>
                  <a:prstClr val="black"/>
                </a:solidFill>
                <a:latin typeface="Times New Roman" panose="02020503050405090304" pitchFamily="18" charset="0"/>
                <a:cs typeface="Times New Roman" panose="02020503050405090304" pitchFamily="18" charset="0"/>
              </a:rPr>
              <a:t> to their friends.</a:t>
            </a: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他们对朋友不变的忠诚</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6691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6110" y="1073785"/>
            <a:ext cx="10500995" cy="521970"/>
          </a:xfrm>
          <a:prstGeom prst="rect">
            <a:avLst/>
          </a:prstGeom>
          <a:noFill/>
        </p:spPr>
        <p:txBody>
          <a:bodyPr wrap="square" rtlCol="0">
            <a:spAutoFit/>
          </a:bodyPr>
          <a:lstStyle/>
          <a:p>
            <a:r>
              <a:rPr lang="en-US" altLang="zh-CN" sz="2800" b="1" u="sng" dirty="0">
                <a:solidFill>
                  <a:prstClr val="black"/>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Vocabulary</a:t>
            </a:r>
          </a:p>
        </p:txBody>
      </p:sp>
      <p:sp>
        <p:nvSpPr>
          <p:cNvPr id="6" name="文本框 5"/>
          <p:cNvSpPr txBox="1"/>
          <p:nvPr/>
        </p:nvSpPr>
        <p:spPr>
          <a:xfrm>
            <a:off x="625475" y="1906905"/>
            <a:ext cx="11566525" cy="3416320"/>
          </a:xfrm>
          <a:prstGeom prst="rect">
            <a:avLst/>
          </a:prstGeom>
          <a:noFill/>
        </p:spPr>
        <p:txBody>
          <a:bodyPr wrap="square" rtlCol="0">
            <a:spAutoFit/>
          </a:bodyPr>
          <a:lstStyle/>
          <a:p>
            <a:pPr lvl="0"/>
            <a:r>
              <a:rPr lang="en-US" altLang="zh-CN" sz="2400" dirty="0">
                <a:solidFill>
                  <a:prstClr val="black"/>
                </a:solidFill>
                <a:latin typeface="Times New Roman" panose="02020503050405090304" pitchFamily="18" charset="0"/>
                <a:cs typeface="Times New Roman" panose="02020503050405090304" pitchFamily="18" charset="0"/>
              </a:rPr>
              <a:t>6. </a:t>
            </a:r>
            <a:r>
              <a:rPr lang="en-GB" altLang="zh-CN" sz="2400" dirty="0">
                <a:solidFill>
                  <a:prstClr val="black"/>
                </a:solidFill>
                <a:latin typeface="Times New Roman" panose="02020503050405090304" pitchFamily="18" charset="0"/>
                <a:cs typeface="Times New Roman" panose="02020503050405090304" pitchFamily="18" charset="0"/>
              </a:rPr>
              <a:t>To get straight to the point, I was once burnt by the </a:t>
            </a:r>
            <a:r>
              <a:rPr lang="en-GB" altLang="zh-CN" sz="2400" b="1" i="1" dirty="0">
                <a:solidFill>
                  <a:srgbClr val="C00000"/>
                </a:solidFill>
                <a:latin typeface="Times New Roman" panose="02020503050405090304" pitchFamily="18" charset="0"/>
                <a:cs typeface="Times New Roman" panose="02020503050405090304" pitchFamily="18" charset="0"/>
              </a:rPr>
              <a:t>furnace </a:t>
            </a:r>
            <a:r>
              <a:rPr lang="en-GB" altLang="zh-CN" sz="2400" dirty="0">
                <a:solidFill>
                  <a:prstClr val="black"/>
                </a:solidFill>
                <a:latin typeface="Times New Roman" panose="02020503050405090304" pitchFamily="18" charset="0"/>
                <a:cs typeface="Times New Roman" panose="02020503050405090304" pitchFamily="18" charset="0"/>
              </a:rPr>
              <a:t>cover.</a:t>
            </a:r>
            <a:endParaRPr lang="en-US" altLang="zh-CN"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zh-CN" altLang="en-US" sz="2400" dirty="0">
                <a:solidFill>
                  <a:srgbClr val="C00000"/>
                </a:solidFill>
                <a:latin typeface="Times New Roman" panose="02020503050405090304" pitchFamily="18" charset="0"/>
                <a:cs typeface="Times New Roman" panose="02020503050405090304" pitchFamily="18" charset="0"/>
              </a:rPr>
              <a:t>    furnace /'fɜːnɪs/ </a:t>
            </a:r>
            <a:r>
              <a:rPr lang="zh-CN" altLang="en-US" sz="2400" i="1" dirty="0">
                <a:solidFill>
                  <a:srgbClr val="C00000"/>
                </a:solidFill>
                <a:latin typeface="Times New Roman Italic" panose="02020503050405090304" charset="0"/>
                <a:cs typeface="Times New Roman Italic" panose="02020503050405090304" charset="0"/>
              </a:rPr>
              <a:t>n. </a:t>
            </a:r>
            <a:r>
              <a:rPr lang="zh-CN" altLang="en-US" sz="2400" dirty="0">
                <a:solidFill>
                  <a:srgbClr val="C00000"/>
                </a:solidFill>
                <a:latin typeface="Times New Roman" panose="02020503050405090304" pitchFamily="18" charset="0"/>
                <a:cs typeface="Times New Roman" panose="02020503050405090304" pitchFamily="18" charset="0"/>
              </a:rPr>
              <a:t>火炉</a:t>
            </a: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en-US" altLang="zh-CN" sz="2400" dirty="0">
                <a:solidFill>
                  <a:prstClr val="black"/>
                </a:solidFill>
                <a:latin typeface="Times New Roman" panose="02020503050405090304" pitchFamily="18" charset="0"/>
                <a:cs typeface="Times New Roman" panose="02020503050405090304" pitchFamily="18" charset="0"/>
              </a:rPr>
              <a:t>    e.g. </a:t>
            </a:r>
            <a:r>
              <a:rPr lang="zh-CN" altLang="en-US" sz="2400" dirty="0">
                <a:solidFill>
                  <a:prstClr val="black"/>
                </a:solidFill>
                <a:latin typeface="Times New Roman" panose="02020503050405090304" pitchFamily="18" charset="0"/>
                <a:cs typeface="Times New Roman" panose="02020503050405090304" pitchFamily="18" charset="0"/>
              </a:rPr>
              <a:t>This room is as hot as a </a:t>
            </a:r>
            <a:r>
              <a:rPr lang="zh-CN" altLang="en-US" sz="2400" dirty="0">
                <a:solidFill>
                  <a:srgbClr val="C00000"/>
                </a:solidFill>
                <a:latin typeface="Times New Roman" panose="02020503050405090304" pitchFamily="18" charset="0"/>
                <a:cs typeface="Times New Roman" panose="02020503050405090304" pitchFamily="18" charset="0"/>
              </a:rPr>
              <a:t>furnace</a:t>
            </a:r>
            <a:r>
              <a:rPr lang="zh-CN" altLang="en-US" sz="2400" dirty="0">
                <a:solidFill>
                  <a:prstClr val="black"/>
                </a:solidFill>
                <a:latin typeface="Times New Roman" panose="02020503050405090304" pitchFamily="18" charset="0"/>
                <a:cs typeface="Times New Roman" panose="02020503050405090304" pitchFamily="18" charset="0"/>
              </a:rPr>
              <a:t>.</a:t>
            </a: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这个房间热得像火炉一样。</a:t>
            </a:r>
          </a:p>
          <a:p>
            <a:pPr indent="0" algn="l">
              <a:buFont typeface="+mj-lt"/>
              <a:buNone/>
            </a:pPr>
            <a:endParaRPr lang="en-US" altLang="zh-CN" sz="2400" dirty="0">
              <a:solidFill>
                <a:prstClr val="black"/>
              </a:solidFill>
              <a:latin typeface="Times New Roman" panose="02020503050405090304" pitchFamily="18" charset="0"/>
              <a:cs typeface="Times New Roman" panose="02020503050405090304" pitchFamily="18" charset="0"/>
            </a:endParaRPr>
          </a:p>
          <a:p>
            <a:r>
              <a:rPr lang="en-US" altLang="zh-CN" sz="2400" dirty="0">
                <a:solidFill>
                  <a:prstClr val="black"/>
                </a:solidFill>
                <a:latin typeface="Times New Roman" panose="02020503050405090304" pitchFamily="18" charset="0"/>
                <a:cs typeface="Times New Roman" panose="02020503050405090304" pitchFamily="18" charset="0"/>
              </a:rPr>
              <a:t>7. </a:t>
            </a:r>
            <a:r>
              <a:rPr lang="en-GB" altLang="zh-CN" sz="2400" dirty="0">
                <a:solidFill>
                  <a:prstClr val="black"/>
                </a:solidFill>
                <a:latin typeface="Times New Roman" panose="02020503050405090304" pitchFamily="18" charset="0"/>
                <a:cs typeface="Times New Roman" panose="02020503050405090304" pitchFamily="18" charset="0"/>
              </a:rPr>
              <a:t>It was so painful and it seems like a dangerous </a:t>
            </a:r>
            <a:r>
              <a:rPr lang="en-GB" altLang="zh-CN" sz="2400" b="1" i="1" dirty="0">
                <a:solidFill>
                  <a:srgbClr val="C00000"/>
                </a:solidFill>
                <a:latin typeface="Times New Roman" panose="02020503050405090304" pitchFamily="18" charset="0"/>
                <a:cs typeface="Times New Roman" panose="02020503050405090304" pitchFamily="18" charset="0"/>
              </a:rPr>
              <a:t>oversight</a:t>
            </a:r>
            <a:r>
              <a:rPr lang="en-GB" altLang="zh-CN" sz="2400" dirty="0">
                <a:solidFill>
                  <a:prstClr val="black"/>
                </a:solidFill>
                <a:latin typeface="Times New Roman" panose="02020503050405090304" pitchFamily="18" charset="0"/>
                <a:cs typeface="Times New Roman" panose="02020503050405090304" pitchFamily="18" charset="0"/>
              </a:rPr>
              <a:t>!</a:t>
            </a:r>
            <a:endParaRPr lang="zh-CN" altLang="en-US" sz="2400" dirty="0">
              <a:solidFill>
                <a:prstClr val="black"/>
              </a:solidFill>
              <a:latin typeface="Times New Roman" panose="02020503050405090304" pitchFamily="18" charset="0"/>
              <a:cs typeface="Times New Roman" panose="02020503050405090304" pitchFamily="18" charset="0"/>
            </a:endParaRPr>
          </a:p>
          <a:p>
            <a:r>
              <a:rPr lang="zh-CN" altLang="en-US" sz="2400" dirty="0">
                <a:solidFill>
                  <a:srgbClr val="C00000"/>
                </a:solidFill>
                <a:latin typeface="Times New Roman" panose="02020503050405090304" pitchFamily="18" charset="0"/>
                <a:cs typeface="Times New Roman" panose="02020503050405090304" pitchFamily="18" charset="0"/>
              </a:rPr>
              <a:t>    oversight </a:t>
            </a:r>
            <a:r>
              <a:rPr lang="en-GB" altLang="zh-CN" sz="2400" dirty="0">
                <a:solidFill>
                  <a:srgbClr val="C00000"/>
                </a:solidFill>
                <a:latin typeface="Times New Roman" panose="02020503050405090304" pitchFamily="18" charset="0"/>
                <a:cs typeface="Times New Roman" panose="02020503050405090304" pitchFamily="18" charset="0"/>
              </a:rPr>
              <a:t>/'</a:t>
            </a:r>
            <a:r>
              <a:rPr lang="en-GB" altLang="zh-CN" sz="2400" dirty="0" err="1">
                <a:solidFill>
                  <a:srgbClr val="C00000"/>
                </a:solidFill>
                <a:latin typeface="Times New Roman" panose="02020503050405090304" pitchFamily="18" charset="0"/>
                <a:cs typeface="Times New Roman" panose="02020503050405090304" pitchFamily="18" charset="0"/>
              </a:rPr>
              <a:t>əʊvəsaɪt</a:t>
            </a:r>
            <a:r>
              <a:rPr lang="en-GB" altLang="zh-CN" sz="2400" dirty="0">
                <a:solidFill>
                  <a:srgbClr val="C00000"/>
                </a:solidFill>
                <a:latin typeface="Times New Roman" panose="02020503050405090304" pitchFamily="18" charset="0"/>
                <a:cs typeface="Times New Roman" panose="02020503050405090304" pitchFamily="18" charset="0"/>
              </a:rPr>
              <a:t>/ </a:t>
            </a:r>
            <a:r>
              <a:rPr lang="zh-CN" altLang="en-US" sz="2400" i="1" dirty="0">
                <a:solidFill>
                  <a:srgbClr val="C00000"/>
                </a:solidFill>
                <a:latin typeface="Times New Roman" panose="02020503050405090304" pitchFamily="18" charset="0"/>
                <a:cs typeface="Times New Roman" panose="02020503050405090304" pitchFamily="18" charset="0"/>
              </a:rPr>
              <a:t>n</a:t>
            </a:r>
            <a:r>
              <a:rPr lang="zh-CN" altLang="en-US" sz="2400" i="1" dirty="0">
                <a:solidFill>
                  <a:srgbClr val="C00000"/>
                </a:solidFill>
                <a:latin typeface="Times New Roman Italic" panose="02020503050405090304" charset="0"/>
                <a:cs typeface="Times New Roman Italic" panose="02020503050405090304" charset="0"/>
              </a:rPr>
              <a:t>.</a:t>
            </a:r>
            <a:r>
              <a:rPr lang="zh-CN" altLang="en-US" sz="2400" i="1" dirty="0">
                <a:solidFill>
                  <a:srgbClr val="C00000"/>
                </a:solidFill>
                <a:latin typeface="Times New Roman" panose="02020503050405090304" pitchFamily="18" charset="0"/>
                <a:cs typeface="Times New Roman" panose="02020503050405090304" pitchFamily="18" charset="0"/>
              </a:rPr>
              <a:t> </a:t>
            </a:r>
            <a:r>
              <a:rPr lang="zh-CN" altLang="en-US" sz="2400" dirty="0">
                <a:solidFill>
                  <a:srgbClr val="C00000"/>
                </a:solidFill>
                <a:latin typeface="Times New Roman" panose="02020503050405090304" pitchFamily="18" charset="0"/>
                <a:cs typeface="Times New Roman" panose="02020503050405090304" pitchFamily="18" charset="0"/>
              </a:rPr>
              <a:t>疏忽；失察</a:t>
            </a:r>
            <a:endParaRPr lang="zh-CN" altLang="en-US" sz="2400" dirty="0">
              <a:solidFill>
                <a:prstClr val="black"/>
              </a:solidFill>
              <a:latin typeface="Times New Roman" panose="02020503050405090304" pitchFamily="18" charset="0"/>
              <a:cs typeface="Times New Roman" panose="02020503050405090304" pitchFamily="18" charset="0"/>
            </a:endParaRP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e.g.</a:t>
            </a:r>
            <a:r>
              <a:rPr lang="zh-CN" altLang="en-US" sz="2400" dirty="0">
                <a:solidFill>
                  <a:prstClr val="black"/>
                </a:solidFill>
                <a:latin typeface="Times New Roman" panose="02020503050405090304" pitchFamily="18" charset="0"/>
                <a:cs typeface="Times New Roman" panose="02020503050405090304" pitchFamily="18" charset="0"/>
              </a:rPr>
              <a:t> </a:t>
            </a:r>
            <a:r>
              <a:rPr lang="en-US" altLang="zh-CN" sz="2400" dirty="0">
                <a:solidFill>
                  <a:prstClr val="black"/>
                </a:solidFill>
                <a:latin typeface="Times New Roman" panose="02020503050405090304" pitchFamily="18" charset="0"/>
                <a:cs typeface="Times New Roman" panose="02020503050405090304" pitchFamily="18" charset="0"/>
              </a:rPr>
              <a:t>William was embarrassed by his </a:t>
            </a:r>
            <a:r>
              <a:rPr lang="en-US" altLang="zh-CN" sz="2400" dirty="0">
                <a:solidFill>
                  <a:srgbClr val="C00000"/>
                </a:solidFill>
                <a:latin typeface="Times New Roman" panose="02020503050405090304" pitchFamily="18" charset="0"/>
                <a:cs typeface="Times New Roman" panose="02020503050405090304" pitchFamily="18" charset="0"/>
              </a:rPr>
              <a:t>oversight</a:t>
            </a:r>
            <a:r>
              <a:rPr lang="zh-CN" altLang="en-US" sz="2400" dirty="0">
                <a:solidFill>
                  <a:prstClr val="black"/>
                </a:solidFill>
                <a:latin typeface="Times New Roman" panose="02020503050405090304" pitchFamily="18" charset="0"/>
                <a:cs typeface="Times New Roman" panose="02020503050405090304" pitchFamily="18" charset="0"/>
              </a:rPr>
              <a:t>.</a:t>
            </a:r>
          </a:p>
          <a:p>
            <a:pPr indent="0" algn="l">
              <a:buFont typeface="+mj-lt"/>
              <a:buNone/>
            </a:pPr>
            <a:r>
              <a:rPr lang="zh-CN" altLang="en-US" sz="2400" dirty="0">
                <a:solidFill>
                  <a:prstClr val="black"/>
                </a:solidFill>
                <a:latin typeface="Times New Roman" panose="02020503050405090304" pitchFamily="18" charset="0"/>
                <a:cs typeface="Times New Roman" panose="02020503050405090304" pitchFamily="18" charset="0"/>
              </a:rPr>
              <a:t>           威廉为自己的失察感到尴尬。</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16623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5475" y="1026795"/>
            <a:ext cx="10500995" cy="521970"/>
          </a:xfrm>
          <a:prstGeom prst="rect">
            <a:avLst/>
          </a:prstGeom>
          <a:noFill/>
        </p:spPr>
        <p:txBody>
          <a:bodyPr wrap="square" rtlCol="0">
            <a:spAutoFit/>
          </a:bodyPr>
          <a:lstStyle/>
          <a:p>
            <a:pPr>
              <a:buClrTx/>
              <a:buSzTx/>
              <a:buFontTx/>
            </a:pPr>
            <a:r>
              <a:rPr lang="zh-CN" altLang="en-US" sz="2800" b="1" u="sng">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Language in focus</a:t>
            </a:r>
          </a:p>
        </p:txBody>
      </p:sp>
      <p:sp>
        <p:nvSpPr>
          <p:cNvPr id="6" name="文本框 5"/>
          <p:cNvSpPr txBox="1"/>
          <p:nvPr/>
        </p:nvSpPr>
        <p:spPr>
          <a:xfrm>
            <a:off x="625474" y="1812290"/>
            <a:ext cx="11261725" cy="3416320"/>
          </a:xfrm>
          <a:prstGeom prst="rect">
            <a:avLst/>
          </a:prstGeom>
          <a:noFill/>
        </p:spPr>
        <p:txBody>
          <a:bodyPr wrap="square" rtlCol="0">
            <a:spAutoFit/>
          </a:bodyPr>
          <a:lstStyle/>
          <a:p>
            <a:pPr marL="457200" indent="-457200">
              <a:buFont typeface="+mj-lt"/>
              <a:buAutoNum type="arabicPeriod"/>
            </a:pPr>
            <a:r>
              <a:rPr lang="zh-CN" altLang="en-US" sz="2400" b="1" dirty="0">
                <a:latin typeface="Times New Roman" panose="02020503050405090304" pitchFamily="18" charset="0"/>
                <a:cs typeface="Times New Roman" panose="02020503050405090304" pitchFamily="18" charset="0"/>
              </a:rPr>
              <a:t>Complete the sentences with the correct form of the words or phrase in the box.</a:t>
            </a:r>
          </a:p>
          <a:p>
            <a:endParaRPr lang="zh-CN" altLang="en-US"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a:p>
            <a:pPr indent="0">
              <a:buFont typeface="+mj-lt"/>
              <a:buNone/>
            </a:pPr>
            <a:endParaRPr lang="en-US" altLang="zh-CN" sz="2400" dirty="0">
              <a:latin typeface="Times New Roman" panose="02020503050405090304" pitchFamily="18" charset="0"/>
              <a:cs typeface="Times New Roman" panose="02020503050405090304" pitchFamily="18" charset="0"/>
            </a:endParaRPr>
          </a:p>
          <a:p>
            <a:pPr indent="0">
              <a:buFont typeface="+mj-lt"/>
              <a:buNone/>
            </a:pPr>
            <a:r>
              <a:rPr lang="en-US" altLang="zh-CN" sz="2400" dirty="0">
                <a:latin typeface="Times New Roman" panose="02020503050405090304" pitchFamily="18" charset="0"/>
                <a:cs typeface="Times New Roman" panose="02020503050405090304" pitchFamily="18" charset="0"/>
              </a:rPr>
              <a:t>(1) This error is largely due to the sales manager’s</a:t>
            </a:r>
            <a:r>
              <a:rPr lang="zh-CN" altLang="en-US" sz="2400" dirty="0">
                <a:latin typeface="Times New Roman" panose="02020503050405090304" pitchFamily="18" charset="0"/>
                <a:cs typeface="Times New Roman" panose="02020503050405090304" pitchFamily="18" charset="0"/>
              </a:rPr>
              <a:t> </a:t>
            </a:r>
            <a:r>
              <a:rPr lang="en-US" altLang="zh-CN" sz="2400" u="sng"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a:t>
            </a:r>
          </a:p>
          <a:p>
            <a:pPr indent="0">
              <a:buFont typeface="+mj-lt"/>
              <a:buNone/>
            </a:pPr>
            <a:endParaRPr lang="en-US" altLang="zh-CN" sz="2400" dirty="0">
              <a:latin typeface="Times New Roman" panose="02020503050405090304" pitchFamily="18" charset="0"/>
              <a:cs typeface="Times New Roman" panose="02020503050405090304" pitchFamily="18" charset="0"/>
            </a:endParaRPr>
          </a:p>
          <a:p>
            <a:pPr indent="0">
              <a:buFont typeface="+mj-lt"/>
              <a:buNone/>
            </a:pPr>
            <a:r>
              <a:rPr lang="en-US" altLang="zh-CN" sz="2400" dirty="0">
                <a:latin typeface="Times New Roman" panose="02020503050405090304" pitchFamily="18" charset="0"/>
                <a:cs typeface="Times New Roman" panose="02020503050405090304" pitchFamily="18" charset="0"/>
              </a:rPr>
              <a:t>(2) He was</a:t>
            </a:r>
            <a:r>
              <a:rPr lang="zh-CN" altLang="en-US" sz="2400" dirty="0">
                <a:latin typeface="Times New Roman" panose="02020503050405090304" pitchFamily="18" charset="0"/>
                <a:cs typeface="Times New Roman" panose="02020503050405090304" pitchFamily="18" charset="0"/>
              </a:rPr>
              <a:t> </a:t>
            </a:r>
            <a:r>
              <a:rPr lang="en-US" altLang="zh-CN" sz="2400" u="sng"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to his country.</a:t>
            </a:r>
          </a:p>
          <a:p>
            <a:pPr indent="0">
              <a:buFont typeface="+mj-lt"/>
              <a:buNone/>
            </a:pPr>
            <a:endParaRPr lang="en-US" altLang="zh-CN" sz="2400" dirty="0">
              <a:latin typeface="Times New Roman" panose="02020503050405090304" pitchFamily="18" charset="0"/>
              <a:cs typeface="Times New Roman" panose="02020503050405090304" pitchFamily="18" charset="0"/>
            </a:endParaRPr>
          </a:p>
          <a:p>
            <a:pPr indent="0">
              <a:buFont typeface="+mj-lt"/>
              <a:buNone/>
            </a:pPr>
            <a:r>
              <a:rPr lang="en-US" altLang="zh-CN" sz="2400" dirty="0">
                <a:latin typeface="Times New Roman" panose="02020503050405090304" pitchFamily="18" charset="0"/>
                <a:cs typeface="Times New Roman" panose="02020503050405090304" pitchFamily="18" charset="0"/>
              </a:rPr>
              <a:t>(3) The cupboard is easy to</a:t>
            </a:r>
            <a:r>
              <a:rPr lang="zh-CN" altLang="en-US" sz="2400" dirty="0">
                <a:latin typeface="Times New Roman" panose="02020503050405090304" pitchFamily="18" charset="0"/>
                <a:cs typeface="Times New Roman" panose="02020503050405090304" pitchFamily="18" charset="0"/>
              </a:rPr>
              <a:t> </a:t>
            </a:r>
            <a:r>
              <a:rPr lang="en-US" altLang="zh-CN" sz="2400" u="sng"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a:t>
            </a:r>
          </a:p>
        </p:txBody>
      </p:sp>
      <p:sp>
        <p:nvSpPr>
          <p:cNvPr id="1040" name="文本框 375"/>
          <p:cNvSpPr txBox="1"/>
          <p:nvPr/>
        </p:nvSpPr>
        <p:spPr>
          <a:xfrm>
            <a:off x="1018857" y="2501303"/>
            <a:ext cx="9714230" cy="480695"/>
          </a:xfrm>
          <a:prstGeom prst="rect">
            <a:avLst/>
          </a:prstGeom>
          <a:solidFill>
            <a:schemeClr val="accent1">
              <a:alpha val="16000"/>
            </a:schemeClr>
          </a:solidFill>
          <a:ln>
            <a:noFill/>
          </a:ln>
        </p:spPr>
        <p:txBody>
          <a:bodyPr lIns="0" tIns="0" rIns="0" bIns="0" upright="1"/>
          <a:lstStyle/>
          <a:p>
            <a:pPr marR="0" indent="0" algn="ctr">
              <a:lnSpc>
                <a:spcPct val="100000"/>
              </a:lnSpc>
              <a:spcBef>
                <a:spcPts val="400"/>
              </a:spcBef>
              <a:spcAft>
                <a:spcPts val="0"/>
              </a:spcAft>
              <a:tabLst>
                <a:tab pos="1668780" algn="l"/>
                <a:tab pos="2529840" algn="l"/>
                <a:tab pos="3331845" algn="l"/>
                <a:tab pos="4406265" algn="l"/>
              </a:tabLst>
            </a:pPr>
            <a:r>
              <a:rPr lang="en-US" altLang="zh-CN" sz="2400" b="1" kern="100" dirty="0">
                <a:solidFill>
                  <a:srgbClr val="231F20"/>
                </a:solidFill>
                <a:latin typeface="Times New Roman" panose="02020503050405090304" pitchFamily="18" charset="0"/>
                <a:ea typeface="Times New Roman" panose="02020503050405090304"/>
                <a:cs typeface="Times New Roman" panose="02020503050405090304" pitchFamily="18" charset="0"/>
                <a:sym typeface="Times New Roman" panose="02020503050405090304"/>
              </a:rPr>
              <a:t>assemble           reliable         cater for          loyal          oversight</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3" name="文本框 2"/>
          <p:cNvSpPr txBox="1"/>
          <p:nvPr/>
        </p:nvSpPr>
        <p:spPr>
          <a:xfrm>
            <a:off x="7057072" y="3234279"/>
            <a:ext cx="1606550"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oversight</a:t>
            </a:r>
          </a:p>
        </p:txBody>
      </p:sp>
      <p:sp>
        <p:nvSpPr>
          <p:cNvPr id="4" name="文本框 3"/>
          <p:cNvSpPr txBox="1"/>
          <p:nvPr/>
        </p:nvSpPr>
        <p:spPr>
          <a:xfrm>
            <a:off x="2562225" y="3923492"/>
            <a:ext cx="1271270"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loyal</a:t>
            </a:r>
          </a:p>
        </p:txBody>
      </p:sp>
      <p:sp>
        <p:nvSpPr>
          <p:cNvPr id="7" name="文本框 6"/>
          <p:cNvSpPr txBox="1"/>
          <p:nvPr/>
        </p:nvSpPr>
        <p:spPr>
          <a:xfrm>
            <a:off x="4217435" y="4688061"/>
            <a:ext cx="1355090" cy="460375"/>
          </a:xfrm>
          <a:prstGeom prst="rect">
            <a:avLst/>
          </a:prstGeom>
          <a:noFill/>
        </p:spPr>
        <p:txBody>
          <a:bodyPr wrap="square" rtlCol="0">
            <a:spAutoFit/>
          </a:bodyPr>
          <a:lstStyle/>
          <a:p>
            <a:r>
              <a:rPr lang="en-US" altLang="zh-CN" sz="2400" i="1" dirty="0">
                <a:solidFill>
                  <a:srgbClr val="C00000"/>
                </a:solidFill>
                <a:latin typeface="Times New Roman Regular" panose="02020503050405090304" charset="0"/>
                <a:cs typeface="Times New Roman Regular" panose="02020503050405090304" charset="0"/>
              </a:rPr>
              <a:t>assemble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4" name="文本框 3"/>
          <p:cNvSpPr txBox="1"/>
          <p:nvPr/>
        </p:nvSpPr>
        <p:spPr>
          <a:xfrm>
            <a:off x="711835" y="1278255"/>
            <a:ext cx="10768330" cy="1198880"/>
          </a:xfrm>
          <a:prstGeom prst="rect">
            <a:avLst/>
          </a:prstGeom>
          <a:noFill/>
        </p:spPr>
        <p:txBody>
          <a:bodyPr wrap="square" rtlCol="0">
            <a:spAutoFit/>
          </a:bodyPr>
          <a:lstStyle/>
          <a:p>
            <a:pPr algn="just"/>
            <a:r>
              <a:rPr lang="en-US" altLang="zh-CN" sz="2400" b="1" dirty="0">
                <a:latin typeface="Times New Roman" panose="02020503050405090304" pitchFamily="18" charset="0"/>
                <a:cs typeface="Times New Roman" panose="02020503050405090304" pitchFamily="18" charset="0"/>
              </a:rPr>
              <a:t>Discussion: Work in pairs and discuss the following question.</a:t>
            </a:r>
          </a:p>
          <a:p>
            <a:pPr algn="just"/>
            <a:r>
              <a:rPr lang="en-US" altLang="zh-CN" sz="2400" dirty="0">
                <a:latin typeface="Times New Roman" panose="02020503050405090304" pitchFamily="18" charset="0"/>
                <a:cs typeface="Times New Roman" panose="02020503050405090304" pitchFamily="18" charset="0"/>
              </a:rPr>
              <a:t>Imagine you are Hanson. What preparations will you make before submitting the product upgrade plan?</a:t>
            </a:r>
          </a:p>
        </p:txBody>
      </p:sp>
      <p:sp>
        <p:nvSpPr>
          <p:cNvPr id="6" name="文本框 5"/>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——Unit3</a:t>
            </a:r>
          </a:p>
        </p:txBody>
      </p:sp>
      <p:pic>
        <p:nvPicPr>
          <p:cNvPr id="102" name="图片 101"/>
          <p:cNvPicPr/>
          <p:nvPr/>
        </p:nvPicPr>
        <p:blipFill>
          <a:blip r:embed="rId4" r:link="rId5"/>
          <a:stretch>
            <a:fillRect/>
          </a:stretch>
        </p:blipFill>
        <p:spPr>
          <a:xfrm>
            <a:off x="9303657" y="3846285"/>
            <a:ext cx="2176508" cy="1824899"/>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fill="hold"/>
                                        <p:tgtEl>
                                          <p:spTgt spid="102"/>
                                        </p:tgtEl>
                                        <p:attrNameLst>
                                          <p:attrName>ppt_x</p:attrName>
                                        </p:attrNameLst>
                                      </p:cBhvr>
                                      <p:tavLst>
                                        <p:tav tm="0">
                                          <p:val>
                                            <p:strVal val="#ppt_x"/>
                                          </p:val>
                                        </p:tav>
                                        <p:tav tm="100000">
                                          <p:val>
                                            <p:strVal val="#ppt_x"/>
                                          </p:val>
                                        </p:tav>
                                      </p:tavLst>
                                    </p:anim>
                                    <p:anim calcmode="lin" valueType="num">
                                      <p:cBhvr additive="base">
                                        <p:cTn id="13"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16623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5475" y="1026795"/>
            <a:ext cx="10500995" cy="521970"/>
          </a:xfrm>
          <a:prstGeom prst="rect">
            <a:avLst/>
          </a:prstGeom>
          <a:noFill/>
        </p:spPr>
        <p:txBody>
          <a:bodyPr wrap="square" rtlCol="0">
            <a:spAutoFit/>
          </a:bodyPr>
          <a:lstStyle/>
          <a:p>
            <a:pPr>
              <a:buClrTx/>
              <a:buSzTx/>
              <a:buFontTx/>
            </a:pPr>
            <a:r>
              <a:rPr lang="zh-CN" altLang="en-US" sz="2800" b="1" u="sng">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Language in focus</a:t>
            </a:r>
          </a:p>
        </p:txBody>
      </p:sp>
      <p:sp>
        <p:nvSpPr>
          <p:cNvPr id="6" name="文本框 5"/>
          <p:cNvSpPr txBox="1"/>
          <p:nvPr/>
        </p:nvSpPr>
        <p:spPr>
          <a:xfrm>
            <a:off x="625474" y="1812290"/>
            <a:ext cx="11061309" cy="2677656"/>
          </a:xfrm>
          <a:prstGeom prst="rect">
            <a:avLst/>
          </a:prstGeom>
          <a:noFill/>
        </p:spPr>
        <p:txBody>
          <a:bodyPr wrap="square" rtlCol="0">
            <a:spAutoFit/>
          </a:bodyPr>
          <a:lstStyle/>
          <a:p>
            <a:pPr marL="457200" indent="-457200">
              <a:buFont typeface="+mj-lt"/>
              <a:buAutoNum type="arabicPeriod"/>
            </a:pPr>
            <a:r>
              <a:rPr lang="zh-CN" altLang="en-US" sz="2400" b="1" dirty="0">
                <a:latin typeface="Times New Roman" panose="02020503050405090304" pitchFamily="18" charset="0"/>
                <a:cs typeface="Times New Roman" panose="02020503050405090304" pitchFamily="18" charset="0"/>
              </a:rPr>
              <a:t>Complete the sentences with the correct form of the words or phrase in the box.</a:t>
            </a:r>
          </a:p>
          <a:p>
            <a:endParaRPr lang="zh-CN" altLang="en-US"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a:p>
            <a:pPr indent="0">
              <a:buFont typeface="+mj-lt"/>
              <a:buNone/>
            </a:pPr>
            <a:endParaRPr lang="en-US" altLang="zh-CN" sz="2400" dirty="0">
              <a:latin typeface="Times New Roman" panose="02020503050405090304" pitchFamily="18" charset="0"/>
              <a:cs typeface="Times New Roman" panose="02020503050405090304" pitchFamily="18" charset="0"/>
            </a:endParaRPr>
          </a:p>
          <a:p>
            <a:pPr indent="0">
              <a:buFont typeface="+mj-lt"/>
              <a:buNone/>
            </a:pPr>
            <a:r>
              <a:rPr lang="en-US" altLang="zh-CN" sz="2400" dirty="0">
                <a:latin typeface="Times New Roman" panose="02020503050405090304" pitchFamily="18" charset="0"/>
                <a:cs typeface="Times New Roman" panose="02020503050405090304" pitchFamily="18" charset="0"/>
              </a:rPr>
              <a:t>(4) These TV programs have</a:t>
            </a:r>
            <a:r>
              <a:rPr lang="zh-CN" altLang="en-US" sz="2400" dirty="0">
                <a:latin typeface="Times New Roman" panose="02020503050405090304" pitchFamily="18" charset="0"/>
                <a:cs typeface="Times New Roman" panose="02020503050405090304" pitchFamily="18" charset="0"/>
              </a:rPr>
              <a:t> </a:t>
            </a:r>
            <a:r>
              <a:rPr lang="en-US" altLang="zh-CN" sz="2400" u="sng"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many different tastes.</a:t>
            </a:r>
          </a:p>
          <a:p>
            <a:pPr indent="0">
              <a:buFont typeface="+mj-lt"/>
              <a:buNone/>
            </a:pPr>
            <a:endParaRPr lang="en-US" altLang="zh-CN" sz="2400" dirty="0">
              <a:latin typeface="Times New Roman" panose="02020503050405090304" pitchFamily="18" charset="0"/>
              <a:cs typeface="Times New Roman" panose="02020503050405090304" pitchFamily="18" charset="0"/>
            </a:endParaRPr>
          </a:p>
          <a:p>
            <a:pPr indent="0">
              <a:buFont typeface="+mj-lt"/>
              <a:buNone/>
            </a:pPr>
            <a:r>
              <a:rPr lang="en-US" altLang="zh-CN" sz="2400" dirty="0">
                <a:latin typeface="Times New Roman" panose="02020503050405090304" pitchFamily="18" charset="0"/>
                <a:cs typeface="Times New Roman" panose="02020503050405090304" pitchFamily="18" charset="0"/>
              </a:rPr>
              <a:t>(5) Our information comes from a(n)</a:t>
            </a:r>
            <a:r>
              <a:rPr lang="zh-CN" altLang="en-US" sz="2400" dirty="0">
                <a:latin typeface="Times New Roman" panose="02020503050405090304" pitchFamily="18" charset="0"/>
                <a:cs typeface="Times New Roman" panose="02020503050405090304" pitchFamily="18" charset="0"/>
              </a:rPr>
              <a:t> </a:t>
            </a:r>
            <a:r>
              <a:rPr lang="en-US" altLang="zh-CN" sz="2400" u="sng"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 </a:t>
            </a:r>
            <a:r>
              <a:rPr lang="en-US" altLang="zh-CN" sz="2400" dirty="0">
                <a:latin typeface="Times New Roman" panose="02020503050405090304" pitchFamily="18" charset="0"/>
                <a:cs typeface="Times New Roman" panose="02020503050405090304" pitchFamily="18" charset="0"/>
              </a:rPr>
              <a:t>source.</a:t>
            </a:r>
          </a:p>
        </p:txBody>
      </p:sp>
      <p:sp>
        <p:nvSpPr>
          <p:cNvPr id="1040" name="文本框 375"/>
          <p:cNvSpPr txBox="1"/>
          <p:nvPr/>
        </p:nvSpPr>
        <p:spPr>
          <a:xfrm>
            <a:off x="1018857" y="2498090"/>
            <a:ext cx="9714230" cy="480695"/>
          </a:xfrm>
          <a:prstGeom prst="rect">
            <a:avLst/>
          </a:prstGeom>
          <a:solidFill>
            <a:schemeClr val="accent1">
              <a:alpha val="16000"/>
            </a:schemeClr>
          </a:solidFill>
          <a:ln>
            <a:noFill/>
          </a:ln>
        </p:spPr>
        <p:txBody>
          <a:bodyPr lIns="0" tIns="0" rIns="0" bIns="0" upright="1"/>
          <a:lstStyle/>
          <a:p>
            <a:pPr marR="0" indent="0" algn="ctr">
              <a:lnSpc>
                <a:spcPct val="100000"/>
              </a:lnSpc>
              <a:spcBef>
                <a:spcPts val="400"/>
              </a:spcBef>
              <a:spcAft>
                <a:spcPts val="0"/>
              </a:spcAft>
              <a:tabLst>
                <a:tab pos="1668780" algn="l"/>
                <a:tab pos="2529840" algn="l"/>
                <a:tab pos="3331845" algn="l"/>
                <a:tab pos="4406265" algn="l"/>
              </a:tabLst>
            </a:pPr>
            <a:r>
              <a:rPr lang="en-US" altLang="zh-CN" sz="2400" b="1" kern="100" dirty="0">
                <a:solidFill>
                  <a:srgbClr val="231F20"/>
                </a:solidFill>
                <a:latin typeface="Times New Roman" panose="02020503050405090304" pitchFamily="18" charset="0"/>
                <a:ea typeface="Times New Roman" panose="02020503050405090304"/>
                <a:cs typeface="Times New Roman" panose="02020503050405090304" pitchFamily="18" charset="0"/>
                <a:sym typeface="Times New Roman" panose="02020503050405090304"/>
              </a:rPr>
              <a:t>assemble           reliable         cater for          loyal          oversight</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3" name="文本框 2"/>
          <p:cNvSpPr txBox="1"/>
          <p:nvPr/>
        </p:nvSpPr>
        <p:spPr>
          <a:xfrm>
            <a:off x="4373373" y="3220745"/>
            <a:ext cx="1530997" cy="461665"/>
          </a:xfrm>
          <a:prstGeom prst="rect">
            <a:avLst/>
          </a:prstGeom>
          <a:noFill/>
        </p:spPr>
        <p:txBody>
          <a:bodyPr wrap="none" rtlCol="0" anchor="t">
            <a:spAutoFit/>
          </a:bodyPr>
          <a:lstStyle/>
          <a:p>
            <a:r>
              <a:rPr lang="en-US" altLang="zh-CN" sz="2400" i="1" dirty="0">
                <a:solidFill>
                  <a:srgbClr val="C00000"/>
                </a:solidFill>
                <a:latin typeface="Times New Roman Regular" panose="02020503050405090304" charset="0"/>
                <a:cs typeface="Times New Roman Regular" panose="02020503050405090304" charset="0"/>
                <a:sym typeface="+mn-ea"/>
              </a:rPr>
              <a:t>catered for</a:t>
            </a:r>
          </a:p>
        </p:txBody>
      </p:sp>
      <p:sp>
        <p:nvSpPr>
          <p:cNvPr id="4" name="文本框 3"/>
          <p:cNvSpPr txBox="1"/>
          <p:nvPr/>
        </p:nvSpPr>
        <p:spPr>
          <a:xfrm>
            <a:off x="5591807" y="3945935"/>
            <a:ext cx="1128642" cy="461665"/>
          </a:xfrm>
          <a:prstGeom prst="rect">
            <a:avLst/>
          </a:prstGeom>
          <a:noFill/>
        </p:spPr>
        <p:txBody>
          <a:bodyPr wrap="none" rtlCol="0" anchor="t">
            <a:spAutoFit/>
          </a:bodyPr>
          <a:lstStyle/>
          <a:p>
            <a:r>
              <a:rPr lang="en-US" altLang="zh-CN" sz="2400" i="1" dirty="0">
                <a:solidFill>
                  <a:srgbClr val="C00000"/>
                </a:solidFill>
                <a:latin typeface="Times New Roman Regular" panose="02020503050405090304" charset="0"/>
                <a:cs typeface="Times New Roman Regular" panose="02020503050405090304" charset="0"/>
                <a:sym typeface="+mn-ea"/>
              </a:rPr>
              <a:t>reliable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5" name="图片 104"/>
          <p:cNvPicPr>
            <a:picLocks noChangeAspect="1"/>
          </p:cNvPicPr>
          <p:nvPr/>
        </p:nvPicPr>
        <p:blipFill>
          <a:blip r:embed="rId4" r:link="rId5"/>
          <a:srcRect t="18519"/>
          <a:stretch>
            <a:fillRect/>
          </a:stretch>
        </p:blipFill>
        <p:spPr>
          <a:xfrm>
            <a:off x="10574655" y="4860290"/>
            <a:ext cx="1617345" cy="1249045"/>
          </a:xfrm>
          <a:prstGeom prst="rect">
            <a:avLst/>
          </a:prstGeom>
          <a:noFill/>
          <a:ln w="9525">
            <a:noFill/>
          </a:ln>
        </p:spPr>
      </p:pic>
      <p:sp>
        <p:nvSpPr>
          <p:cNvPr id="15" name="文本框 19">
            <a:hlinkClick r:id="" action="ppaction://noaction"/>
          </p:cNvPr>
          <p:cNvSpPr txBox="1"/>
          <p:nvPr/>
        </p:nvSpPr>
        <p:spPr>
          <a:xfrm>
            <a:off x="625475" y="179070"/>
            <a:ext cx="42119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7198" y="1198245"/>
            <a:ext cx="10500995" cy="521970"/>
          </a:xfrm>
          <a:prstGeom prst="rect">
            <a:avLst/>
          </a:prstGeom>
          <a:noFill/>
        </p:spPr>
        <p:txBody>
          <a:bodyPr wrap="square" rtlCol="0">
            <a:spAutoFit/>
          </a:bodyPr>
          <a:lstStyle/>
          <a:p>
            <a:pPr>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Language in focus</a:t>
            </a:r>
          </a:p>
        </p:txBody>
      </p:sp>
      <p:sp>
        <p:nvSpPr>
          <p:cNvPr id="6" name="文本框 5"/>
          <p:cNvSpPr txBox="1"/>
          <p:nvPr/>
        </p:nvSpPr>
        <p:spPr>
          <a:xfrm>
            <a:off x="625293" y="1835785"/>
            <a:ext cx="10355580" cy="3416320"/>
          </a:xfrm>
          <a:prstGeom prst="rect">
            <a:avLst/>
          </a:prstGeom>
          <a:noFill/>
        </p:spPr>
        <p:txBody>
          <a:bodyPr wrap="square" rtlCol="0">
            <a:spAutoFit/>
          </a:bodyPr>
          <a:lstStyle/>
          <a:p>
            <a:pPr marL="457200" indent="-457200">
              <a:buFont typeface="+mj-lt"/>
              <a:buAutoNum type="arabicPeriod" startAt="2"/>
            </a:pPr>
            <a:r>
              <a:rPr lang="zh-CN" altLang="en-US" sz="2400" b="1" dirty="0">
                <a:latin typeface="Times New Roman" panose="02020503050405090304" pitchFamily="18" charset="0"/>
                <a:cs typeface="Times New Roman" panose="02020503050405090304" pitchFamily="18" charset="0"/>
              </a:rPr>
              <a:t>Complete the sentences by circling the words in brackets that collocate with the italicised words.</a:t>
            </a:r>
          </a:p>
          <a:p>
            <a:pPr indent="0">
              <a:buFont typeface="+mj-lt"/>
              <a:buNone/>
            </a:pPr>
            <a:endParaRPr lang="zh-CN" altLang="en-US"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(1) Children eat the meals (on, in, at) </a:t>
            </a:r>
            <a:r>
              <a:rPr lang="en-US" altLang="zh-CN" sz="2400" i="1" dirty="0">
                <a:latin typeface="Times New Roman Italic" panose="02020503050405090304" charset="0"/>
                <a:cs typeface="Times New Roman Italic" panose="02020503050405090304" charset="0"/>
              </a:rPr>
              <a:t>the open air</a:t>
            </a:r>
            <a:r>
              <a:rPr lang="en-US" altLang="zh-CN" sz="2400" dirty="0">
                <a:latin typeface="Times New Roman" panose="02020503050405090304" pitchFamily="18" charset="0"/>
                <a:cs typeface="Times New Roman" panose="02020503050405090304" pitchFamily="18" charset="0"/>
              </a:rPr>
              <a:t>, and sleep out under the stars.</a:t>
            </a:r>
          </a:p>
          <a:p>
            <a:endParaRPr lang="en-US"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(2) The parents treat boys exactly </a:t>
            </a:r>
            <a:r>
              <a:rPr lang="en-US" altLang="zh-CN" sz="2400" i="1" dirty="0">
                <a:latin typeface="Times New Roman Italic" panose="02020503050405090304" charset="0"/>
                <a:cs typeface="Times New Roman Italic" panose="02020503050405090304" charset="0"/>
              </a:rPr>
              <a:t>the same </a:t>
            </a:r>
            <a:r>
              <a:rPr lang="en-US" altLang="zh-CN" sz="2400" dirty="0">
                <a:latin typeface="Times New Roman" panose="02020503050405090304" pitchFamily="18" charset="0"/>
                <a:cs typeface="Times New Roman" panose="02020503050405090304" pitchFamily="18" charset="0"/>
              </a:rPr>
              <a:t>(with, as, for) girls.</a:t>
            </a:r>
          </a:p>
          <a:p>
            <a:endParaRPr lang="en-US"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(3) When companies try to </a:t>
            </a:r>
            <a:r>
              <a:rPr lang="en-US" altLang="zh-CN" sz="2400" i="1" dirty="0">
                <a:latin typeface="Times New Roman" panose="02020503050405090304" pitchFamily="18" charset="0"/>
                <a:cs typeface="Times New Roman" panose="02020503050405090304" pitchFamily="18" charset="0"/>
              </a:rPr>
              <a:t>cater</a:t>
            </a:r>
            <a:r>
              <a:rPr lang="en-US" altLang="zh-CN" sz="2400" dirty="0">
                <a:latin typeface="Times New Roman" panose="02020503050405090304" pitchFamily="18" charset="0"/>
                <a:cs typeface="Times New Roman" panose="02020503050405090304" pitchFamily="18" charset="0"/>
              </a:rPr>
              <a:t> (for, with, by) older customers, they may not always get it right.</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7" name="椭圆 6"/>
          <p:cNvSpPr/>
          <p:nvPr/>
        </p:nvSpPr>
        <p:spPr>
          <a:xfrm>
            <a:off x="4386896" y="2950459"/>
            <a:ext cx="450534" cy="431370"/>
          </a:xfrm>
          <a:prstGeom prst="ellipse">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椭圆 7"/>
          <p:cNvSpPr/>
          <p:nvPr/>
        </p:nvSpPr>
        <p:spPr>
          <a:xfrm>
            <a:off x="6627365" y="3668320"/>
            <a:ext cx="591504" cy="431370"/>
          </a:xfrm>
          <a:prstGeom prst="ellipse">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椭圆 8"/>
          <p:cNvSpPr/>
          <p:nvPr/>
        </p:nvSpPr>
        <p:spPr>
          <a:xfrm>
            <a:off x="4712718" y="4431428"/>
            <a:ext cx="591504" cy="431370"/>
          </a:xfrm>
          <a:prstGeom prst="ellipse">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5" name="图片 104"/>
          <p:cNvPicPr>
            <a:picLocks noChangeAspect="1"/>
          </p:cNvPicPr>
          <p:nvPr/>
        </p:nvPicPr>
        <p:blipFill>
          <a:blip r:embed="rId4" r:link="rId5"/>
          <a:srcRect t="18519"/>
          <a:stretch>
            <a:fillRect/>
          </a:stretch>
        </p:blipFill>
        <p:spPr>
          <a:xfrm>
            <a:off x="10556240" y="4888230"/>
            <a:ext cx="1635760" cy="1263015"/>
          </a:xfrm>
          <a:prstGeom prst="rect">
            <a:avLst/>
          </a:prstGeom>
          <a:noFill/>
          <a:ln w="9525">
            <a:noFill/>
          </a:ln>
        </p:spPr>
      </p:pic>
      <p:sp>
        <p:nvSpPr>
          <p:cNvPr id="15" name="文本框 19">
            <a:hlinkClick r:id="" action="ppaction://noaction"/>
          </p:cNvPr>
          <p:cNvSpPr txBox="1"/>
          <p:nvPr/>
        </p:nvSpPr>
        <p:spPr>
          <a:xfrm>
            <a:off x="625475" y="179070"/>
            <a:ext cx="421195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7198" y="1198245"/>
            <a:ext cx="10500995" cy="521970"/>
          </a:xfrm>
          <a:prstGeom prst="rect">
            <a:avLst/>
          </a:prstGeom>
          <a:noFill/>
        </p:spPr>
        <p:txBody>
          <a:bodyPr wrap="square" rtlCol="0">
            <a:spAutoFit/>
          </a:bodyPr>
          <a:lstStyle/>
          <a:p>
            <a:pPr>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Language in focus</a:t>
            </a:r>
          </a:p>
        </p:txBody>
      </p:sp>
      <p:sp>
        <p:nvSpPr>
          <p:cNvPr id="6" name="文本框 5"/>
          <p:cNvSpPr txBox="1"/>
          <p:nvPr/>
        </p:nvSpPr>
        <p:spPr>
          <a:xfrm>
            <a:off x="625293" y="1828165"/>
            <a:ext cx="10500994" cy="3416320"/>
          </a:xfrm>
          <a:prstGeom prst="rect">
            <a:avLst/>
          </a:prstGeom>
          <a:noFill/>
        </p:spPr>
        <p:txBody>
          <a:bodyPr wrap="square" rtlCol="0">
            <a:spAutoFit/>
          </a:bodyPr>
          <a:lstStyle/>
          <a:p>
            <a:pPr marL="457200" indent="-457200">
              <a:buFont typeface="+mj-lt"/>
              <a:buAutoNum type="arabicPeriod" startAt="2"/>
            </a:pPr>
            <a:r>
              <a:rPr lang="zh-CN" altLang="en-US" sz="2400" b="1" dirty="0">
                <a:latin typeface="Times New Roman" panose="02020503050405090304" pitchFamily="18" charset="0"/>
                <a:cs typeface="Times New Roman" panose="02020503050405090304" pitchFamily="18" charset="0"/>
              </a:rPr>
              <a:t>Complete the sentences by circling the words in brackets that collocate with the italicised words.</a:t>
            </a:r>
          </a:p>
          <a:p>
            <a:pPr indent="0">
              <a:buFont typeface="+mj-lt"/>
              <a:buNone/>
            </a:pPr>
            <a:endParaRPr lang="en-US"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(4) I would like to get straight (at, with, to) </a:t>
            </a:r>
            <a:r>
              <a:rPr lang="en-US" altLang="zh-CN" sz="2400" i="1" dirty="0">
                <a:latin typeface="Times New Roman" panose="02020503050405090304" pitchFamily="18" charset="0"/>
                <a:cs typeface="Times New Roman" panose="02020503050405090304" pitchFamily="18" charset="0"/>
              </a:rPr>
              <a:t>the point </a:t>
            </a:r>
            <a:r>
              <a:rPr lang="en-US" altLang="zh-CN" sz="2400" dirty="0">
                <a:latin typeface="Times New Roman" panose="02020503050405090304" pitchFamily="18" charset="0"/>
                <a:cs typeface="Times New Roman" panose="02020503050405090304" pitchFamily="18" charset="0"/>
              </a:rPr>
              <a:t>and say that you were totally wrong.</a:t>
            </a:r>
          </a:p>
          <a:p>
            <a:endParaRPr lang="en-US"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(5) We can </a:t>
            </a:r>
            <a:r>
              <a:rPr lang="en-US" altLang="zh-CN" sz="2400" i="1" dirty="0">
                <a:latin typeface="Times New Roman" panose="02020503050405090304" pitchFamily="18" charset="0"/>
                <a:cs typeface="Times New Roman" panose="02020503050405090304" pitchFamily="18" charset="0"/>
              </a:rPr>
              <a:t>come up </a:t>
            </a:r>
            <a:r>
              <a:rPr lang="en-US" altLang="zh-CN" sz="2400" dirty="0">
                <a:latin typeface="Times New Roman" panose="02020503050405090304" pitchFamily="18" charset="0"/>
                <a:cs typeface="Times New Roman" panose="02020503050405090304" pitchFamily="18" charset="0"/>
              </a:rPr>
              <a:t>(with, for, by) our own ideas and learn more through discussion.</a:t>
            </a:r>
          </a:p>
          <a:p>
            <a:endParaRPr lang="en-US"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(6) Many people were not </a:t>
            </a:r>
            <a:r>
              <a:rPr lang="en-US" altLang="zh-CN" sz="2400" i="1" dirty="0">
                <a:latin typeface="Times New Roman" panose="02020503050405090304" pitchFamily="18" charset="0"/>
                <a:cs typeface="Times New Roman" panose="02020503050405090304" pitchFamily="18" charset="0"/>
              </a:rPr>
              <a:t>satisfied </a:t>
            </a:r>
            <a:r>
              <a:rPr lang="en-US" altLang="zh-CN" sz="2400" dirty="0">
                <a:latin typeface="Times New Roman" panose="02020503050405090304" pitchFamily="18" charset="0"/>
                <a:cs typeface="Times New Roman" panose="02020503050405090304" pitchFamily="18" charset="0"/>
              </a:rPr>
              <a:t>(for, by, with) the pace of change.</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7" name="椭圆 6"/>
          <p:cNvSpPr/>
          <p:nvPr/>
        </p:nvSpPr>
        <p:spPr>
          <a:xfrm>
            <a:off x="5507331" y="2979487"/>
            <a:ext cx="430006" cy="431370"/>
          </a:xfrm>
          <a:prstGeom prst="ellipse">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椭圆 7"/>
          <p:cNvSpPr/>
          <p:nvPr/>
        </p:nvSpPr>
        <p:spPr>
          <a:xfrm>
            <a:off x="3241991" y="4049568"/>
            <a:ext cx="591504" cy="431370"/>
          </a:xfrm>
          <a:prstGeom prst="ellipse">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椭圆 8"/>
          <p:cNvSpPr/>
          <p:nvPr/>
        </p:nvSpPr>
        <p:spPr>
          <a:xfrm>
            <a:off x="6096000" y="4813115"/>
            <a:ext cx="567847" cy="431370"/>
          </a:xfrm>
          <a:prstGeom prst="ellipse">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55955" y="179070"/>
            <a:ext cx="420433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100" name="文本框 99"/>
          <p:cNvSpPr txBox="1"/>
          <p:nvPr/>
        </p:nvSpPr>
        <p:spPr>
          <a:xfrm>
            <a:off x="655955" y="1023348"/>
            <a:ext cx="9941064" cy="4585871"/>
          </a:xfrm>
          <a:prstGeom prst="rect">
            <a:avLst/>
          </a:prstGeom>
          <a:noFill/>
          <a:ln w="9525">
            <a:noFill/>
          </a:ln>
        </p:spPr>
        <p:txBody>
          <a:bodyPr wrap="square">
            <a:spAutoFit/>
          </a:bodyPr>
          <a:lstStyle/>
          <a:p>
            <a:pPr algn="l">
              <a:buClrTx/>
              <a:buSzTx/>
              <a:buFontTx/>
            </a:pPr>
            <a:r>
              <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Structure</a:t>
            </a:r>
            <a:endPar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a:p>
            <a:pPr indent="0"/>
            <a:endParaRPr lang="en-US" sz="2400" b="1" dirty="0">
              <a:latin typeface="Times New Roman" panose="02020503050405090304" pitchFamily="18" charset="0"/>
              <a:cs typeface="Times New Roman" panose="02020503050405090304" pitchFamily="18" charset="0"/>
            </a:endParaRPr>
          </a:p>
          <a:p>
            <a:r>
              <a:rPr lang="en-US" altLang="zh-CN" sz="2400" dirty="0">
                <a:latin typeface="Times New Roman" panose="02020603050405020304" pitchFamily="18" charset="0"/>
                <a:cs typeface="Times New Roman" panose="02020603050405020304" pitchFamily="18" charset="0"/>
              </a:rPr>
              <a:t>as if </a:t>
            </a:r>
            <a:r>
              <a:rPr lang="zh-CN" altLang="en-US" sz="2400" dirty="0">
                <a:latin typeface="Times New Roman" panose="02020603050405020304" pitchFamily="18" charset="0"/>
                <a:cs typeface="Times New Roman" panose="02020603050405020304" pitchFamily="18" charset="0"/>
              </a:rPr>
              <a:t>一般可用 </a:t>
            </a:r>
            <a:r>
              <a:rPr lang="en-US" altLang="zh-CN" sz="2400" dirty="0">
                <a:latin typeface="Times New Roman" panose="02020603050405020304" pitchFamily="18" charset="0"/>
                <a:cs typeface="Times New Roman" panose="02020603050405020304" pitchFamily="18" charset="0"/>
              </a:rPr>
              <a:t>as though </a:t>
            </a:r>
            <a:r>
              <a:rPr lang="zh-CN" altLang="en-US" sz="2400" dirty="0">
                <a:latin typeface="Times New Roman" panose="02020603050405020304" pitchFamily="18" charset="0"/>
                <a:cs typeface="Times New Roman" panose="02020603050405020304" pitchFamily="18" charset="0"/>
              </a:rPr>
              <a:t>来代替，意为“好像，似乎”，其用法如下：</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as if </a:t>
            </a:r>
            <a:r>
              <a:rPr lang="zh-CN" altLang="en-US" sz="2400" dirty="0">
                <a:latin typeface="Times New Roman" panose="02020603050405020304" pitchFamily="18" charset="0"/>
                <a:cs typeface="Times New Roman" panose="02020603050405020304" pitchFamily="18" charset="0"/>
              </a:rPr>
              <a:t>可引导表语从句，常与 </a:t>
            </a:r>
            <a:r>
              <a:rPr lang="en-US" altLang="zh-CN" sz="2400" dirty="0">
                <a:latin typeface="Times New Roman" panose="02020603050405020304" pitchFamily="18" charset="0"/>
                <a:cs typeface="Times New Roman" panose="02020603050405020304" pitchFamily="18" charset="0"/>
              </a:rPr>
              <a:t>feel</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look</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seem</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taste</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smell</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sound </a:t>
            </a:r>
            <a:r>
              <a:rPr lang="zh-CN" altLang="en-US" sz="2400" dirty="0">
                <a:latin typeface="Times New Roman" panose="02020603050405020304" pitchFamily="18" charset="0"/>
                <a:cs typeface="Times New Roman" panose="02020603050405020304" pitchFamily="18" charset="0"/>
              </a:rPr>
              <a:t>等</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系动词连用。例如：</a:t>
            </a:r>
          </a:p>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feel as if I am a loyal customer of your brand.</a:t>
            </a:r>
          </a:p>
          <a:p>
            <a:r>
              <a:rPr lang="zh-CN" altLang="en-US" sz="2400" dirty="0">
                <a:latin typeface="Times New Roman" panose="02020603050405020304" pitchFamily="18" charset="0"/>
                <a:cs typeface="Times New Roman" panose="02020603050405020304" pitchFamily="18" charset="0"/>
              </a:rPr>
              <a:t>     我觉得我好像是你们品牌的忠实顾客。</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as if </a:t>
            </a:r>
            <a:r>
              <a:rPr lang="zh-CN" altLang="en-US" sz="2400" dirty="0">
                <a:latin typeface="Times New Roman" panose="02020603050405020304" pitchFamily="18" charset="0"/>
                <a:cs typeface="Times New Roman" panose="02020603050405020304" pitchFamily="18" charset="0"/>
              </a:rPr>
              <a:t>也可引导方式状语从句，来表达主句谓语动词发生的方式。例如：</a:t>
            </a:r>
          </a:p>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remember the whole thing as if it happened yesterday.</a:t>
            </a:r>
          </a:p>
          <a:p>
            <a:r>
              <a:rPr lang="zh-CN" altLang="en-US" sz="2400" dirty="0">
                <a:latin typeface="Times New Roman" panose="02020603050405020304" pitchFamily="18" charset="0"/>
                <a:cs typeface="Times New Roman" panose="02020603050405020304" pitchFamily="18" charset="0"/>
              </a:rPr>
              <a:t>     我记得整个事情，就好像它发生在昨天一样。</a:t>
            </a:r>
          </a:p>
        </p:txBody>
      </p:sp>
      <p:sp>
        <p:nvSpPr>
          <p:cNvPr id="894" name="文本框 686"/>
          <p:cNvSpPr txBox="1"/>
          <p:nvPr/>
        </p:nvSpPr>
        <p:spPr>
          <a:xfrm>
            <a:off x="1036320" y="6439535"/>
            <a:ext cx="6500495" cy="607695"/>
          </a:xfrm>
          <a:prstGeom prst="rect">
            <a:avLst/>
          </a:prstGeom>
          <a:noFill/>
          <a:ln>
            <a:noFill/>
          </a:ln>
        </p:spPr>
        <p:txBody>
          <a:bodyPr lIns="0" tIns="0" rIns="0" bIns="0" upright="1"/>
          <a:lstStyle/>
          <a:p>
            <a:pPr marR="0" indent="0">
              <a:lnSpc>
                <a:spcPct val="139000"/>
              </a:lnSpc>
              <a:spcBef>
                <a:spcPts val="700"/>
              </a:spcBef>
              <a:spcAft>
                <a:spcPts val="0"/>
              </a:spcAft>
            </a:pPr>
            <a:endParaRPr lang="en-US" altLang="zh-CN" sz="2400" kern="100">
              <a:solidFill>
                <a:srgbClr val="231F20"/>
              </a:solidFill>
              <a:latin typeface="宋体" panose="02010600030101010101" pitchFamily="2" charset="-122"/>
              <a:ea typeface="宋体" panose="02010600030101010101" pitchFamily="2" charset="-122"/>
              <a:cs typeface="Times New Roman" panose="02020503050405090304"/>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2" name="图片 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0145305" y="91"/>
            <a:ext cx="2046514" cy="2046514"/>
          </a:xfrm>
          <a:prstGeom prst="rect">
            <a:avLst/>
          </a:prstGeom>
        </p:spPr>
      </p:pic>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55955" y="179070"/>
            <a:ext cx="4204335" cy="583565"/>
          </a:xfrm>
          <a:prstGeom prst="rect">
            <a:avLst/>
          </a:prstGeom>
          <a:noFill/>
          <a:ln w="9525">
            <a:noFill/>
          </a:ln>
        </p:spPr>
        <p:txBody>
          <a:bodyPr wrap="square">
            <a:spAutoFit/>
          </a:bodyPr>
          <a:lstStyle/>
          <a:p>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100" name="文本框 99"/>
          <p:cNvSpPr txBox="1"/>
          <p:nvPr/>
        </p:nvSpPr>
        <p:spPr>
          <a:xfrm>
            <a:off x="655955" y="1058396"/>
            <a:ext cx="10692626" cy="4216539"/>
          </a:xfrm>
          <a:prstGeom prst="rect">
            <a:avLst/>
          </a:prstGeom>
          <a:noFill/>
          <a:ln w="9525">
            <a:noFill/>
          </a:ln>
        </p:spPr>
        <p:txBody>
          <a:bodyPr wrap="square">
            <a:spAutoFit/>
          </a:bodyPr>
          <a:lstStyle/>
          <a:p>
            <a:pPr algn="l">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Language tip</a:t>
            </a:r>
          </a:p>
          <a:p>
            <a:pPr indent="0"/>
            <a:endParaRPr lang="en-US" sz="2400" b="1" dirty="0">
              <a:latin typeface="Times New Roman" panose="02020503050405090304" pitchFamily="18" charset="0"/>
              <a:cs typeface="Times New Roman" panose="02020503050405090304" pitchFamily="18" charset="0"/>
            </a:endParaRPr>
          </a:p>
          <a:p>
            <a:r>
              <a:rPr lang="en-US" altLang="zh-CN" sz="2400" dirty="0">
                <a:latin typeface="Times New Roman" panose="02020603050405020304" pitchFamily="18" charset="0"/>
                <a:cs typeface="Times New Roman" panose="02020603050405020304" pitchFamily="18" charset="0"/>
              </a:rPr>
              <a:t>as if </a:t>
            </a:r>
            <a:r>
              <a:rPr lang="zh-CN" altLang="en-US" sz="2400" dirty="0">
                <a:latin typeface="Times New Roman" panose="02020603050405020304" pitchFamily="18" charset="0"/>
                <a:cs typeface="Times New Roman" panose="02020603050405020304" pitchFamily="18" charset="0"/>
              </a:rPr>
              <a:t>从句的语气有以下两种情况：</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当说话者认为句子所述是事实或极有可能发生时，从句用陈述语气。例如：</a:t>
            </a:r>
          </a:p>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It seems as if it is going to rain.</a:t>
            </a:r>
          </a:p>
          <a:p>
            <a:r>
              <a:rPr lang="zh-CN" altLang="en-US" sz="2400" dirty="0">
                <a:latin typeface="Times New Roman" panose="02020603050405020304" pitchFamily="18" charset="0"/>
                <a:cs typeface="Times New Roman" panose="02020603050405020304" pitchFamily="18" charset="0"/>
              </a:rPr>
              <a:t>     看起来好像要下雨了。</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当说话者认为句子所述不是事实或不大可能发生时，从句用虚拟语气。例如：</a:t>
            </a:r>
          </a:p>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He talks as if he knew everything.</a:t>
            </a:r>
          </a:p>
          <a:p>
            <a:r>
              <a:rPr lang="zh-CN" altLang="en-US" sz="2400" dirty="0">
                <a:latin typeface="Times New Roman" panose="02020603050405020304" pitchFamily="18" charset="0"/>
                <a:cs typeface="Times New Roman" panose="02020603050405020304" pitchFamily="18" charset="0"/>
              </a:rPr>
              <a:t>     他说话的口气好像他什么都知道似的。</a:t>
            </a:r>
          </a:p>
        </p:txBody>
      </p:sp>
      <p:sp>
        <p:nvSpPr>
          <p:cNvPr id="894" name="文本框 686"/>
          <p:cNvSpPr txBox="1"/>
          <p:nvPr/>
        </p:nvSpPr>
        <p:spPr>
          <a:xfrm>
            <a:off x="1036320" y="6439535"/>
            <a:ext cx="6500495" cy="607695"/>
          </a:xfrm>
          <a:prstGeom prst="rect">
            <a:avLst/>
          </a:prstGeom>
          <a:noFill/>
          <a:ln>
            <a:noFill/>
          </a:ln>
        </p:spPr>
        <p:txBody>
          <a:bodyPr lIns="0" tIns="0" rIns="0" bIns="0" upright="1"/>
          <a:lstStyle/>
          <a:p>
            <a:pPr marR="0" indent="0">
              <a:lnSpc>
                <a:spcPct val="139000"/>
              </a:lnSpc>
              <a:spcBef>
                <a:spcPts val="700"/>
              </a:spcBef>
              <a:spcAft>
                <a:spcPts val="0"/>
              </a:spcAft>
            </a:pPr>
            <a:endParaRPr lang="en-US" altLang="zh-CN" sz="2400" kern="100">
              <a:solidFill>
                <a:srgbClr val="231F20"/>
              </a:solidFill>
              <a:latin typeface="宋体" panose="02010600030101010101" pitchFamily="2" charset="-122"/>
              <a:ea typeface="宋体" panose="02010600030101010101" pitchFamily="2" charset="-122"/>
              <a:cs typeface="Times New Roman" panose="02020503050405090304"/>
              <a:sym typeface="Times New Roman" panose="02020503050405090304"/>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2" name="图片 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0145305" y="91"/>
            <a:ext cx="2046514" cy="2046514"/>
          </a:xfrm>
          <a:prstGeom prst="rect">
            <a:avLst/>
          </a:prstGeom>
        </p:spPr>
      </p:pic>
    </p:spTree>
    <p:extLst>
      <p:ext uri="{BB962C8B-B14F-4D97-AF65-F5344CB8AC3E}">
        <p14:creationId xmlns:p14="http://schemas.microsoft.com/office/powerpoint/2010/main" val="2683714977"/>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9">
            <a:hlinkClick r:id="" action="ppaction://noaction"/>
          </p:cNvPr>
          <p:cNvSpPr txBox="1"/>
          <p:nvPr/>
        </p:nvSpPr>
        <p:spPr>
          <a:xfrm>
            <a:off x="625475" y="179070"/>
            <a:ext cx="4497705" cy="583565"/>
          </a:xfrm>
          <a:prstGeom prst="rect">
            <a:avLst/>
          </a:prstGeom>
          <a:noFill/>
          <a:ln w="9525">
            <a:noFill/>
          </a:ln>
        </p:spPr>
        <p:txBody>
          <a:bodyPr wrap="square">
            <a:spAutoFit/>
          </a:bodyPr>
          <a:lstStyle/>
          <a:p>
            <a:pPr algn="l"/>
            <a:r>
              <a:rPr lang="en-US" altLang="zh-CN" sz="3200" b="1" dirty="0">
                <a:solidFill>
                  <a:srgbClr val="FFFFFF"/>
                </a:solidFill>
                <a:latin typeface="Times New Roman Bold" panose="02020503050405090304" charset="0"/>
                <a:cs typeface="Times New Roman Bold" panose="02020503050405090304" charset="0"/>
              </a:rPr>
              <a:t>Prepare for the task</a:t>
            </a:r>
          </a:p>
        </p:txBody>
      </p:sp>
      <p:sp>
        <p:nvSpPr>
          <p:cNvPr id="2" name="文本框 1"/>
          <p:cNvSpPr txBox="1"/>
          <p:nvPr/>
        </p:nvSpPr>
        <p:spPr>
          <a:xfrm>
            <a:off x="625475" y="964853"/>
            <a:ext cx="10500995" cy="521970"/>
          </a:xfrm>
          <a:prstGeom prst="rect">
            <a:avLst/>
          </a:prstGeom>
          <a:noFill/>
        </p:spPr>
        <p:txBody>
          <a:bodyPr wrap="square" rtlCol="0">
            <a:spAutoFit/>
          </a:bodyPr>
          <a:lstStyle/>
          <a:p>
            <a:r>
              <a:rPr lang="zh-CN" altLang="en-US" sz="2800" b="1" u="sng">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Language in focus</a:t>
            </a:r>
          </a:p>
        </p:txBody>
      </p:sp>
      <p:sp>
        <p:nvSpPr>
          <p:cNvPr id="6" name="文本框 5"/>
          <p:cNvSpPr txBox="1"/>
          <p:nvPr/>
        </p:nvSpPr>
        <p:spPr>
          <a:xfrm>
            <a:off x="625475" y="1586230"/>
            <a:ext cx="10838815" cy="4524315"/>
          </a:xfrm>
          <a:prstGeom prst="rect">
            <a:avLst/>
          </a:prstGeom>
          <a:noFill/>
        </p:spPr>
        <p:txBody>
          <a:bodyPr wrap="square" rtlCol="0">
            <a:spAutoFit/>
          </a:bodyPr>
          <a:lstStyle/>
          <a:p>
            <a:pPr marL="457200" indent="-457200" algn="just">
              <a:buFont typeface="+mj-lt"/>
              <a:buAutoNum type="arabicPeriod" startAt="3"/>
            </a:pPr>
            <a:r>
              <a:rPr sz="2400" b="1" dirty="0">
                <a:latin typeface="Times New Roman" panose="02020503050405090304" pitchFamily="18" charset="0"/>
                <a:cs typeface="Times New Roman" panose="02020503050405090304" pitchFamily="18" charset="0"/>
              </a:rPr>
              <a:t>Translate the following sentences into English.</a:t>
            </a:r>
          </a:p>
          <a:p>
            <a:pPr indent="0" algn="just" fontAlgn="auto">
              <a:buFont typeface="+mj-lt"/>
              <a:buNone/>
            </a:pPr>
            <a:r>
              <a:rPr sz="2400" dirty="0">
                <a:latin typeface="Times New Roman" panose="02020503050405090304" pitchFamily="18" charset="0"/>
                <a:cs typeface="Times New Roman" panose="02020503050405090304" pitchFamily="18" charset="0"/>
              </a:rPr>
              <a:t>(1) 他们看起来好像在找什么东西。</a:t>
            </a:r>
          </a:p>
          <a:p>
            <a:r>
              <a:rPr lang="zh-CN" altLang="en-US" sz="2400" i="1" dirty="0">
                <a:solidFill>
                  <a:srgbClr val="C00000"/>
                </a:solidFill>
                <a:latin typeface="Times New Roman" panose="02020503050405090304" pitchFamily="18" charset="0"/>
                <a:cs typeface="Times New Roman" panose="02020503050405090304" pitchFamily="18" charset="0"/>
              </a:rPr>
              <a:t>     </a:t>
            </a:r>
            <a:r>
              <a:rPr lang="en-GB" altLang="zh-CN" sz="2400" i="1" dirty="0">
                <a:solidFill>
                  <a:srgbClr val="C00000"/>
                </a:solidFill>
                <a:latin typeface="Times New Roman" panose="02020503050405090304" pitchFamily="18" charset="0"/>
                <a:cs typeface="Times New Roman" panose="02020503050405090304" pitchFamily="18" charset="0"/>
              </a:rPr>
              <a:t>They looked as if they were looking for something.</a:t>
            </a:r>
          </a:p>
          <a:p>
            <a:endParaRPr lang="zh-CN" altLang="zh-CN" sz="2400" dirty="0">
              <a:latin typeface="Times New Roman" panose="02020503050405090304" pitchFamily="18" charset="0"/>
              <a:cs typeface="Times New Roman" panose="02020503050405090304" pitchFamily="18" charset="0"/>
            </a:endParaRPr>
          </a:p>
          <a:p>
            <a:pPr indent="0" algn="just" fontAlgn="auto">
              <a:buFont typeface="+mj-lt"/>
              <a:buNone/>
            </a:pPr>
            <a:r>
              <a:rPr sz="2400" dirty="0">
                <a:latin typeface="Times New Roman" panose="02020503050405090304" pitchFamily="18" charset="0"/>
                <a:cs typeface="Times New Roman" panose="02020503050405090304" pitchFamily="18" charset="0"/>
              </a:rPr>
              <a:t>(2) 他回答问题好像不知道这条规则似的。</a:t>
            </a:r>
          </a:p>
          <a:p>
            <a:pPr latinLnBrk="1"/>
            <a:r>
              <a:rPr lang="zh-CN" altLang="en-US" sz="2400" i="1" dirty="0">
                <a:solidFill>
                  <a:srgbClr val="C00000"/>
                </a:solidFill>
                <a:latin typeface="Times New Roman" panose="02020503050405090304" pitchFamily="18" charset="0"/>
                <a:cs typeface="Times New Roman" panose="02020503050405090304" pitchFamily="18" charset="0"/>
              </a:rPr>
              <a:t>     </a:t>
            </a:r>
            <a:r>
              <a:rPr lang="en-GB" altLang="zh-CN" sz="2400" i="1" dirty="0">
                <a:solidFill>
                  <a:srgbClr val="C00000"/>
                </a:solidFill>
                <a:latin typeface="Times New Roman" panose="02020503050405090304" pitchFamily="18" charset="0"/>
                <a:cs typeface="Times New Roman" panose="02020503050405090304" pitchFamily="18" charset="0"/>
              </a:rPr>
              <a:t>He answered the question as if he had not known the rule.</a:t>
            </a:r>
          </a:p>
          <a:p>
            <a:pPr latinLnBrk="1"/>
            <a:endParaRPr lang="zh-CN" altLang="zh-CN" sz="2400" i="1" dirty="0">
              <a:solidFill>
                <a:srgbClr val="C00000"/>
              </a:solidFill>
              <a:latin typeface="Times New Roman" panose="02020503050405090304" pitchFamily="18" charset="0"/>
              <a:cs typeface="Times New Roman" panose="02020503050405090304" pitchFamily="18" charset="0"/>
            </a:endParaRPr>
          </a:p>
          <a:p>
            <a:pPr indent="0" algn="just" fontAlgn="auto">
              <a:buFont typeface="+mj-lt"/>
              <a:buNone/>
            </a:pPr>
            <a:r>
              <a:rPr sz="2400" dirty="0">
                <a:latin typeface="Times New Roman" panose="02020503050405090304" pitchFamily="18" charset="0"/>
                <a:cs typeface="Times New Roman" panose="02020503050405090304" pitchFamily="18" charset="0"/>
              </a:rPr>
              <a:t>(3) 老板说话声音很大，好像真地生气了。</a:t>
            </a:r>
          </a:p>
          <a:p>
            <a:pPr latinLnBrk="1"/>
            <a:r>
              <a:rPr lang="zh-CN" altLang="en-US" sz="2400" i="1" dirty="0">
                <a:solidFill>
                  <a:srgbClr val="C00000"/>
                </a:solidFill>
                <a:latin typeface="Times New Roman" panose="02020503050405090304" pitchFamily="18" charset="0"/>
                <a:cs typeface="Times New Roman" panose="02020503050405090304" pitchFamily="18" charset="0"/>
              </a:rPr>
              <a:t>     </a:t>
            </a:r>
            <a:r>
              <a:rPr lang="en-GB" altLang="zh-CN" sz="2400" i="1" dirty="0">
                <a:solidFill>
                  <a:srgbClr val="C00000"/>
                </a:solidFill>
                <a:latin typeface="Times New Roman" panose="02020503050405090304" pitchFamily="18" charset="0"/>
                <a:cs typeface="Times New Roman" panose="02020503050405090304" pitchFamily="18" charset="0"/>
              </a:rPr>
              <a:t>The boss spoke loudly as if he was really angry.</a:t>
            </a:r>
          </a:p>
          <a:p>
            <a:pPr latinLnBrk="1"/>
            <a:endParaRPr lang="zh-CN" altLang="zh-CN" sz="2400" i="1" dirty="0">
              <a:solidFill>
                <a:srgbClr val="C00000"/>
              </a:solidFill>
              <a:latin typeface="Times New Roman" panose="02020503050405090304" pitchFamily="18" charset="0"/>
              <a:cs typeface="Times New Roman" panose="02020503050405090304" pitchFamily="18" charset="0"/>
            </a:endParaRPr>
          </a:p>
          <a:p>
            <a:pPr indent="0" algn="just" fontAlgn="auto">
              <a:buFont typeface="+mj-lt"/>
              <a:buNone/>
            </a:pPr>
            <a:r>
              <a:rPr sz="2400" dirty="0">
                <a:latin typeface="Times New Roman" panose="02020503050405090304" pitchFamily="18" charset="0"/>
                <a:cs typeface="Times New Roman" panose="02020503050405090304" pitchFamily="18" charset="0"/>
              </a:rPr>
              <a:t>(4) 她哭得好像心都要碎了。</a:t>
            </a:r>
          </a:p>
          <a:p>
            <a:pPr latinLnBrk="1"/>
            <a:r>
              <a:rPr lang="zh-CN" altLang="en-US" sz="2400" i="1" dirty="0">
                <a:solidFill>
                  <a:srgbClr val="C00000"/>
                </a:solidFill>
                <a:latin typeface="Times New Roman" panose="02020503050405090304" pitchFamily="18" charset="0"/>
                <a:cs typeface="Times New Roman" panose="02020503050405090304" pitchFamily="18" charset="0"/>
              </a:rPr>
              <a:t>     </a:t>
            </a:r>
            <a:r>
              <a:rPr lang="en-GB" altLang="zh-CN" sz="2400" i="1" dirty="0">
                <a:solidFill>
                  <a:srgbClr val="C00000"/>
                </a:solidFill>
                <a:latin typeface="Times New Roman" panose="02020503050405090304" pitchFamily="18" charset="0"/>
                <a:cs typeface="Times New Roman" panose="02020503050405090304" pitchFamily="18" charset="0"/>
              </a:rPr>
              <a:t>She cries as if her heart would break.</a:t>
            </a:r>
            <a:endParaRPr lang="zh-CN" altLang="zh-CN" sz="2400" i="1" dirty="0">
              <a:solidFill>
                <a:srgbClr val="C00000"/>
              </a:solidFill>
              <a:latin typeface="Times New Roman" panose="02020503050405090304" pitchFamily="18"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100" name="文本框 99"/>
          <p:cNvSpPr txBox="1"/>
          <p:nvPr/>
        </p:nvSpPr>
        <p:spPr>
          <a:xfrm>
            <a:off x="586220" y="1041845"/>
            <a:ext cx="10673715" cy="829945"/>
          </a:xfrm>
          <a:prstGeom prst="rect">
            <a:avLst/>
          </a:prstGeom>
          <a:noFill/>
          <a:ln w="28575">
            <a:noFill/>
            <a:prstDash val="dash"/>
          </a:ln>
        </p:spPr>
        <p:txBody>
          <a:bodyPr wrap="square">
            <a:spAutoFit/>
          </a:bodyPr>
          <a:lstStyle/>
          <a:p>
            <a:pPr indent="0" algn="just"/>
            <a:r>
              <a:rPr lang="en-US" altLang="en-US" sz="2400" b="1" dirty="0">
                <a:solidFill>
                  <a:srgbClr val="231F20"/>
                </a:solidFill>
                <a:latin typeface="Times New Roman" panose="02020503050405090304" pitchFamily="18" charset="0"/>
              </a:rPr>
              <a:t>After </a:t>
            </a:r>
            <a:r>
              <a:rPr lang="en-US" altLang="en-US" sz="2400" b="1" dirty="0" err="1">
                <a:solidFill>
                  <a:srgbClr val="231F20"/>
                </a:solidFill>
                <a:latin typeface="Times New Roman" panose="02020503050405090304" pitchFamily="18" charset="0"/>
              </a:rPr>
              <a:t>analysing</a:t>
            </a:r>
            <a:r>
              <a:rPr lang="en-US" altLang="en-US" sz="2400" b="1" dirty="0">
                <a:solidFill>
                  <a:srgbClr val="231F20"/>
                </a:solidFill>
                <a:latin typeface="Times New Roman" panose="02020503050405090304" pitchFamily="18" charset="0"/>
              </a:rPr>
              <a:t> </a:t>
            </a:r>
            <a:r>
              <a:rPr lang="en-US" altLang="zh-CN" sz="2400" b="1" dirty="0">
                <a:solidFill>
                  <a:srgbClr val="231F20"/>
                </a:solidFill>
                <a:latin typeface="Times New Roman" panose="02020503050405090304" pitchFamily="18" charset="0"/>
              </a:rPr>
              <a:t>the </a:t>
            </a:r>
            <a:r>
              <a:rPr lang="en-US" altLang="en-US" sz="2400" b="1" dirty="0">
                <a:solidFill>
                  <a:srgbClr val="231F20"/>
                </a:solidFill>
                <a:latin typeface="Times New Roman" panose="02020503050405090304" pitchFamily="18" charset="0"/>
              </a:rPr>
              <a:t>customer feedback, Hanson starts to </a:t>
            </a:r>
            <a:r>
              <a:rPr lang="en-US" altLang="zh-CN" sz="2400" b="1" dirty="0">
                <a:solidFill>
                  <a:srgbClr val="231F20"/>
                </a:solidFill>
                <a:latin typeface="Times New Roman" panose="02020503050405090304" pitchFamily="18" charset="0"/>
              </a:rPr>
              <a:t>write</a:t>
            </a:r>
            <a:r>
              <a:rPr lang="en-US" altLang="en-US" sz="2400" b="1" dirty="0">
                <a:solidFill>
                  <a:srgbClr val="231F20"/>
                </a:solidFill>
                <a:latin typeface="Times New Roman" panose="02020503050405090304" pitchFamily="18" charset="0"/>
              </a:rPr>
              <a:t> the upgrade plan for the GA.II 4-burner gas grill.</a:t>
            </a:r>
          </a:p>
        </p:txBody>
      </p:sp>
      <p:sp>
        <p:nvSpPr>
          <p:cNvPr id="3" name="文本框 2"/>
          <p:cNvSpPr txBox="1"/>
          <p:nvPr/>
        </p:nvSpPr>
        <p:spPr>
          <a:xfrm>
            <a:off x="586263" y="2149203"/>
            <a:ext cx="10674032" cy="2677656"/>
          </a:xfrm>
          <a:prstGeom prst="rect">
            <a:avLst/>
          </a:prstGeom>
          <a:noFill/>
        </p:spPr>
        <p:txBody>
          <a:bodyPr wrap="square" rtlCol="0">
            <a:spAutoFit/>
          </a:bodyPr>
          <a:lstStyle/>
          <a:p>
            <a:pPr indent="0" algn="just">
              <a:buFont typeface="+mj-lt"/>
              <a:buNone/>
            </a:pPr>
            <a:r>
              <a:rPr lang="zh-CN" altLang="en-US" sz="2400" b="1" dirty="0">
                <a:solidFill>
                  <a:schemeClr val="tx1"/>
                </a:solidFill>
                <a:latin typeface="Times New Roman Bold" panose="02020503050405090304" charset="0"/>
                <a:cs typeface="Times New Roman Bold" panose="02020503050405090304" charset="0"/>
              </a:rPr>
              <a:t>Work in pairs and discuss the following questions.</a:t>
            </a:r>
            <a:endParaRPr lang="zh-CN" altLang="en-US" sz="2400" dirty="0">
              <a:solidFill>
                <a:schemeClr val="tx1"/>
              </a:solidFill>
              <a:latin typeface="Times New Roman Regular" panose="02020503050405090304" charset="0"/>
              <a:cs typeface="Times New Roman Regular" panose="02020503050405090304" charset="0"/>
            </a:endParaRPr>
          </a:p>
          <a:p>
            <a:pPr indent="0" algn="just">
              <a:buFont typeface="+mj-lt"/>
              <a:buNone/>
            </a:pPr>
            <a:endParaRPr lang="zh-CN" altLang="en-US" sz="2400" dirty="0">
              <a:solidFill>
                <a:schemeClr val="tx1"/>
              </a:solidFill>
              <a:latin typeface="Times New Roman Regular" panose="02020503050405090304" charset="0"/>
              <a:cs typeface="Times New Roman Regular" panose="02020503050405090304" charset="0"/>
            </a:endParaRPr>
          </a:p>
          <a:p>
            <a:pPr marL="457200" indent="-457200" algn="just">
              <a:buFont typeface="+mj-lt"/>
              <a:buAutoNum type="arabicParenBoth"/>
            </a:pPr>
            <a:r>
              <a:rPr lang="zh-CN" altLang="en-US" sz="2400" dirty="0">
                <a:solidFill>
                  <a:schemeClr val="tx1"/>
                </a:solidFill>
                <a:latin typeface="Times New Roman Regular" panose="02020503050405090304" charset="0"/>
                <a:cs typeface="Times New Roman Regular" panose="02020503050405090304" charset="0"/>
              </a:rPr>
              <a:t>What information should be included in a product upgrade plan?</a:t>
            </a:r>
            <a:endParaRPr lang="en-US" altLang="zh-CN" sz="2400" dirty="0">
              <a:solidFill>
                <a:schemeClr val="tx1"/>
              </a:solidFill>
              <a:latin typeface="Times New Roman Regular" panose="02020503050405090304" charset="0"/>
              <a:cs typeface="Times New Roman Regular" panose="02020503050405090304" charset="0"/>
            </a:endParaRPr>
          </a:p>
          <a:p>
            <a:pPr algn="just"/>
            <a:r>
              <a:rPr lang="en-GB" altLang="zh-CN" sz="2400" dirty="0"/>
              <a:t>       </a:t>
            </a:r>
          </a:p>
          <a:p>
            <a:pPr algn="just"/>
            <a:r>
              <a:rPr lang="zh-CN" altLang="en-US" sz="2400" i="1"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The drawbacks of the present products, that is customers’ needs and expectation; </a:t>
            </a:r>
            <a:r>
              <a:rPr lang="zh-CN" altLang="en-US" sz="2400" i="1" dirty="0">
                <a:solidFill>
                  <a:srgbClr val="C00000"/>
                </a:solidFill>
                <a:latin typeface="Times New Roman Regular" panose="02020503050405090304" charset="0"/>
                <a:cs typeface="Times New Roman Regular" panose="02020503050405090304" charset="0"/>
              </a:rPr>
              <a:t> </a:t>
            </a:r>
            <a:endParaRPr lang="en-US" altLang="zh-CN" sz="2400" i="1" dirty="0">
              <a:solidFill>
                <a:srgbClr val="C00000"/>
              </a:solidFill>
              <a:latin typeface="Times New Roman Regular" panose="02020503050405090304" charset="0"/>
              <a:cs typeface="Times New Roman Regular" panose="02020503050405090304" charset="0"/>
            </a:endParaRPr>
          </a:p>
          <a:p>
            <a:pPr algn="just"/>
            <a:r>
              <a:rPr lang="zh-CN" altLang="en-US" sz="2400" i="1" dirty="0">
                <a:solidFill>
                  <a:srgbClr val="C00000"/>
                </a:solidFill>
                <a:latin typeface="Times New Roman Regular" panose="02020503050405090304" charset="0"/>
                <a:cs typeface="Times New Roman Regular" panose="02020503050405090304" charset="0"/>
              </a:rPr>
              <a:t>      </a:t>
            </a:r>
            <a:r>
              <a:rPr lang="en-GB" altLang="zh-CN" sz="2400" i="1" dirty="0">
                <a:solidFill>
                  <a:srgbClr val="C00000"/>
                </a:solidFill>
                <a:latin typeface="Times New Roman Regular" panose="02020503050405090304" charset="0"/>
                <a:cs typeface="Times New Roman Regular" panose="02020503050405090304" charset="0"/>
              </a:rPr>
              <a:t>Solutions to improve the products.</a:t>
            </a:r>
            <a:endParaRPr lang="zh-CN" altLang="zh-CN" sz="2400" i="1" dirty="0">
              <a:solidFill>
                <a:srgbClr val="C00000"/>
              </a:solidFill>
              <a:latin typeface="Times New Roman Regular" panose="02020503050405090304" charset="0"/>
              <a:cs typeface="Times New Roman Regular" panose="02020503050405090304" charset="0"/>
            </a:endParaRPr>
          </a:p>
          <a:p>
            <a:pPr indent="0" algn="just">
              <a:buFont typeface="+mj-lt"/>
              <a:buNone/>
            </a:pPr>
            <a:endParaRPr lang="zh-CN" altLang="en-US" sz="2400" dirty="0">
              <a:solidFill>
                <a:schemeClr val="tx1"/>
              </a:solidFill>
              <a:latin typeface="Times New Roman Regular" panose="02020503050405090304" charset="0"/>
              <a:cs typeface="Times New Roman Regular" panose="02020503050405090304" charset="0"/>
            </a:endParaRPr>
          </a:p>
        </p:txBody>
      </p:sp>
      <p:sp>
        <p:nvSpPr>
          <p:cNvPr id="2" name="文本框 1"/>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100" name="文本框 99"/>
          <p:cNvSpPr txBox="1"/>
          <p:nvPr/>
        </p:nvSpPr>
        <p:spPr>
          <a:xfrm>
            <a:off x="586104" y="1055945"/>
            <a:ext cx="10673715" cy="829945"/>
          </a:xfrm>
          <a:prstGeom prst="rect">
            <a:avLst/>
          </a:prstGeom>
          <a:noFill/>
          <a:ln w="28575">
            <a:noFill/>
            <a:prstDash val="dash"/>
          </a:ln>
        </p:spPr>
        <p:txBody>
          <a:bodyPr wrap="square">
            <a:spAutoFit/>
          </a:bodyPr>
          <a:lstStyle/>
          <a:p>
            <a:pPr indent="0" algn="just"/>
            <a:r>
              <a:rPr lang="en-US" altLang="en-US" sz="2400" b="1" dirty="0">
                <a:solidFill>
                  <a:srgbClr val="231F20"/>
                </a:solidFill>
                <a:latin typeface="Times New Roman" panose="02020503050405090304" pitchFamily="18" charset="0"/>
              </a:rPr>
              <a:t>After </a:t>
            </a:r>
            <a:r>
              <a:rPr lang="en-US" altLang="en-US" sz="2400" b="1" dirty="0" err="1">
                <a:solidFill>
                  <a:srgbClr val="231F20"/>
                </a:solidFill>
                <a:latin typeface="Times New Roman" panose="02020503050405090304" pitchFamily="18" charset="0"/>
              </a:rPr>
              <a:t>analysing</a:t>
            </a:r>
            <a:r>
              <a:rPr lang="en-US" altLang="en-US" sz="2400" b="1" dirty="0">
                <a:solidFill>
                  <a:srgbClr val="231F20"/>
                </a:solidFill>
                <a:latin typeface="Times New Roman" panose="02020503050405090304" pitchFamily="18" charset="0"/>
              </a:rPr>
              <a:t> </a:t>
            </a:r>
            <a:r>
              <a:rPr lang="en-US" altLang="zh-CN" sz="2400" b="1" dirty="0">
                <a:solidFill>
                  <a:srgbClr val="231F20"/>
                </a:solidFill>
                <a:latin typeface="Times New Roman" panose="02020503050405090304" pitchFamily="18" charset="0"/>
              </a:rPr>
              <a:t>the </a:t>
            </a:r>
            <a:r>
              <a:rPr lang="en-US" altLang="en-US" sz="2400" b="1" dirty="0">
                <a:solidFill>
                  <a:srgbClr val="231F20"/>
                </a:solidFill>
                <a:latin typeface="Times New Roman" panose="02020503050405090304" pitchFamily="18" charset="0"/>
              </a:rPr>
              <a:t>customer feedback, Hanson starts to </a:t>
            </a:r>
            <a:r>
              <a:rPr lang="en-US" altLang="zh-CN" sz="2400" b="1" dirty="0">
                <a:solidFill>
                  <a:srgbClr val="231F20"/>
                </a:solidFill>
                <a:latin typeface="Times New Roman" panose="02020503050405090304" pitchFamily="18" charset="0"/>
              </a:rPr>
              <a:t>write</a:t>
            </a:r>
            <a:r>
              <a:rPr lang="en-US" altLang="en-US" sz="2400" b="1" dirty="0">
                <a:solidFill>
                  <a:srgbClr val="231F20"/>
                </a:solidFill>
                <a:latin typeface="Times New Roman" panose="02020503050405090304" pitchFamily="18" charset="0"/>
              </a:rPr>
              <a:t> the upgrade plan for the GA.II 4-burner gas grill.</a:t>
            </a:r>
          </a:p>
        </p:txBody>
      </p:sp>
      <p:sp>
        <p:nvSpPr>
          <p:cNvPr id="3" name="文本框 2"/>
          <p:cNvSpPr txBox="1"/>
          <p:nvPr/>
        </p:nvSpPr>
        <p:spPr>
          <a:xfrm>
            <a:off x="586104" y="2004060"/>
            <a:ext cx="11065569" cy="4524315"/>
          </a:xfrm>
          <a:prstGeom prst="rect">
            <a:avLst/>
          </a:prstGeom>
          <a:noFill/>
        </p:spPr>
        <p:txBody>
          <a:bodyPr wrap="square" rtlCol="0">
            <a:spAutoFit/>
          </a:bodyPr>
          <a:lstStyle/>
          <a:p>
            <a:pPr indent="0" algn="just">
              <a:buFont typeface="+mj-lt"/>
              <a:buNone/>
            </a:pPr>
            <a:r>
              <a:rPr lang="zh-CN" altLang="en-US" sz="2400" b="1" dirty="0">
                <a:solidFill>
                  <a:schemeClr val="tx1"/>
                </a:solidFill>
                <a:latin typeface="Times New Roman Bold" panose="02020503050405090304" charset="0"/>
                <a:cs typeface="Times New Roman Bold" panose="02020503050405090304" charset="0"/>
              </a:rPr>
              <a:t>Work in pairs and discuss the following questions.</a:t>
            </a:r>
            <a:endParaRPr lang="zh-CN" altLang="en-US" sz="2400" dirty="0">
              <a:solidFill>
                <a:schemeClr val="tx1"/>
              </a:solidFill>
              <a:latin typeface="Times New Roman Regular" panose="02020503050405090304" charset="0"/>
              <a:cs typeface="Times New Roman Regular" panose="02020503050405090304" charset="0"/>
            </a:endParaRPr>
          </a:p>
          <a:p>
            <a:pPr indent="0" algn="just">
              <a:buFont typeface="+mj-lt"/>
              <a:buNone/>
            </a:pPr>
            <a:r>
              <a:rPr lang="zh-CN" altLang="en-US" sz="2400" dirty="0">
                <a:solidFill>
                  <a:schemeClr val="tx1"/>
                </a:solidFill>
                <a:latin typeface="Times New Roman Regular" panose="02020503050405090304" charset="0"/>
                <a:cs typeface="Times New Roman Regular" panose="02020503050405090304" charset="0"/>
              </a:rPr>
              <a:t>(2) How </a:t>
            </a:r>
            <a:r>
              <a:rPr lang="en-US" altLang="zh-CN" sz="2400" dirty="0">
                <a:solidFill>
                  <a:schemeClr val="tx1"/>
                </a:solidFill>
                <a:latin typeface="Times New Roman Regular" panose="02020503050405090304" charset="0"/>
                <a:cs typeface="Times New Roman Regular" panose="02020503050405090304" charset="0"/>
              </a:rPr>
              <a:t>should </a:t>
            </a:r>
            <a:r>
              <a:rPr lang="zh-CN" altLang="en-US" sz="2400" dirty="0">
                <a:solidFill>
                  <a:schemeClr val="tx1"/>
                </a:solidFill>
                <a:latin typeface="Times New Roman Regular" panose="02020503050405090304" charset="0"/>
                <a:cs typeface="Times New Roman Regular" panose="02020503050405090304" charset="0"/>
              </a:rPr>
              <a:t>the information be organised in a product upgrade plan?</a:t>
            </a:r>
            <a:endParaRPr lang="en-US" altLang="zh-CN" sz="2400" dirty="0">
              <a:solidFill>
                <a:schemeClr val="tx1"/>
              </a:solidFill>
              <a:latin typeface="Times New Roman Regular" panose="02020503050405090304" charset="0"/>
              <a:cs typeface="Times New Roman Regular" panose="02020503050405090304" charset="0"/>
            </a:endParaRPr>
          </a:p>
          <a:p>
            <a:pPr marL="342900" indent="-342900" algn="just">
              <a:buFont typeface="Arial" panose="020B0604020202020204" pitchFamily="34" charset="0"/>
              <a:buChar char="•"/>
            </a:pPr>
            <a:r>
              <a:rPr lang="en-GB" altLang="zh-CN" sz="2400" i="1" dirty="0">
                <a:solidFill>
                  <a:srgbClr val="C00000"/>
                </a:solidFill>
                <a:latin typeface="Times New Roman" panose="02020603050405020304" pitchFamily="18" charset="0"/>
                <a:cs typeface="Times New Roman" panose="02020603050405020304" pitchFamily="18" charset="0"/>
              </a:rPr>
              <a:t>The product upgrade plan should consist of three parts: </a:t>
            </a:r>
            <a:r>
              <a:rPr lang="en-GB" altLang="zh-CN" sz="2400" b="1" i="1" dirty="0">
                <a:solidFill>
                  <a:srgbClr val="C00000"/>
                </a:solidFill>
                <a:latin typeface="Times New Roman" panose="02020603050405020304" pitchFamily="18" charset="0"/>
                <a:cs typeface="Times New Roman" panose="02020603050405020304" pitchFamily="18" charset="0"/>
              </a:rPr>
              <a:t>introduction, body and conclusion.</a:t>
            </a:r>
            <a:endParaRPr lang="zh-CN" altLang="zh-CN" sz="2400" i="1" dirty="0">
              <a:solidFill>
                <a:srgbClr val="C00000"/>
              </a:solidFill>
              <a:latin typeface="Times New Roman" panose="02020603050405020304" pitchFamily="18" charset="0"/>
              <a:cs typeface="Times New Roman" panose="02020603050405020304" pitchFamily="18" charset="0"/>
            </a:endParaRPr>
          </a:p>
          <a:p>
            <a:pPr marL="342900" lvl="0" indent="-342900" algn="just" latinLnBrk="1">
              <a:buFont typeface="Arial" panose="020B0604020202020204" pitchFamily="34" charset="0"/>
              <a:buChar char="•"/>
            </a:pPr>
            <a:r>
              <a:rPr lang="en-GB" altLang="zh-CN" sz="2400" b="1" i="1" dirty="0">
                <a:solidFill>
                  <a:srgbClr val="C00000"/>
                </a:solidFill>
                <a:latin typeface="Times New Roman" panose="02020603050405020304" pitchFamily="18" charset="0"/>
                <a:cs typeface="Times New Roman" panose="02020603050405020304" pitchFamily="18" charset="0"/>
              </a:rPr>
              <a:t>The introduction section</a:t>
            </a:r>
            <a:r>
              <a:rPr lang="en-GB" altLang="zh-CN" sz="2400" i="1" dirty="0">
                <a:solidFill>
                  <a:srgbClr val="C00000"/>
                </a:solidFill>
                <a:latin typeface="Times New Roman" panose="02020603050405020304" pitchFamily="18" charset="0"/>
                <a:cs typeface="Times New Roman" panose="02020603050405020304" pitchFamily="18" charset="0"/>
              </a:rPr>
              <a:t> explains the purpose of the product upgrade or the necessity of product improvement.</a:t>
            </a:r>
            <a:endParaRPr lang="zh-CN" altLang="zh-CN" sz="2400" i="1" dirty="0">
              <a:solidFill>
                <a:srgbClr val="C00000"/>
              </a:solidFill>
              <a:latin typeface="Times New Roman" panose="02020603050405020304" pitchFamily="18" charset="0"/>
              <a:cs typeface="Times New Roman" panose="02020603050405020304" pitchFamily="18" charset="0"/>
            </a:endParaRPr>
          </a:p>
          <a:p>
            <a:pPr marL="342900" lvl="0" indent="-342900" algn="just" latinLnBrk="1">
              <a:buFont typeface="Arial" panose="020B0604020202020204" pitchFamily="34" charset="0"/>
              <a:buChar char="•"/>
            </a:pPr>
            <a:r>
              <a:rPr lang="en-GB" altLang="zh-CN" sz="2400" b="1" i="1" dirty="0">
                <a:solidFill>
                  <a:srgbClr val="C00000"/>
                </a:solidFill>
                <a:latin typeface="Times New Roman" panose="02020603050405020304" pitchFamily="18" charset="0"/>
                <a:cs typeface="Times New Roman" panose="02020603050405020304" pitchFamily="18" charset="0"/>
              </a:rPr>
              <a:t>The body</a:t>
            </a:r>
            <a:r>
              <a:rPr lang="en-GB" altLang="zh-CN" sz="2400" i="1" dirty="0">
                <a:solidFill>
                  <a:srgbClr val="C00000"/>
                </a:solidFill>
                <a:latin typeface="Times New Roman" panose="02020603050405020304" pitchFamily="18" charset="0"/>
                <a:cs typeface="Times New Roman" panose="02020603050405020304" pitchFamily="18" charset="0"/>
              </a:rPr>
              <a:t> </a:t>
            </a:r>
            <a:r>
              <a:rPr lang="en-GB" altLang="zh-CN" sz="2400" b="1" i="1" dirty="0">
                <a:solidFill>
                  <a:srgbClr val="C00000"/>
                </a:solidFill>
                <a:latin typeface="Times New Roman" panose="02020603050405020304" pitchFamily="18" charset="0"/>
                <a:cs typeface="Times New Roman" panose="02020603050405020304" pitchFamily="18" charset="0"/>
              </a:rPr>
              <a:t>section </a:t>
            </a:r>
            <a:r>
              <a:rPr lang="en-GB" altLang="zh-CN" sz="2400" i="1" dirty="0">
                <a:solidFill>
                  <a:srgbClr val="C00000"/>
                </a:solidFill>
                <a:latin typeface="Times New Roman" panose="02020603050405020304" pitchFamily="18" charset="0"/>
                <a:cs typeface="Times New Roman" panose="02020603050405020304" pitchFamily="18" charset="0"/>
              </a:rPr>
              <a:t>describes the existing problems of the product and puts forward the corresponding solutions.</a:t>
            </a:r>
            <a:endParaRPr lang="zh-CN" altLang="zh-CN" sz="2400" i="1" dirty="0">
              <a:solidFill>
                <a:srgbClr val="C00000"/>
              </a:solidFill>
              <a:latin typeface="Times New Roman" panose="02020603050405020304" pitchFamily="18" charset="0"/>
              <a:cs typeface="Times New Roman" panose="02020603050405020304" pitchFamily="18" charset="0"/>
            </a:endParaRPr>
          </a:p>
          <a:p>
            <a:pPr marL="342900" lvl="0" indent="-342900" algn="just" latinLnBrk="1">
              <a:buFont typeface="Arial" panose="020B0604020202020204" pitchFamily="34" charset="0"/>
              <a:buChar char="•"/>
            </a:pPr>
            <a:r>
              <a:rPr lang="en-GB" altLang="zh-CN" sz="2400" b="1" i="1" dirty="0">
                <a:solidFill>
                  <a:srgbClr val="C00000"/>
                </a:solidFill>
                <a:latin typeface="Times New Roman" panose="02020603050405020304" pitchFamily="18" charset="0"/>
                <a:cs typeface="Times New Roman" panose="02020603050405020304" pitchFamily="18" charset="0"/>
              </a:rPr>
              <a:t>The conclusion section</a:t>
            </a:r>
            <a:r>
              <a:rPr lang="en-GB" altLang="zh-CN" sz="2400" i="1" dirty="0">
                <a:solidFill>
                  <a:srgbClr val="C00000"/>
                </a:solidFill>
                <a:latin typeface="Times New Roman" panose="02020603050405020304" pitchFamily="18" charset="0"/>
                <a:cs typeface="Times New Roman" panose="02020603050405020304" pitchFamily="18" charset="0"/>
              </a:rPr>
              <a:t> summarizes or asks for questions and feedback.</a:t>
            </a:r>
            <a:endParaRPr lang="zh-CN" altLang="zh-CN" sz="2400" i="1" dirty="0">
              <a:solidFill>
                <a:srgbClr val="C00000"/>
              </a:solidFill>
              <a:latin typeface="Times New Roman" panose="02020603050405020304" pitchFamily="18" charset="0"/>
              <a:cs typeface="Times New Roman" panose="02020603050405020304" pitchFamily="18" charset="0"/>
            </a:endParaRPr>
          </a:p>
          <a:p>
            <a:pPr marL="342900" indent="-342900" algn="just" latinLnBrk="1">
              <a:buFont typeface="Arial" panose="020B0604020202020204" pitchFamily="34" charset="0"/>
              <a:buChar char="•"/>
            </a:pPr>
            <a:r>
              <a:rPr lang="en-GB" altLang="zh-CN" sz="2400" i="1" dirty="0">
                <a:solidFill>
                  <a:srgbClr val="C00000"/>
                </a:solidFill>
                <a:latin typeface="Times New Roman" panose="02020603050405020304" pitchFamily="18" charset="0"/>
                <a:cs typeface="Times New Roman" panose="02020603050405020304" pitchFamily="18" charset="0"/>
              </a:rPr>
              <a:t>The product upgrade plan should clearly describe how to upgrade the product, and if necessary, pictures or tables should be added to illustrate the plan more clearly.</a:t>
            </a:r>
            <a:endParaRPr lang="zh-CN" altLang="zh-CN" sz="2400" i="1" dirty="0">
              <a:solidFill>
                <a:srgbClr val="C00000"/>
              </a:solidFill>
              <a:latin typeface="Times New Roman" panose="02020603050405020304" pitchFamily="18" charset="0"/>
              <a:cs typeface="Times New Roman" panose="02020603050405020304" pitchFamily="18" charset="0"/>
            </a:endParaRPr>
          </a:p>
          <a:p>
            <a:pPr indent="0" algn="just">
              <a:buFont typeface="+mj-lt"/>
              <a:buNone/>
            </a:pPr>
            <a:endParaRPr lang="zh-CN" altLang="en-US" sz="2400" i="1" dirty="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Tree>
    <p:extLst>
      <p:ext uri="{BB962C8B-B14F-4D97-AF65-F5344CB8AC3E}">
        <p14:creationId xmlns:p14="http://schemas.microsoft.com/office/powerpoint/2010/main" val="1745768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2" name="文本框 1"/>
          <p:cNvSpPr txBox="1"/>
          <p:nvPr/>
        </p:nvSpPr>
        <p:spPr>
          <a:xfrm>
            <a:off x="661035" y="1337409"/>
            <a:ext cx="9708515" cy="460375"/>
          </a:xfrm>
          <a:prstGeom prst="rect">
            <a:avLst/>
          </a:prstGeom>
          <a:noFill/>
        </p:spPr>
        <p:txBody>
          <a:bodyPr wrap="square" rtlCol="0">
            <a:spAutoFit/>
          </a:bodyPr>
          <a:lstStyle/>
          <a:p>
            <a:r>
              <a:rPr lang="zh-CN" altLang="en-US" sz="2400" b="1" dirty="0">
                <a:latin typeface="Times New Roman" panose="02020503050405090304" pitchFamily="18" charset="0"/>
                <a:ea typeface="微软雅黑" panose="020B0503020204020204" pitchFamily="34" charset="-122"/>
                <a:cs typeface="Times New Roman" panose="02020503050405090304" pitchFamily="18" charset="0"/>
              </a:rPr>
              <a:t>Read the sample and choose the main idea for each paragraph.</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文本框 504"/>
          <p:cNvSpPr txBox="1"/>
          <p:nvPr/>
        </p:nvSpPr>
        <p:spPr>
          <a:xfrm>
            <a:off x="3833495" y="2890044"/>
            <a:ext cx="7055225" cy="1800493"/>
          </a:xfrm>
          <a:prstGeom prst="rect">
            <a:avLst/>
          </a:prstGeom>
          <a:solidFill>
            <a:schemeClr val="accent1">
              <a:alpha val="29000"/>
            </a:schemeClr>
          </a:solidFill>
          <a:ln>
            <a:noFill/>
          </a:ln>
        </p:spPr>
        <p:txBody>
          <a:bodyPr lIns="0" tIns="0" rIns="0" bIns="0" upright="1"/>
          <a:lstStyle/>
          <a:p>
            <a:pPr marL="457200" indent="-457200">
              <a:spcAft>
                <a:spcPts val="600"/>
              </a:spcAft>
              <a:buFont typeface="+mj-lt"/>
            </a:pPr>
            <a:r>
              <a:rPr lang="en-US" altLang="zh-CN" sz="2400" dirty="0">
                <a:latin typeface="Times New Roman" panose="02020603050405020304" pitchFamily="18" charset="0"/>
                <a:cs typeface="Times New Roman" panose="02020603050405020304" pitchFamily="18" charset="0"/>
              </a:rPr>
              <a:t>A. </a:t>
            </a:r>
            <a:r>
              <a:rPr lang="en-US" altLang="zh-CN" sz="2400" dirty="0">
                <a:solidFill>
                  <a:prstClr val="black"/>
                </a:solidFill>
                <a:latin typeface="Times New Roman" panose="02020603050405020304" pitchFamily="18" charset="0"/>
                <a:cs typeface="Times New Roman" panose="02020603050405020304" pitchFamily="18" charset="0"/>
              </a:rPr>
              <a:t>The aim and conclusion</a:t>
            </a:r>
          </a:p>
          <a:p>
            <a:pPr marL="457200" indent="-457200">
              <a:spcAft>
                <a:spcPts val="600"/>
              </a:spcAft>
              <a:buFont typeface="+mj-lt"/>
            </a:pPr>
            <a:r>
              <a:rPr lang="en-US" altLang="zh-CN" sz="2400" dirty="0">
                <a:solidFill>
                  <a:prstClr val="black"/>
                </a:solidFill>
                <a:latin typeface="Times New Roman" panose="02020603050405020304" pitchFamily="18" charset="0"/>
                <a:cs typeface="Times New Roman" panose="02020603050405020304" pitchFamily="18" charset="0"/>
              </a:rPr>
              <a:t>B. The functions to be upgraded</a:t>
            </a:r>
          </a:p>
          <a:p>
            <a:pPr marL="457200" indent="-457200">
              <a:spcAft>
                <a:spcPts val="600"/>
              </a:spcAft>
              <a:buFont typeface="+mj-lt"/>
            </a:pPr>
            <a:r>
              <a:rPr lang="en-US" altLang="zh-CN" sz="2400" dirty="0">
                <a:solidFill>
                  <a:prstClr val="black"/>
                </a:solidFill>
                <a:latin typeface="Times New Roman" panose="02020603050405020304" pitchFamily="18" charset="0"/>
                <a:cs typeface="Times New Roman" panose="02020603050405020304" pitchFamily="18" charset="0"/>
              </a:rPr>
              <a:t>C. A review of customer feedback</a:t>
            </a:r>
          </a:p>
          <a:p>
            <a:pPr marL="457200" indent="-457200">
              <a:spcAft>
                <a:spcPts val="600"/>
              </a:spcAft>
              <a:buFont typeface="+mj-lt"/>
            </a:pPr>
            <a:r>
              <a:rPr lang="en-US" altLang="zh-CN" sz="2400" dirty="0">
                <a:solidFill>
                  <a:prstClr val="black"/>
                </a:solidFill>
                <a:latin typeface="Times New Roman" panose="02020603050405020304" pitchFamily="18" charset="0"/>
                <a:cs typeface="Times New Roman" panose="02020603050405020304" pitchFamily="18" charset="0"/>
              </a:rPr>
              <a:t>D. A basic introduction to the market of the product</a:t>
            </a:r>
            <a:endParaRPr lang="en-US" altLang="zh-CN" sz="2400" dirty="0">
              <a:solidFill>
                <a:prstClr val="black"/>
              </a:solidFill>
              <a:latin typeface="Times New Roman" panose="02020603050405020304" pitchFamily="18" charset="0"/>
              <a:cs typeface="Times New Roman" panose="02020603050405020304" pitchFamily="18" charset="0"/>
              <a:sym typeface="+mn-ea"/>
            </a:endParaRPr>
          </a:p>
        </p:txBody>
      </p:sp>
      <p:sp>
        <p:nvSpPr>
          <p:cNvPr id="3" name="矩形 2"/>
          <p:cNvSpPr/>
          <p:nvPr/>
        </p:nvSpPr>
        <p:spPr>
          <a:xfrm>
            <a:off x="661035" y="2860165"/>
            <a:ext cx="6096000" cy="1800493"/>
          </a:xfrm>
          <a:prstGeom prst="rect">
            <a:avLst/>
          </a:prstGeom>
        </p:spPr>
        <p:txBody>
          <a:bodyPr>
            <a:spAutoFit/>
          </a:bodyPr>
          <a:lstStyle/>
          <a:p>
            <a:pPr marL="457200" indent="-457200">
              <a:spcAft>
                <a:spcPts val="600"/>
              </a:spcAft>
              <a:buFont typeface="+mj-lt"/>
              <a:buAutoNum type="arabicParenR"/>
            </a:pPr>
            <a:r>
              <a:rPr lang="en-US" altLang="zh-CN" sz="2400" dirty="0">
                <a:solidFill>
                  <a:prstClr val="black"/>
                </a:solidFill>
                <a:latin typeface="Times New Roman" panose="02020603050405020304" pitchFamily="18" charset="0"/>
                <a:cs typeface="Times New Roman" panose="02020603050405020304" pitchFamily="18" charset="0"/>
              </a:rPr>
              <a:t>Para</a:t>
            </a:r>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1</a:t>
            </a:r>
            <a:endParaRPr lang="zh-CN" altLang="en-US" sz="2400" dirty="0">
              <a:solidFill>
                <a:prstClr val="black"/>
              </a:solidFill>
              <a:latin typeface="Times New Roman" panose="02020603050405020304" pitchFamily="18" charset="0"/>
              <a:cs typeface="Times New Roman" panose="02020603050405020304" pitchFamily="18" charset="0"/>
            </a:endParaRPr>
          </a:p>
          <a:p>
            <a:pPr marL="457200" indent="-457200">
              <a:spcAft>
                <a:spcPts val="600"/>
              </a:spcAft>
              <a:buFont typeface="+mj-lt"/>
              <a:buAutoNum type="arabicParenR" startAt="2"/>
            </a:pPr>
            <a:r>
              <a:rPr lang="en-US" altLang="zh-CN" sz="2400" dirty="0">
                <a:solidFill>
                  <a:prstClr val="black"/>
                </a:solidFill>
                <a:latin typeface="Times New Roman" panose="02020603050405020304" pitchFamily="18" charset="0"/>
                <a:cs typeface="Times New Roman" panose="02020603050405020304" pitchFamily="18" charset="0"/>
              </a:rPr>
              <a:t>Para</a:t>
            </a:r>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2</a:t>
            </a:r>
            <a:r>
              <a:rPr lang="zh-CN" altLang="en-US" sz="2400" dirty="0">
                <a:solidFill>
                  <a:prstClr val="black"/>
                </a:solidFill>
                <a:latin typeface="Times New Roman" panose="02020603050405020304" pitchFamily="18" charset="0"/>
                <a:cs typeface="Times New Roman" panose="02020603050405020304" pitchFamily="18" charset="0"/>
              </a:rPr>
              <a:t> </a:t>
            </a:r>
          </a:p>
          <a:p>
            <a:pPr marL="457200" indent="-457200">
              <a:spcAft>
                <a:spcPts val="600"/>
              </a:spcAft>
              <a:buFont typeface="+mj-lt"/>
              <a:buAutoNum type="arabicParenR" startAt="3"/>
            </a:pPr>
            <a:r>
              <a:rPr lang="en-US" altLang="zh-CN" sz="2400" dirty="0">
                <a:solidFill>
                  <a:prstClr val="black"/>
                </a:solidFill>
                <a:latin typeface="Times New Roman" panose="02020603050405020304" pitchFamily="18" charset="0"/>
                <a:cs typeface="Times New Roman" panose="02020603050405020304" pitchFamily="18" charset="0"/>
              </a:rPr>
              <a:t>Paras</a:t>
            </a:r>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3-7</a:t>
            </a:r>
            <a:r>
              <a:rPr lang="zh-CN" altLang="en-US" sz="2400" dirty="0">
                <a:solidFill>
                  <a:prstClr val="black"/>
                </a:solidFill>
                <a:latin typeface="Times New Roman" panose="02020603050405020304" pitchFamily="18" charset="0"/>
                <a:cs typeface="Times New Roman" panose="02020603050405020304" pitchFamily="18" charset="0"/>
              </a:rPr>
              <a:t> </a:t>
            </a:r>
          </a:p>
          <a:p>
            <a:pPr marL="457200" indent="-457200">
              <a:spcAft>
                <a:spcPts val="600"/>
              </a:spcAft>
              <a:buFont typeface="+mj-lt"/>
              <a:buAutoNum type="arabicParenR" startAt="4"/>
            </a:pPr>
            <a:r>
              <a:rPr lang="en-US" altLang="zh-CN" sz="2400" dirty="0">
                <a:solidFill>
                  <a:prstClr val="black"/>
                </a:solidFill>
                <a:latin typeface="Times New Roman" panose="02020603050405020304" pitchFamily="18" charset="0"/>
                <a:cs typeface="Times New Roman" panose="02020603050405020304" pitchFamily="18" charset="0"/>
              </a:rPr>
              <a:t>Para</a:t>
            </a:r>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8</a:t>
            </a:r>
            <a:r>
              <a:rPr lang="zh-CN" altLang="en-US" sz="2400" dirty="0">
                <a:solidFill>
                  <a:prstClr val="black"/>
                </a:solidFill>
                <a:latin typeface="Times New Roman" panose="02020603050405020304" pitchFamily="18" charset="0"/>
                <a:cs typeface="Times New Roman" panose="02020603050405020304" pitchFamily="18" charset="0"/>
              </a:rPr>
              <a:t>  </a:t>
            </a:r>
          </a:p>
        </p:txBody>
      </p:sp>
      <p:sp>
        <p:nvSpPr>
          <p:cNvPr id="8" name="矩形 7"/>
          <p:cNvSpPr/>
          <p:nvPr/>
        </p:nvSpPr>
        <p:spPr>
          <a:xfrm>
            <a:off x="2676414" y="2845651"/>
            <a:ext cx="407484" cy="461665"/>
          </a:xfrm>
          <a:prstGeom prst="rect">
            <a:avLst/>
          </a:prstGeom>
          <a:noFill/>
          <a:ln w="9525">
            <a:noFill/>
          </a:ln>
        </p:spPr>
        <p:txBody>
          <a:bodyPr wrap="none">
            <a:spAutoFit/>
          </a:bodyPr>
          <a:lstStyle/>
          <a:p>
            <a:r>
              <a:rPr lang="en-US" altLang="zh-CN" sz="2400" b="1" dirty="0">
                <a:solidFill>
                  <a:srgbClr val="C00000"/>
                </a:solidFill>
                <a:latin typeface="Times New Roman" panose="02020503050405090304" pitchFamily="18" charset="0"/>
                <a:cs typeface="Times New Roman" panose="02020503050405090304" pitchFamily="18" charset="0"/>
              </a:rPr>
              <a:t>D</a:t>
            </a:r>
          </a:p>
        </p:txBody>
      </p:sp>
      <p:sp>
        <p:nvSpPr>
          <p:cNvPr id="9" name="矩形 8"/>
          <p:cNvSpPr/>
          <p:nvPr/>
        </p:nvSpPr>
        <p:spPr>
          <a:xfrm>
            <a:off x="2676414" y="3321368"/>
            <a:ext cx="407484" cy="461665"/>
          </a:xfrm>
          <a:prstGeom prst="rect">
            <a:avLst/>
          </a:prstGeom>
          <a:noFill/>
          <a:ln w="9525">
            <a:noFill/>
          </a:ln>
        </p:spPr>
        <p:txBody>
          <a:bodyPr wrap="none">
            <a:spAutoFit/>
          </a:bodyPr>
          <a:lstStyle/>
          <a:p>
            <a:r>
              <a:rPr lang="en-US" altLang="zh-CN" sz="2400" b="1" dirty="0">
                <a:solidFill>
                  <a:srgbClr val="C00000"/>
                </a:solidFill>
                <a:latin typeface="Times New Roman" panose="02020503050405090304" pitchFamily="18" charset="0"/>
                <a:cs typeface="Times New Roman" panose="02020503050405090304" pitchFamily="18" charset="0"/>
              </a:rPr>
              <a:t>C</a:t>
            </a:r>
          </a:p>
        </p:txBody>
      </p:sp>
      <p:sp>
        <p:nvSpPr>
          <p:cNvPr id="10" name="矩形 9"/>
          <p:cNvSpPr/>
          <p:nvPr/>
        </p:nvSpPr>
        <p:spPr>
          <a:xfrm>
            <a:off x="2676414" y="3790290"/>
            <a:ext cx="389850" cy="461665"/>
          </a:xfrm>
          <a:prstGeom prst="rect">
            <a:avLst/>
          </a:prstGeom>
          <a:noFill/>
          <a:ln w="9525">
            <a:noFill/>
          </a:ln>
        </p:spPr>
        <p:txBody>
          <a:bodyPr wrap="none">
            <a:spAutoFit/>
          </a:bodyPr>
          <a:lstStyle/>
          <a:p>
            <a:r>
              <a:rPr lang="en-US" altLang="zh-CN" sz="2400" b="1" dirty="0">
                <a:solidFill>
                  <a:srgbClr val="C00000"/>
                </a:solidFill>
                <a:latin typeface="Times New Roman" panose="02020503050405090304" pitchFamily="18" charset="0"/>
                <a:cs typeface="Times New Roman" panose="02020503050405090304" pitchFamily="18" charset="0"/>
              </a:rPr>
              <a:t>B</a:t>
            </a:r>
          </a:p>
        </p:txBody>
      </p:sp>
      <p:sp>
        <p:nvSpPr>
          <p:cNvPr id="11" name="矩形 10"/>
          <p:cNvSpPr/>
          <p:nvPr/>
        </p:nvSpPr>
        <p:spPr>
          <a:xfrm>
            <a:off x="2676414" y="4213507"/>
            <a:ext cx="407484" cy="461665"/>
          </a:xfrm>
          <a:prstGeom prst="rect">
            <a:avLst/>
          </a:prstGeom>
          <a:noFill/>
          <a:ln w="9525">
            <a:noFill/>
          </a:ln>
        </p:spPr>
        <p:txBody>
          <a:bodyPr wrap="none">
            <a:spAutoFit/>
          </a:bodyPr>
          <a:lstStyle/>
          <a:p>
            <a:r>
              <a:rPr lang="en-US" altLang="zh-CN" sz="2400" b="1" dirty="0">
                <a:solidFill>
                  <a:srgbClr val="C00000"/>
                </a:solidFill>
                <a:latin typeface="Times New Roman" panose="02020503050405090304" pitchFamily="18" charset="0"/>
                <a:cs typeface="Times New Roman" panose="02020503050405090304" pitchFamily="18" charset="0"/>
              </a:rPr>
              <a:t>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484620" y="211455"/>
            <a:ext cx="4180388"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2" name="文本框 1"/>
          <p:cNvSpPr txBox="1"/>
          <p:nvPr/>
        </p:nvSpPr>
        <p:spPr>
          <a:xfrm>
            <a:off x="484620" y="1314865"/>
            <a:ext cx="10865959" cy="2800767"/>
          </a:xfrm>
          <a:prstGeom prst="rect">
            <a:avLst/>
          </a:prstGeom>
          <a:noFill/>
          <a:ln>
            <a:noFill/>
          </a:ln>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endPar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a:p>
            <a:pPr algn="just">
              <a:buClrTx/>
              <a:buSzTx/>
              <a:buFontTx/>
            </a:pPr>
            <a:endPar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a:p>
            <a:r>
              <a:rPr lang="en-GB" altLang="zh-CN" sz="2400" dirty="0">
                <a:latin typeface="Times New Roman" panose="02020503050405090304" pitchFamily="18" charset="0"/>
                <a:cs typeface="Times New Roman" panose="02020503050405090304" pitchFamily="18" charset="0"/>
              </a:rPr>
              <a:t>1. Air Fryer 2.5 is one of the leading </a:t>
            </a:r>
            <a:r>
              <a:rPr lang="en-GB" altLang="zh-CN" sz="2400" b="1" i="1" dirty="0">
                <a:solidFill>
                  <a:srgbClr val="C00000"/>
                </a:solidFill>
                <a:latin typeface="Times New Roman" panose="02020503050405090304" pitchFamily="18" charset="0"/>
                <a:cs typeface="Times New Roman" panose="02020503050405090304" pitchFamily="18" charset="0"/>
              </a:rPr>
              <a:t>appliances</a:t>
            </a:r>
            <a:r>
              <a:rPr lang="en-GB" altLang="zh-CN" sz="2400" dirty="0">
                <a:latin typeface="Times New Roman" panose="02020503050405090304" pitchFamily="18" charset="0"/>
                <a:cs typeface="Times New Roman" panose="02020503050405090304" pitchFamily="18" charset="0"/>
              </a:rPr>
              <a:t> of our company, which accounts for </a:t>
            </a:r>
          </a:p>
          <a:p>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nearly 25% of sales last year.</a:t>
            </a:r>
            <a:endParaRPr lang="zh-CN" altLang="en-US" sz="2400" dirty="0">
              <a:latin typeface="Times New Roman" panose="02020503050405090304" pitchFamily="18" charset="0"/>
              <a:ea typeface="等线" panose="02010600030101010101" charset="-122"/>
              <a:cs typeface="Times New Roman" panose="02020503050405090304" pitchFamily="18" charset="0"/>
            </a:endParaRPr>
          </a:p>
          <a:p>
            <a:pPr algn="just"/>
            <a:r>
              <a:rPr lang="en-US" altLang="zh-CN" sz="2400" dirty="0">
                <a:solidFill>
                  <a:srgbClr val="C00000"/>
                </a:solidFill>
                <a:latin typeface="Times New Roman" panose="02020503050405090304" pitchFamily="18" charset="0"/>
                <a:cs typeface="Times New Roman" panose="02020503050405090304" pitchFamily="18" charset="0"/>
                <a:sym typeface="+mn-ea"/>
              </a:rPr>
              <a:t>    appliance /</a:t>
            </a:r>
            <a:r>
              <a:rPr lang="en-US" altLang="zh-CN" sz="2400" dirty="0" err="1">
                <a:solidFill>
                  <a:srgbClr val="C00000"/>
                </a:solidFill>
                <a:latin typeface="Times New Roman" panose="02020503050405090304" pitchFamily="18" charset="0"/>
                <a:cs typeface="Times New Roman" panose="02020503050405090304" pitchFamily="18" charset="0"/>
                <a:sym typeface="+mn-ea"/>
              </a:rPr>
              <a:t>ə'plaɪəns</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i="1" dirty="0">
                <a:solidFill>
                  <a:srgbClr val="C00000"/>
                </a:solidFill>
                <a:latin typeface="Times New Roman Italic" panose="02020503050405090304" charset="0"/>
                <a:cs typeface="Times New Roman Italic" panose="02020503050405090304" charset="0"/>
                <a:sym typeface="+mn-ea"/>
              </a:rPr>
              <a:t>n.</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dirty="0" err="1">
                <a:solidFill>
                  <a:srgbClr val="C00000"/>
                </a:solidFill>
                <a:latin typeface="Times New Roman" panose="02020503050405090304" pitchFamily="18" charset="0"/>
                <a:cs typeface="Times New Roman" panose="02020503050405090304" pitchFamily="18" charset="0"/>
                <a:sym typeface="+mn-ea"/>
              </a:rPr>
              <a:t>家用电器</a:t>
            </a:r>
            <a:r>
              <a:rPr lang="zh-CN" altLang="en-US" sz="2400" dirty="0">
                <a:solidFill>
                  <a:srgbClr val="C00000"/>
                </a:solidFill>
                <a:latin typeface="Times New Roman" panose="02020503050405090304" pitchFamily="18" charset="0"/>
                <a:cs typeface="Times New Roman" panose="02020503050405090304" pitchFamily="18" charset="0"/>
                <a:sym typeface="+mn-ea"/>
              </a:rPr>
              <a:t>；家用器具</a:t>
            </a:r>
            <a:endParaRPr lang="en-US" altLang="zh-CN" sz="2400" dirty="0">
              <a:solidFill>
                <a:srgbClr val="C00000"/>
              </a:solidFill>
              <a:latin typeface="Times New Roman" panose="02020503050405090304" pitchFamily="18" charset="0"/>
              <a:cs typeface="Times New Roman" panose="02020503050405090304" pitchFamily="18" charset="0"/>
              <a:sym typeface="+mn-ea"/>
            </a:endParaRPr>
          </a:p>
          <a:p>
            <a:pPr algn="just"/>
            <a:r>
              <a:rPr lang="en-US" altLang="zh-CN" sz="2400" dirty="0">
                <a:solidFill>
                  <a:schemeClr val="tx1"/>
                </a:solidFill>
                <a:latin typeface="Times New Roman" panose="02020503050405090304" pitchFamily="18" charset="0"/>
                <a:cs typeface="Times New Roman" panose="02020503050405090304" pitchFamily="18" charset="0"/>
                <a:sym typeface="+mn-ea"/>
              </a:rPr>
              <a:t>    e.g. Before you buy a new </a:t>
            </a:r>
            <a:r>
              <a:rPr lang="en-US" altLang="zh-CN" sz="2400" dirty="0">
                <a:solidFill>
                  <a:srgbClr val="C00000"/>
                </a:solidFill>
                <a:latin typeface="Times New Roman" panose="02020503050405090304" pitchFamily="18" charset="0"/>
                <a:cs typeface="Times New Roman" panose="02020503050405090304" pitchFamily="18" charset="0"/>
                <a:sym typeface="+mn-ea"/>
              </a:rPr>
              <a:t>appliance</a:t>
            </a:r>
            <a:r>
              <a:rPr lang="en-US" altLang="zh-CN" sz="2400" dirty="0">
                <a:solidFill>
                  <a:schemeClr val="tx1"/>
                </a:solidFill>
                <a:latin typeface="Times New Roman" panose="02020503050405090304" pitchFamily="18" charset="0"/>
                <a:cs typeface="Times New Roman" panose="02020503050405090304" pitchFamily="18" charset="0"/>
                <a:sym typeface="+mn-ea"/>
              </a:rPr>
              <a:t>, talk to someone who owns one.</a:t>
            </a:r>
          </a:p>
          <a:p>
            <a:pPr algn="just"/>
            <a:r>
              <a:rPr lang="en-US" altLang="zh-CN" sz="2400" dirty="0">
                <a:solidFill>
                  <a:schemeClr val="tx1"/>
                </a:solidFill>
                <a:latin typeface="Times New Roman" panose="02020503050405090304" pitchFamily="18" charset="0"/>
                <a:cs typeface="Times New Roman" panose="02020503050405090304" pitchFamily="18" charset="0"/>
                <a:sym typeface="+mn-ea"/>
              </a:rPr>
              <a:t>          </a:t>
            </a:r>
            <a:r>
              <a:rPr lang="en-US" altLang="zh-CN" sz="2400" dirty="0" err="1">
                <a:solidFill>
                  <a:schemeClr val="tx1"/>
                </a:solidFill>
                <a:latin typeface="Times New Roman" panose="02020503050405090304" pitchFamily="18" charset="0"/>
                <a:cs typeface="Times New Roman" panose="02020503050405090304" pitchFamily="18" charset="0"/>
                <a:sym typeface="+mn-ea"/>
              </a:rPr>
              <a:t>购买新电器之前，先和有这个电器的人谈谈</a:t>
            </a:r>
            <a:r>
              <a:rPr lang="en-US" altLang="zh-CN" sz="2400" dirty="0">
                <a:solidFill>
                  <a:schemeClr val="tx1"/>
                </a:solidFill>
                <a:latin typeface="Times New Roman" panose="02020503050405090304" pitchFamily="18" charset="0"/>
                <a:cs typeface="Times New Roman" panose="02020503050405090304" pitchFamily="18" charset="0"/>
                <a:sym typeface="+mn-ea"/>
              </a:rPr>
              <a:t>。</a:t>
            </a: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3" name="文本框 2"/>
          <p:cNvSpPr txBox="1"/>
          <p:nvPr/>
        </p:nvSpPr>
        <p:spPr>
          <a:xfrm>
            <a:off x="604520" y="1153417"/>
            <a:ext cx="10803709" cy="4955203"/>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sz="2800" b="1" u="sng" dirty="0">
                <a:ln>
                  <a:noFill/>
                </a:ln>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r>
              <a:rPr sz="2400" dirty="0">
                <a:ln>
                  <a:noFill/>
                </a:ln>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 </a:t>
            </a:r>
          </a:p>
          <a:p>
            <a:pPr algn="just"/>
            <a:endParaRPr lang="en-US" sz="2400" dirty="0">
              <a:ln>
                <a:noFill/>
              </a:ln>
              <a:latin typeface="Times New Roman" panose="02020503050405090304" pitchFamily="18" charset="0"/>
              <a:cs typeface="Times New Roman" panose="02020503050405090304" pitchFamily="18" charset="0"/>
            </a:endParaRPr>
          </a:p>
          <a:p>
            <a:pPr algn="just"/>
            <a:r>
              <a:rPr lang="en-US" altLang="zh-CN" sz="2400" kern="0" dirty="0">
                <a:solidFill>
                  <a:schemeClr val="tx1"/>
                </a:solidFill>
                <a:latin typeface="Times New Roman" panose="02020603050405020304" pitchFamily="18" charset="0"/>
                <a:cs typeface="Times New Roman" panose="02020603050405020304" pitchFamily="18" charset="0"/>
              </a:rPr>
              <a:t>Master Cook Co., Ltd is a kitchenware manufacturer. Among the wide range of cooking utensils they produce, </a:t>
            </a:r>
            <a:r>
              <a:rPr lang="en-US" altLang="zh-CN" sz="2400" b="1" i="1" kern="0" dirty="0">
                <a:solidFill>
                  <a:srgbClr val="C00000"/>
                </a:solidFill>
                <a:latin typeface="Times New Roman" panose="02020603050405020304" pitchFamily="18" charset="0"/>
                <a:cs typeface="Times New Roman" panose="02020603050405020304" pitchFamily="18" charset="0"/>
              </a:rPr>
              <a:t>grills</a:t>
            </a:r>
            <a:r>
              <a:rPr lang="en-US" altLang="zh-CN" sz="2400" kern="0" dirty="0">
                <a:solidFill>
                  <a:schemeClr val="tx1"/>
                </a:solidFill>
                <a:latin typeface="Times New Roman" panose="02020603050405020304" pitchFamily="18" charset="0"/>
                <a:cs typeface="Times New Roman" panose="02020603050405020304" pitchFamily="18" charset="0"/>
              </a:rPr>
              <a:t> are their most competitive and popular products. However, sales of their grills have recently been declining. In order to enhance the company’s market share, Ada Brown, general manger of the company, has asked Hanson Chen, manager of the Research Department, to make a product upgrade plan for the GA.II </a:t>
            </a:r>
            <a:r>
              <a:rPr lang="en-US" altLang="zh-CN" sz="2400" b="1" i="1" kern="0" dirty="0">
                <a:solidFill>
                  <a:srgbClr val="C00000"/>
                </a:solidFill>
                <a:latin typeface="Times New Roman" panose="02020603050405020304" pitchFamily="18" charset="0"/>
                <a:cs typeface="Times New Roman" panose="02020603050405020304" pitchFamily="18" charset="0"/>
              </a:rPr>
              <a:t>4-burner gas grill</a:t>
            </a:r>
            <a:r>
              <a:rPr lang="en-US" altLang="zh-CN" sz="2400" kern="0" dirty="0">
                <a:solidFill>
                  <a:schemeClr val="tx1"/>
                </a:solidFill>
                <a:latin typeface="Times New Roman" panose="02020603050405020304" pitchFamily="18" charset="0"/>
                <a:cs typeface="Times New Roman" panose="02020603050405020304" pitchFamily="18" charset="0"/>
              </a:rPr>
              <a:t>.</a:t>
            </a:r>
          </a:p>
          <a:p>
            <a:pPr algn="just"/>
            <a:endParaRPr sz="2400" dirty="0">
              <a:ln>
                <a:noFill/>
              </a:ln>
              <a:latin typeface="Times New Roman" panose="02020603050405020304" pitchFamily="18" charset="0"/>
              <a:cs typeface="Times New Roman" panose="02020603050405020304" pitchFamily="18" charset="0"/>
            </a:endParaRPr>
          </a:p>
          <a:p>
            <a:pPr algn="just"/>
            <a:r>
              <a:rPr sz="2400" dirty="0">
                <a:ln>
                  <a:noFill/>
                </a:ln>
                <a:solidFill>
                  <a:srgbClr val="C00000"/>
                </a:solidFill>
                <a:latin typeface="Times New Roman" panose="02020603050405020304" pitchFamily="18" charset="0"/>
                <a:cs typeface="Times New Roman" panose="02020603050405020304" pitchFamily="18" charset="0"/>
              </a:rPr>
              <a:t>grill /ɡrɪl/ </a:t>
            </a:r>
            <a:r>
              <a:rPr sz="2400" i="1" dirty="0">
                <a:ln>
                  <a:noFill/>
                </a:ln>
                <a:solidFill>
                  <a:srgbClr val="C00000"/>
                </a:solidFill>
                <a:latin typeface="Times New Roman" panose="02020603050405020304" pitchFamily="18" charset="0"/>
                <a:cs typeface="Times New Roman" panose="02020603050405020304" pitchFamily="18" charset="0"/>
              </a:rPr>
              <a:t>n.</a:t>
            </a:r>
            <a:r>
              <a:rPr sz="2400" dirty="0">
                <a:ln>
                  <a:noFill/>
                </a:ln>
                <a:solidFill>
                  <a:srgbClr val="C00000"/>
                </a:solidFill>
                <a:latin typeface="Times New Roman" panose="02020603050405020304" pitchFamily="18" charset="0"/>
                <a:cs typeface="Times New Roman" panose="02020603050405020304" pitchFamily="18" charset="0"/>
              </a:rPr>
              <a:t> </a:t>
            </a:r>
            <a:r>
              <a:rPr sz="2400" dirty="0" err="1">
                <a:ln>
                  <a:noFill/>
                </a:ln>
                <a:solidFill>
                  <a:srgbClr val="C00000"/>
                </a:solidFill>
                <a:latin typeface="Times New Roman" panose="02020603050405020304" pitchFamily="18" charset="0"/>
                <a:cs typeface="Times New Roman" panose="02020603050405020304" pitchFamily="18" charset="0"/>
              </a:rPr>
              <a:t>烤架</a:t>
            </a:r>
            <a:endParaRPr lang="en-US" sz="2400" dirty="0">
              <a:ln>
                <a:noFill/>
              </a:ln>
              <a:solidFill>
                <a:srgbClr val="C00000"/>
              </a:solidFill>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e.g. Place under a hot grill until the nuts have toasted.</a:t>
            </a:r>
          </a:p>
          <a:p>
            <a:pPr algn="just"/>
            <a:r>
              <a:rPr lang="zh-CN" altLang="en-US" sz="2400" dirty="0">
                <a:latin typeface="Times New Roman" panose="02020603050405020304" pitchFamily="18" charset="0"/>
                <a:cs typeface="Times New Roman" panose="02020603050405020304" pitchFamily="18" charset="0"/>
              </a:rPr>
              <a:t>      把这些坚果放在高温烤架下面烤熟。</a:t>
            </a:r>
            <a:endParaRPr sz="2400" dirty="0">
              <a:ln>
                <a:noFill/>
              </a:ln>
              <a:solidFill>
                <a:srgbClr val="C00000"/>
              </a:solidFill>
              <a:latin typeface="Times New Roman" panose="02020603050405020304" pitchFamily="18" charset="0"/>
              <a:cs typeface="Times New Roman" panose="02020603050405020304" pitchFamily="18" charset="0"/>
            </a:endParaRPr>
          </a:p>
          <a:p>
            <a:pPr algn="just"/>
            <a:endParaRPr sz="2400" dirty="0">
              <a:ln>
                <a:noFill/>
              </a:ln>
              <a:latin typeface="Times New Roman Regular" panose="02020503050405090304" charset="0"/>
              <a:cs typeface="Times New Roman" panose="02020503050405090304" pitchFamily="18" charset="0"/>
            </a:endParaRP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484620" y="211455"/>
            <a:ext cx="4180388"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2" name="文本框 1"/>
          <p:cNvSpPr txBox="1"/>
          <p:nvPr/>
        </p:nvSpPr>
        <p:spPr>
          <a:xfrm>
            <a:off x="484620" y="1105287"/>
            <a:ext cx="10865959" cy="4647426"/>
          </a:xfrm>
          <a:prstGeom prst="rect">
            <a:avLst/>
          </a:prstGeom>
          <a:noFill/>
          <a:ln>
            <a:noFill/>
          </a:ln>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endPar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a:p>
            <a:pPr algn="just">
              <a:buClrTx/>
              <a:buSzTx/>
              <a:buFontTx/>
            </a:pPr>
            <a:endPar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a:p>
            <a:pPr lvl="0" algn="just"/>
            <a:r>
              <a:rPr lang="en-US" altLang="zh-CN" sz="2400" dirty="0">
                <a:latin typeface="Times New Roman" panose="02020503050405090304" pitchFamily="18" charset="0"/>
                <a:cs typeface="Times New Roman" panose="02020503050405090304" pitchFamily="18" charset="0"/>
                <a:sym typeface="+mn-ea"/>
              </a:rPr>
              <a:t>2. </a:t>
            </a:r>
            <a:r>
              <a:rPr lang="en-GB" altLang="zh-CN" sz="2400" dirty="0">
                <a:latin typeface="Times New Roman" panose="02020503050405090304" pitchFamily="18" charset="0"/>
                <a:cs typeface="Times New Roman" panose="02020503050405090304" pitchFamily="18" charset="0"/>
              </a:rPr>
              <a:t>It earns very good ratings for cooking </a:t>
            </a:r>
            <a:r>
              <a:rPr lang="en-GB" altLang="zh-CN" sz="2400" b="1" i="1" dirty="0">
                <a:solidFill>
                  <a:srgbClr val="C00000"/>
                </a:solidFill>
                <a:latin typeface="Times New Roman" panose="02020503050405090304" pitchFamily="18" charset="0"/>
                <a:cs typeface="Times New Roman" panose="02020503050405090304" pitchFamily="18" charset="0"/>
              </a:rPr>
              <a:t>crispy</a:t>
            </a:r>
            <a:r>
              <a:rPr lang="en-GB" altLang="zh-CN" sz="2400" dirty="0">
                <a:latin typeface="Times New Roman" panose="02020503050405090304" pitchFamily="18" charset="0"/>
                <a:cs typeface="Times New Roman" panose="02020503050405090304" pitchFamily="18" charset="0"/>
              </a:rPr>
              <a:t> fries without oil, the ease and </a:t>
            </a:r>
            <a:r>
              <a:rPr lang="en-GB" altLang="zh-CN" sz="2400" b="1" i="1" dirty="0">
                <a:solidFill>
                  <a:srgbClr val="C00000"/>
                </a:solidFill>
                <a:latin typeface="Times New Roman" panose="02020503050405090304" pitchFamily="18" charset="0"/>
                <a:cs typeface="Times New Roman" panose="02020503050405090304" pitchFamily="18" charset="0"/>
              </a:rPr>
              <a:t>legibility </a:t>
            </a:r>
          </a:p>
          <a:p>
            <a:pPr lvl="0" algn="just"/>
            <a:r>
              <a:rPr lang="zh-CN" altLang="en-US" sz="2400" b="1" i="1" dirty="0">
                <a:solidFill>
                  <a:srgbClr val="C00000"/>
                </a:solidFill>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of its controls, and the relatively quiet operation.</a:t>
            </a:r>
            <a:endParaRPr lang="en-US" altLang="zh-CN" sz="2400" dirty="0">
              <a:solidFill>
                <a:srgbClr val="C00000"/>
              </a:solidFill>
              <a:latin typeface="Times New Roman" panose="02020503050405090304" pitchFamily="18" charset="0"/>
              <a:cs typeface="Times New Roman" panose="02020503050405090304" pitchFamily="18" charset="0"/>
              <a:sym typeface="+mn-ea"/>
            </a:endParaRPr>
          </a:p>
          <a:p>
            <a:pPr algn="just"/>
            <a:r>
              <a:rPr lang="en-US" altLang="zh-CN" sz="2400" dirty="0">
                <a:solidFill>
                  <a:srgbClr val="C00000"/>
                </a:solidFill>
                <a:latin typeface="Times New Roman" panose="02020503050405090304" pitchFamily="18" charset="0"/>
                <a:cs typeface="Times New Roman" panose="02020503050405090304" pitchFamily="18" charset="0"/>
                <a:sym typeface="+mn-ea"/>
              </a:rPr>
              <a:t>    crispy /'krɪspi/ </a:t>
            </a:r>
            <a:r>
              <a:rPr lang="en-US" altLang="zh-CN" sz="2400" i="1" dirty="0">
                <a:solidFill>
                  <a:srgbClr val="C00000"/>
                </a:solidFill>
                <a:latin typeface="Times New Roman Italic" panose="02020503050405090304" charset="0"/>
                <a:cs typeface="Times New Roman Italic" panose="02020503050405090304" charset="0"/>
                <a:sym typeface="+mn-ea"/>
              </a:rPr>
              <a:t>adj.</a:t>
            </a:r>
            <a:r>
              <a:rPr lang="zh-CN" altLang="zh-CN" sz="2400" dirty="0">
                <a:solidFill>
                  <a:srgbClr val="C00000"/>
                </a:solidFill>
                <a:latin typeface="Times New Roman" panose="02020503050405090304" pitchFamily="18" charset="0"/>
                <a:cs typeface="Times New Roman" panose="02020503050405090304" pitchFamily="18" charset="0"/>
              </a:rPr>
              <a:t>（食物）外皮松脆的</a:t>
            </a:r>
          </a:p>
          <a:p>
            <a:pPr algn="just"/>
            <a:r>
              <a:rPr lang="en-US" altLang="zh-CN" sz="2400" dirty="0">
                <a:latin typeface="Times New Roman" panose="02020503050405090304" pitchFamily="18" charset="0"/>
                <a:cs typeface="Times New Roman" panose="02020503050405090304" pitchFamily="18" charset="0"/>
                <a:sym typeface="+mn-ea"/>
              </a:rPr>
              <a:t>    e.g.</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dirty="0">
                <a:solidFill>
                  <a:schemeClr val="tx1"/>
                </a:solidFill>
                <a:latin typeface="Times New Roman" panose="02020503050405090304" pitchFamily="18" charset="0"/>
                <a:cs typeface="Times New Roman" panose="02020503050405090304" pitchFamily="18" charset="0"/>
                <a:sym typeface="+mn-ea"/>
              </a:rPr>
              <a:t>We set a nice table, have a </a:t>
            </a:r>
            <a:r>
              <a:rPr lang="en-US" altLang="zh-CN" sz="2400" dirty="0">
                <a:solidFill>
                  <a:srgbClr val="C00000"/>
                </a:solidFill>
                <a:latin typeface="Times New Roman" panose="02020503050405090304" pitchFamily="18" charset="0"/>
                <a:cs typeface="Times New Roman" panose="02020503050405090304" pitchFamily="18" charset="0"/>
                <a:sym typeface="+mn-ea"/>
              </a:rPr>
              <a:t>crispy</a:t>
            </a:r>
            <a:r>
              <a:rPr lang="en-US" altLang="zh-CN" sz="2400" dirty="0">
                <a:solidFill>
                  <a:schemeClr val="tx1"/>
                </a:solidFill>
                <a:latin typeface="Times New Roman" panose="02020503050405090304" pitchFamily="18" charset="0"/>
                <a:cs typeface="Times New Roman" panose="02020503050405090304" pitchFamily="18" charset="0"/>
                <a:sym typeface="+mn-ea"/>
              </a:rPr>
              <a:t> salad and some garlic bread.</a:t>
            </a:r>
          </a:p>
          <a:p>
            <a:pPr algn="just"/>
            <a:r>
              <a:rPr lang="en-US" altLang="zh-CN" sz="2400" dirty="0">
                <a:solidFill>
                  <a:schemeClr val="tx1"/>
                </a:solidFill>
                <a:latin typeface="Times New Roman" panose="02020503050405090304" pitchFamily="18" charset="0"/>
                <a:cs typeface="Times New Roman" panose="02020503050405090304" pitchFamily="18" charset="0"/>
                <a:sym typeface="+mn-ea"/>
              </a:rPr>
              <a:t>          </a:t>
            </a:r>
            <a:r>
              <a:rPr lang="en-US" altLang="zh-CN" sz="2400" dirty="0" err="1">
                <a:solidFill>
                  <a:schemeClr val="tx1"/>
                </a:solidFill>
                <a:latin typeface="Times New Roman" panose="02020503050405090304" pitchFamily="18" charset="0"/>
                <a:cs typeface="Times New Roman" panose="02020503050405090304" pitchFamily="18" charset="0"/>
                <a:sym typeface="+mn-ea"/>
              </a:rPr>
              <a:t>我们把一张漂亮的桌子摆好，做一个酥脆的沙拉和一些蒜蓉面包</a:t>
            </a:r>
            <a:r>
              <a:rPr lang="en-US" altLang="zh-CN" sz="2400" dirty="0">
                <a:solidFill>
                  <a:schemeClr val="tx1"/>
                </a:solidFill>
                <a:latin typeface="Times New Roman" panose="02020503050405090304" pitchFamily="18" charset="0"/>
                <a:cs typeface="Times New Roman" panose="02020503050405090304" pitchFamily="18" charset="0"/>
                <a:sym typeface="+mn-ea"/>
              </a:rPr>
              <a:t>。</a:t>
            </a:r>
          </a:p>
          <a:p>
            <a:r>
              <a:rPr lang="en-US" altLang="zh-CN" sz="2400" dirty="0">
                <a:solidFill>
                  <a:srgbClr val="C00000"/>
                </a:solidFill>
                <a:latin typeface="Times New Roman" panose="02020503050405090304" pitchFamily="18" charset="0"/>
                <a:cs typeface="Times New Roman" panose="02020503050405090304" pitchFamily="18" charset="0"/>
                <a:sym typeface="+mn-ea"/>
              </a:rPr>
              <a:t>    legibility /ˌ</a:t>
            </a:r>
            <a:r>
              <a:rPr lang="en-US" altLang="zh-CN" sz="2400" dirty="0" err="1">
                <a:solidFill>
                  <a:srgbClr val="C00000"/>
                </a:solidFill>
                <a:latin typeface="Times New Roman" panose="02020503050405090304" pitchFamily="18" charset="0"/>
                <a:cs typeface="Times New Roman" panose="02020503050405090304" pitchFamily="18" charset="0"/>
                <a:sym typeface="+mn-ea"/>
              </a:rPr>
              <a:t>ledʒə'bɪləti</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i="1" dirty="0">
                <a:solidFill>
                  <a:srgbClr val="C00000"/>
                </a:solidFill>
                <a:latin typeface="Times New Roman Italic" panose="02020503050405090304" charset="0"/>
                <a:cs typeface="Times New Roman Italic" panose="02020503050405090304" charset="0"/>
                <a:sym typeface="+mn-ea"/>
              </a:rPr>
              <a:t>n. </a:t>
            </a:r>
            <a:r>
              <a:rPr lang="zh-CN" altLang="zh-CN" sz="2400" dirty="0">
                <a:solidFill>
                  <a:srgbClr val="C00000"/>
                </a:solidFill>
                <a:latin typeface="Times New Roman" panose="02020503050405090304" pitchFamily="18" charset="0"/>
                <a:cs typeface="Times New Roman" panose="02020503050405090304" pitchFamily="18" charset="0"/>
              </a:rPr>
              <a:t>可以辨认；清晰易读</a:t>
            </a:r>
          </a:p>
          <a:p>
            <a:pPr algn="just"/>
            <a:r>
              <a:rPr lang="en-US" altLang="zh-CN" sz="2400" dirty="0">
                <a:latin typeface="Times New Roman" panose="02020503050405090304" pitchFamily="18" charset="0"/>
                <a:cs typeface="Times New Roman" panose="02020503050405090304" pitchFamily="18" charset="0"/>
                <a:sym typeface="+mn-ea"/>
              </a:rPr>
              <a:t>    e.g. You may have to increase font sizes for </a:t>
            </a:r>
            <a:r>
              <a:rPr lang="en-US" altLang="zh-CN" sz="2400" dirty="0">
                <a:solidFill>
                  <a:srgbClr val="C00000"/>
                </a:solidFill>
                <a:latin typeface="Times New Roman" panose="02020503050405090304" pitchFamily="18" charset="0"/>
                <a:cs typeface="Times New Roman" panose="02020503050405090304" pitchFamily="18" charset="0"/>
                <a:sym typeface="+mn-ea"/>
              </a:rPr>
              <a:t>legibility</a:t>
            </a:r>
            <a:r>
              <a:rPr lang="en-US" altLang="zh-CN" sz="2400" dirty="0">
                <a:latin typeface="Times New Roman" panose="02020503050405090304" pitchFamily="18" charset="0"/>
                <a:cs typeface="Times New Roman" panose="02020503050405090304" pitchFamily="18" charset="0"/>
                <a:sym typeface="+mn-ea"/>
              </a:rPr>
              <a:t>.</a:t>
            </a:r>
          </a:p>
          <a:p>
            <a:pPr algn="just"/>
            <a:r>
              <a:rPr lang="en-US" altLang="zh-CN" sz="2400" dirty="0">
                <a:latin typeface="Times New Roman" panose="02020503050405090304" pitchFamily="18" charset="0"/>
                <a:cs typeface="Times New Roman" panose="02020503050405090304" pitchFamily="18" charset="0"/>
                <a:sym typeface="+mn-ea"/>
              </a:rPr>
              <a:t>          </a:t>
            </a:r>
            <a:r>
              <a:rPr lang="en-US" altLang="zh-CN" sz="2400" dirty="0" err="1">
                <a:latin typeface="Times New Roman" panose="02020503050405090304" pitchFamily="18" charset="0"/>
                <a:cs typeface="Times New Roman" panose="02020503050405090304" pitchFamily="18" charset="0"/>
                <a:sym typeface="+mn-ea"/>
              </a:rPr>
              <a:t>您可能必须放大字体大小才能看得清</a:t>
            </a:r>
            <a:r>
              <a:rPr lang="en-US" altLang="zh-CN" sz="2400" dirty="0">
                <a:latin typeface="Times New Roman" panose="02020503050405090304" pitchFamily="18" charset="0"/>
                <a:cs typeface="Times New Roman" panose="02020503050405090304" pitchFamily="18" charset="0"/>
                <a:sym typeface="+mn-ea"/>
              </a:rPr>
              <a:t>。</a:t>
            </a:r>
          </a:p>
          <a:p>
            <a:pPr algn="just"/>
            <a:endParaRPr lang="en-US" altLang="zh-CN" sz="2400" dirty="0">
              <a:solidFill>
                <a:schemeClr val="tx1"/>
              </a:solidFill>
              <a:latin typeface="Times New Roman" panose="02020503050405090304" pitchFamily="18" charset="0"/>
              <a:cs typeface="Times New Roman" panose="02020503050405090304" pitchFamily="18" charset="0"/>
              <a:sym typeface="+mn-ea"/>
            </a:endParaRPr>
          </a:p>
          <a:p>
            <a:pPr algn="just"/>
            <a:endParaRPr lang="zh-CN" altLang="en-US" sz="2400" dirty="0">
              <a:latin typeface="Times New Roman" panose="02020503050405090304" pitchFamily="18" charset="0"/>
              <a:ea typeface="等线" panose="02010600030101010101" charset="-122"/>
              <a:cs typeface="Times New Roman" panose="02020503050405090304" pitchFamily="18" charset="0"/>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extLst>
      <p:ext uri="{BB962C8B-B14F-4D97-AF65-F5344CB8AC3E}">
        <p14:creationId xmlns:p14="http://schemas.microsoft.com/office/powerpoint/2010/main" val="2257773097"/>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2" name="文本框 1"/>
          <p:cNvSpPr txBox="1"/>
          <p:nvPr/>
        </p:nvSpPr>
        <p:spPr>
          <a:xfrm>
            <a:off x="586220" y="1163123"/>
            <a:ext cx="10865959" cy="4955203"/>
          </a:xfrm>
          <a:prstGeom prst="rect">
            <a:avLst/>
          </a:prstGeom>
          <a:noFill/>
          <a:ln>
            <a:noFill/>
          </a:ln>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p>
          <a:p>
            <a:pPr algn="just">
              <a:buClrTx/>
              <a:buSzTx/>
              <a:buFontTx/>
            </a:pPr>
            <a:endParaRPr lang="en-US" altLang="zh-CN" sz="2400" dirty="0">
              <a:solidFill>
                <a:schemeClr val="tx1"/>
              </a:solidFill>
              <a:latin typeface="Times New Roman" panose="02020503050405090304" pitchFamily="18" charset="0"/>
              <a:cs typeface="Times New Roman" panose="02020503050405090304" pitchFamily="18" charset="0"/>
              <a:sym typeface="+mn-ea"/>
            </a:endParaRPr>
          </a:p>
          <a:p>
            <a:pPr lvl="0" algn="just"/>
            <a:r>
              <a:rPr lang="en-GB" altLang="zh-CN" sz="2400" dirty="0">
                <a:latin typeface="Times New Roman" panose="02020503050405090304" pitchFamily="18" charset="0"/>
                <a:cs typeface="Times New Roman" panose="02020503050405090304" pitchFamily="18" charset="0"/>
              </a:rPr>
              <a:t>3. However, the present market competition is fairly </a:t>
            </a:r>
            <a:r>
              <a:rPr lang="en-GB" altLang="zh-CN" sz="2400" b="1" i="1" dirty="0">
                <a:solidFill>
                  <a:srgbClr val="C00000"/>
                </a:solidFill>
                <a:latin typeface="Times New Roman" panose="02020503050405090304" pitchFamily="18" charset="0"/>
                <a:cs typeface="Times New Roman" panose="02020503050405090304" pitchFamily="18" charset="0"/>
              </a:rPr>
              <a:t>intense</a:t>
            </a:r>
            <a:r>
              <a:rPr lang="en-GB" altLang="zh-CN" sz="2400" dirty="0">
                <a:latin typeface="Times New Roman" panose="02020503050405090304" pitchFamily="18" charset="0"/>
                <a:cs typeface="Times New Roman" panose="02020503050405090304" pitchFamily="18" charset="0"/>
              </a:rPr>
              <a:t>.</a:t>
            </a:r>
            <a:endParaRPr lang="en-US" altLang="zh-CN" sz="2400" dirty="0">
              <a:solidFill>
                <a:schemeClr val="tx1"/>
              </a:solidFill>
              <a:latin typeface="Times New Roman" panose="02020503050405090304" pitchFamily="18" charset="0"/>
              <a:cs typeface="Times New Roman" panose="02020503050405090304" pitchFamily="18" charset="0"/>
              <a:sym typeface="+mn-ea"/>
            </a:endParaRPr>
          </a:p>
          <a:p>
            <a:pPr algn="just"/>
            <a:r>
              <a:rPr lang="en-US" altLang="zh-CN" sz="2400" dirty="0">
                <a:solidFill>
                  <a:srgbClr val="C00000"/>
                </a:solidFill>
                <a:latin typeface="Times New Roman" panose="02020503050405090304" pitchFamily="18" charset="0"/>
                <a:cs typeface="Times New Roman" panose="02020503050405090304" pitchFamily="18" charset="0"/>
                <a:sym typeface="+mn-ea"/>
              </a:rPr>
              <a:t>    intense /ɪn'tens/ </a:t>
            </a:r>
            <a:r>
              <a:rPr lang="en-US" altLang="zh-CN" sz="2400" i="1" dirty="0">
                <a:solidFill>
                  <a:srgbClr val="C00000"/>
                </a:solidFill>
                <a:latin typeface="Times New Roman Italic" panose="02020503050405090304" charset="0"/>
                <a:cs typeface="Times New Roman Italic" panose="02020503050405090304" charset="0"/>
                <a:sym typeface="+mn-ea"/>
              </a:rPr>
              <a:t>adj.</a:t>
            </a:r>
            <a:r>
              <a:rPr lang="en-US" altLang="zh-CN" sz="2400" dirty="0">
                <a:solidFill>
                  <a:srgbClr val="C00000"/>
                </a:solidFill>
                <a:latin typeface="Times New Roman" panose="02020503050405090304" pitchFamily="18" charset="0"/>
                <a:cs typeface="Times New Roman" panose="02020503050405090304" pitchFamily="18" charset="0"/>
                <a:sym typeface="+mn-ea"/>
              </a:rPr>
              <a:t> 激烈的</a:t>
            </a:r>
            <a:r>
              <a:rPr lang="en-US" altLang="zh-CN" sz="2400" dirty="0">
                <a:solidFill>
                  <a:schemeClr val="tx1"/>
                </a:solidFill>
                <a:latin typeface="Times New Roman" panose="02020503050405090304" pitchFamily="18" charset="0"/>
                <a:cs typeface="Times New Roman" panose="02020503050405090304" pitchFamily="18" charset="0"/>
                <a:sym typeface="+mn-ea"/>
              </a:rPr>
              <a:t> </a:t>
            </a:r>
          </a:p>
          <a:p>
            <a:pPr algn="just"/>
            <a:r>
              <a:rPr lang="en-US" altLang="zh-CN" sz="2400" dirty="0">
                <a:solidFill>
                  <a:schemeClr val="tx1"/>
                </a:solidFill>
                <a:latin typeface="Times New Roman" panose="02020503050405090304" pitchFamily="18" charset="0"/>
                <a:cs typeface="Times New Roman" panose="02020503050405090304" pitchFamily="18" charset="0"/>
                <a:sym typeface="+mn-ea"/>
              </a:rPr>
              <a:t>    e.g. It was a period of </a:t>
            </a:r>
            <a:r>
              <a:rPr lang="en-US" altLang="zh-CN" sz="2400" dirty="0">
                <a:solidFill>
                  <a:srgbClr val="C00000"/>
                </a:solidFill>
                <a:latin typeface="Times New Roman" panose="02020503050405090304" pitchFamily="18" charset="0"/>
                <a:cs typeface="Times New Roman" panose="02020503050405090304" pitchFamily="18" charset="0"/>
                <a:sym typeface="+mn-ea"/>
              </a:rPr>
              <a:t>intense</a:t>
            </a:r>
            <a:r>
              <a:rPr lang="en-US" altLang="zh-CN" sz="2400" dirty="0">
                <a:solidFill>
                  <a:schemeClr val="tx1"/>
                </a:solidFill>
                <a:latin typeface="Times New Roman" panose="02020503050405090304" pitchFamily="18" charset="0"/>
                <a:cs typeface="Times New Roman" panose="02020503050405090304" pitchFamily="18" charset="0"/>
                <a:sym typeface="+mn-ea"/>
              </a:rPr>
              <a:t> activity.</a:t>
            </a:r>
          </a:p>
          <a:p>
            <a:pPr algn="just"/>
            <a:r>
              <a:rPr lang="en-US" altLang="zh-CN" sz="2400" dirty="0">
                <a:solidFill>
                  <a:schemeClr val="tx1"/>
                </a:solidFill>
                <a:latin typeface="Times New Roman" panose="02020503050405090304" pitchFamily="18" charset="0"/>
                <a:cs typeface="Times New Roman" panose="02020503050405090304" pitchFamily="18" charset="0"/>
                <a:sym typeface="+mn-ea"/>
              </a:rPr>
              <a:t>          </a:t>
            </a:r>
            <a:r>
              <a:rPr lang="en-US" altLang="zh-CN" sz="2400" dirty="0" err="1">
                <a:solidFill>
                  <a:schemeClr val="tx1"/>
                </a:solidFill>
                <a:latin typeface="Times New Roman" panose="02020503050405090304" pitchFamily="18" charset="0"/>
                <a:cs typeface="Times New Roman" panose="02020503050405090304" pitchFamily="18" charset="0"/>
                <a:sym typeface="+mn-ea"/>
              </a:rPr>
              <a:t>那是活动激烈的时期</a:t>
            </a:r>
            <a:r>
              <a:rPr lang="en-US" altLang="zh-CN" sz="2400" dirty="0">
                <a:solidFill>
                  <a:schemeClr val="tx1"/>
                </a:solidFill>
                <a:latin typeface="Times New Roman" panose="02020503050405090304" pitchFamily="18" charset="0"/>
                <a:cs typeface="Times New Roman" panose="02020503050405090304" pitchFamily="18" charset="0"/>
                <a:sym typeface="+mn-ea"/>
              </a:rPr>
              <a:t>。</a:t>
            </a:r>
          </a:p>
          <a:p>
            <a:pPr algn="just"/>
            <a:endParaRPr lang="en-US" altLang="zh-CN" sz="2400" dirty="0">
              <a:latin typeface="Times New Roman" panose="02020503050405090304" pitchFamily="18" charset="0"/>
              <a:cs typeface="Times New Roman" panose="02020503050405090304" pitchFamily="18" charset="0"/>
              <a:sym typeface="+mn-ea"/>
            </a:endParaRPr>
          </a:p>
          <a:p>
            <a:pPr lvl="0" algn="just"/>
            <a:r>
              <a:rPr lang="en-US" altLang="zh-CN" sz="2400" dirty="0">
                <a:latin typeface="Times New Roman" panose="02020503050405090304" pitchFamily="18" charset="0"/>
                <a:cs typeface="Times New Roman" panose="02020503050405090304" pitchFamily="18" charset="0"/>
                <a:sym typeface="+mn-ea"/>
              </a:rPr>
              <a:t>4. </a:t>
            </a:r>
            <a:r>
              <a:rPr lang="en-GB" altLang="zh-CN" sz="2400" dirty="0">
                <a:latin typeface="Times New Roman" panose="02020503050405090304" pitchFamily="18" charset="0"/>
                <a:cs typeface="Times New Roman" panose="02020503050405090304" pitchFamily="18" charset="0"/>
              </a:rPr>
              <a:t>First, we will creatively develop it into a 6-in-1 air-fryer toaster-oven </a:t>
            </a:r>
            <a:r>
              <a:rPr lang="en-GB" altLang="zh-CN" sz="2400" b="1" i="1" dirty="0">
                <a:solidFill>
                  <a:srgbClr val="C00000"/>
                </a:solidFill>
                <a:latin typeface="Times New Roman" panose="02020503050405090304" pitchFamily="18" charset="0"/>
                <a:cs typeface="Times New Roman" panose="02020503050405090304" pitchFamily="18" charset="0"/>
              </a:rPr>
              <a:t>combination</a:t>
            </a:r>
            <a:r>
              <a:rPr lang="en-GB" altLang="zh-CN" sz="2400" dirty="0">
                <a:latin typeface="Times New Roman" panose="02020503050405090304" pitchFamily="18" charset="0"/>
                <a:cs typeface="Times New Roman" panose="02020503050405090304" pitchFamily="18" charset="0"/>
              </a:rPr>
              <a:t>.</a:t>
            </a:r>
          </a:p>
          <a:p>
            <a:pPr algn="just">
              <a:buClrTx/>
              <a:buSzTx/>
              <a:buFontTx/>
            </a:pPr>
            <a:r>
              <a:rPr lang="en-US" altLang="zh-CN" sz="2400" dirty="0">
                <a:solidFill>
                  <a:srgbClr val="C00000"/>
                </a:solidFill>
                <a:latin typeface="Times New Roman" panose="02020503050405090304" pitchFamily="18" charset="0"/>
                <a:cs typeface="Times New Roman" panose="02020503050405090304" pitchFamily="18" charset="0"/>
                <a:sym typeface="+mn-ea"/>
              </a:rPr>
              <a:t>    combination /ˌ</a:t>
            </a:r>
            <a:r>
              <a:rPr lang="en-GB" altLang="zh-CN" sz="2400" dirty="0" err="1">
                <a:solidFill>
                  <a:srgbClr val="C00000"/>
                </a:solidFill>
                <a:latin typeface="Times New Roman" panose="02020503050405090304" pitchFamily="18" charset="0"/>
                <a:cs typeface="Times New Roman" panose="02020503050405090304" pitchFamily="18" charset="0"/>
              </a:rPr>
              <a:t>kɒmbə</a:t>
            </a:r>
            <a:r>
              <a:rPr lang="en-US" altLang="zh-CN" sz="2400" dirty="0">
                <a:solidFill>
                  <a:srgbClr val="C00000"/>
                </a:solidFill>
                <a:latin typeface="Times New Roman" panose="02020503050405090304" pitchFamily="18" charset="0"/>
                <a:cs typeface="Times New Roman" panose="02020503050405090304" pitchFamily="18" charset="0"/>
                <a:sym typeface="+mn-ea"/>
              </a:rPr>
              <a:t>'</a:t>
            </a:r>
            <a:r>
              <a:rPr lang="en-GB" altLang="zh-CN" sz="2400" dirty="0" err="1">
                <a:solidFill>
                  <a:srgbClr val="C00000"/>
                </a:solidFill>
                <a:latin typeface="Times New Roman" panose="02020503050405090304" pitchFamily="18" charset="0"/>
                <a:cs typeface="Times New Roman" panose="02020503050405090304" pitchFamily="18" charset="0"/>
              </a:rPr>
              <a:t>neɪʃ</a:t>
            </a:r>
            <a:r>
              <a:rPr lang="en-GB" altLang="zh-CN" sz="2400" i="1" dirty="0" err="1">
                <a:solidFill>
                  <a:srgbClr val="C00000"/>
                </a:solidFill>
                <a:latin typeface="Times New Roman" panose="02020503050405090304" pitchFamily="18" charset="0"/>
                <a:cs typeface="Times New Roman" panose="02020503050405090304" pitchFamily="18" charset="0"/>
              </a:rPr>
              <a:t>ə</a:t>
            </a:r>
            <a:r>
              <a:rPr lang="en-GB" altLang="zh-CN" sz="2400" dirty="0" err="1">
                <a:solidFill>
                  <a:srgbClr val="C00000"/>
                </a:solidFill>
                <a:latin typeface="Times New Roman" panose="02020503050405090304" pitchFamily="18" charset="0"/>
                <a:cs typeface="Times New Roman" panose="02020503050405090304" pitchFamily="18" charset="0"/>
              </a:rPr>
              <a:t>n</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i="1" dirty="0">
                <a:solidFill>
                  <a:srgbClr val="C00000"/>
                </a:solidFill>
                <a:latin typeface="Times New Roman Italic" panose="02020503050405090304" charset="0"/>
                <a:cs typeface="Times New Roman Italic" panose="02020503050405090304" charset="0"/>
                <a:sym typeface="+mn-ea"/>
              </a:rPr>
              <a:t>n.</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zh-CN" altLang="en-US" sz="2400" dirty="0">
                <a:solidFill>
                  <a:srgbClr val="C00000"/>
                </a:solidFill>
                <a:latin typeface="Times New Roman" panose="02020503050405090304" pitchFamily="18" charset="0"/>
                <a:cs typeface="Times New Roman" panose="02020503050405090304" pitchFamily="18" charset="0"/>
                <a:sym typeface="+mn-ea"/>
              </a:rPr>
              <a:t>组合物；合并体</a:t>
            </a:r>
            <a:r>
              <a:rPr lang="en-US" altLang="zh-CN" sz="2400" dirty="0">
                <a:latin typeface="Times New Roman" panose="02020503050405090304" pitchFamily="18" charset="0"/>
                <a:cs typeface="Times New Roman" panose="02020503050405090304" pitchFamily="18" charset="0"/>
                <a:sym typeface="+mn-ea"/>
              </a:rPr>
              <a:t>    </a:t>
            </a:r>
          </a:p>
          <a:p>
            <a:pPr algn="just">
              <a:buClrTx/>
              <a:buSzTx/>
              <a:buFontTx/>
            </a:pPr>
            <a:r>
              <a:rPr lang="en-US" altLang="zh-CN" sz="2400" dirty="0">
                <a:latin typeface="Times New Roman" panose="02020503050405090304" pitchFamily="18" charset="0"/>
                <a:cs typeface="Times New Roman" panose="02020503050405090304" pitchFamily="18" charset="0"/>
                <a:sym typeface="+mn-ea"/>
              </a:rPr>
              <a:t>    e.g. His treatment was a </a:t>
            </a:r>
            <a:r>
              <a:rPr lang="en-US" altLang="zh-CN" sz="2400" dirty="0">
                <a:solidFill>
                  <a:srgbClr val="C00000"/>
                </a:solidFill>
                <a:latin typeface="Times New Roman" panose="02020503050405090304" pitchFamily="18" charset="0"/>
                <a:cs typeface="Times New Roman" panose="02020503050405090304" pitchFamily="18" charset="0"/>
                <a:sym typeface="+mn-ea"/>
              </a:rPr>
              <a:t>combination</a:t>
            </a:r>
            <a:r>
              <a:rPr lang="en-US" altLang="zh-CN" sz="2400" dirty="0">
                <a:latin typeface="Times New Roman" panose="02020503050405090304" pitchFamily="18" charset="0"/>
                <a:cs typeface="Times New Roman" panose="02020503050405090304" pitchFamily="18" charset="0"/>
                <a:sym typeface="+mn-ea"/>
              </a:rPr>
              <a:t> of surgery, radiation and drugs.</a:t>
            </a:r>
          </a:p>
          <a:p>
            <a:pPr algn="just"/>
            <a:r>
              <a:rPr lang="en-US" altLang="zh-CN" sz="2400" dirty="0">
                <a:latin typeface="Times New Roman" panose="02020503050405090304" pitchFamily="18" charset="0"/>
                <a:cs typeface="Times New Roman" panose="02020503050405090304" pitchFamily="18" charset="0"/>
                <a:sym typeface="+mn-ea"/>
              </a:rPr>
              <a:t>          </a:t>
            </a:r>
            <a:r>
              <a:rPr lang="en-US" altLang="zh-CN" sz="2400" dirty="0" err="1">
                <a:latin typeface="Times New Roman" panose="02020503050405090304" pitchFamily="18" charset="0"/>
                <a:cs typeface="Times New Roman" panose="02020503050405090304" pitchFamily="18" charset="0"/>
                <a:sym typeface="+mn-ea"/>
              </a:rPr>
              <a:t>对他的治疗是把手术、放射和药物治疗结合为一体</a:t>
            </a:r>
            <a:r>
              <a:rPr lang="en-US" altLang="zh-CN" sz="2400" dirty="0">
                <a:latin typeface="Times New Roman" panose="02020503050405090304" pitchFamily="18" charset="0"/>
                <a:cs typeface="Times New Roman" panose="02020503050405090304" pitchFamily="18" charset="0"/>
                <a:sym typeface="+mn-ea"/>
              </a:rPr>
              <a:t>。</a:t>
            </a:r>
          </a:p>
          <a:p>
            <a:pPr lvl="0" algn="just"/>
            <a:endParaRPr lang="zh-CN" altLang="zh-CN" sz="2400" dirty="0">
              <a:latin typeface="Times New Roman" panose="02020503050405090304" pitchFamily="18" charset="0"/>
              <a:cs typeface="Times New Roman" panose="02020503050405090304" pitchFamily="18" charset="0"/>
            </a:endParaRPr>
          </a:p>
          <a:p>
            <a:pPr algn="just"/>
            <a:endParaRPr lang="en-US" altLang="zh-CN" sz="2400" dirty="0">
              <a:latin typeface="Times New Roman" panose="02020503050405090304" pitchFamily="18" charset="0"/>
              <a:cs typeface="Times New Roman" panose="02020503050405090304" pitchFamily="18" charset="0"/>
              <a:sym typeface="+mn-ea"/>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2" name="文本框 1"/>
          <p:cNvSpPr txBox="1"/>
          <p:nvPr/>
        </p:nvSpPr>
        <p:spPr>
          <a:xfrm>
            <a:off x="586220" y="1118230"/>
            <a:ext cx="10865959" cy="6063198"/>
          </a:xfrm>
          <a:prstGeom prst="rect">
            <a:avLst/>
          </a:prstGeom>
          <a:noFill/>
          <a:ln>
            <a:noFill/>
          </a:ln>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endPar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a:p>
            <a:pPr algn="just"/>
            <a:endParaRPr lang="en-US" altLang="zh-CN" sz="2400" dirty="0">
              <a:latin typeface="Times New Roman" panose="02020503050405090304" pitchFamily="18" charset="0"/>
              <a:cs typeface="Times New Roman" panose="02020503050405090304" pitchFamily="18" charset="0"/>
              <a:sym typeface="+mn-ea"/>
            </a:endParaRPr>
          </a:p>
          <a:p>
            <a:pPr lvl="0"/>
            <a:r>
              <a:rPr lang="en-GB" altLang="zh-CN" sz="2400" dirty="0">
                <a:latin typeface="Times New Roman" panose="02020503050405090304" pitchFamily="18" charset="0"/>
                <a:cs typeface="Times New Roman" panose="02020503050405090304" pitchFamily="18" charset="0"/>
              </a:rPr>
              <a:t>5. Compared with the “single function” of traditional air fryers, we offer 6 </a:t>
            </a:r>
            <a:r>
              <a:rPr lang="en-GB" altLang="zh-CN" sz="2400" b="1" i="1" dirty="0">
                <a:solidFill>
                  <a:srgbClr val="C00000"/>
                </a:solidFill>
                <a:latin typeface="Times New Roman" panose="02020503050405090304" pitchFamily="18" charset="0"/>
                <a:cs typeface="Times New Roman" panose="02020503050405090304" pitchFamily="18" charset="0"/>
              </a:rPr>
              <a:t>pre-set </a:t>
            </a:r>
          </a:p>
          <a:p>
            <a:pPr lvl="0"/>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digital functions: fry, toast, bake, roast, reheat and warm.</a:t>
            </a:r>
            <a:endParaRPr lang="zh-CN" altLang="zh-CN" sz="2400" dirty="0">
              <a:latin typeface="Times New Roman" panose="02020503050405090304" pitchFamily="18" charset="0"/>
              <a:cs typeface="Times New Roman" panose="02020503050405090304" pitchFamily="18" charset="0"/>
            </a:endParaRPr>
          </a:p>
          <a:p>
            <a:r>
              <a:rPr lang="en-GB" altLang="zh-CN" sz="2400" dirty="0">
                <a:latin typeface="Times New Roman" panose="02020503050405090304" pitchFamily="18" charset="0"/>
                <a:cs typeface="Times New Roman" panose="02020503050405090304" pitchFamily="18" charset="0"/>
              </a:rPr>
              <a:t>    </a:t>
            </a:r>
            <a:r>
              <a:rPr lang="en-GB" altLang="zh-CN" sz="2400" dirty="0">
                <a:solidFill>
                  <a:srgbClr val="C00000"/>
                </a:solidFill>
                <a:latin typeface="Times New Roman" panose="02020503050405090304" pitchFamily="18" charset="0"/>
                <a:cs typeface="Times New Roman" panose="02020503050405090304" pitchFamily="18" charset="0"/>
              </a:rPr>
              <a:t>pre-set /</a:t>
            </a:r>
            <a:r>
              <a:rPr lang="en-US" altLang="zh-CN" sz="2400" dirty="0">
                <a:solidFill>
                  <a:srgbClr val="C00000"/>
                </a:solidFill>
                <a:latin typeface="Times New Roman" panose="02020503050405090304" pitchFamily="18" charset="0"/>
                <a:cs typeface="Times New Roman" panose="02020503050405090304" pitchFamily="18" charset="0"/>
                <a:sym typeface="+mn-ea"/>
              </a:rPr>
              <a:t>ˌ</a:t>
            </a:r>
            <a:r>
              <a:rPr lang="en-GB" altLang="zh-CN" sz="2400" dirty="0" err="1">
                <a:solidFill>
                  <a:srgbClr val="C00000"/>
                </a:solidFill>
                <a:latin typeface="Times New Roman" panose="02020503050405090304" pitchFamily="18" charset="0"/>
                <a:cs typeface="Times New Roman" panose="02020503050405090304" pitchFamily="18" charset="0"/>
              </a:rPr>
              <a:t>pri</a:t>
            </a:r>
            <a:r>
              <a:rPr lang="en-GB" altLang="zh-CN" sz="2400" dirty="0">
                <a:solidFill>
                  <a:srgbClr val="C00000"/>
                </a:solidFill>
                <a:latin typeface="Times New Roman" panose="02020503050405090304" pitchFamily="18" charset="0"/>
                <a:cs typeface="Times New Roman" panose="02020503050405090304" pitchFamily="18" charset="0"/>
              </a:rPr>
              <a:t>:</a:t>
            </a:r>
            <a:r>
              <a:rPr lang="zh-CN" altLang="en-US" sz="2400" dirty="0">
                <a:solidFill>
                  <a:srgbClr val="C00000"/>
                </a:solidFill>
                <a:latin typeface="Times New Roman" panose="02020503050405090304" pitchFamily="18" charset="0"/>
                <a:cs typeface="Times New Roman" panose="02020503050405090304" pitchFamily="18" charset="0"/>
              </a:rPr>
              <a:t> </a:t>
            </a:r>
            <a:r>
              <a:rPr lang="en-US" altLang="zh-CN" sz="2400" dirty="0">
                <a:solidFill>
                  <a:srgbClr val="C00000"/>
                </a:solidFill>
                <a:latin typeface="Times New Roman" panose="02020503050405090304" pitchFamily="18" charset="0"/>
                <a:cs typeface="Times New Roman" panose="02020503050405090304" pitchFamily="18" charset="0"/>
                <a:sym typeface="+mn-ea"/>
              </a:rPr>
              <a:t>'</a:t>
            </a:r>
            <a:r>
              <a:rPr lang="en-GB" altLang="zh-CN" sz="2400" dirty="0">
                <a:solidFill>
                  <a:srgbClr val="C00000"/>
                </a:solidFill>
                <a:latin typeface="Times New Roman" panose="02020503050405090304" pitchFamily="18" charset="0"/>
                <a:cs typeface="Times New Roman" panose="02020503050405090304" pitchFamily="18" charset="0"/>
              </a:rPr>
              <a:t>set/ </a:t>
            </a:r>
            <a:r>
              <a:rPr lang="en-GB" altLang="zh-CN" sz="2400" i="1" dirty="0">
                <a:solidFill>
                  <a:srgbClr val="C00000"/>
                </a:solidFill>
                <a:latin typeface="Times New Roman" panose="02020503050405090304" pitchFamily="18" charset="0"/>
                <a:cs typeface="Times New Roman" panose="02020503050405090304" pitchFamily="18" charset="0"/>
              </a:rPr>
              <a:t>adj. </a:t>
            </a:r>
            <a:r>
              <a:rPr lang="zh-CN" altLang="zh-CN" sz="2400" dirty="0">
                <a:solidFill>
                  <a:srgbClr val="C00000"/>
                </a:solidFill>
                <a:latin typeface="Times New Roman" panose="02020503050405090304" pitchFamily="18" charset="0"/>
                <a:cs typeface="Times New Roman" panose="02020503050405090304" pitchFamily="18" charset="0"/>
              </a:rPr>
              <a:t>预调的；预设</a:t>
            </a:r>
            <a:r>
              <a:rPr lang="zh-CN" altLang="en-US" sz="2400" dirty="0">
                <a:solidFill>
                  <a:srgbClr val="C00000"/>
                </a:solidFill>
                <a:latin typeface="Times New Roman" panose="02020503050405090304" pitchFamily="18" charset="0"/>
                <a:cs typeface="Times New Roman" panose="02020503050405090304" pitchFamily="18" charset="0"/>
              </a:rPr>
              <a:t>的</a:t>
            </a:r>
            <a:endParaRPr lang="en-US" altLang="zh-CN" sz="2400" dirty="0">
              <a:solidFill>
                <a:srgbClr val="C00000"/>
              </a:solidFill>
              <a:latin typeface="Times New Roman" panose="02020503050405090304" pitchFamily="18" charset="0"/>
              <a:cs typeface="Times New Roman" panose="02020503050405090304" pitchFamily="18" charset="0"/>
            </a:endParaRPr>
          </a:p>
          <a:p>
            <a:r>
              <a:rPr lang="en-GB" altLang="zh-CN" sz="2400" dirty="0">
                <a:latin typeface="Times New Roman" panose="02020503050405090304" pitchFamily="18" charset="0"/>
                <a:cs typeface="Times New Roman" panose="02020503050405090304" pitchFamily="18" charset="0"/>
              </a:rPr>
              <a:t>    e.g. A </a:t>
            </a:r>
            <a:r>
              <a:rPr lang="en-GB" altLang="zh-CN" sz="2400" dirty="0">
                <a:solidFill>
                  <a:srgbClr val="C00000"/>
                </a:solidFill>
                <a:latin typeface="Times New Roman" panose="02020503050405090304" pitchFamily="18" charset="0"/>
                <a:cs typeface="Times New Roman" panose="02020503050405090304" pitchFamily="18" charset="0"/>
              </a:rPr>
              <a:t>pre-set</a:t>
            </a:r>
            <a:r>
              <a:rPr lang="en-GB" altLang="zh-CN" sz="2400" dirty="0">
                <a:latin typeface="Times New Roman" panose="02020503050405090304" pitchFamily="18" charset="0"/>
                <a:cs typeface="Times New Roman" panose="02020503050405090304" pitchFamily="18" charset="0"/>
              </a:rPr>
              <a:t> code is given to the farmer to switch the </a:t>
            </a:r>
            <a:r>
              <a:rPr lang="en-GB" altLang="zh-CN" sz="2400" dirty="0" err="1">
                <a:latin typeface="Times New Roman" panose="02020503050405090304" pitchFamily="18" charset="0"/>
                <a:cs typeface="Times New Roman" panose="02020503050405090304" pitchFamily="18" charset="0"/>
              </a:rPr>
              <a:t>pumpset</a:t>
            </a:r>
            <a:r>
              <a:rPr lang="en-GB" altLang="zh-CN" sz="2400" dirty="0">
                <a:latin typeface="Times New Roman" panose="02020503050405090304" pitchFamily="18" charset="0"/>
                <a:cs typeface="Times New Roman" panose="02020503050405090304" pitchFamily="18" charset="0"/>
              </a:rPr>
              <a:t> on or off.</a:t>
            </a:r>
            <a:endParaRPr lang="zh-CN"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          </a:t>
            </a:r>
            <a:r>
              <a:rPr lang="zh-CN" altLang="zh-CN" sz="2400" dirty="0">
                <a:latin typeface="Times New Roman" panose="02020503050405090304" pitchFamily="18" charset="0"/>
                <a:cs typeface="Times New Roman" panose="02020503050405090304" pitchFamily="18" charset="0"/>
              </a:rPr>
              <a:t>一个预设代码给农夫打开或关闭泵唧装置。</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pPr lvl="0"/>
            <a:r>
              <a:rPr lang="en-US" altLang="zh-CN" sz="2400" dirty="0">
                <a:latin typeface="Times New Roman" panose="02020503050405090304" pitchFamily="18" charset="0"/>
                <a:cs typeface="Times New Roman" panose="02020503050405090304" pitchFamily="18" charset="0"/>
              </a:rPr>
              <a:t>6. </a:t>
            </a:r>
            <a:r>
              <a:rPr lang="en-GB" altLang="zh-CN" sz="2400" dirty="0">
                <a:latin typeface="Times New Roman" panose="02020503050405090304" pitchFamily="18" charset="0"/>
                <a:cs typeface="Times New Roman" panose="02020503050405090304" pitchFamily="18" charset="0"/>
              </a:rPr>
              <a:t>Second, we will enlarge the capacity to 26 </a:t>
            </a:r>
            <a:r>
              <a:rPr lang="en-GB" altLang="zh-CN" sz="2400" b="1" i="1" dirty="0">
                <a:solidFill>
                  <a:srgbClr val="C00000"/>
                </a:solidFill>
                <a:latin typeface="Times New Roman" panose="02020503050405090304" pitchFamily="18" charset="0"/>
                <a:cs typeface="Times New Roman" panose="02020503050405090304" pitchFamily="18" charset="0"/>
              </a:rPr>
              <a:t>quarts</a:t>
            </a:r>
            <a:r>
              <a:rPr lang="en-GB" altLang="zh-CN" sz="2400" dirty="0">
                <a:latin typeface="Times New Roman" panose="02020503050405090304" pitchFamily="18" charset="0"/>
                <a:cs typeface="Times New Roman" panose="02020503050405090304" pitchFamily="18" charset="0"/>
              </a:rPr>
              <a:t>, which will be larger than most</a:t>
            </a:r>
          </a:p>
          <a:p>
            <a:pPr lvl="0"/>
            <a:r>
              <a:rPr lang="zh-CN" altLang="en-US" sz="2400" dirty="0">
                <a:latin typeface="Times New Roman" panose="02020503050405090304" pitchFamily="18" charset="0"/>
                <a:cs typeface="Times New Roman" panose="02020503050405090304" pitchFamily="18" charset="0"/>
              </a:rPr>
              <a:t>    </a:t>
            </a:r>
            <a:r>
              <a:rPr lang="en-GB" altLang="zh-CN" sz="2400" dirty="0">
                <a:latin typeface="Times New Roman" panose="02020503050405090304" pitchFamily="18" charset="0"/>
                <a:cs typeface="Times New Roman" panose="02020503050405090304" pitchFamily="18" charset="0"/>
              </a:rPr>
              <a:t>air</a:t>
            </a:r>
            <a:r>
              <a:rPr lang="en-US" altLang="zh-CN" sz="2400" dirty="0">
                <a:latin typeface="Times New Roman" panose="02020503050405090304" pitchFamily="18" charset="0"/>
                <a:cs typeface="Times New Roman" panose="02020503050405090304" pitchFamily="18" charset="0"/>
              </a:rPr>
              <a:t>-</a:t>
            </a:r>
            <a:r>
              <a:rPr lang="en-GB" altLang="zh-CN" sz="2400" dirty="0">
                <a:latin typeface="Times New Roman" panose="02020503050405090304" pitchFamily="18" charset="0"/>
                <a:cs typeface="Times New Roman" panose="02020503050405090304" pitchFamily="18" charset="0"/>
              </a:rPr>
              <a:t>fryers on the market.</a:t>
            </a:r>
            <a:endParaRPr lang="zh-CN" altLang="zh-CN" sz="2400" dirty="0">
              <a:latin typeface="Times New Roman" panose="02020503050405090304" pitchFamily="18" charset="0"/>
              <a:cs typeface="Times New Roman" panose="02020503050405090304" pitchFamily="18" charset="0"/>
            </a:endParaRPr>
          </a:p>
          <a:p>
            <a:r>
              <a:rPr lang="en-GB" altLang="zh-CN" sz="2400" dirty="0">
                <a:solidFill>
                  <a:srgbClr val="C00000"/>
                </a:solidFill>
                <a:latin typeface="Times New Roman" panose="02020503050405090304" pitchFamily="18" charset="0"/>
                <a:cs typeface="Times New Roman" panose="02020503050405090304" pitchFamily="18" charset="0"/>
              </a:rPr>
              <a:t>    quart /kw</a:t>
            </a:r>
            <a:r>
              <a:rPr lang="zh-CN" altLang="zh-CN" sz="2400" dirty="0">
                <a:solidFill>
                  <a:srgbClr val="C00000"/>
                </a:solidFill>
                <a:latin typeface="Times New Roman" panose="02020503050405090304" pitchFamily="18" charset="0"/>
                <a:cs typeface="Times New Roman" panose="02020503050405090304" pitchFamily="18" charset="0"/>
              </a:rPr>
              <a:t>ɔː</a:t>
            </a:r>
            <a:r>
              <a:rPr lang="en-GB" altLang="zh-CN" sz="2400" dirty="0">
                <a:solidFill>
                  <a:srgbClr val="C00000"/>
                </a:solidFill>
                <a:latin typeface="Times New Roman" panose="02020503050405090304" pitchFamily="18" charset="0"/>
                <a:cs typeface="Times New Roman" panose="02020503050405090304" pitchFamily="18" charset="0"/>
              </a:rPr>
              <a:t>t/ </a:t>
            </a:r>
            <a:r>
              <a:rPr lang="en-GB" altLang="zh-CN" sz="2400" i="1" dirty="0">
                <a:solidFill>
                  <a:srgbClr val="C00000"/>
                </a:solidFill>
                <a:latin typeface="Times New Roman" panose="02020503050405090304" pitchFamily="18" charset="0"/>
                <a:cs typeface="Times New Roman" panose="02020503050405090304" pitchFamily="18" charset="0"/>
              </a:rPr>
              <a:t>n. </a:t>
            </a:r>
            <a:r>
              <a:rPr lang="zh-CN" altLang="zh-CN" sz="2400" dirty="0">
                <a:solidFill>
                  <a:srgbClr val="C00000"/>
                </a:solidFill>
                <a:latin typeface="Times New Roman" panose="02020503050405090304" pitchFamily="18" charset="0"/>
                <a:cs typeface="Times New Roman" panose="02020503050405090304" pitchFamily="18" charset="0"/>
              </a:rPr>
              <a:t>夸脱（液量单位，英制中约为</a:t>
            </a:r>
            <a:r>
              <a:rPr lang="en-GB" altLang="zh-CN" sz="2400" dirty="0">
                <a:solidFill>
                  <a:srgbClr val="C00000"/>
                </a:solidFill>
                <a:latin typeface="Times New Roman" panose="02020503050405090304" pitchFamily="18" charset="0"/>
                <a:cs typeface="Times New Roman" panose="02020503050405090304" pitchFamily="18" charset="0"/>
              </a:rPr>
              <a:t>1.14</a:t>
            </a:r>
            <a:r>
              <a:rPr lang="zh-CN" altLang="zh-CN" sz="2400" dirty="0">
                <a:solidFill>
                  <a:srgbClr val="C00000"/>
                </a:solidFill>
                <a:latin typeface="Times New Roman" panose="02020503050405090304" pitchFamily="18" charset="0"/>
                <a:cs typeface="Times New Roman" panose="02020503050405090304" pitchFamily="18" charset="0"/>
              </a:rPr>
              <a:t>升，美制中 约为</a:t>
            </a:r>
            <a:r>
              <a:rPr lang="en-GB" altLang="zh-CN" sz="2400" dirty="0">
                <a:solidFill>
                  <a:srgbClr val="C00000"/>
                </a:solidFill>
                <a:latin typeface="Times New Roman" panose="02020503050405090304" pitchFamily="18" charset="0"/>
                <a:cs typeface="Times New Roman" panose="02020503050405090304" pitchFamily="18" charset="0"/>
              </a:rPr>
              <a:t>0.95</a:t>
            </a:r>
            <a:r>
              <a:rPr lang="zh-CN" altLang="zh-CN" sz="2400" dirty="0">
                <a:solidFill>
                  <a:srgbClr val="C00000"/>
                </a:solidFill>
                <a:latin typeface="Times New Roman" panose="02020503050405090304" pitchFamily="18" charset="0"/>
                <a:cs typeface="Times New Roman" panose="02020503050405090304" pitchFamily="18" charset="0"/>
              </a:rPr>
              <a:t>升）</a:t>
            </a:r>
          </a:p>
          <a:p>
            <a:r>
              <a:rPr lang="en-GB" altLang="zh-CN" sz="2400" dirty="0">
                <a:latin typeface="Times New Roman" panose="02020503050405090304" pitchFamily="18" charset="0"/>
                <a:cs typeface="Times New Roman" panose="02020503050405090304" pitchFamily="18" charset="0"/>
              </a:rPr>
              <a:t>    e.g. He stepped out to buy a </a:t>
            </a:r>
            <a:r>
              <a:rPr lang="en-GB" altLang="zh-CN" sz="2400" dirty="0">
                <a:solidFill>
                  <a:srgbClr val="C00000"/>
                </a:solidFill>
                <a:latin typeface="Times New Roman" panose="02020503050405090304" pitchFamily="18" charset="0"/>
                <a:cs typeface="Times New Roman" panose="02020503050405090304" pitchFamily="18" charset="0"/>
              </a:rPr>
              <a:t>quart</a:t>
            </a:r>
            <a:r>
              <a:rPr lang="en-GB" altLang="zh-CN" sz="2400" dirty="0">
                <a:latin typeface="Times New Roman" panose="02020503050405090304" pitchFamily="18" charset="0"/>
                <a:cs typeface="Times New Roman" panose="02020503050405090304" pitchFamily="18" charset="0"/>
              </a:rPr>
              <a:t> of milk.</a:t>
            </a:r>
            <a:endParaRPr lang="zh-CN" altLang="zh-CN" sz="2400" dirty="0">
              <a:latin typeface="Times New Roman" panose="02020503050405090304" pitchFamily="18" charset="0"/>
              <a:cs typeface="Times New Roman" panose="02020503050405090304" pitchFamily="18" charset="0"/>
            </a:endParaRPr>
          </a:p>
          <a:p>
            <a:r>
              <a:rPr lang="en-US" altLang="zh-CN" sz="2400" dirty="0">
                <a:latin typeface="Times New Roman" panose="02020503050405090304" pitchFamily="18" charset="0"/>
                <a:cs typeface="Times New Roman" panose="02020503050405090304" pitchFamily="18" charset="0"/>
              </a:rPr>
              <a:t>          </a:t>
            </a:r>
            <a:r>
              <a:rPr lang="zh-CN" altLang="zh-CN" sz="2400" dirty="0">
                <a:latin typeface="Times New Roman" panose="02020503050405090304" pitchFamily="18" charset="0"/>
                <a:cs typeface="Times New Roman" panose="02020503050405090304" pitchFamily="18" charset="0"/>
              </a:rPr>
              <a:t>他出去买了一夸脱奶。</a:t>
            </a:r>
          </a:p>
          <a:p>
            <a:endParaRPr lang="zh-CN" altLang="zh-CN" sz="2400" dirty="0">
              <a:latin typeface="Times New Roman" panose="02020503050405090304" pitchFamily="18" charset="0"/>
              <a:cs typeface="Times New Roman" panose="02020503050405090304" pitchFamily="18" charset="0"/>
            </a:endParaRPr>
          </a:p>
          <a:p>
            <a:endParaRPr lang="zh-CN" altLang="zh-CN" sz="2400" dirty="0">
              <a:solidFill>
                <a:srgbClr val="C00000"/>
              </a:solidFill>
              <a:latin typeface="Times New Roman" panose="02020503050405090304" pitchFamily="18" charset="0"/>
              <a:cs typeface="Times New Roman" panose="02020503050405090304" pitchFamily="18" charset="0"/>
            </a:endParaRPr>
          </a:p>
          <a:p>
            <a:pPr algn="just"/>
            <a:endParaRPr lang="en-US" altLang="zh-CN" sz="2400" dirty="0">
              <a:solidFill>
                <a:srgbClr val="C00000"/>
              </a:solidFill>
              <a:latin typeface="Times New Roman" panose="02020503050405090304" pitchFamily="18" charset="0"/>
              <a:ea typeface="等线" panose="02010600030101010101" charset="-122"/>
              <a:cs typeface="Times New Roman" panose="02020503050405090304" pitchFamily="18" charset="0"/>
              <a:sym typeface="+mn-ea"/>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2" name="文本框 1"/>
          <p:cNvSpPr txBox="1"/>
          <p:nvPr/>
        </p:nvSpPr>
        <p:spPr>
          <a:xfrm>
            <a:off x="586220" y="1243960"/>
            <a:ext cx="11413714" cy="4216539"/>
          </a:xfrm>
          <a:prstGeom prst="rect">
            <a:avLst/>
          </a:prstGeom>
          <a:noFill/>
          <a:ln>
            <a:noFill/>
          </a:ln>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Vocabulary</a:t>
            </a:r>
            <a:endParaRPr lang="en-US" altLang="zh-CN" sz="2400" dirty="0">
              <a:latin typeface="Times New Roman" panose="02020503050405090304" pitchFamily="18" charset="0"/>
              <a:cs typeface="Times New Roman" panose="02020503050405090304" pitchFamily="18" charset="0"/>
              <a:sym typeface="+mn-ea"/>
            </a:endParaRPr>
          </a:p>
          <a:p>
            <a:pPr lvl="0" algn="just"/>
            <a:endParaRPr lang="en-GB" altLang="zh-CN" sz="2400" dirty="0">
              <a:latin typeface="Times New Roman" panose="02020503050405090304" pitchFamily="18" charset="0"/>
              <a:cs typeface="Times New Roman" panose="02020503050405090304" pitchFamily="18" charset="0"/>
            </a:endParaRPr>
          </a:p>
          <a:p>
            <a:pPr lvl="0" algn="just"/>
            <a:r>
              <a:rPr lang="en-GB" altLang="zh-CN" sz="2400" dirty="0">
                <a:latin typeface="Times New Roman" panose="02020503050405090304" pitchFamily="18" charset="0"/>
                <a:cs typeface="Times New Roman" panose="02020503050405090304" pitchFamily="18" charset="0"/>
              </a:rPr>
              <a:t>7. </a:t>
            </a:r>
            <a:r>
              <a:rPr lang="en-GB" altLang="zh-CN" sz="2400" b="1" i="1" dirty="0">
                <a:solidFill>
                  <a:srgbClr val="C00000"/>
                </a:solidFill>
                <a:latin typeface="Times New Roman" panose="02020503050405090304" pitchFamily="18" charset="0"/>
                <a:cs typeface="Times New Roman" panose="02020503050405090304" pitchFamily="18" charset="0"/>
              </a:rPr>
              <a:t>Multifunctional</a:t>
            </a:r>
            <a:r>
              <a:rPr lang="en-GB" altLang="zh-CN" sz="2400" dirty="0">
                <a:latin typeface="Times New Roman" panose="02020503050405090304" pitchFamily="18" charset="0"/>
                <a:cs typeface="Times New Roman" panose="02020503050405090304" pitchFamily="18" charset="0"/>
              </a:rPr>
              <a:t>, digital and automatic will be the key features of Air Fryer 3.6.</a:t>
            </a:r>
            <a:endParaRPr lang="zh-CN" altLang="zh-CN" sz="2400" dirty="0">
              <a:latin typeface="Times New Roman" panose="02020503050405090304" pitchFamily="18" charset="0"/>
              <a:cs typeface="Times New Roman" panose="02020503050405090304" pitchFamily="18" charset="0"/>
            </a:endParaRPr>
          </a:p>
          <a:p>
            <a:pPr algn="just"/>
            <a:r>
              <a:rPr lang="en-US" altLang="zh-CN" sz="2400" dirty="0">
                <a:latin typeface="Times New Roman" panose="02020503050405090304" pitchFamily="18" charset="0"/>
                <a:cs typeface="Times New Roman" panose="02020503050405090304" pitchFamily="18" charset="0"/>
                <a:sym typeface="+mn-ea"/>
              </a:rPr>
              <a:t>    </a:t>
            </a:r>
            <a:r>
              <a:rPr lang="en-US" altLang="zh-CN" sz="2400" dirty="0">
                <a:solidFill>
                  <a:srgbClr val="C00000"/>
                </a:solidFill>
                <a:latin typeface="Times New Roman" panose="02020503050405090304" pitchFamily="18" charset="0"/>
                <a:cs typeface="Times New Roman" panose="02020503050405090304" pitchFamily="18" charset="0"/>
                <a:sym typeface="+mn-ea"/>
              </a:rPr>
              <a:t>multifunctional </a:t>
            </a:r>
            <a:r>
              <a:rPr lang="en-GB" altLang="zh-CN" sz="2400" dirty="0">
                <a:solidFill>
                  <a:srgbClr val="C00000"/>
                </a:solidFill>
                <a:latin typeface="Times New Roman" panose="02020503050405090304" pitchFamily="18" charset="0"/>
                <a:cs typeface="Times New Roman" panose="02020503050405090304" pitchFamily="18" charset="0"/>
              </a:rPr>
              <a:t>/</a:t>
            </a:r>
            <a:r>
              <a:rPr lang="en-US" altLang="zh-CN" sz="2400" dirty="0">
                <a:solidFill>
                  <a:srgbClr val="C00000"/>
                </a:solidFill>
                <a:latin typeface="Times New Roman" panose="02020503050405090304" pitchFamily="18" charset="0"/>
                <a:cs typeface="Times New Roman" panose="02020503050405090304" pitchFamily="18" charset="0"/>
                <a:sym typeface="+mn-ea"/>
              </a:rPr>
              <a:t>ˌ</a:t>
            </a:r>
            <a:r>
              <a:rPr lang="en-GB" altLang="zh-CN" sz="2400" dirty="0" err="1">
                <a:solidFill>
                  <a:srgbClr val="C00000"/>
                </a:solidFill>
                <a:latin typeface="Times New Roman" panose="02020503050405090304" pitchFamily="18" charset="0"/>
                <a:cs typeface="Times New Roman" panose="02020503050405090304" pitchFamily="18" charset="0"/>
              </a:rPr>
              <a:t>mʌlti</a:t>
            </a:r>
            <a:r>
              <a:rPr lang="en-US" altLang="zh-CN" sz="2400" dirty="0">
                <a:solidFill>
                  <a:srgbClr val="C00000"/>
                </a:solidFill>
                <a:latin typeface="Times New Roman" panose="02020503050405090304" pitchFamily="18" charset="0"/>
                <a:cs typeface="Times New Roman" panose="02020503050405090304" pitchFamily="18" charset="0"/>
                <a:sym typeface="+mn-ea"/>
              </a:rPr>
              <a:t>'</a:t>
            </a:r>
            <a:r>
              <a:rPr lang="en-GB" altLang="zh-CN" sz="2400" dirty="0" err="1">
                <a:solidFill>
                  <a:srgbClr val="C00000"/>
                </a:solidFill>
                <a:latin typeface="Times New Roman" panose="02020503050405090304" pitchFamily="18" charset="0"/>
                <a:cs typeface="Times New Roman" panose="02020503050405090304" pitchFamily="18" charset="0"/>
              </a:rPr>
              <a:t>fʌŋkʃ</a:t>
            </a:r>
            <a:r>
              <a:rPr lang="en-GB" altLang="zh-CN" sz="2400" i="1" dirty="0" err="1">
                <a:solidFill>
                  <a:srgbClr val="C00000"/>
                </a:solidFill>
                <a:latin typeface="Times New Roman" panose="02020503050405090304" pitchFamily="18" charset="0"/>
                <a:cs typeface="Times New Roman" panose="02020503050405090304" pitchFamily="18" charset="0"/>
              </a:rPr>
              <a:t>ə</a:t>
            </a:r>
            <a:r>
              <a:rPr lang="en-GB" altLang="zh-CN" sz="2400" dirty="0" err="1">
                <a:solidFill>
                  <a:srgbClr val="C00000"/>
                </a:solidFill>
                <a:latin typeface="Times New Roman" panose="02020503050405090304" pitchFamily="18" charset="0"/>
                <a:cs typeface="Times New Roman" panose="02020503050405090304" pitchFamily="18" charset="0"/>
              </a:rPr>
              <a:t>nəl</a:t>
            </a:r>
            <a:r>
              <a:rPr lang="en-GB" altLang="zh-CN" sz="2400" dirty="0">
                <a:solidFill>
                  <a:srgbClr val="C00000"/>
                </a:solidFill>
                <a:latin typeface="Times New Roman" panose="02020503050405090304" pitchFamily="18" charset="0"/>
                <a:cs typeface="Times New Roman" panose="02020503050405090304" pitchFamily="18" charset="0"/>
              </a:rPr>
              <a:t>/ </a:t>
            </a:r>
            <a:r>
              <a:rPr lang="en-US" altLang="zh-CN" sz="2400" i="1" dirty="0">
                <a:solidFill>
                  <a:srgbClr val="C00000"/>
                </a:solidFill>
                <a:latin typeface="Times New Roman Italic" panose="02020503050405090304" charset="0"/>
                <a:cs typeface="Times New Roman Italic" panose="02020503050405090304" charset="0"/>
                <a:sym typeface="+mn-ea"/>
              </a:rPr>
              <a:t>adj.</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dirty="0" err="1">
                <a:solidFill>
                  <a:srgbClr val="C00000"/>
                </a:solidFill>
                <a:latin typeface="Times New Roman" panose="02020503050405090304" pitchFamily="18" charset="0"/>
                <a:cs typeface="Times New Roman" panose="02020503050405090304" pitchFamily="18" charset="0"/>
                <a:sym typeface="+mn-ea"/>
              </a:rPr>
              <a:t>多功能的</a:t>
            </a:r>
            <a:r>
              <a:rPr lang="zh-CN" altLang="en-US" sz="2400" dirty="0">
                <a:solidFill>
                  <a:srgbClr val="C00000"/>
                </a:solidFill>
                <a:latin typeface="Times New Roman" panose="02020503050405090304" pitchFamily="18" charset="0"/>
                <a:cs typeface="Times New Roman" panose="02020503050405090304" pitchFamily="18" charset="0"/>
                <a:sym typeface="+mn-ea"/>
              </a:rPr>
              <a:t>；起多种作用的</a:t>
            </a:r>
            <a:r>
              <a:rPr lang="en-US" altLang="zh-CN" sz="2400" dirty="0">
                <a:latin typeface="Times New Roman" panose="02020503050405090304" pitchFamily="18" charset="0"/>
                <a:cs typeface="Times New Roman" panose="02020503050405090304" pitchFamily="18" charset="0"/>
                <a:sym typeface="+mn-ea"/>
              </a:rPr>
              <a:t>       </a:t>
            </a:r>
          </a:p>
          <a:p>
            <a:pPr algn="just"/>
            <a:r>
              <a:rPr lang="en-US" altLang="zh-CN" sz="2400" dirty="0">
                <a:latin typeface="Times New Roman" panose="02020503050405090304" pitchFamily="18" charset="0"/>
                <a:cs typeface="Times New Roman" panose="02020503050405090304" pitchFamily="18" charset="0"/>
                <a:sym typeface="+mn-ea"/>
              </a:rPr>
              <a:t>    e.g. The</a:t>
            </a:r>
            <a:r>
              <a:rPr lang="zh-CN" altLang="en-US" sz="2400" dirty="0">
                <a:latin typeface="Times New Roman" panose="02020503050405090304" pitchFamily="18" charset="0"/>
                <a:cs typeface="Times New Roman" panose="02020503050405090304" pitchFamily="18" charset="0"/>
                <a:sym typeface="+mn-ea"/>
              </a:rPr>
              <a:t> </a:t>
            </a:r>
            <a:r>
              <a:rPr lang="en-US" altLang="zh-CN" sz="2400" dirty="0">
                <a:solidFill>
                  <a:srgbClr val="C00000"/>
                </a:solidFill>
                <a:latin typeface="Times New Roman" panose="02020503050405090304" pitchFamily="18" charset="0"/>
                <a:cs typeface="Times New Roman" panose="02020503050405090304" pitchFamily="18" charset="0"/>
                <a:sym typeface="+mn-ea"/>
              </a:rPr>
              <a:t>Multifunctional</a:t>
            </a:r>
            <a:r>
              <a:rPr lang="en-US" altLang="zh-CN" sz="2400" dirty="0">
                <a:latin typeface="Times New Roman" panose="02020503050405090304" pitchFamily="18" charset="0"/>
                <a:cs typeface="Times New Roman" panose="02020503050405090304" pitchFamily="18" charset="0"/>
                <a:sym typeface="+mn-ea"/>
              </a:rPr>
              <a:t> Production Department is a very noisy place.</a:t>
            </a:r>
          </a:p>
          <a:p>
            <a:pPr algn="just"/>
            <a:r>
              <a:rPr lang="zh-CN" altLang="en-US" sz="2400" dirty="0">
                <a:latin typeface="Times New Roman" panose="02020503050405090304" pitchFamily="18" charset="0"/>
                <a:cs typeface="Times New Roman" panose="02020503050405090304" pitchFamily="18" charset="0"/>
                <a:sym typeface="+mn-ea"/>
              </a:rPr>
              <a:t>          </a:t>
            </a:r>
            <a:r>
              <a:rPr lang="en-US" altLang="zh-CN" sz="2400" dirty="0" err="1">
                <a:latin typeface="Times New Roman" panose="02020503050405090304" pitchFamily="18" charset="0"/>
                <a:cs typeface="Times New Roman" panose="02020503050405090304" pitchFamily="18" charset="0"/>
                <a:sym typeface="+mn-ea"/>
              </a:rPr>
              <a:t>多功能生产部门是一个非常嘈杂的地方</a:t>
            </a:r>
            <a:r>
              <a:rPr lang="zh-CN" altLang="en-US" sz="2400" dirty="0">
                <a:latin typeface="Times New Roman" panose="02020503050405090304" pitchFamily="18" charset="0"/>
                <a:cs typeface="Times New Roman" panose="02020503050405090304" pitchFamily="18" charset="0"/>
                <a:sym typeface="+mn-ea"/>
              </a:rPr>
              <a:t>。</a:t>
            </a:r>
            <a:endParaRPr lang="en-US" altLang="zh-CN" sz="2400" dirty="0">
              <a:latin typeface="Times New Roman" panose="02020503050405090304" pitchFamily="18" charset="0"/>
              <a:cs typeface="Times New Roman" panose="02020503050405090304" pitchFamily="18" charset="0"/>
              <a:sym typeface="+mn-ea"/>
            </a:endParaRPr>
          </a:p>
          <a:p>
            <a:pPr algn="just"/>
            <a:endParaRPr lang="en-US" altLang="zh-CN" sz="2400" dirty="0">
              <a:latin typeface="Times New Roman" panose="02020503050405090304" pitchFamily="18" charset="0"/>
              <a:cs typeface="Times New Roman" panose="02020503050405090304" pitchFamily="18" charset="0"/>
              <a:sym typeface="+mn-ea"/>
            </a:endParaRPr>
          </a:p>
          <a:p>
            <a:pPr lvl="0" algn="just"/>
            <a:r>
              <a:rPr lang="en-US" altLang="zh-CN" sz="2400" dirty="0">
                <a:latin typeface="Times New Roman" panose="02020503050405090304" pitchFamily="18" charset="0"/>
                <a:cs typeface="Times New Roman" panose="02020503050405090304" pitchFamily="18" charset="0"/>
                <a:sym typeface="+mn-ea"/>
              </a:rPr>
              <a:t>8. </a:t>
            </a:r>
            <a:r>
              <a:rPr lang="en-GB" altLang="zh-CN" sz="2400" dirty="0">
                <a:latin typeface="Times New Roman Regular" panose="02020503050405090304" charset="0"/>
                <a:cs typeface="Times New Roman Regular" panose="02020503050405090304" charset="0"/>
              </a:rPr>
              <a:t>We strive to provide </a:t>
            </a:r>
            <a:r>
              <a:rPr lang="en-GB" altLang="zh-CN" sz="2400" b="1" i="1" dirty="0">
                <a:solidFill>
                  <a:srgbClr val="C00000"/>
                </a:solidFill>
                <a:latin typeface="Times New Roman Regular" panose="02020503050405090304" charset="0"/>
                <a:cs typeface="Times New Roman Regular" panose="02020503050405090304" charset="0"/>
              </a:rPr>
              <a:t>cost-effective</a:t>
            </a:r>
            <a:r>
              <a:rPr lang="en-GB" altLang="zh-CN" sz="2400" dirty="0">
                <a:latin typeface="Times New Roman Regular" panose="02020503050405090304" charset="0"/>
                <a:cs typeface="Times New Roman Regular" panose="02020503050405090304" charset="0"/>
              </a:rPr>
              <a:t>, practical and easy-to-operate air fryers for customers.</a:t>
            </a:r>
            <a:endParaRPr lang="zh-CN" altLang="zh-CN" sz="2400" dirty="0">
              <a:latin typeface="Times New Roman Regular" panose="02020503050405090304" charset="0"/>
              <a:cs typeface="Times New Roman Regular" panose="02020503050405090304" charset="0"/>
            </a:endParaRPr>
          </a:p>
          <a:p>
            <a:pPr algn="just"/>
            <a:r>
              <a:rPr lang="en-US" altLang="zh-CN" sz="2400" dirty="0">
                <a:latin typeface="Times New Roman" panose="02020503050405090304" pitchFamily="18" charset="0"/>
                <a:cs typeface="Times New Roman" panose="02020503050405090304" pitchFamily="18" charset="0"/>
                <a:sym typeface="+mn-ea"/>
              </a:rPr>
              <a:t>    </a:t>
            </a:r>
            <a:r>
              <a:rPr lang="en-US" altLang="zh-CN" sz="2400" dirty="0">
                <a:solidFill>
                  <a:srgbClr val="C00000"/>
                </a:solidFill>
                <a:latin typeface="Times New Roman" panose="02020503050405090304" pitchFamily="18" charset="0"/>
                <a:cs typeface="Times New Roman" panose="02020503050405090304" pitchFamily="18" charset="0"/>
                <a:sym typeface="+mn-ea"/>
              </a:rPr>
              <a:t>cost-effective /'</a:t>
            </a:r>
            <a:r>
              <a:rPr lang="en-US" altLang="zh-CN" sz="2400" dirty="0" err="1">
                <a:solidFill>
                  <a:srgbClr val="C00000"/>
                </a:solidFill>
                <a:latin typeface="Times New Roman" panose="02020503050405090304" pitchFamily="18" charset="0"/>
                <a:cs typeface="Times New Roman" panose="02020503050405090304" pitchFamily="18" charset="0"/>
                <a:sym typeface="+mn-ea"/>
              </a:rPr>
              <a:t>kɒstɪ'fektɪv</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en-US" altLang="zh-CN" sz="2400" i="1" dirty="0">
                <a:solidFill>
                  <a:srgbClr val="C00000"/>
                </a:solidFill>
                <a:latin typeface="Times New Roman Italic" panose="02020503050405090304" charset="0"/>
                <a:cs typeface="Times New Roman Italic" panose="02020503050405090304" charset="0"/>
                <a:sym typeface="+mn-ea"/>
              </a:rPr>
              <a:t>adj.</a:t>
            </a:r>
            <a:r>
              <a:rPr lang="en-US" altLang="zh-CN" sz="2400" dirty="0">
                <a:solidFill>
                  <a:srgbClr val="C00000"/>
                </a:solidFill>
                <a:latin typeface="Times New Roman" panose="02020503050405090304" pitchFamily="18" charset="0"/>
                <a:cs typeface="Times New Roman" panose="02020503050405090304" pitchFamily="18" charset="0"/>
                <a:sym typeface="+mn-ea"/>
              </a:rPr>
              <a:t> </a:t>
            </a:r>
            <a:r>
              <a:rPr lang="zh-CN" altLang="en-US" sz="2400" dirty="0">
                <a:solidFill>
                  <a:srgbClr val="C00000"/>
                </a:solidFill>
                <a:latin typeface="Times New Roman" panose="02020503050405090304" pitchFamily="18" charset="0"/>
                <a:cs typeface="Times New Roman" panose="02020503050405090304" pitchFamily="18" charset="0"/>
                <a:sym typeface="+mn-ea"/>
              </a:rPr>
              <a:t>低成本高利润的</a:t>
            </a:r>
            <a:endParaRPr lang="en-US" altLang="zh-CN" sz="2400" dirty="0">
              <a:latin typeface="Times New Roman" panose="02020503050405090304" pitchFamily="18" charset="0"/>
              <a:cs typeface="Times New Roman" panose="02020503050405090304" pitchFamily="18" charset="0"/>
              <a:sym typeface="+mn-ea"/>
            </a:endParaRPr>
          </a:p>
          <a:p>
            <a:pPr algn="just"/>
            <a:r>
              <a:rPr lang="en-US" altLang="zh-CN" sz="2400" dirty="0">
                <a:latin typeface="Times New Roman Regular" panose="02020503050405090304" charset="0"/>
                <a:ea typeface="等线" panose="02010600030101010101" charset="-122"/>
                <a:cs typeface="Times New Roman Regular" panose="02020503050405090304" charset="0"/>
              </a:rPr>
              <a:t>    e.g. </a:t>
            </a:r>
            <a:r>
              <a:rPr lang="en-US" altLang="zh-CN" sz="2400" dirty="0">
                <a:latin typeface="Times New Roman Regular" panose="02020503050405090304" charset="0"/>
                <a:cs typeface="Times New Roman Regular" panose="02020503050405090304" charset="0"/>
              </a:rPr>
              <a:t>The bank must be run in a </a:t>
            </a:r>
            <a:r>
              <a:rPr lang="en-US" altLang="zh-CN" sz="2400" dirty="0">
                <a:solidFill>
                  <a:srgbClr val="C00000"/>
                </a:solidFill>
                <a:latin typeface="Times New Roman Regular" panose="02020503050405090304" charset="0"/>
                <a:cs typeface="Times New Roman Regular" panose="02020503050405090304" charset="0"/>
              </a:rPr>
              <a:t>cost-effective</a:t>
            </a:r>
            <a:r>
              <a:rPr lang="en-US" altLang="zh-CN" sz="2400" dirty="0">
                <a:latin typeface="Times New Roman Regular" panose="02020503050405090304" charset="0"/>
                <a:cs typeface="Times New Roman Regular" panose="02020503050405090304" charset="0"/>
              </a:rPr>
              <a:t> way.</a:t>
            </a:r>
          </a:p>
          <a:p>
            <a:pPr algn="just"/>
            <a:r>
              <a:rPr lang="zh-CN" altLang="en-US" sz="2400" dirty="0">
                <a:latin typeface="Times New Roman Regular" panose="02020503050405090304" charset="0"/>
                <a:cs typeface="Times New Roman Regular" panose="02020503050405090304" charset="0"/>
              </a:rPr>
              <a:t>          </a:t>
            </a:r>
            <a:r>
              <a:rPr lang="en-US" altLang="zh-CN" sz="2400" dirty="0" err="1">
                <a:latin typeface="Times New Roman Regular" panose="02020503050405090304" charset="0"/>
                <a:cs typeface="Times New Roman Regular" panose="02020503050405090304" charset="0"/>
              </a:rPr>
              <a:t>银行必须以有成本效益的方式经营</a:t>
            </a:r>
            <a:r>
              <a:rPr lang="en-US" altLang="zh-CN" sz="2400" dirty="0">
                <a:latin typeface="Times New Roman Regular" panose="02020503050405090304" charset="0"/>
                <a:cs typeface="Times New Roman Regular" panose="02020503050405090304" charset="0"/>
              </a:rPr>
              <a:t>。</a:t>
            </a: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1">
            <a:hlinkClick r:id="" action="ppaction://noaction"/>
          </p:cNvPr>
          <p:cNvSpPr txBox="1"/>
          <p:nvPr/>
        </p:nvSpPr>
        <p:spPr>
          <a:xfrm>
            <a:off x="586220" y="180867"/>
            <a:ext cx="4180388"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Develop the strategies</a:t>
            </a: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圆角矩形 5"/>
          <p:cNvSpPr/>
          <p:nvPr/>
        </p:nvSpPr>
        <p:spPr>
          <a:xfrm>
            <a:off x="1437005" y="1977390"/>
            <a:ext cx="9902190" cy="3782060"/>
          </a:xfrm>
          <a:prstGeom prst="roundRect">
            <a:avLst/>
          </a:prstGeom>
          <a:noFill/>
          <a:extLst>
            <a:ext uri="{909E8E84-426E-40DD-AFC4-6F175D3DCCD1}">
              <a14:hiddenFill xmlns:a14="http://schemas.microsoft.com/office/drawing/2010/main">
                <a:solidFill>
                  <a:schemeClr val="bg1"/>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 name="文本框 3"/>
          <p:cNvSpPr txBox="1"/>
          <p:nvPr/>
        </p:nvSpPr>
        <p:spPr>
          <a:xfrm>
            <a:off x="1630680" y="2129482"/>
            <a:ext cx="9708515" cy="3554819"/>
          </a:xfrm>
          <a:prstGeom prst="rect">
            <a:avLst/>
          </a:prstGeom>
          <a:noFill/>
        </p:spPr>
        <p:txBody>
          <a:bodyPr wrap="square" rtlCol="0">
            <a:spAutoFit/>
          </a:bodyPr>
          <a:lstStyle/>
          <a:p>
            <a:pPr algn="ctr">
              <a:spcBef>
                <a:spcPts val="600"/>
              </a:spcBef>
              <a:spcAft>
                <a:spcPts val="600"/>
              </a:spcAft>
            </a:pPr>
            <a:r>
              <a:rPr lang="zh-CN" altLang="en-US" sz="2000" b="1" dirty="0"/>
              <a:t>产品升级方案</a:t>
            </a:r>
          </a:p>
          <a:p>
            <a:r>
              <a:rPr lang="zh-CN" altLang="en-US" sz="2000" dirty="0"/>
              <a:t>产品升级方案是产品升级的依据和前提，它提出产品升级的方式方法，对产品质量的提高具有至关重要的作用。</a:t>
            </a:r>
            <a:endParaRPr lang="en-US" altLang="zh-CN" sz="2000" dirty="0"/>
          </a:p>
          <a:p>
            <a:endParaRPr lang="zh-CN" altLang="en-US" sz="2000" dirty="0"/>
          </a:p>
          <a:p>
            <a:r>
              <a:rPr lang="zh-CN" altLang="en-US" sz="2000" dirty="0"/>
              <a:t>所有产品升级方案的提出都需要在深入的市场调研和客户需求分析的基础上进行，升级产品的最流行和最有效的方法包括添加新的产品特性和改进现有产品特性。</a:t>
            </a:r>
            <a:endParaRPr lang="en-US" altLang="zh-CN" sz="2000" dirty="0"/>
          </a:p>
          <a:p>
            <a:endParaRPr lang="zh-CN" altLang="en-US" sz="2000" dirty="0"/>
          </a:p>
          <a:p>
            <a:r>
              <a:rPr lang="zh-CN" altLang="en-US" sz="2000" dirty="0"/>
              <a:t>产品升级方案应包括三个部分：介绍、正文和结语。介绍部分阐述产品升级的目的或产品改进的必要性。正文部分阐述产品目前存在的问题并提出相应的解决方案。结论部分进行总结或寻求提问和反馈意见。产品升级方案中应清晰地描述如何升级产品，如有需要，可以添加图片或表格加以说明。</a:t>
            </a:r>
          </a:p>
        </p:txBody>
      </p:sp>
      <p:sp>
        <p:nvSpPr>
          <p:cNvPr id="9" name="文本框 8"/>
          <p:cNvSpPr txBox="1"/>
          <p:nvPr/>
        </p:nvSpPr>
        <p:spPr>
          <a:xfrm>
            <a:off x="821452" y="2707640"/>
            <a:ext cx="615553" cy="2322195"/>
          </a:xfrm>
          <a:prstGeom prst="rect">
            <a:avLst/>
          </a:prstGeom>
          <a:solidFill>
            <a:schemeClr val="accent6">
              <a:lumMod val="40000"/>
              <a:lumOff val="60000"/>
            </a:schemeClr>
          </a:solidFill>
          <a:ln>
            <a:solidFill>
              <a:schemeClr val="accent6"/>
            </a:solidFill>
          </a:ln>
        </p:spPr>
        <p:txBody>
          <a:bodyPr vert="eaVert" wrap="square" rtlCol="0">
            <a:spAutoFit/>
          </a:bodyPr>
          <a:lstStyle/>
          <a:p>
            <a:pPr algn="ctr"/>
            <a:r>
              <a:rPr lang="zh-CN" altLang="en-US" sz="2800" b="1" dirty="0">
                <a:solidFill>
                  <a:schemeClr val="accent6">
                    <a:lumMod val="50000"/>
                  </a:schemeClr>
                </a:solidFill>
              </a:rPr>
              <a:t>策略</a:t>
            </a:r>
          </a:p>
        </p:txBody>
      </p:sp>
      <p:sp>
        <p:nvSpPr>
          <p:cNvPr id="8" name="文本框 7"/>
          <p:cNvSpPr txBox="1"/>
          <p:nvPr/>
        </p:nvSpPr>
        <p:spPr>
          <a:xfrm>
            <a:off x="586105" y="1109980"/>
            <a:ext cx="9708515" cy="521970"/>
          </a:xfrm>
          <a:prstGeom prst="rect">
            <a:avLst/>
          </a:prstGeom>
          <a:noFill/>
        </p:spPr>
        <p:txBody>
          <a:bodyPr wrap="square" rtlCol="0">
            <a:spAutoFit/>
          </a:bodyPr>
          <a:lstStyle/>
          <a:p>
            <a:r>
              <a:rPr lang="en-US" altLang="zh-CN"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Structure of a product upgrade plan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9136" y="3694248"/>
            <a:ext cx="2381250" cy="224790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83565" y="157480"/>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3" name="文本框 2"/>
          <p:cNvSpPr txBox="1"/>
          <p:nvPr/>
        </p:nvSpPr>
        <p:spPr>
          <a:xfrm>
            <a:off x="583565" y="1344295"/>
            <a:ext cx="10635615" cy="2677656"/>
          </a:xfrm>
          <a:prstGeom prst="rect">
            <a:avLst/>
          </a:prstGeom>
          <a:noFill/>
          <a:ln w="28575">
            <a:noFill/>
            <a:prstDash val="dash"/>
          </a:ln>
        </p:spPr>
        <p:txBody>
          <a:bodyPr wrap="square" rtlCol="0">
            <a:spAutoFit/>
          </a:bodyPr>
          <a:lstStyle/>
          <a:p>
            <a:pPr algn="just"/>
            <a:r>
              <a:rPr sz="2400" dirty="0">
                <a:latin typeface="Times New Roman Regular" panose="02020503050405090304" charset="0"/>
                <a:cs typeface="Times New Roman Regular" panose="02020503050405090304" charset="0"/>
              </a:rPr>
              <a:t>In “Prepare for the task”, Hanson </a:t>
            </a:r>
            <a:r>
              <a:rPr lang="en-US" altLang="zh-CN" sz="2400" dirty="0">
                <a:latin typeface="Times New Roman Regular" panose="02020503050405090304" charset="0"/>
                <a:cs typeface="Times New Roman Regular" panose="02020503050405090304" charset="0"/>
              </a:rPr>
              <a:t>has got a better understanding of </a:t>
            </a:r>
            <a:r>
              <a:rPr sz="2400" dirty="0">
                <a:latin typeface="Times New Roman Regular" panose="02020503050405090304" charset="0"/>
                <a:cs typeface="Times New Roman Regular" panose="02020503050405090304" charset="0"/>
              </a:rPr>
              <a:t>the features and functions of </a:t>
            </a:r>
            <a:r>
              <a:rPr lang="en-US" sz="2400" dirty="0">
                <a:latin typeface="Times New Roman Regular" panose="02020503050405090304" charset="0"/>
                <a:cs typeface="Times New Roman Regular" panose="02020503050405090304" charset="0"/>
              </a:rPr>
              <a:t>the </a:t>
            </a:r>
            <a:r>
              <a:rPr sz="2400" dirty="0">
                <a:latin typeface="Times New Roman Regular" panose="02020503050405090304" charset="0"/>
                <a:cs typeface="Times New Roman Regular" panose="02020503050405090304" charset="0"/>
              </a:rPr>
              <a:t>GA.II 4-</a:t>
            </a:r>
            <a:r>
              <a:rPr lang="en-US" sz="2400" dirty="0">
                <a:latin typeface="Times New Roman Regular" panose="02020503050405090304" charset="0"/>
                <a:cs typeface="Times New Roman Regular" panose="02020503050405090304" charset="0"/>
              </a:rPr>
              <a:t>b</a:t>
            </a:r>
            <a:r>
              <a:rPr sz="2400" dirty="0">
                <a:latin typeface="Times New Roman Regular" panose="02020503050405090304" charset="0"/>
                <a:cs typeface="Times New Roman Regular" panose="02020503050405090304" charset="0"/>
              </a:rPr>
              <a:t>urner </a:t>
            </a:r>
            <a:r>
              <a:rPr lang="en-US" sz="2400" dirty="0">
                <a:latin typeface="Times New Roman Regular" panose="02020503050405090304" charset="0"/>
                <a:cs typeface="Times New Roman Regular" panose="02020503050405090304" charset="0"/>
              </a:rPr>
              <a:t>g</a:t>
            </a:r>
            <a:r>
              <a:rPr sz="2400" dirty="0">
                <a:latin typeface="Times New Roman Regular" panose="02020503050405090304" charset="0"/>
                <a:cs typeface="Times New Roman Regular" panose="02020503050405090304" charset="0"/>
              </a:rPr>
              <a:t>as </a:t>
            </a:r>
            <a:r>
              <a:rPr lang="en-US" sz="2400" dirty="0">
                <a:latin typeface="Times New Roman Regular" panose="02020503050405090304" charset="0"/>
                <a:cs typeface="Times New Roman Regular" panose="02020503050405090304" charset="0"/>
              </a:rPr>
              <a:t>g</a:t>
            </a:r>
            <a:r>
              <a:rPr sz="2400" dirty="0">
                <a:latin typeface="Times New Roman Regular" panose="02020503050405090304" charset="0"/>
                <a:cs typeface="Times New Roman Regular" panose="02020503050405090304" charset="0"/>
              </a:rPr>
              <a:t>rill. He </a:t>
            </a:r>
            <a:r>
              <a:rPr lang="en-US" sz="2400" dirty="0">
                <a:latin typeface="Times New Roman Regular" panose="02020503050405090304" charset="0"/>
                <a:cs typeface="Times New Roman Regular" panose="02020503050405090304" charset="0"/>
              </a:rPr>
              <a:t>has </a:t>
            </a:r>
            <a:r>
              <a:rPr sz="2400" dirty="0">
                <a:latin typeface="Times New Roman Regular" panose="02020503050405090304" charset="0"/>
                <a:cs typeface="Times New Roman Regular" panose="02020503050405090304" charset="0"/>
              </a:rPr>
              <a:t>also got useful feedback from the customers. In “Develop the strategies”, he has </a:t>
            </a:r>
            <a:r>
              <a:rPr lang="en-US" sz="2400" dirty="0">
                <a:latin typeface="Times New Roman Regular" panose="02020503050405090304" charset="0"/>
                <a:cs typeface="Times New Roman Regular" panose="02020503050405090304" charset="0"/>
              </a:rPr>
              <a:t>learned</a:t>
            </a:r>
            <a:r>
              <a:rPr sz="2400" dirty="0">
                <a:latin typeface="Times New Roman Regular" panose="02020503050405090304" charset="0"/>
                <a:cs typeface="Times New Roman Regular" panose="02020503050405090304" charset="0"/>
              </a:rPr>
              <a:t> </a:t>
            </a:r>
            <a:r>
              <a:rPr lang="en-US" sz="2400" dirty="0">
                <a:latin typeface="Times New Roman Regular" panose="02020503050405090304" charset="0"/>
                <a:cs typeface="Times New Roman Regular" panose="02020503050405090304" charset="0"/>
              </a:rPr>
              <a:t>the</a:t>
            </a:r>
            <a:r>
              <a:rPr sz="2400" dirty="0">
                <a:latin typeface="Times New Roman Regular" panose="02020503050405090304" charset="0"/>
                <a:cs typeface="Times New Roman Regular" panose="02020503050405090304" charset="0"/>
              </a:rPr>
              <a:t> sample of </a:t>
            </a:r>
            <a:r>
              <a:rPr lang="en-US" sz="2400" dirty="0">
                <a:latin typeface="Times New Roman Regular" panose="02020503050405090304" charset="0"/>
                <a:cs typeface="Times New Roman Regular" panose="02020503050405090304" charset="0"/>
              </a:rPr>
              <a:t>a product </a:t>
            </a:r>
            <a:r>
              <a:rPr sz="2400" dirty="0">
                <a:latin typeface="Times New Roman Regular" panose="02020503050405090304" charset="0"/>
                <a:cs typeface="Times New Roman Regular" panose="02020503050405090304" charset="0"/>
              </a:rPr>
              <a:t>upgrade plan and </a:t>
            </a:r>
            <a:r>
              <a:rPr lang="en-US" sz="2400" dirty="0">
                <a:latin typeface="Times New Roman Regular" panose="02020503050405090304" charset="0"/>
                <a:cs typeface="Times New Roman Regular" panose="02020503050405090304" charset="0"/>
              </a:rPr>
              <a:t>some useful tips</a:t>
            </a:r>
            <a:r>
              <a:rPr sz="2400" dirty="0">
                <a:latin typeface="Times New Roman Regular" panose="02020503050405090304" charset="0"/>
                <a:cs typeface="Times New Roman Regular" panose="02020503050405090304" charset="0"/>
              </a:rPr>
              <a:t>.</a:t>
            </a:r>
          </a:p>
          <a:p>
            <a:pPr algn="just"/>
            <a:endParaRPr sz="2400" dirty="0">
              <a:latin typeface="Times New Roman Regular" panose="02020503050405090304" charset="0"/>
              <a:cs typeface="Times New Roman Regular" panose="02020503050405090304" charset="0"/>
            </a:endParaRPr>
          </a:p>
          <a:p>
            <a:pPr algn="just"/>
            <a:r>
              <a:rPr sz="2400" dirty="0">
                <a:latin typeface="Times New Roman Regular" panose="02020503050405090304" charset="0"/>
                <a:cs typeface="Times New Roman Regular" panose="02020503050405090304" charset="0"/>
              </a:rPr>
              <a:t>Imagine you are Hanson. You are going to report the product upgrade plan for GA.II 4-</a:t>
            </a:r>
            <a:r>
              <a:rPr lang="en-US" sz="2400" dirty="0">
                <a:latin typeface="Times New Roman Regular" panose="02020503050405090304" charset="0"/>
                <a:cs typeface="Times New Roman Regular" panose="02020503050405090304" charset="0"/>
              </a:rPr>
              <a:t>b</a:t>
            </a:r>
            <a:r>
              <a:rPr sz="2400" dirty="0">
                <a:latin typeface="Times New Roman Regular" panose="02020503050405090304" charset="0"/>
                <a:cs typeface="Times New Roman Regular" panose="02020503050405090304" charset="0"/>
              </a:rPr>
              <a:t>urner </a:t>
            </a:r>
            <a:r>
              <a:rPr lang="en-US" sz="2400" dirty="0">
                <a:latin typeface="Times New Roman Regular" panose="02020503050405090304" charset="0"/>
                <a:cs typeface="Times New Roman Regular" panose="02020503050405090304" charset="0"/>
              </a:rPr>
              <a:t>g</a:t>
            </a:r>
            <a:r>
              <a:rPr sz="2400" dirty="0">
                <a:latin typeface="Times New Roman Regular" panose="02020503050405090304" charset="0"/>
                <a:cs typeface="Times New Roman Regular" panose="02020503050405090304" charset="0"/>
              </a:rPr>
              <a:t>as </a:t>
            </a:r>
            <a:r>
              <a:rPr lang="en-US" sz="2400" dirty="0">
                <a:latin typeface="Times New Roman Regular" panose="02020503050405090304" charset="0"/>
                <a:cs typeface="Times New Roman Regular" panose="02020503050405090304" charset="0"/>
              </a:rPr>
              <a:t>g</a:t>
            </a:r>
            <a:r>
              <a:rPr sz="2400" dirty="0">
                <a:latin typeface="Times New Roman Regular" panose="02020503050405090304" charset="0"/>
                <a:cs typeface="Times New Roman Regular" panose="02020503050405090304" charset="0"/>
              </a:rPr>
              <a:t>rill. The following steps may help you with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7451" y="118605"/>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467451" y="1282382"/>
            <a:ext cx="10948670" cy="4154984"/>
          </a:xfrm>
          <a:prstGeom prst="rect">
            <a:avLst/>
          </a:prstGeom>
          <a:noFill/>
        </p:spPr>
        <p:txBody>
          <a:bodyPr wrap="square" rtlCol="0">
            <a:spAutoFit/>
          </a:bodyPr>
          <a:lstStyle/>
          <a:p>
            <a:pPr algn="just"/>
            <a:r>
              <a:rPr lang="en-US" altLang="zh-CN" sz="2400" b="1" dirty="0">
                <a:solidFill>
                  <a:schemeClr val="accent2">
                    <a:lumMod val="75000"/>
                  </a:schemeClr>
                </a:solidFill>
                <a:latin typeface="Times New Roman" panose="02020503050405090304" pitchFamily="18" charset="0"/>
                <a:cs typeface="Times New Roman" panose="02020503050405090304" pitchFamily="18" charset="0"/>
                <a:sym typeface="+mn-ea"/>
              </a:rPr>
              <a:t>Step 1  </a:t>
            </a:r>
            <a:r>
              <a:rPr lang="en-US" altLang="zh-CN" sz="2400" b="1" dirty="0">
                <a:solidFill>
                  <a:schemeClr val="tx1"/>
                </a:solidFill>
                <a:latin typeface="Times New Roman" panose="02020503050405090304" pitchFamily="18" charset="0"/>
                <a:cs typeface="Times New Roman" panose="02020503050405090304" pitchFamily="18" charset="0"/>
                <a:sym typeface="+mn-ea"/>
              </a:rPr>
              <a:t>Identify important information and brainstorm some ideas </a:t>
            </a:r>
          </a:p>
          <a:p>
            <a:pPr lvl="2" algn="just"/>
            <a:r>
              <a:rPr lang="en-US" altLang="zh-CN" sz="2400" dirty="0">
                <a:solidFill>
                  <a:schemeClr val="tx1"/>
                </a:solidFill>
                <a:latin typeface="Times New Roman" panose="02020503050405090304" pitchFamily="18" charset="0"/>
                <a:cs typeface="Times New Roman" panose="02020503050405090304" pitchFamily="18" charset="0"/>
                <a:sym typeface="+mn-ea"/>
              </a:rPr>
              <a:t>Review the current features and functions of GA.II 4-burner gas </a:t>
            </a:r>
            <a:r>
              <a:rPr lang="en-US" altLang="zh-CN" sz="2400" dirty="0">
                <a:latin typeface="Times New Roman" panose="02020503050405090304" pitchFamily="18" charset="0"/>
                <a:cs typeface="Times New Roman" panose="02020503050405090304" pitchFamily="18" charset="0"/>
                <a:sym typeface="+mn-ea"/>
              </a:rPr>
              <a:t>g</a:t>
            </a:r>
            <a:r>
              <a:rPr lang="en-US" altLang="zh-CN" sz="2400" dirty="0">
                <a:solidFill>
                  <a:schemeClr val="tx1"/>
                </a:solidFill>
                <a:latin typeface="Times New Roman" panose="02020503050405090304" pitchFamily="18" charset="0"/>
                <a:cs typeface="Times New Roman" panose="02020503050405090304" pitchFamily="18" charset="0"/>
                <a:sym typeface="+mn-ea"/>
              </a:rPr>
              <a:t>rill and the customers’ comments in “Prepare for the task” . Do some research and think about which aspects you will improve the gas </a:t>
            </a:r>
            <a:r>
              <a:rPr lang="en-US" altLang="zh-CN" sz="2400" dirty="0">
                <a:latin typeface="Times New Roman" panose="02020503050405090304" pitchFamily="18" charset="0"/>
                <a:cs typeface="Times New Roman" panose="02020503050405090304" pitchFamily="18" charset="0"/>
                <a:sym typeface="+mn-ea"/>
              </a:rPr>
              <a:t>g</a:t>
            </a:r>
            <a:r>
              <a:rPr lang="en-US" altLang="zh-CN" sz="2400" dirty="0">
                <a:solidFill>
                  <a:schemeClr val="tx1"/>
                </a:solidFill>
                <a:latin typeface="Times New Roman" panose="02020503050405090304" pitchFamily="18" charset="0"/>
                <a:cs typeface="Times New Roman" panose="02020503050405090304" pitchFamily="18" charset="0"/>
                <a:sym typeface="+mn-ea"/>
              </a:rPr>
              <a:t>rill. You can work with your team members. Find out what information should be included in your product upgrade plan.</a:t>
            </a:r>
          </a:p>
          <a:p>
            <a:pPr algn="just"/>
            <a:endParaRPr lang="en-US" altLang="zh-CN" sz="2400" dirty="0">
              <a:solidFill>
                <a:schemeClr val="tx1"/>
              </a:solidFill>
              <a:latin typeface="Times New Roman" panose="02020503050405090304" pitchFamily="18" charset="0"/>
              <a:cs typeface="Times New Roman" panose="02020503050405090304" pitchFamily="18" charset="0"/>
              <a:sym typeface="+mn-ea"/>
            </a:endParaRPr>
          </a:p>
          <a:p>
            <a:pPr algn="just"/>
            <a:r>
              <a:rPr lang="en-US" altLang="zh-CN" sz="2400" b="1" dirty="0">
                <a:solidFill>
                  <a:schemeClr val="accent2">
                    <a:lumMod val="75000"/>
                  </a:schemeClr>
                </a:solidFill>
                <a:latin typeface="Times New Roman" panose="02020503050405090304" pitchFamily="18" charset="0"/>
                <a:cs typeface="Times New Roman" panose="02020503050405090304" pitchFamily="18" charset="0"/>
                <a:sym typeface="+mn-ea"/>
              </a:rPr>
              <a:t>Step 2  </a:t>
            </a:r>
            <a:r>
              <a:rPr lang="en-US" altLang="zh-CN" sz="2400" b="1" dirty="0">
                <a:solidFill>
                  <a:schemeClr val="tx1"/>
                </a:solidFill>
                <a:latin typeface="Times New Roman" panose="02020503050405090304" pitchFamily="18" charset="0"/>
                <a:cs typeface="Times New Roman" panose="02020503050405090304" pitchFamily="18" charset="0"/>
                <a:sym typeface="+mn-ea"/>
              </a:rPr>
              <a:t>Decide on a structure</a:t>
            </a:r>
          </a:p>
          <a:p>
            <a:pPr lvl="2" algn="just"/>
            <a:r>
              <a:rPr sz="2400" dirty="0">
                <a:solidFill>
                  <a:schemeClr val="tx1"/>
                </a:solidFill>
                <a:latin typeface="Times New Roman" panose="02020503050405090304" pitchFamily="18" charset="0"/>
                <a:cs typeface="Times New Roman" panose="02020503050405090304" pitchFamily="18" charset="0"/>
              </a:rPr>
              <a:t>After identifying the important information, you can </a:t>
            </a:r>
            <a:r>
              <a:rPr lang="en-US" sz="2400" dirty="0" err="1">
                <a:solidFill>
                  <a:schemeClr val="tx1"/>
                </a:solidFill>
                <a:latin typeface="Times New Roman" panose="02020503050405090304" pitchFamily="18" charset="0"/>
                <a:cs typeface="Times New Roman" panose="02020503050405090304" pitchFamily="18" charset="0"/>
              </a:rPr>
              <a:t>organise</a:t>
            </a:r>
            <a:r>
              <a:rPr sz="2400" dirty="0">
                <a:solidFill>
                  <a:schemeClr val="tx1"/>
                </a:solidFill>
                <a:latin typeface="Times New Roman" panose="02020503050405090304" pitchFamily="18" charset="0"/>
                <a:cs typeface="Times New Roman" panose="02020503050405090304" pitchFamily="18" charset="0"/>
              </a:rPr>
              <a:t> the parts of your product upgrade plan. You may refer to “Develop the strategies” to help with the structure.</a:t>
            </a:r>
            <a:endParaRPr lang="en-US" altLang="zh-CN"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83565" y="157480"/>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583656" y="1464627"/>
            <a:ext cx="10948670" cy="3046988"/>
          </a:xfrm>
          <a:prstGeom prst="rect">
            <a:avLst/>
          </a:prstGeom>
          <a:noFill/>
        </p:spPr>
        <p:txBody>
          <a:bodyPr wrap="square" rtlCol="0">
            <a:spAutoFit/>
          </a:bodyPr>
          <a:lstStyle/>
          <a:p>
            <a:pPr algn="just"/>
            <a:r>
              <a:rPr lang="en-US" altLang="zh-CN" sz="2400" b="1" dirty="0">
                <a:solidFill>
                  <a:schemeClr val="accent2">
                    <a:lumMod val="75000"/>
                  </a:schemeClr>
                </a:solidFill>
                <a:latin typeface="Times New Roman" panose="02020503050405090304" pitchFamily="18" charset="0"/>
                <a:cs typeface="Times New Roman" panose="02020503050405090304" pitchFamily="18" charset="0"/>
                <a:sym typeface="+mn-ea"/>
              </a:rPr>
              <a:t>Step 3  </a:t>
            </a:r>
            <a:r>
              <a:rPr lang="en-US" altLang="zh-CN" sz="2400" b="1" dirty="0">
                <a:solidFill>
                  <a:schemeClr val="tx1"/>
                </a:solidFill>
                <a:latin typeface="Times New Roman" panose="02020503050405090304" pitchFamily="18" charset="0"/>
                <a:cs typeface="Times New Roman" panose="02020503050405090304" pitchFamily="18" charset="0"/>
                <a:sym typeface="+mn-ea"/>
              </a:rPr>
              <a:t>Classify the information </a:t>
            </a:r>
          </a:p>
          <a:p>
            <a:pPr lvl="2" algn="just"/>
            <a:r>
              <a:rPr lang="en-US" altLang="zh-CN" sz="2400" dirty="0">
                <a:solidFill>
                  <a:schemeClr val="tx1"/>
                </a:solidFill>
                <a:latin typeface="Times New Roman" panose="02020503050405090304" pitchFamily="18" charset="0"/>
                <a:cs typeface="Times New Roman" panose="02020503050405090304" pitchFamily="18" charset="0"/>
                <a:sym typeface="+mn-ea"/>
              </a:rPr>
              <a:t>After planning the structure, you can classify the detailed information you have got from Step 1 into different items in the structure properly.</a:t>
            </a:r>
          </a:p>
          <a:p>
            <a:pPr algn="just"/>
            <a:endParaRPr lang="en-US" altLang="zh-CN" sz="2400" dirty="0">
              <a:solidFill>
                <a:schemeClr val="tx1"/>
              </a:solidFill>
              <a:latin typeface="Times New Roman" panose="02020503050405090304" pitchFamily="18" charset="0"/>
              <a:cs typeface="Times New Roman" panose="02020503050405090304" pitchFamily="18" charset="0"/>
              <a:sym typeface="+mn-ea"/>
            </a:endParaRPr>
          </a:p>
          <a:p>
            <a:pPr algn="just"/>
            <a:r>
              <a:rPr lang="en-US" altLang="zh-CN" sz="2400" b="1" dirty="0">
                <a:solidFill>
                  <a:schemeClr val="accent2">
                    <a:lumMod val="75000"/>
                  </a:schemeClr>
                </a:solidFill>
                <a:latin typeface="Times New Roman" panose="02020503050405090304" pitchFamily="18" charset="0"/>
                <a:cs typeface="Times New Roman" panose="02020503050405090304" pitchFamily="18" charset="0"/>
                <a:sym typeface="+mn-ea"/>
              </a:rPr>
              <a:t>Step 4  </a:t>
            </a:r>
            <a:r>
              <a:rPr lang="en-US" altLang="zh-CN" sz="2400" b="1" dirty="0">
                <a:solidFill>
                  <a:schemeClr val="tx1"/>
                </a:solidFill>
                <a:latin typeface="Times New Roman" panose="02020503050405090304" pitchFamily="18" charset="0"/>
                <a:cs typeface="Times New Roman" panose="02020503050405090304" pitchFamily="18" charset="0"/>
                <a:sym typeface="+mn-ea"/>
              </a:rPr>
              <a:t>Make your own product upgrade plan</a:t>
            </a:r>
          </a:p>
          <a:p>
            <a:pPr lvl="2" algn="just"/>
            <a:r>
              <a:rPr sz="2400" dirty="0">
                <a:solidFill>
                  <a:schemeClr val="tx1"/>
                </a:solidFill>
                <a:latin typeface="Times New Roman" panose="02020503050405090304" pitchFamily="18" charset="0"/>
                <a:cs typeface="Times New Roman" panose="02020503050405090304" pitchFamily="18" charset="0"/>
              </a:rPr>
              <a:t>Now you can organise all the information together and </a:t>
            </a:r>
            <a:r>
              <a:rPr lang="en-US" sz="2400" dirty="0">
                <a:solidFill>
                  <a:schemeClr val="tx1"/>
                </a:solidFill>
                <a:latin typeface="Times New Roman" panose="02020503050405090304" pitchFamily="18" charset="0"/>
                <a:cs typeface="Times New Roman" panose="02020503050405090304" pitchFamily="18" charset="0"/>
              </a:rPr>
              <a:t>make your product upgrade plan</a:t>
            </a:r>
            <a:r>
              <a:rPr sz="2400" dirty="0">
                <a:solidFill>
                  <a:schemeClr val="tx1"/>
                </a:solidFill>
                <a:latin typeface="Times New Roman" panose="02020503050405090304" pitchFamily="18" charset="0"/>
                <a:cs typeface="Times New Roman" panose="02020503050405090304" pitchFamily="18" charset="0"/>
              </a:rPr>
              <a:t>. Make sure you cover all the </a:t>
            </a:r>
            <a:r>
              <a:rPr lang="en-US" sz="2400" dirty="0">
                <a:solidFill>
                  <a:schemeClr val="tx1"/>
                </a:solidFill>
                <a:latin typeface="Times New Roman" panose="02020503050405090304" pitchFamily="18" charset="0"/>
                <a:cs typeface="Times New Roman" panose="02020503050405090304" pitchFamily="18" charset="0"/>
              </a:rPr>
              <a:t>upgrading points and meet the customers’ demand</a:t>
            </a:r>
            <a:r>
              <a:rPr sz="2400" dirty="0">
                <a:solidFill>
                  <a:schemeClr val="tx1"/>
                </a:solidFill>
                <a:latin typeface="Times New Roman" panose="02020503050405090304" pitchFamily="18" charset="0"/>
                <a:cs typeface="Times New Roman" panose="02020503050405090304" pitchFamily="18" charset="0"/>
              </a:rPr>
              <a:t>.</a:t>
            </a:r>
            <a:endParaRPr sz="2400" dirty="0">
              <a:latin typeface="Times New Roman" panose="02020503050405090304" pitchFamily="18" charset="0"/>
              <a:cs typeface="Times New Roman" panose="02020503050405090304" pitchFamily="18"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83565" y="157480"/>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583656" y="1437957"/>
            <a:ext cx="10948670" cy="2308324"/>
          </a:xfrm>
          <a:prstGeom prst="rect">
            <a:avLst/>
          </a:prstGeom>
          <a:noFill/>
        </p:spPr>
        <p:txBody>
          <a:bodyPr wrap="square" rtlCol="0">
            <a:spAutoFit/>
          </a:bodyPr>
          <a:lstStyle/>
          <a:p>
            <a:pPr algn="just"/>
            <a:r>
              <a:rPr lang="en-US" altLang="zh-CN" sz="2400" b="1" dirty="0">
                <a:solidFill>
                  <a:schemeClr val="accent2">
                    <a:lumMod val="75000"/>
                  </a:schemeClr>
                </a:solidFill>
                <a:latin typeface="Times New Roman" panose="02020503050405090304" pitchFamily="18" charset="0"/>
                <a:cs typeface="Times New Roman" panose="02020503050405090304" pitchFamily="18" charset="0"/>
                <a:sym typeface="+mn-ea"/>
              </a:rPr>
              <a:t>Step 5  </a:t>
            </a:r>
            <a:r>
              <a:rPr lang="en-US" altLang="zh-CN" sz="2400" b="1" dirty="0">
                <a:latin typeface="Times New Roman" panose="02020503050405090304" pitchFamily="18" charset="0"/>
                <a:cs typeface="Times New Roman" panose="02020503050405090304" pitchFamily="18" charset="0"/>
                <a:sym typeface="+mn-ea"/>
              </a:rPr>
              <a:t>Reflect and revise</a:t>
            </a:r>
          </a:p>
          <a:p>
            <a:pPr lvl="2" algn="just"/>
            <a:r>
              <a:rPr sz="2400" dirty="0">
                <a:latin typeface="Times New Roman" panose="02020503050405090304" pitchFamily="18" charset="0"/>
                <a:cs typeface="Times New Roman" panose="02020503050405090304" pitchFamily="18" charset="0"/>
                <a:sym typeface="+mn-ea"/>
              </a:rPr>
              <a:t>Now, you’ve finished </a:t>
            </a:r>
            <a:r>
              <a:rPr lang="en-US" sz="2400" dirty="0">
                <a:latin typeface="Times New Roman" panose="02020503050405090304" pitchFamily="18" charset="0"/>
                <a:cs typeface="Times New Roman" panose="02020503050405090304" pitchFamily="18" charset="0"/>
                <a:sym typeface="+mn-ea"/>
              </a:rPr>
              <a:t>the product upgrade plan</a:t>
            </a:r>
            <a:r>
              <a:rPr sz="2400" dirty="0">
                <a:latin typeface="Times New Roman" panose="02020503050405090304" pitchFamily="18" charset="0"/>
                <a:cs typeface="Times New Roman" panose="02020503050405090304" pitchFamily="18" charset="0"/>
                <a:sym typeface="+mn-ea"/>
              </a:rPr>
              <a:t>. Before reporting it to </a:t>
            </a:r>
            <a:r>
              <a:rPr lang="en-US" sz="2400" dirty="0">
                <a:latin typeface="Times New Roman" panose="02020503050405090304" pitchFamily="18" charset="0"/>
                <a:cs typeface="Times New Roman" panose="02020503050405090304" pitchFamily="18" charset="0"/>
                <a:sym typeface="+mn-ea"/>
              </a:rPr>
              <a:t>Ada</a:t>
            </a:r>
            <a:r>
              <a:rPr sz="2400" dirty="0">
                <a:latin typeface="Times New Roman" panose="02020503050405090304" pitchFamily="18" charset="0"/>
                <a:cs typeface="Times New Roman" panose="02020503050405090304" pitchFamily="18" charset="0"/>
                <a:sym typeface="+mn-ea"/>
              </a:rPr>
              <a:t>, you </a:t>
            </a:r>
            <a:r>
              <a:rPr lang="en-US" sz="2400" dirty="0">
                <a:latin typeface="Times New Roman" panose="02020503050405090304" pitchFamily="18" charset="0"/>
                <a:cs typeface="Times New Roman" panose="02020503050405090304" pitchFamily="18" charset="0"/>
                <a:sym typeface="+mn-ea"/>
              </a:rPr>
              <a:t>are advised to reflect on and revise it</a:t>
            </a:r>
            <a:r>
              <a:rPr sz="2400" dirty="0">
                <a:latin typeface="Times New Roman" panose="02020503050405090304" pitchFamily="18" charset="0"/>
                <a:cs typeface="Times New Roman" panose="02020503050405090304" pitchFamily="18" charset="0"/>
                <a:sym typeface="+mn-ea"/>
              </a:rPr>
              <a:t> based on the following questions.</a:t>
            </a:r>
          </a:p>
          <a:p>
            <a:pPr lvl="2"/>
            <a:r>
              <a:rPr lang="en-US" altLang="zh-CN" sz="2400" dirty="0">
                <a:latin typeface="Times New Roman" panose="02020503050405090304" pitchFamily="18" charset="0"/>
                <a:cs typeface="Times New Roman" panose="02020503050405090304" pitchFamily="18" charset="0"/>
              </a:rPr>
              <a:t>(1) Does your plan include all the necessary parts?</a:t>
            </a:r>
          </a:p>
          <a:p>
            <a:pPr lvl="2"/>
            <a:r>
              <a:rPr lang="en-US" altLang="zh-CN" sz="2400" dirty="0">
                <a:latin typeface="Times New Roman" panose="02020503050405090304" pitchFamily="18" charset="0"/>
                <a:cs typeface="Times New Roman" panose="02020503050405090304" pitchFamily="18" charset="0"/>
              </a:rPr>
              <a:t>(2) Do the upgrading points you’ve designed meet the customers’ demand?</a:t>
            </a:r>
          </a:p>
          <a:p>
            <a:pPr lvl="2"/>
            <a:r>
              <a:rPr lang="en-US" altLang="zh-CN" sz="2400" dirty="0">
                <a:latin typeface="Times New Roman" panose="02020503050405090304" pitchFamily="18" charset="0"/>
                <a:cs typeface="Times New Roman" panose="02020503050405090304" pitchFamily="18" charset="0"/>
              </a:rPr>
              <a:t>(3) Is the plan clear and logical?</a:t>
            </a:r>
            <a:endParaRPr sz="2400" dirty="0">
              <a:latin typeface="Times New Roman" panose="02020503050405090304" pitchFamily="18" charset="0"/>
              <a:cs typeface="Times New Roman" panose="02020503050405090304" pitchFamily="18"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heckerboard(across)">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53027" y="123773"/>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453027" y="845641"/>
            <a:ext cx="10948670" cy="5786199"/>
          </a:xfrm>
          <a:prstGeom prst="rect">
            <a:avLst/>
          </a:prstGeom>
          <a:noFill/>
        </p:spPr>
        <p:txBody>
          <a:bodyPr wrap="square" rtlCol="0">
            <a:spAutoFit/>
          </a:bodyPr>
          <a:lstStyle/>
          <a:p>
            <a:pPr algn="just">
              <a:defRPr/>
            </a:pPr>
            <a:r>
              <a:rPr lang="en-US" altLang="zh-CN" sz="2400" b="1" dirty="0">
                <a:solidFill>
                  <a:srgbClr val="ED7D31">
                    <a:lumMod val="75000"/>
                  </a:srgbClr>
                </a:solidFill>
                <a:latin typeface="Times New Roman" panose="02020503050405090304" pitchFamily="18" charset="0"/>
                <a:cs typeface="Times New Roman" panose="02020503050405090304" pitchFamily="18" charset="0"/>
                <a:sym typeface="+mn-ea"/>
              </a:rPr>
              <a:t>Sample proposal</a:t>
            </a:r>
            <a:endParaRPr lang="en-US" altLang="zh-CN" sz="2400" b="1" dirty="0">
              <a:latin typeface="Times New Roman" panose="02020503050405090304" pitchFamily="18" charset="0"/>
              <a:cs typeface="Times New Roman" panose="02020503050405090304" pitchFamily="18" charset="0"/>
              <a:sym typeface="+mn-ea"/>
            </a:endParaRPr>
          </a:p>
          <a:p>
            <a:pPr algn="ctr">
              <a:spcBef>
                <a:spcPts val="600"/>
              </a:spcBef>
              <a:spcAft>
                <a:spcPts val="600"/>
              </a:spcAft>
            </a:pPr>
            <a:r>
              <a:rPr lang="en-GB" altLang="zh-CN" sz="2400" b="1" dirty="0">
                <a:latin typeface="Times New Roman" panose="02020503050405090304" pitchFamily="18" charset="0"/>
                <a:cs typeface="Times New Roman" panose="02020503050405090304" pitchFamily="18" charset="0"/>
              </a:rPr>
              <a:t>The product upgrade plan for the GA.II 4-burner gas grill</a:t>
            </a:r>
            <a:endParaRPr lang="zh-CN" altLang="zh-CN" sz="2400" b="1"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The GA.II 4-burner gas grill is the classic grill from the Master Cook range. It once maintained its position as a number one best-selling item for nearly one year among similar products. However, due to intense competition in the present market, the second half of this year witnessed poor sales figures. To increase sales, we have to make continuous improvements. So we asked for some feedback from our customers and are now planning to make an upgrade.</a:t>
            </a:r>
          </a:p>
          <a:p>
            <a:pPr algn="just"/>
            <a:endParaRPr lang="en-GB" altLang="zh-CN" sz="2400"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Our customers’ comments mainly include the following points. Some are unsure where they can put their paper towels and throw away their rubbish when barbecuing with this grill. Some would prefer it if they could barbecue in the evening when it is dark. Some would prefer to heat their grill with charcoal. Some suggest that the grill furnace cover should be improved so that burns can be prevented.</a:t>
            </a:r>
            <a:endParaRPr lang="zh-CN" altLang="zh-CN" sz="2400" dirty="0">
              <a:latin typeface="Times New Roman" panose="02020503050405090304" pitchFamily="18" charset="0"/>
              <a:cs typeface="Times New Roman" panose="02020503050405090304" pitchFamily="18" charset="0"/>
            </a:endParaRPr>
          </a:p>
          <a:p>
            <a:endParaRPr lang="zh-CN" altLang="zh-CN" sz="24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593538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4520" y="147320"/>
            <a:ext cx="3596005" cy="583565"/>
          </a:xfrm>
          <a:prstGeom prst="rect">
            <a:avLst/>
          </a:prstGeom>
          <a:noFill/>
        </p:spPr>
        <p:txBody>
          <a:bodyPr wrap="square" rtlCol="0" anchor="t">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Scenario</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descr="7b0a202020202262756c6c6574223a20227b5c2263617465676f727949645c223a31303031322c5c2274656d706c61746549645c223a32303233313239397d220a7d0a"/>
          <p:cNvSpPr txBox="1"/>
          <p:nvPr/>
        </p:nvSpPr>
        <p:spPr>
          <a:xfrm>
            <a:off x="604520" y="1552394"/>
            <a:ext cx="11282680" cy="2369880"/>
          </a:xfrm>
          <a:prstGeom prst="rect">
            <a:avLst/>
          </a:prstGeom>
          <a:noFill/>
          <a:ln>
            <a:noFill/>
          </a:ln>
        </p:spPr>
        <p:txBody>
          <a:bodyPr wrap="square" rtlCol="0">
            <a:spAutoFit/>
          </a:bodyPr>
          <a:lstStyle/>
          <a:p>
            <a:pPr algn="just"/>
            <a:r>
              <a:rPr lang="en-US" altLang="zh-CN" sz="2800" b="1" u="sng" dirty="0">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Career tip</a:t>
            </a:r>
          </a:p>
          <a:p>
            <a:pPr algn="just"/>
            <a:endParaRPr lang="zh-CN" altLang="en-US" sz="2400" b="1" dirty="0">
              <a:latin typeface="+mn-ea"/>
              <a:cs typeface="+mn-ea"/>
            </a:endParaRPr>
          </a:p>
          <a:p>
            <a:pPr algn="just"/>
            <a:r>
              <a:rPr lang="zh-CN" altLang="en-US" sz="2400" dirty="0">
                <a:latin typeface="Times New Roman Regular" panose="02020503050405090304" charset="0"/>
                <a:cs typeface="Times New Roman Regular" panose="02020503050405090304" charset="0"/>
              </a:rPr>
              <a:t>产品升级 </a:t>
            </a:r>
            <a:r>
              <a:rPr lang="en-US" altLang="zh-CN" sz="2400" dirty="0">
                <a:latin typeface="Times New Roman Regular" panose="02020503050405090304" charset="0"/>
                <a:cs typeface="Times New Roman Regular" panose="02020503050405090304" charset="0"/>
              </a:rPr>
              <a:t>(product upgrade) </a:t>
            </a:r>
            <a:r>
              <a:rPr lang="zh-CN" altLang="en-US" sz="2400" dirty="0">
                <a:latin typeface="Times New Roman Regular" panose="02020503050405090304" charset="0"/>
                <a:cs typeface="Times New Roman Regular" panose="02020503050405090304" charset="0"/>
              </a:rPr>
              <a:t>是创造消费的前提条件。企业通过引进新产品或者改进现有产品，提高单位产品的增加值，转向更高端的生产线，以超越竞争对手，扩大市场占有额，从而获得销售利润。产品升级方案在深入调研市场需求和分析产品品质的基础上形成， 对于产品升级具有重要作用。</a:t>
            </a:r>
          </a:p>
        </p:txBody>
      </p:sp>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53027" y="93483"/>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453027" y="892492"/>
            <a:ext cx="10948670" cy="5416868"/>
          </a:xfrm>
          <a:prstGeom prst="rect">
            <a:avLst/>
          </a:prstGeom>
          <a:noFill/>
        </p:spPr>
        <p:txBody>
          <a:bodyPr wrap="square" rtlCol="0">
            <a:spAutoFit/>
          </a:bodyPr>
          <a:lstStyle/>
          <a:p>
            <a:pPr algn="just">
              <a:defRPr/>
            </a:pPr>
            <a:r>
              <a:rPr lang="en-US" altLang="zh-CN" sz="2400" b="1" dirty="0">
                <a:solidFill>
                  <a:srgbClr val="ED7D31">
                    <a:lumMod val="75000"/>
                  </a:srgbClr>
                </a:solidFill>
                <a:latin typeface="Times New Roman" panose="02020503050405090304" pitchFamily="18" charset="0"/>
                <a:cs typeface="Times New Roman" panose="02020503050405090304" pitchFamily="18" charset="0"/>
                <a:sym typeface="+mn-ea"/>
              </a:rPr>
              <a:t>Sample proposal</a:t>
            </a:r>
            <a:endParaRPr lang="en-US" altLang="zh-CN" sz="2400" b="1" dirty="0">
              <a:latin typeface="Times New Roman" panose="02020503050405090304" pitchFamily="18" charset="0"/>
              <a:cs typeface="Times New Roman" panose="02020503050405090304" pitchFamily="18" charset="0"/>
              <a:sym typeface="+mn-ea"/>
            </a:endParaRPr>
          </a:p>
          <a:p>
            <a:pPr algn="ctr">
              <a:spcBef>
                <a:spcPts val="600"/>
              </a:spcBef>
              <a:spcAft>
                <a:spcPts val="600"/>
              </a:spcAft>
            </a:pPr>
            <a:r>
              <a:rPr lang="en-GB" altLang="zh-CN" sz="2400" b="1" dirty="0">
                <a:latin typeface="Times New Roman" panose="02020503050405090304" pitchFamily="18" charset="0"/>
                <a:cs typeface="Times New Roman" panose="02020503050405090304" pitchFamily="18" charset="0"/>
              </a:rPr>
              <a:t>The product upgrade plan for the GA.II 4-burner gas grill</a:t>
            </a:r>
            <a:endParaRPr lang="zh-CN" altLang="zh-CN" sz="2400" b="1"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Based on the customer feedback, we plan to upgrade the GA.II 4-burner gas grill in the following ways.</a:t>
            </a:r>
          </a:p>
          <a:p>
            <a:pPr algn="just"/>
            <a:endParaRPr lang="zh-CN" altLang="zh-CN" sz="2400"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First, we will equip the grill with a cigarette holder, a paper towel holder and two hooks on which to hang rubbish bins. This will make the grill more customer-friendly when barbecuing.</a:t>
            </a:r>
          </a:p>
          <a:p>
            <a:pPr algn="just"/>
            <a:endParaRPr lang="zh-CN" altLang="zh-CN" sz="2400"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Second, in order to enable people to see clearly when barbecuing in the evening, we will add two magnetic grill lights. Each light has an 8.3-inches extra-long flexible gooseneck and 9 super bright LEDs. This provides a wide beam of super bright, glare-free light to illuminate the entire cooking area.</a:t>
            </a:r>
            <a:endParaRPr lang="zh-CN" altLang="zh-CN" sz="2400" dirty="0">
              <a:latin typeface="Times New Roman" panose="02020503050405090304" pitchFamily="18" charset="0"/>
              <a:cs typeface="Times New Roman" panose="02020503050405090304" pitchFamily="18" charset="0"/>
            </a:endParaRPr>
          </a:p>
          <a:p>
            <a:endParaRPr lang="zh-CN" altLang="zh-CN" sz="24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739257607"/>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53027" y="117048"/>
            <a:ext cx="3402330" cy="583565"/>
          </a:xfrm>
          <a:prstGeom prst="rect">
            <a:avLst/>
          </a:prstGeom>
          <a:noFill/>
        </p:spPr>
        <p:txBody>
          <a:bodyPr wrap="square" rtlCol="0" anchor="t">
            <a:spAutoFit/>
          </a:bodyPr>
          <a:lstStyle/>
          <a:p>
            <a:pPr algn="l"/>
            <a:r>
              <a:rPr lang="en-US" altLang="zh-CN" sz="3200" b="1" dirty="0">
                <a:solidFill>
                  <a:srgbClr val="FFFFFF"/>
                </a:solidFill>
                <a:latin typeface="Times New Roman Bold" panose="02020503050405090304" charset="0"/>
                <a:cs typeface="Times New Roman Bold" panose="02020503050405090304" charset="0"/>
                <a:sym typeface="+mn-ea"/>
              </a:rPr>
              <a:t>Fulfil the task</a:t>
            </a:r>
          </a:p>
        </p:txBody>
      </p:sp>
      <p:sp>
        <p:nvSpPr>
          <p:cNvPr id="4" name="文本框 3"/>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5" name="文本框 4"/>
          <p:cNvSpPr txBox="1"/>
          <p:nvPr/>
        </p:nvSpPr>
        <p:spPr>
          <a:xfrm>
            <a:off x="453027" y="892492"/>
            <a:ext cx="10948670" cy="5416868"/>
          </a:xfrm>
          <a:prstGeom prst="rect">
            <a:avLst/>
          </a:prstGeom>
          <a:noFill/>
        </p:spPr>
        <p:txBody>
          <a:bodyPr wrap="square" rtlCol="0">
            <a:spAutoFit/>
          </a:bodyPr>
          <a:lstStyle/>
          <a:p>
            <a:pPr algn="just">
              <a:defRPr/>
            </a:pPr>
            <a:r>
              <a:rPr lang="en-US" altLang="zh-CN" sz="2400" b="1" dirty="0">
                <a:solidFill>
                  <a:srgbClr val="ED7D31">
                    <a:lumMod val="75000"/>
                  </a:srgbClr>
                </a:solidFill>
                <a:latin typeface="Times New Roman" panose="02020503050405090304" pitchFamily="18" charset="0"/>
                <a:cs typeface="Times New Roman" panose="02020503050405090304" pitchFamily="18" charset="0"/>
                <a:sym typeface="+mn-ea"/>
              </a:rPr>
              <a:t>Sample proposal</a:t>
            </a:r>
            <a:endParaRPr lang="en-US" altLang="zh-CN" sz="2400" b="1" dirty="0">
              <a:latin typeface="Times New Roman" panose="02020503050405090304" pitchFamily="18" charset="0"/>
              <a:cs typeface="Times New Roman" panose="02020503050405090304" pitchFamily="18" charset="0"/>
              <a:sym typeface="+mn-ea"/>
            </a:endParaRPr>
          </a:p>
          <a:p>
            <a:pPr algn="ctr">
              <a:spcBef>
                <a:spcPts val="600"/>
              </a:spcBef>
              <a:spcAft>
                <a:spcPts val="600"/>
              </a:spcAft>
            </a:pPr>
            <a:r>
              <a:rPr lang="en-GB" altLang="zh-CN" sz="2400" b="1" dirty="0">
                <a:latin typeface="Times New Roman" panose="02020503050405090304" pitchFamily="18" charset="0"/>
                <a:cs typeface="Times New Roman" panose="02020503050405090304" pitchFamily="18" charset="0"/>
              </a:rPr>
              <a:t>The product upgrade plan for the GA.II 4-burner gas grill</a:t>
            </a:r>
            <a:endParaRPr lang="zh-CN" altLang="zh-CN" sz="2400" b="1"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Third, we will add a side charcoal stove. While the main gas chamber provides good circulation of heat and smoke, the side stove can provide additional grilling with charcoal flavour. And people can choose gas or charcoal as they like.</a:t>
            </a:r>
          </a:p>
          <a:p>
            <a:pPr algn="just"/>
            <a:endParaRPr lang="zh-CN" altLang="zh-CN" sz="2400"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Besides, when eating grilled food, safety is very important. We will upgrade the furnace cover with a handle wrapped with safe enamel material, which will be acid-proof and high-temperature resistant. So people will not be burnt while barbecuing.</a:t>
            </a:r>
          </a:p>
          <a:p>
            <a:pPr algn="just"/>
            <a:endParaRPr lang="zh-CN" altLang="zh-CN" sz="2400" dirty="0">
              <a:latin typeface="Times New Roman" panose="02020503050405090304" pitchFamily="18" charset="0"/>
              <a:cs typeface="Times New Roman" panose="02020503050405090304" pitchFamily="18" charset="0"/>
            </a:endParaRPr>
          </a:p>
          <a:p>
            <a:pPr algn="just"/>
            <a:r>
              <a:rPr lang="en-GB" altLang="zh-CN" sz="2400" dirty="0">
                <a:latin typeface="Times New Roman" panose="02020503050405090304" pitchFamily="18" charset="0"/>
                <a:cs typeface="Times New Roman" panose="02020503050405090304" pitchFamily="18" charset="0"/>
              </a:rPr>
              <a:t>We strive to provide a cost-effective, practical and easy-to-operate grill for customers, and customer-friendly will be the key characteristic of the GA.II 4-burner gas grill. We expect that the upgraded GA.II 4-burner will continue to lead the market.</a:t>
            </a:r>
            <a:endParaRPr lang="zh-CN" altLang="zh-CN" sz="2400" dirty="0">
              <a:latin typeface="Times New Roman" panose="02020503050405090304" pitchFamily="18" charset="0"/>
              <a:cs typeface="Times New Roman" panose="02020503050405090304" pitchFamily="18" charset="0"/>
            </a:endParaRPr>
          </a:p>
          <a:p>
            <a:endParaRPr lang="zh-CN" altLang="zh-CN" sz="24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69624681"/>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1011918" y="162620"/>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To extend</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1011918" y="1357690"/>
            <a:ext cx="10165080" cy="1200329"/>
          </a:xfrm>
          <a:prstGeom prst="rect">
            <a:avLst/>
          </a:prstGeom>
          <a:noFill/>
        </p:spPr>
        <p:txBody>
          <a:bodyPr wrap="square" rtlCol="0">
            <a:spAutoFit/>
          </a:bodyPr>
          <a:lstStyle/>
          <a:p>
            <a:pPr algn="just"/>
            <a:r>
              <a:rPr lang="en-US" altLang="zh-CN" sz="2400" dirty="0">
                <a:effectLst/>
                <a:latin typeface="Times New Roman Regular" panose="02020503050405090304" charset="0"/>
                <a:cs typeface="Times New Roman Regular" panose="02020503050405090304" charset="0"/>
              </a:rPr>
              <a:t>After finishing the product upgrade plan, Hanson has got plenty of information about the development of grills. Read the following article and learn some facts about it.</a:t>
            </a:r>
            <a:endParaRPr lang="zh-CN" altLang="en-US" sz="2400" dirty="0">
              <a:effectLst/>
              <a:latin typeface="Times New Roman Regular" panose="02020503050405090304" charset="0"/>
              <a:cs typeface="Times New Roman Regular" panose="02020503050405090304" charset="0"/>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7" name="IM 7"/>
          <p:cNvPicPr/>
          <p:nvPr/>
        </p:nvPicPr>
        <p:blipFill>
          <a:blip r:embed="rId4"/>
          <a:stretch>
            <a:fillRect/>
          </a:stretch>
        </p:blipFill>
        <p:spPr>
          <a:xfrm>
            <a:off x="2308860" y="2668270"/>
            <a:ext cx="3700780" cy="3001645"/>
          </a:xfrm>
          <a:prstGeom prst="rect">
            <a:avLst/>
          </a:prstGeom>
        </p:spPr>
      </p:pic>
      <p:pic>
        <p:nvPicPr>
          <p:cNvPr id="8" name="IM 8"/>
          <p:cNvPicPr/>
          <p:nvPr/>
        </p:nvPicPr>
        <p:blipFill>
          <a:blip r:embed="rId5"/>
          <a:stretch>
            <a:fillRect/>
          </a:stretch>
        </p:blipFill>
        <p:spPr>
          <a:xfrm>
            <a:off x="6009640" y="2668270"/>
            <a:ext cx="3700780" cy="3001645"/>
          </a:xfrm>
          <a:prstGeom prst="rect">
            <a:avLst/>
          </a:prstGeom>
        </p:spPr>
      </p:pic>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736238" y="207766"/>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To extend</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3" name="文本框 2"/>
          <p:cNvSpPr txBox="1"/>
          <p:nvPr/>
        </p:nvSpPr>
        <p:spPr>
          <a:xfrm>
            <a:off x="736238" y="1063133"/>
            <a:ext cx="10374630" cy="521970"/>
          </a:xfrm>
          <a:prstGeom prst="rect">
            <a:avLst/>
          </a:prstGeom>
          <a:noFill/>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787400" y="1943100"/>
            <a:ext cx="11099800" cy="2677656"/>
          </a:xfrm>
          <a:prstGeom prst="rect">
            <a:avLst/>
          </a:prstGeom>
          <a:noFill/>
          <a:ln>
            <a:noFill/>
          </a:ln>
        </p:spPr>
        <p:txBody>
          <a:bodyPr wrap="square" rtlCol="0">
            <a:spAutoFit/>
          </a:bodyPr>
          <a:lstStyle/>
          <a:p>
            <a:pPr marL="457200" indent="-457200" algn="just">
              <a:buFont typeface="+mj-lt"/>
              <a:buAutoNum type="arabicPeriod"/>
            </a:pPr>
            <a:r>
              <a:rPr sz="2400" b="1" dirty="0">
                <a:latin typeface="Times New Roman" panose="02020503050405090304" pitchFamily="18" charset="0"/>
                <a:cs typeface="Times New Roman" panose="02020503050405090304" pitchFamily="18" charset="0"/>
              </a:rPr>
              <a:t>Read the text and choose the best</a:t>
            </a:r>
            <a:r>
              <a:rPr lang="en-US" sz="2400" b="1" dirty="0">
                <a:latin typeface="Times New Roman" panose="02020503050405090304" pitchFamily="18" charset="0"/>
                <a:cs typeface="Times New Roman" panose="02020503050405090304" pitchFamily="18" charset="0"/>
              </a:rPr>
              <a:t> answer</a:t>
            </a:r>
            <a:r>
              <a:rPr sz="2400" b="1" dirty="0">
                <a:latin typeface="Times New Roman" panose="02020503050405090304" pitchFamily="18" charset="0"/>
                <a:cs typeface="Times New Roman" panose="02020503050405090304" pitchFamily="18" charset="0"/>
              </a:rPr>
              <a:t>.</a:t>
            </a:r>
          </a:p>
          <a:p>
            <a:pPr algn="just"/>
            <a:endParaRPr sz="2400" dirty="0">
              <a:latin typeface="Times New Roman" panose="02020503050405090304" pitchFamily="18" charset="0"/>
              <a:cs typeface="Times New Roman" panose="02020503050405090304" pitchFamily="18" charset="0"/>
            </a:endParaRPr>
          </a:p>
          <a:p>
            <a:pPr indent="0" algn="just">
              <a:buFont typeface="+mj-lt"/>
              <a:buNone/>
            </a:pPr>
            <a:r>
              <a:rPr sz="2400" dirty="0">
                <a:latin typeface="Times New Roman" panose="02020503050405090304" pitchFamily="18" charset="0"/>
                <a:cs typeface="Times New Roman" panose="02020503050405090304" pitchFamily="18" charset="0"/>
              </a:rPr>
              <a:t>(1) Which of the following is NOT true about the invention and spread of grilling?</a:t>
            </a:r>
          </a:p>
          <a:p>
            <a:r>
              <a:rPr lang="en-US" altLang="zh-CN" sz="2400" dirty="0">
                <a:latin typeface="Times New Roman" panose="02020503050405090304" pitchFamily="18" charset="0"/>
                <a:cs typeface="Times New Roman" panose="02020503050405090304" pitchFamily="18" charset="0"/>
              </a:rPr>
              <a:t>A. Grilling was originated from the Arawak tribe of the Caribbean and South America.</a:t>
            </a:r>
          </a:p>
          <a:p>
            <a:r>
              <a:rPr lang="en-US" altLang="zh-CN" sz="2400" dirty="0">
                <a:latin typeface="Times New Roman" panose="02020503050405090304" pitchFamily="18" charset="0"/>
                <a:cs typeface="Times New Roman" panose="02020503050405090304" pitchFamily="18" charset="0"/>
              </a:rPr>
              <a:t>B. The Spanish enhanced the spread of grilling.</a:t>
            </a:r>
          </a:p>
          <a:p>
            <a:r>
              <a:rPr lang="en-US" altLang="zh-CN" sz="2400" dirty="0">
                <a:latin typeface="Times New Roman" panose="02020503050405090304" pitchFamily="18" charset="0"/>
                <a:cs typeface="Times New Roman" panose="02020503050405090304" pitchFamily="18" charset="0"/>
              </a:rPr>
              <a:t>C. People in southeastern America took up the idea of grilling in the 18th century.</a:t>
            </a:r>
          </a:p>
          <a:p>
            <a:r>
              <a:rPr lang="en-US" altLang="zh-CN" sz="2400" dirty="0">
                <a:latin typeface="Times New Roman" panose="02020503050405090304" pitchFamily="18" charset="0"/>
                <a:cs typeface="Times New Roman" panose="02020503050405090304" pitchFamily="18" charset="0"/>
              </a:rPr>
              <a:t>D. Henry Ford patented the idea of charcoal briquettes in 1897.</a:t>
            </a:r>
            <a:endParaRPr sz="2400" dirty="0">
              <a:latin typeface="Times New Roman" panose="02020503050405090304" pitchFamily="18" charset="0"/>
              <a:cs typeface="Times New Roman" panose="02020503050405090304" pitchFamily="18" charset="0"/>
            </a:endParaRP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矩形 5"/>
          <p:cNvSpPr/>
          <p:nvPr/>
        </p:nvSpPr>
        <p:spPr>
          <a:xfrm>
            <a:off x="736238" y="4214725"/>
            <a:ext cx="517525" cy="493713"/>
          </a:xfrm>
          <a:prstGeom prst="rect">
            <a:avLst/>
          </a:prstGeom>
          <a:noFill/>
          <a:ln w="9525">
            <a:noFill/>
          </a:ln>
        </p:spPr>
        <p:txBody>
          <a:bodyPr wrap="none">
            <a:spAutoFit/>
          </a:bodyPr>
          <a:lstStyle/>
          <a:p>
            <a:r>
              <a:rPr lang="en-US" altLang="zh-CN" sz="2600" dirty="0">
                <a:solidFill>
                  <a:srgbClr val="C00000"/>
                </a:solidFill>
                <a:latin typeface="Arial" panose="020B0604020202090204" pitchFamily="34" charset="0"/>
                <a:ea typeface="宋体" panose="02010600030101010101" pitchFamily="2" charset="-122"/>
              </a:rPr>
              <a:t>✔</a:t>
            </a:r>
            <a:endParaRPr lang="zh-CN" altLang="en-US" sz="2600" dirty="0">
              <a:solidFill>
                <a:srgbClr val="C00000"/>
              </a:solidFill>
              <a:latin typeface="Arial" panose="020B060402020209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787400" y="121571"/>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To extend</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3" name="文本框 2"/>
          <p:cNvSpPr txBox="1"/>
          <p:nvPr/>
        </p:nvSpPr>
        <p:spPr>
          <a:xfrm>
            <a:off x="736238" y="1063133"/>
            <a:ext cx="10374630" cy="521970"/>
          </a:xfrm>
          <a:prstGeom prst="rect">
            <a:avLst/>
          </a:prstGeom>
          <a:noFill/>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787400" y="1943100"/>
            <a:ext cx="11099800" cy="3046095"/>
          </a:xfrm>
          <a:prstGeom prst="rect">
            <a:avLst/>
          </a:prstGeom>
          <a:noFill/>
          <a:ln>
            <a:noFill/>
          </a:ln>
        </p:spPr>
        <p:txBody>
          <a:bodyPr wrap="square" rtlCol="0">
            <a:spAutoFit/>
          </a:bodyPr>
          <a:lstStyle/>
          <a:p>
            <a:pPr marL="457200" indent="-457200" algn="just">
              <a:buFont typeface="+mj-lt"/>
              <a:buAutoNum type="arabicPeriod"/>
            </a:pPr>
            <a:r>
              <a:rPr sz="2400" b="1" dirty="0">
                <a:latin typeface="Times New Roman" panose="02020503050405090304" pitchFamily="18" charset="0"/>
                <a:cs typeface="Times New Roman" panose="02020503050405090304" pitchFamily="18" charset="0"/>
              </a:rPr>
              <a:t>Read the text and choose the best answer.</a:t>
            </a:r>
          </a:p>
          <a:p>
            <a:pPr algn="just"/>
            <a:endParaRPr sz="2400" dirty="0">
              <a:latin typeface="Times New Roman" panose="02020503050405090304" pitchFamily="18" charset="0"/>
              <a:cs typeface="Times New Roman" panose="02020503050405090304" pitchFamily="18" charset="0"/>
            </a:endParaRPr>
          </a:p>
          <a:p>
            <a:pPr indent="0" algn="just">
              <a:buFont typeface="+mj-lt"/>
              <a:buNone/>
            </a:pPr>
            <a:r>
              <a:rPr sz="2400" dirty="0">
                <a:latin typeface="Times New Roman" panose="02020503050405090304" pitchFamily="18" charset="0"/>
                <a:cs typeface="Times New Roman" panose="02020503050405090304" pitchFamily="18" charset="0"/>
              </a:rPr>
              <a:t>(2) Whose design </a:t>
            </a:r>
            <a:r>
              <a:rPr lang="en-US" sz="2400" dirty="0">
                <a:latin typeface="Times New Roman" panose="02020503050405090304" pitchFamily="18" charset="0"/>
                <a:cs typeface="Times New Roman" panose="02020503050405090304" pitchFamily="18" charset="0"/>
              </a:rPr>
              <a:t>serves</a:t>
            </a:r>
            <a:r>
              <a:rPr sz="2400" dirty="0">
                <a:latin typeface="Times New Roman" panose="02020503050405090304" pitchFamily="18" charset="0"/>
                <a:cs typeface="Times New Roman" panose="02020503050405090304" pitchFamily="18" charset="0"/>
              </a:rPr>
              <a:t> as a basis </a:t>
            </a:r>
            <a:r>
              <a:rPr lang="en-US" sz="2400" dirty="0">
                <a:latin typeface="Times New Roman" panose="02020503050405090304" pitchFamily="18" charset="0"/>
                <a:cs typeface="Times New Roman" panose="02020503050405090304" pitchFamily="18" charset="0"/>
              </a:rPr>
              <a:t>for </a:t>
            </a:r>
            <a:r>
              <a:rPr sz="2400" dirty="0">
                <a:latin typeface="Times New Roman" panose="02020503050405090304" pitchFamily="18" charset="0"/>
                <a:cs typeface="Times New Roman" panose="02020503050405090304" pitchFamily="18" charset="0"/>
              </a:rPr>
              <a:t>many modern barbecue grill models?</a:t>
            </a:r>
          </a:p>
          <a:p>
            <a:pPr indent="0" algn="just">
              <a:buFont typeface="+mj-lt"/>
              <a:buNone/>
            </a:pPr>
            <a:r>
              <a:rPr sz="2400" dirty="0">
                <a:latin typeface="Times New Roman" panose="02020503050405090304" pitchFamily="18" charset="0"/>
                <a:cs typeface="Times New Roman" panose="02020503050405090304" pitchFamily="18" charset="0"/>
              </a:rPr>
              <a:t>A. Ellsworth B. A. Zwoyer.</a:t>
            </a:r>
          </a:p>
          <a:p>
            <a:pPr indent="0" algn="just">
              <a:buFont typeface="+mj-lt"/>
              <a:buNone/>
            </a:pPr>
            <a:r>
              <a:rPr lang="en-US" sz="2400" dirty="0">
                <a:latin typeface="Times New Roman" panose="02020503050405090304" pitchFamily="18" charset="0"/>
                <a:cs typeface="Times New Roman" panose="02020503050405090304" pitchFamily="18" charset="0"/>
              </a:rPr>
              <a:t>B. </a:t>
            </a:r>
            <a:r>
              <a:rPr sz="2400" dirty="0">
                <a:latin typeface="Times New Roman" panose="02020503050405090304" pitchFamily="18" charset="0"/>
                <a:cs typeface="Times New Roman" panose="02020503050405090304" pitchFamily="18" charset="0"/>
              </a:rPr>
              <a:t>George Stephen.</a:t>
            </a:r>
          </a:p>
          <a:p>
            <a:pPr indent="0" algn="just">
              <a:buFont typeface="+mj-lt"/>
              <a:buNone/>
            </a:pPr>
            <a:r>
              <a:rPr sz="2400" dirty="0">
                <a:latin typeface="Times New Roman" panose="02020503050405090304" pitchFamily="18" charset="0"/>
                <a:cs typeface="Times New Roman" panose="02020503050405090304" pitchFamily="18" charset="0"/>
              </a:rPr>
              <a:t>C. Melton Lancaster.</a:t>
            </a:r>
          </a:p>
          <a:p>
            <a:pPr indent="0" algn="just">
              <a:buFont typeface="+mj-lt"/>
              <a:buNone/>
            </a:pPr>
            <a:r>
              <a:rPr sz="2400" dirty="0">
                <a:latin typeface="Times New Roman" panose="02020503050405090304" pitchFamily="18" charset="0"/>
                <a:cs typeface="Times New Roman" panose="02020503050405090304" pitchFamily="18" charset="0"/>
              </a:rPr>
              <a:t>D. William G. Wepfer.</a:t>
            </a:r>
          </a:p>
          <a:p>
            <a:pPr algn="just"/>
            <a:endParaRPr sz="2400" dirty="0">
              <a:latin typeface="Times New Roman" panose="02020503050405090304" pitchFamily="18" charset="0"/>
              <a:cs typeface="Times New Roman" panose="02020503050405090304" pitchFamily="18" charset="0"/>
            </a:endParaRP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矩形 5"/>
          <p:cNvSpPr/>
          <p:nvPr/>
        </p:nvSpPr>
        <p:spPr>
          <a:xfrm>
            <a:off x="736238" y="3466147"/>
            <a:ext cx="517525" cy="493713"/>
          </a:xfrm>
          <a:prstGeom prst="rect">
            <a:avLst/>
          </a:prstGeom>
          <a:noFill/>
          <a:ln w="9525">
            <a:noFill/>
          </a:ln>
        </p:spPr>
        <p:txBody>
          <a:bodyPr wrap="none">
            <a:spAutoFit/>
          </a:bodyPr>
          <a:lstStyle/>
          <a:p>
            <a:r>
              <a:rPr lang="en-US" altLang="zh-CN" sz="2600" dirty="0">
                <a:solidFill>
                  <a:srgbClr val="C00000"/>
                </a:solidFill>
                <a:latin typeface="Arial" panose="020B0604020202090204" pitchFamily="34" charset="0"/>
                <a:ea typeface="宋体" panose="02010600030101010101" pitchFamily="2" charset="-122"/>
              </a:rPr>
              <a:t>✔</a:t>
            </a:r>
            <a:endParaRPr lang="zh-CN" altLang="en-US" sz="2600" dirty="0">
              <a:solidFill>
                <a:srgbClr val="C00000"/>
              </a:solidFill>
              <a:latin typeface="Arial" panose="020B060402020209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To extend</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3" name="文本框 2"/>
          <p:cNvSpPr txBox="1"/>
          <p:nvPr/>
        </p:nvSpPr>
        <p:spPr>
          <a:xfrm>
            <a:off x="736238" y="1063133"/>
            <a:ext cx="10374630" cy="521970"/>
          </a:xfrm>
          <a:prstGeom prst="rect">
            <a:avLst/>
          </a:prstGeom>
          <a:noFill/>
        </p:spPr>
        <p:txBody>
          <a:bodyPr wrap="square" rtlCol="0">
            <a:spAutoFit/>
          </a:bodyPr>
          <a:lstStyle/>
          <a:p>
            <a:pPr algn="just">
              <a:buClrTx/>
              <a:buSzTx/>
              <a:buFontTx/>
            </a:pPr>
            <a:r>
              <a:rPr lang="zh-CN" altLang="en-US" sz="2800" b="1" u="sng"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Understand the text</a:t>
            </a:r>
          </a:p>
        </p:txBody>
      </p:sp>
      <p:sp>
        <p:nvSpPr>
          <p:cNvPr id="2" name="文本框 1"/>
          <p:cNvSpPr txBox="1"/>
          <p:nvPr/>
        </p:nvSpPr>
        <p:spPr>
          <a:xfrm>
            <a:off x="787400" y="1943100"/>
            <a:ext cx="11099800" cy="3046095"/>
          </a:xfrm>
          <a:prstGeom prst="rect">
            <a:avLst/>
          </a:prstGeom>
          <a:noFill/>
          <a:ln>
            <a:noFill/>
          </a:ln>
        </p:spPr>
        <p:txBody>
          <a:bodyPr wrap="square" rtlCol="0">
            <a:spAutoFit/>
          </a:bodyPr>
          <a:lstStyle/>
          <a:p>
            <a:pPr marL="457200" indent="-457200" algn="just">
              <a:buFont typeface="+mj-lt"/>
              <a:buAutoNum type="arabicPeriod"/>
            </a:pPr>
            <a:r>
              <a:rPr sz="2400" b="1" dirty="0">
                <a:latin typeface="Times New Roman" panose="02020503050405090304" pitchFamily="18" charset="0"/>
                <a:cs typeface="Times New Roman" panose="02020503050405090304" pitchFamily="18" charset="0"/>
              </a:rPr>
              <a:t>Read the text and choose the best</a:t>
            </a:r>
            <a:r>
              <a:rPr lang="en-US" sz="2400" b="1" dirty="0">
                <a:latin typeface="Times New Roman" panose="02020503050405090304" pitchFamily="18" charset="0"/>
                <a:cs typeface="Times New Roman" panose="02020503050405090304" pitchFamily="18" charset="0"/>
              </a:rPr>
              <a:t> answer</a:t>
            </a:r>
            <a:r>
              <a:rPr sz="2400" b="1" dirty="0">
                <a:latin typeface="Times New Roman" panose="02020503050405090304" pitchFamily="18" charset="0"/>
                <a:cs typeface="Times New Roman" panose="02020503050405090304" pitchFamily="18" charset="0"/>
              </a:rPr>
              <a:t>.</a:t>
            </a:r>
          </a:p>
          <a:p>
            <a:pPr algn="just"/>
            <a:endParaRPr sz="2400" dirty="0">
              <a:latin typeface="Times New Roman" panose="02020503050405090304" pitchFamily="18" charset="0"/>
              <a:cs typeface="Times New Roman" panose="02020503050405090304" pitchFamily="18" charset="0"/>
            </a:endParaRPr>
          </a:p>
          <a:p>
            <a:pPr indent="0" algn="just">
              <a:buFont typeface="+mj-lt"/>
              <a:buNone/>
            </a:pPr>
            <a:r>
              <a:rPr sz="2400" dirty="0">
                <a:latin typeface="Times New Roman" panose="02020503050405090304" pitchFamily="18" charset="0"/>
                <a:cs typeface="Times New Roman" panose="02020503050405090304" pitchFamily="18" charset="0"/>
              </a:rPr>
              <a:t>(3) Why do restaurants prefer to use</a:t>
            </a:r>
            <a:r>
              <a:rPr lang="en-US" sz="2400" dirty="0">
                <a:latin typeface="Times New Roman" panose="02020503050405090304" pitchFamily="18" charset="0"/>
                <a:cs typeface="Times New Roman" panose="02020503050405090304" pitchFamily="18" charset="0"/>
              </a:rPr>
              <a:t> tiles</a:t>
            </a:r>
            <a:r>
              <a:rPr sz="2400" dirty="0">
                <a:latin typeface="Times New Roman" panose="02020503050405090304" pitchFamily="18" charset="0"/>
                <a:cs typeface="Times New Roman" panose="02020503050405090304" pitchFamily="18" charset="0"/>
              </a:rPr>
              <a:t>?</a:t>
            </a:r>
            <a:endParaRPr lang="en-US" sz="2400" dirty="0">
              <a:latin typeface="Times New Roman" panose="02020503050405090304" pitchFamily="18" charset="0"/>
              <a:cs typeface="Times New Roman" panose="02020503050405090304" pitchFamily="18" charset="0"/>
            </a:endParaRPr>
          </a:p>
          <a:p>
            <a:pPr indent="0" algn="just">
              <a:buFont typeface="+mj-lt"/>
              <a:buNone/>
            </a:pPr>
            <a:r>
              <a:rPr lang="en-US" sz="2400" dirty="0">
                <a:latin typeface="Times New Roman" panose="02020503050405090304" pitchFamily="18" charset="0"/>
                <a:cs typeface="Times New Roman" panose="02020503050405090304" pitchFamily="18" charset="0"/>
              </a:rPr>
              <a:t>A. </a:t>
            </a:r>
            <a:r>
              <a:rPr sz="2400" dirty="0">
                <a:latin typeface="Times New Roman" panose="02020503050405090304" pitchFamily="18" charset="0"/>
                <a:cs typeface="Times New Roman" panose="02020503050405090304" pitchFamily="18" charset="0"/>
              </a:rPr>
              <a:t>Because tiles help to cook food evenly while keep</a:t>
            </a:r>
            <a:r>
              <a:rPr lang="en-US" sz="2400" dirty="0">
                <a:latin typeface="Times New Roman" panose="02020503050405090304" pitchFamily="18" charset="0"/>
                <a:cs typeface="Times New Roman" panose="02020503050405090304" pitchFamily="18" charset="0"/>
              </a:rPr>
              <a:t>ing</a:t>
            </a:r>
            <a:r>
              <a:rPr sz="2400" dirty="0">
                <a:latin typeface="Times New Roman" panose="02020503050405090304" pitchFamily="18" charset="0"/>
                <a:cs typeface="Times New Roman" panose="02020503050405090304" pitchFamily="18" charset="0"/>
              </a:rPr>
              <a:t> good ﬂavor.</a:t>
            </a:r>
          </a:p>
          <a:p>
            <a:pPr indent="0" algn="just">
              <a:buFont typeface="+mj-lt"/>
              <a:buNone/>
            </a:pPr>
            <a:r>
              <a:rPr sz="2400" dirty="0">
                <a:latin typeface="Times New Roman" panose="02020503050405090304" pitchFamily="18" charset="0"/>
                <a:cs typeface="Times New Roman" panose="02020503050405090304" pitchFamily="18" charset="0"/>
              </a:rPr>
              <a:t>B. Because tiles are cheap and easily accessible.</a:t>
            </a:r>
          </a:p>
          <a:p>
            <a:pPr indent="0" algn="just">
              <a:buFont typeface="+mj-lt"/>
              <a:buNone/>
            </a:pPr>
            <a:r>
              <a:rPr sz="2400" dirty="0">
                <a:latin typeface="Times New Roman" panose="02020503050405090304" pitchFamily="18" charset="0"/>
                <a:cs typeface="Times New Roman" panose="02020503050405090304" pitchFamily="18" charset="0"/>
              </a:rPr>
              <a:t>C. Because tiles can keep food warm for a long time.</a:t>
            </a:r>
          </a:p>
          <a:p>
            <a:pPr indent="0" algn="just">
              <a:buFont typeface="+mj-lt"/>
              <a:buNone/>
            </a:pPr>
            <a:r>
              <a:rPr sz="2400" dirty="0">
                <a:latin typeface="Times New Roman" panose="02020503050405090304" pitchFamily="18" charset="0"/>
                <a:cs typeface="Times New Roman" panose="02020503050405090304" pitchFamily="18" charset="0"/>
              </a:rPr>
              <a:t>D. Because tiles can be burnt easily.</a:t>
            </a:r>
          </a:p>
          <a:p>
            <a:pPr algn="just"/>
            <a:endParaRPr sz="2400" dirty="0">
              <a:latin typeface="Times New Roman" panose="02020503050405090304" pitchFamily="18" charset="0"/>
              <a:cs typeface="Times New Roman" panose="02020503050405090304" pitchFamily="18" charset="0"/>
            </a:endParaRPr>
          </a:p>
        </p:txBody>
      </p:sp>
      <p:sp>
        <p:nvSpPr>
          <p:cNvPr id="5" name="文本框 4"/>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6" name="矩形 5"/>
          <p:cNvSpPr/>
          <p:nvPr/>
        </p:nvSpPr>
        <p:spPr>
          <a:xfrm>
            <a:off x="736238" y="3089384"/>
            <a:ext cx="517525" cy="493713"/>
          </a:xfrm>
          <a:prstGeom prst="rect">
            <a:avLst/>
          </a:prstGeom>
          <a:noFill/>
          <a:ln w="9525">
            <a:noFill/>
          </a:ln>
        </p:spPr>
        <p:txBody>
          <a:bodyPr wrap="none">
            <a:spAutoFit/>
          </a:bodyPr>
          <a:lstStyle/>
          <a:p>
            <a:r>
              <a:rPr lang="en-US" altLang="zh-CN" sz="2600" dirty="0">
                <a:solidFill>
                  <a:srgbClr val="C00000"/>
                </a:solidFill>
                <a:latin typeface="Arial" panose="020B0604020202090204" pitchFamily="34" charset="0"/>
                <a:ea typeface="宋体" panose="02010600030101010101" pitchFamily="2" charset="-122"/>
              </a:rPr>
              <a:t>✔</a:t>
            </a:r>
            <a:endParaRPr lang="zh-CN" altLang="en-US" sz="2600" dirty="0">
              <a:solidFill>
                <a:srgbClr val="C00000"/>
              </a:solidFill>
              <a:latin typeface="Arial" panose="020B060402020209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sym typeface="+mn-ea"/>
              </a:rPr>
              <a:t>To extend</a:t>
            </a:r>
            <a:endParaRPr lang="en-US" altLang="zh-CN" sz="3200" b="1" dirty="0">
              <a:solidFill>
                <a:srgbClr val="FFFFFF"/>
              </a:solidFill>
              <a:latin typeface="Times New Roman Bold" panose="02020503050405090304" charset="0"/>
              <a:cs typeface="Times New Roman Bold" panose="02020503050405090304" charset="0"/>
            </a:endParaRPr>
          </a:p>
        </p:txBody>
      </p:sp>
      <p:sp>
        <p:nvSpPr>
          <p:cNvPr id="2" name="文本框 1"/>
          <p:cNvSpPr txBox="1"/>
          <p:nvPr/>
        </p:nvSpPr>
        <p:spPr>
          <a:xfrm>
            <a:off x="759824" y="1444535"/>
            <a:ext cx="10165080" cy="1872629"/>
          </a:xfrm>
          <a:prstGeom prst="rect">
            <a:avLst/>
          </a:prstGeom>
          <a:noFill/>
        </p:spPr>
        <p:txBody>
          <a:bodyPr wrap="square" rtlCol="0">
            <a:spAutoFit/>
          </a:bodyPr>
          <a:lstStyle/>
          <a:p>
            <a:pPr marL="457200" indent="-457200" algn="just">
              <a:buFont typeface="+mj-lt"/>
              <a:buAutoNum type="arabicPeriod" startAt="2"/>
            </a:pPr>
            <a:r>
              <a:rPr lang="zh-CN" altLang="en-US" sz="2400" b="1" dirty="0">
                <a:latin typeface="Times New Roman Regular" panose="02020503050405090304" charset="0"/>
                <a:cs typeface="Times New Roman Regular" panose="02020503050405090304" charset="0"/>
              </a:rPr>
              <a:t>Work in pairs and discuss the following questions.</a:t>
            </a:r>
          </a:p>
          <a:p>
            <a:pPr indent="0" algn="just">
              <a:buFont typeface="+mj-lt"/>
              <a:buNone/>
            </a:pPr>
            <a:endParaRPr lang="zh-CN" altLang="en-US" sz="2400" b="1" dirty="0">
              <a:latin typeface="Times New Roman Regular" panose="02020503050405090304" charset="0"/>
              <a:cs typeface="Times New Roman Regular" panose="02020503050405090304" charset="0"/>
            </a:endParaRPr>
          </a:p>
          <a:p>
            <a:pPr algn="just">
              <a:lnSpc>
                <a:spcPct val="150000"/>
              </a:lnSpc>
            </a:pPr>
            <a:r>
              <a:rPr sz="2400" dirty="0">
                <a:latin typeface="Times New Roman Regular" panose="02020503050405090304" charset="0"/>
                <a:cs typeface="Times New Roman Regular" panose="02020503050405090304" charset="0"/>
              </a:rPr>
              <a:t>(1) Do you like barbecue? Why or why not?</a:t>
            </a:r>
          </a:p>
          <a:p>
            <a:pPr algn="just">
              <a:lnSpc>
                <a:spcPct val="150000"/>
              </a:lnSpc>
            </a:pPr>
            <a:r>
              <a:rPr sz="2400" dirty="0">
                <a:latin typeface="Times New Roman Regular" panose="02020503050405090304" charset="0"/>
                <a:cs typeface="Times New Roman Regular" panose="02020503050405090304" charset="0"/>
              </a:rPr>
              <a:t>(2) Can you introduce a type of Chinese cuisine?</a:t>
            </a: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
          <p:cNvSpPr/>
          <p:nvPr/>
        </p:nvSpPr>
        <p:spPr>
          <a:xfrm>
            <a:off x="0" y="-27383"/>
            <a:ext cx="12192000" cy="2510972"/>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1" fmla="*/ 0 w 12195175"/>
              <a:gd name="connsiteY0-2" fmla="*/ 0 h 908720"/>
              <a:gd name="connsiteX1-3" fmla="*/ 12195175 w 12195175"/>
              <a:gd name="connsiteY1-4" fmla="*/ 0 h 908720"/>
              <a:gd name="connsiteX2-5" fmla="*/ 12195175 w 12195175"/>
              <a:gd name="connsiteY2-6" fmla="*/ 908720 h 908720"/>
              <a:gd name="connsiteX3-7" fmla="*/ 6096000 w 12195175"/>
              <a:gd name="connsiteY3-8" fmla="*/ 899886 h 908720"/>
              <a:gd name="connsiteX4-9" fmla="*/ 0 w 12195175"/>
              <a:gd name="connsiteY4-10" fmla="*/ 908720 h 908720"/>
              <a:gd name="connsiteX5" fmla="*/ 0 w 12195175"/>
              <a:gd name="connsiteY5" fmla="*/ 0 h 908720"/>
              <a:gd name="connsiteX0-11" fmla="*/ 0 w 12195175"/>
              <a:gd name="connsiteY0-12" fmla="*/ 0 h 2510972"/>
              <a:gd name="connsiteX1-13" fmla="*/ 12195175 w 12195175"/>
              <a:gd name="connsiteY1-14" fmla="*/ 0 h 2510972"/>
              <a:gd name="connsiteX2-15" fmla="*/ 12195175 w 12195175"/>
              <a:gd name="connsiteY2-16" fmla="*/ 908720 h 2510972"/>
              <a:gd name="connsiteX3-17" fmla="*/ 6052458 w 12195175"/>
              <a:gd name="connsiteY3-18" fmla="*/ 2510972 h 2510972"/>
              <a:gd name="connsiteX4-19" fmla="*/ 0 w 12195175"/>
              <a:gd name="connsiteY4-20" fmla="*/ 908720 h 2510972"/>
              <a:gd name="connsiteX5-21" fmla="*/ 0 w 12195175"/>
              <a:gd name="connsiteY5-22" fmla="*/ 0 h 25109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rgbClr val="C0000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735">
              <a:solidFill>
                <a:prstClr val="white"/>
              </a:solidFill>
            </a:endParaRPr>
          </a:p>
        </p:txBody>
      </p:sp>
      <p:sp>
        <p:nvSpPr>
          <p:cNvPr id="4" name="文本框 2"/>
          <p:cNvSpPr txBox="1">
            <a:spLocks noChangeArrowheads="1"/>
          </p:cNvSpPr>
          <p:nvPr/>
        </p:nvSpPr>
        <p:spPr bwMode="auto">
          <a:xfrm>
            <a:off x="2999968" y="3170101"/>
            <a:ext cx="619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r>
              <a:rPr lang="en-US" altLang="zh-CN" sz="8800" dirty="0">
                <a:solidFill>
                  <a:srgbClr val="C00000"/>
                </a:solidFill>
              </a:rPr>
              <a:t>THE END</a:t>
            </a:r>
            <a:endParaRPr lang="zh-CN" altLang="en-US" sz="8800" dirty="0">
              <a:solidFill>
                <a:srgbClr val="C00000"/>
              </a:solidFill>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pPr algn="l"/>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2" name="文本框 1"/>
          <p:cNvSpPr txBox="1"/>
          <p:nvPr/>
        </p:nvSpPr>
        <p:spPr>
          <a:xfrm>
            <a:off x="1500505" y="1199515"/>
            <a:ext cx="9152981" cy="1200329"/>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Ada is talking to Hanson about the reasons for the decline in sales of the GA.II 4-burner gas grill. Listen to their conversation and get a clear idea of Hanson’s task.</a:t>
            </a:r>
            <a:endParaRPr lang="zh-CN" altLang="en-US"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——Unit 3</a:t>
            </a:r>
          </a:p>
        </p:txBody>
      </p:sp>
      <p:pic>
        <p:nvPicPr>
          <p:cNvPr id="5" name="IM 4"/>
          <p:cNvPicPr/>
          <p:nvPr/>
        </p:nvPicPr>
        <p:blipFill>
          <a:blip r:embed="rId4"/>
          <a:stretch>
            <a:fillRect/>
          </a:stretch>
        </p:blipFill>
        <p:spPr>
          <a:xfrm>
            <a:off x="3376295" y="2621915"/>
            <a:ext cx="5401310" cy="3322955"/>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文本框 13">
            <a:hlinkClick r:id="" action="ppaction://noaction"/>
          </p:cNvPr>
          <p:cNvSpPr txBox="1"/>
          <p:nvPr/>
        </p:nvSpPr>
        <p:spPr>
          <a:xfrm>
            <a:off x="671462" y="163639"/>
            <a:ext cx="3392105" cy="583565"/>
          </a:xfrm>
          <a:prstGeom prst="rect">
            <a:avLst/>
          </a:prstGeom>
          <a:noFill/>
          <a:ln w="9525">
            <a:noFill/>
          </a:ln>
        </p:spPr>
        <p:txBody>
          <a:bodyPr>
            <a:spAutoFit/>
          </a:bodyPr>
          <a:lstStyle/>
          <a:p>
            <a:r>
              <a:rPr lang="en-US" altLang="zh-CN" sz="3200" b="1" dirty="0">
                <a:solidFill>
                  <a:srgbClr val="FFFFFF"/>
                </a:solidFill>
                <a:latin typeface="Times New Roman Bold" panose="02020503050405090304" charset="0"/>
                <a:cs typeface="Times New Roman Bold" panose="02020503050405090304" charset="0"/>
              </a:rPr>
              <a:t>Set the task</a:t>
            </a:r>
          </a:p>
        </p:txBody>
      </p:sp>
      <p:sp>
        <p:nvSpPr>
          <p:cNvPr id="3" name="文本框 2"/>
          <p:cNvSpPr txBox="1"/>
          <p:nvPr/>
        </p:nvSpPr>
        <p:spPr>
          <a:xfrm>
            <a:off x="3833495" y="6309360"/>
            <a:ext cx="8053705" cy="337185"/>
          </a:xfrm>
          <a:prstGeom prst="rect">
            <a:avLst/>
          </a:prstGeom>
          <a:noFill/>
        </p:spPr>
        <p:txBody>
          <a:bodyPr wrap="square" rtlCol="0">
            <a:spAutoFit/>
          </a:bodyPr>
          <a:lstStyle/>
          <a:p>
            <a:pPr algn="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职场实用英语交际教程（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6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——Unit 3</a:t>
            </a:r>
          </a:p>
        </p:txBody>
      </p:sp>
      <p:sp>
        <p:nvSpPr>
          <p:cNvPr id="10" name="文本框 9"/>
          <p:cNvSpPr txBox="1"/>
          <p:nvPr/>
        </p:nvSpPr>
        <p:spPr>
          <a:xfrm>
            <a:off x="671462" y="1199969"/>
            <a:ext cx="4598035" cy="521970"/>
          </a:xfrm>
          <a:prstGeom prst="rect">
            <a:avLst/>
          </a:prstGeom>
          <a:noFill/>
        </p:spPr>
        <p:txBody>
          <a:bodyPr wrap="square" rtlCol="0">
            <a:spAutoFit/>
          </a:bodyPr>
          <a:lstStyle/>
          <a:p>
            <a:r>
              <a:rPr lang="en-US" altLang="zh-CN" sz="2800" b="1" u="sng" dirty="0">
                <a:solidFill>
                  <a:schemeClr val="tx1"/>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Script</a:t>
            </a:r>
          </a:p>
        </p:txBody>
      </p:sp>
      <p:graphicFrame>
        <p:nvGraphicFramePr>
          <p:cNvPr id="11" name="表格 10"/>
          <p:cNvGraphicFramePr>
            <a:graphicFrameLocks noGrp="1"/>
          </p:cNvGraphicFramePr>
          <p:nvPr>
            <p:extLst>
              <p:ext uri="{D42A27DB-BD31-4B8C-83A1-F6EECF244321}">
                <p14:modId xmlns:p14="http://schemas.microsoft.com/office/powerpoint/2010/main" val="1543648813"/>
              </p:ext>
            </p:extLst>
          </p:nvPr>
        </p:nvGraphicFramePr>
        <p:xfrm>
          <a:off x="671462" y="2083264"/>
          <a:ext cx="10810240" cy="320040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20000"/>
                    </a:ext>
                  </a:extLst>
                </a:gridCol>
                <a:gridCol w="8453120">
                  <a:extLst>
                    <a:ext uri="{9D8B030D-6E8A-4147-A177-3AD203B41FA5}">
                      <a16:colId xmlns:a16="http://schemas.microsoft.com/office/drawing/2014/main" val="20001"/>
                    </a:ext>
                  </a:extLst>
                </a:gridCol>
              </a:tblGrid>
              <a:tr h="370840">
                <a:tc>
                  <a:txBody>
                    <a:bodyPr/>
                    <a:lstStyle/>
                    <a:p>
                      <a:pPr marL="0" algn="ctr" defTabSz="914400" rtl="0" eaLnBrk="1" latinLnBrk="0" hangingPunct="1"/>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Ada:</a:t>
                      </a:r>
                      <a:endParaRPr lang="en-GB"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Hanson, I’ve noticed that sales of our GA.II 4-burner gas grills have been decreasing from July to December. Am I right?</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Hanson: </a:t>
                      </a:r>
                      <a:endParaRPr lang="en-GB"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T w="12700" cap="flat" cmpd="sng" algn="ctr">
                      <a:solidFill>
                        <a:schemeClr val="bg1"/>
                      </a:solidFill>
                      <a:prstDash val="solid"/>
                      <a:round/>
                      <a:headEnd type="none" w="med" len="med"/>
                      <a:tailEnd type="none" w="med" len="med"/>
                    </a:lnT>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Yes, Ada. I’ve got the sales figures from the Sales Department. During the second half of this year, GA.II has seen comparatively poor sales. But in November, we witnessed a huge increase due to the promotion, especially in our online shops.</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T w="12700" cap="flat" cmpd="sng" algn="ctr">
                      <a:solidFill>
                        <a:schemeClr val="bg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marL="0" algn="ctr" defTabSz="914400" rtl="0" eaLnBrk="1" latinLnBrk="0" hangingPunct="1"/>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Ada:</a:t>
                      </a:r>
                      <a:endParaRPr lang="en-GB"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Well, GA.II is our classic product and was once our best-seller. So, what’s the problem?</a:t>
                      </a:r>
                      <a:endParaRPr lang="zh-CN"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398a12d-494d-477d-9ace-5ec6137ac17d}"/>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c8edbec-f80b-404b-b663-19c1fb963d59}"/>
  <p:tag name="TABLE_ENDDRAG_ORIGIN_RECT" val="757*201"/>
  <p:tag name="TABLE_ENDDRAG_RECT" val="101*182*772*20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cd798a2f-2a7b-4236-b8da-f5ec11e20fa5}"/>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cd798a2f-2a7b-4236-b8da-f5ec11e20fa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8264</Words>
  <Application>Microsoft Macintosh PowerPoint</Application>
  <PresentationFormat>宽屏</PresentationFormat>
  <Paragraphs>847</Paragraphs>
  <Slides>77</Slides>
  <Notes>77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77</vt:i4>
      </vt:variant>
    </vt:vector>
  </HeadingPairs>
  <TitlesOfParts>
    <vt:vector size="88" baseType="lpstr">
      <vt:lpstr>宋体</vt:lpstr>
      <vt:lpstr>微软雅黑</vt:lpstr>
      <vt:lpstr>Times New Roman Bold</vt:lpstr>
      <vt:lpstr>Times New Roman Italic</vt:lpstr>
      <vt:lpstr>Times New Roman Regular</vt:lpstr>
      <vt:lpstr>Arial</vt:lpstr>
      <vt:lpstr>Calibri</vt:lpstr>
      <vt:lpstr>Calibri Light</vt:lpstr>
      <vt:lpstr>Times New Roman</vt:lpstr>
      <vt:lpstr>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 Minying</dc:creator>
  <cp:lastModifiedBy>Microsoft Office User</cp:lastModifiedBy>
  <cp:revision>520</cp:revision>
  <dcterms:created xsi:type="dcterms:W3CDTF">2022-08-03T10:08:02Z</dcterms:created>
  <dcterms:modified xsi:type="dcterms:W3CDTF">2023-04-11T10:14:27Z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8F8B7A5C5F094FA6BFE5C6CA7A8FC0B2</vt:lpwstr>
  </property>
  <property fmtid="{D5CDD505-2E9C-101B-9397-08002B2CF9AE}" pid="3" name="KSOProductBuildVer">
    <vt:lpwstr>2052-3.8.0.6081</vt:lpwstr>
  </property>
</Properties>
</file>