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285" r:id="rId4"/>
    <p:sldId id="486" r:id="rId6"/>
    <p:sldId id="606" r:id="rId7"/>
    <p:sldId id="608" r:id="rId8"/>
    <p:sldId id="609" r:id="rId9"/>
    <p:sldId id="610" r:id="rId10"/>
    <p:sldId id="611" r:id="rId11"/>
    <p:sldId id="612" r:id="rId12"/>
    <p:sldId id="613" r:id="rId13"/>
    <p:sldId id="604" r:id="rId14"/>
    <p:sldId id="614" r:id="rId15"/>
    <p:sldId id="615" r:id="rId16"/>
    <p:sldId id="616" r:id="rId17"/>
    <p:sldId id="617" r:id="rId18"/>
    <p:sldId id="618" r:id="rId19"/>
    <p:sldId id="619" r:id="rId20"/>
    <p:sldId id="620" r:id="rId21"/>
    <p:sldId id="621" r:id="rId22"/>
    <p:sldId id="622" r:id="rId23"/>
    <p:sldId id="623" r:id="rId24"/>
    <p:sldId id="624" r:id="rId25"/>
    <p:sldId id="625" r:id="rId26"/>
    <p:sldId id="626" r:id="rId27"/>
    <p:sldId id="654" r:id="rId28"/>
    <p:sldId id="655" r:id="rId29"/>
    <p:sldId id="656" r:id="rId30"/>
    <p:sldId id="657" r:id="rId31"/>
    <p:sldId id="658" r:id="rId32"/>
    <p:sldId id="659" r:id="rId33"/>
    <p:sldId id="605" r:id="rId34"/>
    <p:sldId id="599" r:id="rId35"/>
    <p:sldId id="660" r:id="rId36"/>
    <p:sldId id="362" r:id="rId37"/>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userDrawn="1">
          <p15:clr>
            <a:srgbClr val="A4A3A4"/>
          </p15:clr>
        </p15:guide>
        <p15:guide id="2" pos="39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00B050"/>
    <a:srgbClr val="C00000"/>
    <a:srgbClr val="01ACBE"/>
    <a:srgbClr val="FF9900"/>
    <a:srgbClr val="FBC470"/>
    <a:srgbClr val="3992DB"/>
    <a:srgbClr val="F49445"/>
    <a:srgbClr val="31859C"/>
    <a:srgbClr val="99B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60"/>
  </p:normalViewPr>
  <p:slideViewPr>
    <p:cSldViewPr snapToGrid="0" showGuides="1">
      <p:cViewPr varScale="1">
        <p:scale>
          <a:sx n="71" d="100"/>
          <a:sy n="71" d="100"/>
        </p:scale>
        <p:origin x="72" y="924"/>
      </p:cViewPr>
      <p:guideLst>
        <p:guide orient="horz" pos="2134"/>
        <p:guide pos="39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193.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DE96B-29A3-4833-AA6B-A1954772AF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CAE69-60E8-4916-8DA3-E40C3BA877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7</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短视频营销</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7</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短视频营销</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5" Type="http://schemas.openxmlformats.org/officeDocument/2006/relationships/notesSlide" Target="../notesSlides/notesSlide3.xml"/><Relationship Id="rId14" Type="http://schemas.openxmlformats.org/officeDocument/2006/relationships/slideLayout" Target="../slideLayouts/slideLayout17.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8" Type="http://schemas.openxmlformats.org/officeDocument/2006/relationships/slideLayout" Target="../slideLayouts/slideLayout2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9" Type="http://schemas.openxmlformats.org/officeDocument/2006/relationships/slideLayout" Target="../slideLayouts/slideLayout22.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4" Type="http://schemas.openxmlformats.org/officeDocument/2006/relationships/slideLayout" Target="../slideLayouts/slideLayout22.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3" Type="http://schemas.openxmlformats.org/officeDocument/2006/relationships/slideLayout" Target="../slideLayouts/slideLayout22.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6" Type="http://schemas.openxmlformats.org/officeDocument/2006/relationships/slideLayout" Target="../slideLayouts/slideLayout22.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tags" Target="../tags/tag114.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4" Type="http://schemas.openxmlformats.org/officeDocument/2006/relationships/slideLayout" Target="../slideLayouts/slideLayout22.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tags" Target="../tags/tag138.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3.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9" Type="http://schemas.openxmlformats.org/officeDocument/2006/relationships/slideLayout" Target="../slideLayouts/slideLayout22.xml"/><Relationship Id="rId28" Type="http://schemas.openxmlformats.org/officeDocument/2006/relationships/image" Target="../media/image11.svg"/><Relationship Id="rId27" Type="http://schemas.openxmlformats.org/officeDocument/2006/relationships/image" Target="../media/image10.png"/><Relationship Id="rId26" Type="http://schemas.openxmlformats.org/officeDocument/2006/relationships/tags" Target="../tags/tag170.xml"/><Relationship Id="rId25" Type="http://schemas.openxmlformats.org/officeDocument/2006/relationships/tags" Target="../tags/tag169.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image" Target="../media/image9.svg"/><Relationship Id="rId20" Type="http://schemas.openxmlformats.org/officeDocument/2006/relationships/image" Target="../media/image8.png"/><Relationship Id="rId2" Type="http://schemas.openxmlformats.org/officeDocument/2006/relationships/tags" Target="../tags/tag152.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tags" Target="../tags/tag160.xml"/><Relationship Id="rId11" Type="http://schemas.openxmlformats.org/officeDocument/2006/relationships/image" Target="../media/image5.svg"/><Relationship Id="rId10" Type="http://schemas.openxmlformats.org/officeDocument/2006/relationships/image" Target="../media/image4.png"/><Relationship Id="rId1" Type="http://schemas.openxmlformats.org/officeDocument/2006/relationships/tags" Target="../tags/tag1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7.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7" Type="http://schemas.openxmlformats.org/officeDocument/2006/relationships/slideLayout" Target="../slideLayouts/slideLayout22.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5" Type="http://schemas.openxmlformats.org/officeDocument/2006/relationships/notesSlide" Target="../notesSlides/notesSlide4.xml"/><Relationship Id="rId14" Type="http://schemas.openxmlformats.org/officeDocument/2006/relationships/slideLayout" Target="../slideLayouts/slideLayout17.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9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9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6363" y="2534713"/>
            <a:ext cx="6852843" cy="669925"/>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短视频营销</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5102112" y="3425758"/>
            <a:ext cx="6407091" cy="430212"/>
          </a:xfrm>
          <a:prstGeom prst="rect">
            <a:avLst/>
          </a:prstGeom>
        </p:spPr>
        <p:txBody>
          <a:bodyPr vert="horz" lIns="121889" tIns="60944" rIns="121889" bIns="60944"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12825" y="3315470"/>
            <a:ext cx="467423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3255" y="2530839"/>
            <a:ext cx="506542" cy="2146300"/>
          </a:xfrm>
          <a:prstGeom prst="rect">
            <a:avLst/>
          </a:prstGeom>
          <a:solidFill>
            <a:schemeClr val="accent1"/>
          </a:solidFill>
          <a:ln>
            <a:noFill/>
          </a:ln>
        </p:spPr>
        <p:txBody>
          <a:bodyPr lIns="91386" tIns="45693" rIns="91386" bIns="4569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9346434" y="1241479"/>
            <a:ext cx="2175510" cy="1013460"/>
          </a:xfrm>
          <a:prstGeom prst="rect">
            <a:avLst/>
          </a:prstGeom>
        </p:spPr>
        <p:txBody>
          <a:bodyPr wrap="none" lIns="91405" tIns="45701" rIns="91405" bIns="45701">
            <a:spAutoFit/>
          </a:bodyPr>
          <a:lstStyle/>
          <a:p>
            <a:pPr algn="r"/>
            <a:r>
              <a:rPr lang="zh-CN" altLang="en-US" sz="6000" b="1" dirty="0">
                <a:solidFill>
                  <a:schemeClr val="accent1"/>
                </a:solidFill>
                <a:latin typeface="微软雅黑" panose="020B0503020204020204" pitchFamily="34" charset="-122"/>
                <a:ea typeface="微软雅黑" panose="020B0503020204020204" pitchFamily="34" charset="-122"/>
              </a:rPr>
              <a:t>第</a:t>
            </a:r>
            <a:r>
              <a:rPr lang="en-US" altLang="zh-CN" sz="6000" b="1" dirty="0">
                <a:solidFill>
                  <a:schemeClr val="accent1"/>
                </a:solidFill>
                <a:latin typeface="微软雅黑" panose="020B0503020204020204" pitchFamily="34" charset="-122"/>
                <a:ea typeface="微软雅黑" panose="020B0503020204020204" pitchFamily="34" charset="-122"/>
              </a:rPr>
              <a:t>7</a:t>
            </a:r>
            <a:r>
              <a:rPr lang="zh-CN" altLang="en-US" sz="6000" b="1" dirty="0">
                <a:solidFill>
                  <a:schemeClr val="accent1"/>
                </a:solidFill>
                <a:latin typeface="微软雅黑" panose="020B0503020204020204" pitchFamily="34" charset="-122"/>
                <a:ea typeface="微软雅黑" panose="020B0503020204020204" pitchFamily="34" charset="-122"/>
              </a:rPr>
              <a:t>章</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6090" y="4095900"/>
            <a:ext cx="575856"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2" name="组合 51"/>
          <p:cNvGrpSpPr/>
          <p:nvPr/>
        </p:nvGrpSpPr>
        <p:grpSpPr>
          <a:xfrm>
            <a:off x="9098523" y="4096425"/>
            <a:ext cx="575856"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5" name="组合 54"/>
          <p:cNvGrpSpPr/>
          <p:nvPr/>
        </p:nvGrpSpPr>
        <p:grpSpPr>
          <a:xfrm>
            <a:off x="9962306" y="4095900"/>
            <a:ext cx="576902"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8" name="组合 57"/>
          <p:cNvGrpSpPr/>
          <p:nvPr/>
        </p:nvGrpSpPr>
        <p:grpSpPr>
          <a:xfrm>
            <a:off x="7370956" y="4095900"/>
            <a:ext cx="576902"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61" name="组合 60"/>
          <p:cNvGrpSpPr/>
          <p:nvPr/>
        </p:nvGrpSpPr>
        <p:grpSpPr>
          <a:xfrm>
            <a:off x="8234739" y="4095900"/>
            <a:ext cx="576902"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 y="925195"/>
            <a:ext cx="5932170" cy="5932805"/>
          </a:xfrm>
          <a:prstGeom prst="rect">
            <a:avLst/>
          </a:prstGeom>
          <a:solidFill>
            <a:srgbClr val="E5450F"/>
          </a:solid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 calcmode="lin" valueType="num">
                                      <p:cBhvr>
                                        <p:cTn id="1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3"/>
                                        </p:tgtEl>
                                      </p:cBhvr>
                                    </p:animEffect>
                                  </p:childTnLst>
                                </p:cTn>
                              </p:par>
                            </p:childTnLst>
                          </p:cTn>
                        </p:par>
                        <p:par>
                          <p:cTn id="22" fill="hold">
                            <p:stCondLst>
                              <p:cond delay="2200"/>
                            </p:stCondLst>
                            <p:childTnLst>
                              <p:par>
                                <p:cTn id="23" presetID="22" presetClass="entr" presetSubtype="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1000"/>
                                        <p:tgtEl>
                                          <p:spTgt spid="46"/>
                                        </p:tgtEl>
                                      </p:cBhvr>
                                    </p:animEffect>
                                  </p:childTnLst>
                                </p:cTn>
                              </p:par>
                            </p:childTnLst>
                          </p:cTn>
                        </p:par>
                        <p:par>
                          <p:cTn id="26" fill="hold">
                            <p:stCondLst>
                              <p:cond delay="3200"/>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4015"/>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nodeType="withEffect">
                                  <p:stCondLst>
                                    <p:cond delay="2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par>
                                <p:cTn id="43" presetID="53" presetClass="entr" presetSubtype="16" fill="hold" nodeType="withEffect">
                                  <p:stCondLst>
                                    <p:cond delay="4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16" fill="hold" nodeType="withEffect">
                                  <p:stCondLst>
                                    <p:cond delay="60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nodeType="withEffect">
                                  <p:stCondLst>
                                    <p:cond delay="80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par>
                          <p:cTn id="58" fill="hold">
                            <p:stCondLst>
                              <p:cond delay="4515"/>
                            </p:stCondLst>
                            <p:childTnLst>
                              <p:par>
                                <p:cTn id="59" presetID="3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126105" y="3453765"/>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5"/>
            </p:custDataLst>
          </p:nvPr>
        </p:nvGrpSpPr>
        <p:grpSpPr>
          <a:xfrm>
            <a:off x="2129677" y="3390917"/>
            <a:ext cx="1191914" cy="672217"/>
            <a:chOff x="2215144" y="1952311"/>
            <a:chExt cx="1244730" cy="924318"/>
          </a:xfrm>
        </p:grpSpPr>
        <p:sp>
          <p:nvSpPr>
            <p:cNvPr id="85" name="平行四边形 84"/>
            <p:cNvSpPr/>
            <p:nvPr>
              <p:custDataLst>
                <p:tags r:id="rId6"/>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7"/>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7.2</a:t>
              </a:r>
              <a:endParaRPr lang="zh-CN" altLang="en-US" sz="3700" dirty="0">
                <a:solidFill>
                  <a:schemeClr val="bg1"/>
                </a:solidFill>
                <a:latin typeface="Impact" panose="020B0806030902050204" pitchFamily="34" charset="0"/>
              </a:endParaRPr>
            </a:p>
          </p:txBody>
        </p:sp>
      </p:grpSp>
      <p:sp>
        <p:nvSpPr>
          <p:cNvPr id="96" name="矩形 95"/>
          <p:cNvSpPr/>
          <p:nvPr>
            <p:custDataLst>
              <p:tags r:id="rId8"/>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认识短视频营销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custDataLst>
              <p:tags r:id="rId9"/>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制作短视频</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custDataLst>
              <p:tags r:id="rId10"/>
            </p:custDataLst>
          </p:nvPr>
        </p:nvGrpSpPr>
        <p:grpSpPr>
          <a:xfrm rot="0">
            <a:off x="2129790" y="4326890"/>
            <a:ext cx="1191895" cy="661670"/>
            <a:chOff x="2215144" y="3018134"/>
            <a:chExt cx="1244730" cy="909499"/>
          </a:xfrm>
        </p:grpSpPr>
        <p:sp>
          <p:nvSpPr>
            <p:cNvPr id="88" name="平行四边形 87"/>
            <p:cNvSpPr/>
            <p:nvPr>
              <p:custDataLst>
                <p:tags r:id="rId11"/>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2"/>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7.3</a:t>
              </a:r>
              <a:endParaRPr lang="zh-CN" altLang="en-US" sz="3700" dirty="0">
                <a:solidFill>
                  <a:schemeClr val="bg1"/>
                </a:solidFill>
                <a:latin typeface="Impact" panose="020B0806030902050204" pitchFamily="34" charset="0"/>
              </a:endParaRPr>
            </a:p>
          </p:txBody>
        </p:sp>
      </p:grpSp>
      <p:sp>
        <p:nvSpPr>
          <p:cNvPr id="98" name="矩形 97"/>
          <p:cNvSpPr/>
          <p:nvPr>
            <p:custDataLst>
              <p:tags r:id="rId13"/>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.1</a:t>
            </a:r>
            <a:r>
              <a:rPr lang="en-US" dirty="0"/>
              <a:t>  </a:t>
            </a:r>
            <a:r>
              <a:rPr dirty="0"/>
              <a:t>定位短视频内容</a:t>
            </a:r>
            <a:endParaRPr dirty="0"/>
          </a:p>
        </p:txBody>
      </p:sp>
      <p:sp>
        <p:nvSpPr>
          <p:cNvPr id="14" name="矩形 13"/>
          <p:cNvSpPr/>
          <p:nvPr/>
        </p:nvSpPr>
        <p:spPr>
          <a:xfrm>
            <a:off x="1061085" y="1287780"/>
            <a:ext cx="348932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1．短视频内容的价值要求</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092960"/>
            <a:ext cx="10302240" cy="1014730"/>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用质的短视频内容通常需要具有一定的价值，以满足用户的需求。一般来说，短视频内容应包含</a:t>
            </a:r>
            <a:r>
              <a:rPr lang="zh-CN" sz="2000" dirty="0">
                <a:latin typeface="微软雅黑" panose="020B0503020204020204" pitchFamily="34" charset="-122"/>
                <a:ea typeface="微软雅黑" panose="020B0503020204020204" pitchFamily="34" charset="-122"/>
                <a:sym typeface="+mn-ea"/>
              </a:rPr>
              <a:t>以下</a:t>
            </a:r>
            <a:r>
              <a:rPr lang="en-US" altLang="zh-CN" sz="2000" dirty="0">
                <a:latin typeface="微软雅黑" panose="020B0503020204020204" pitchFamily="34" charset="-122"/>
                <a:ea typeface="微软雅黑" panose="020B0503020204020204" pitchFamily="34" charset="-122"/>
                <a:sym typeface="+mn-ea"/>
              </a:rPr>
              <a:t>4</a:t>
            </a:r>
            <a:r>
              <a:rPr lang="zh-CN" altLang="en-US" sz="2000" dirty="0">
                <a:latin typeface="微软雅黑" panose="020B0503020204020204" pitchFamily="34" charset="-122"/>
                <a:ea typeface="微软雅黑" panose="020B0503020204020204" pitchFamily="34" charset="-122"/>
                <a:sym typeface="+mn-ea"/>
              </a:rPr>
              <a:t>种。</a:t>
            </a:r>
            <a:endParaRPr lang="zh-CN" altLang="en-US" sz="2000" dirty="0">
              <a:latin typeface="微软雅黑" panose="020B0503020204020204" pitchFamily="34" charset="-122"/>
              <a:ea typeface="微软雅黑" panose="020B0503020204020204" pitchFamily="34" charset="-122"/>
              <a:sym typeface="+mn-ea"/>
            </a:endParaRPr>
          </a:p>
        </p:txBody>
      </p:sp>
      <p:grpSp>
        <p:nvGrpSpPr>
          <p:cNvPr id="7" name="组合 6"/>
          <p:cNvGrpSpPr/>
          <p:nvPr>
            <p:custDataLst>
              <p:tags r:id="rId1"/>
            </p:custDataLst>
          </p:nvPr>
        </p:nvGrpSpPr>
        <p:grpSpPr>
          <a:xfrm>
            <a:off x="1311910" y="3772535"/>
            <a:ext cx="9787255" cy="1898623"/>
            <a:chOff x="1100" y="3688"/>
            <a:chExt cx="16902" cy="3315"/>
          </a:xfrm>
        </p:grpSpPr>
        <p:grpSp>
          <p:nvGrpSpPr>
            <p:cNvPr id="11" name="组合 10"/>
            <p:cNvGrpSpPr/>
            <p:nvPr>
              <p:custDataLst>
                <p:tags r:id="rId2"/>
              </p:custDataLst>
            </p:nvPr>
          </p:nvGrpSpPr>
          <p:grpSpPr>
            <a:xfrm>
              <a:off x="1100" y="3688"/>
              <a:ext cx="3588" cy="3314"/>
              <a:chOff x="874048" y="2518611"/>
              <a:chExt cx="2278073" cy="2104758"/>
            </a:xfrm>
          </p:grpSpPr>
          <p:sp>
            <p:nvSpPr>
              <p:cNvPr id="8" name="椭圆 7"/>
              <p:cNvSpPr/>
              <p:nvPr>
                <p:custDataLst>
                  <p:tags r:id="rId3"/>
                </p:custDataLst>
              </p:nvPr>
            </p:nvSpPr>
            <p:spPr>
              <a:xfrm>
                <a:off x="1421097" y="2518611"/>
                <a:ext cx="1251284" cy="1251284"/>
              </a:xfrm>
              <a:prstGeom prst="ellipse">
                <a:avLst/>
              </a:prstGeom>
              <a:solidFill>
                <a:srgbClr val="53BDE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6" name="椭圆 5"/>
              <p:cNvSpPr/>
              <p:nvPr>
                <p:custDataLst>
                  <p:tags r:id="rId4"/>
                </p:custDataLst>
              </p:nvPr>
            </p:nvSpPr>
            <p:spPr>
              <a:xfrm>
                <a:off x="1617613" y="2715127"/>
                <a:ext cx="858253" cy="858253"/>
              </a:xfrm>
              <a:prstGeom prst="ellipse">
                <a:avLst/>
              </a:prstGeom>
              <a:solidFill>
                <a:srgbClr val="53B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01</a:t>
                </a:r>
                <a:endParaRPr lang="en-US" altLang="zh-CN" sz="2400" b="1" dirty="0">
                  <a:latin typeface="思源黑体" panose="020B0400000000000000" pitchFamily="34" charset="-122"/>
                  <a:ea typeface="思源黑体" panose="020B0400000000000000" pitchFamily="34" charset="-122"/>
                </a:endParaRPr>
              </a:p>
            </p:txBody>
          </p:sp>
          <p:sp>
            <p:nvSpPr>
              <p:cNvPr id="10" name="文本框 9"/>
              <p:cNvSpPr txBox="1"/>
              <p:nvPr>
                <p:custDataLst>
                  <p:tags r:id="rId5"/>
                </p:custDataLst>
              </p:nvPr>
            </p:nvSpPr>
            <p:spPr>
              <a:xfrm>
                <a:off x="874048" y="4181175"/>
                <a:ext cx="2278073" cy="442194"/>
              </a:xfrm>
              <a:prstGeom prst="rect">
                <a:avLst/>
              </a:prstGeom>
              <a:noFill/>
            </p:spPr>
            <p:txBody>
              <a:bodyPr wrap="square" rtlCol="0">
                <a:spAutoFit/>
              </a:bodyPr>
              <a:p>
                <a:pPr algn="ctr"/>
                <a:r>
                  <a:rPr lang="zh-CN" altLang="en-US" sz="2000" b="1" dirty="0">
                    <a:sym typeface="+mn-ea"/>
                  </a:rPr>
                  <a:t>功能价值</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nvGrpSpPr>
            <p:cNvPr id="12" name="组合 11"/>
            <p:cNvGrpSpPr/>
            <p:nvPr>
              <p:custDataLst>
                <p:tags r:id="rId6"/>
              </p:custDataLst>
            </p:nvPr>
          </p:nvGrpSpPr>
          <p:grpSpPr>
            <a:xfrm>
              <a:off x="5572" y="3688"/>
              <a:ext cx="3588" cy="3315"/>
              <a:chOff x="907068" y="2518611"/>
              <a:chExt cx="2278073" cy="2104609"/>
            </a:xfrm>
          </p:grpSpPr>
          <p:sp>
            <p:nvSpPr>
              <p:cNvPr id="13" name="椭圆 12"/>
              <p:cNvSpPr/>
              <p:nvPr>
                <p:custDataLst>
                  <p:tags r:id="rId7"/>
                </p:custDataLst>
              </p:nvPr>
            </p:nvSpPr>
            <p:spPr>
              <a:xfrm>
                <a:off x="1421097" y="2518611"/>
                <a:ext cx="1251284" cy="1251284"/>
              </a:xfrm>
              <a:prstGeom prst="ellipse">
                <a:avLst/>
              </a:prstGeom>
              <a:solidFill>
                <a:srgbClr val="1689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5" name="椭圆 14"/>
              <p:cNvSpPr/>
              <p:nvPr>
                <p:custDataLst>
                  <p:tags r:id="rId8"/>
                </p:custDataLst>
              </p:nvPr>
            </p:nvSpPr>
            <p:spPr>
              <a:xfrm>
                <a:off x="1617613" y="2715127"/>
                <a:ext cx="858253" cy="858253"/>
              </a:xfrm>
              <a:prstGeom prst="ellipse">
                <a:avLst/>
              </a:prstGeom>
              <a:solidFill>
                <a:srgbClr val="168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02</a:t>
                </a:r>
                <a:endParaRPr lang="en-US" altLang="zh-CN" sz="2400" b="1" dirty="0">
                  <a:latin typeface="思源黑体" panose="020B0400000000000000" pitchFamily="34" charset="-122"/>
                  <a:ea typeface="思源黑体" panose="020B0400000000000000" pitchFamily="34" charset="-122"/>
                </a:endParaRPr>
              </a:p>
            </p:txBody>
          </p:sp>
          <p:sp>
            <p:nvSpPr>
              <p:cNvPr id="16" name="文本框 15"/>
              <p:cNvSpPr txBox="1"/>
              <p:nvPr>
                <p:custDataLst>
                  <p:tags r:id="rId9"/>
                </p:custDataLst>
              </p:nvPr>
            </p:nvSpPr>
            <p:spPr>
              <a:xfrm>
                <a:off x="907068" y="4181175"/>
                <a:ext cx="2278073" cy="442045"/>
              </a:xfrm>
              <a:prstGeom prst="rect">
                <a:avLst/>
              </a:prstGeom>
              <a:noFill/>
            </p:spPr>
            <p:txBody>
              <a:bodyPr wrap="square" rtlCol="0">
                <a:spAutoFit/>
              </a:bodyPr>
              <a:p>
                <a:pPr lvl="0" algn="ctr">
                  <a:buClrTx/>
                  <a:buSzTx/>
                  <a:buFontTx/>
                </a:pPr>
                <a:r>
                  <a:rPr lang="zh-CN" altLang="en-US" sz="2000" b="1" dirty="0">
                    <a:sym typeface="+mn-ea"/>
                  </a:rPr>
                  <a:t>情感价值</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nvGrpSpPr>
            <p:cNvPr id="17" name="组合 16"/>
            <p:cNvGrpSpPr/>
            <p:nvPr>
              <p:custDataLst>
                <p:tags r:id="rId10"/>
              </p:custDataLst>
            </p:nvPr>
          </p:nvGrpSpPr>
          <p:grpSpPr>
            <a:xfrm>
              <a:off x="9993" y="3688"/>
              <a:ext cx="3588" cy="3315"/>
              <a:chOff x="907703" y="2518611"/>
              <a:chExt cx="2278073" cy="2104609"/>
            </a:xfrm>
          </p:grpSpPr>
          <p:sp>
            <p:nvSpPr>
              <p:cNvPr id="22" name="椭圆 21"/>
              <p:cNvSpPr/>
              <p:nvPr>
                <p:custDataLst>
                  <p:tags r:id="rId11"/>
                </p:custDataLst>
              </p:nvPr>
            </p:nvSpPr>
            <p:spPr>
              <a:xfrm>
                <a:off x="1421097" y="2518611"/>
                <a:ext cx="1251284" cy="1251284"/>
              </a:xfrm>
              <a:prstGeom prst="ellipse">
                <a:avLst/>
              </a:prstGeom>
              <a:solidFill>
                <a:srgbClr val="53BDE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23" name="椭圆 22"/>
              <p:cNvSpPr/>
              <p:nvPr>
                <p:custDataLst>
                  <p:tags r:id="rId12"/>
                </p:custDataLst>
              </p:nvPr>
            </p:nvSpPr>
            <p:spPr>
              <a:xfrm>
                <a:off x="1617613" y="2715127"/>
                <a:ext cx="858253" cy="858253"/>
              </a:xfrm>
              <a:prstGeom prst="ellipse">
                <a:avLst/>
              </a:prstGeom>
              <a:solidFill>
                <a:srgbClr val="53B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03</a:t>
                </a:r>
                <a:endParaRPr lang="en-US" altLang="zh-CN" sz="2400" b="1" dirty="0">
                  <a:latin typeface="思源黑体" panose="020B0400000000000000" pitchFamily="34" charset="-122"/>
                  <a:ea typeface="思源黑体" panose="020B0400000000000000" pitchFamily="34" charset="-122"/>
                </a:endParaRPr>
              </a:p>
            </p:txBody>
          </p:sp>
          <p:sp>
            <p:nvSpPr>
              <p:cNvPr id="24" name="文本框 23"/>
              <p:cNvSpPr txBox="1"/>
              <p:nvPr>
                <p:custDataLst>
                  <p:tags r:id="rId13"/>
                </p:custDataLst>
              </p:nvPr>
            </p:nvSpPr>
            <p:spPr>
              <a:xfrm>
                <a:off x="907703" y="4181175"/>
                <a:ext cx="2278073" cy="442045"/>
              </a:xfrm>
              <a:prstGeom prst="rect">
                <a:avLst/>
              </a:prstGeom>
              <a:noFill/>
            </p:spPr>
            <p:txBody>
              <a:bodyPr wrap="square" rtlCol="0">
                <a:spAutoFit/>
              </a:bodyPr>
              <a:p>
                <a:pPr lvl="0" algn="ctr">
                  <a:buClrTx/>
                  <a:buSzTx/>
                  <a:buFontTx/>
                </a:pPr>
                <a:r>
                  <a:rPr lang="zh-CN" altLang="en-US" sz="2000" b="1" dirty="0">
                    <a:sym typeface="+mn-ea"/>
                  </a:rPr>
                  <a:t>社会价值</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nvGrpSpPr>
            <p:cNvPr id="25" name="组合 24"/>
            <p:cNvGrpSpPr/>
            <p:nvPr>
              <p:custDataLst>
                <p:tags r:id="rId14"/>
              </p:custDataLst>
            </p:nvPr>
          </p:nvGrpSpPr>
          <p:grpSpPr>
            <a:xfrm>
              <a:off x="14414" y="3688"/>
              <a:ext cx="3588" cy="3314"/>
              <a:chOff x="907703" y="2518611"/>
              <a:chExt cx="2278073" cy="2104757"/>
            </a:xfrm>
          </p:grpSpPr>
          <p:sp>
            <p:nvSpPr>
              <p:cNvPr id="34" name="椭圆 33"/>
              <p:cNvSpPr/>
              <p:nvPr>
                <p:custDataLst>
                  <p:tags r:id="rId15"/>
                </p:custDataLst>
              </p:nvPr>
            </p:nvSpPr>
            <p:spPr>
              <a:xfrm>
                <a:off x="1421097" y="2518611"/>
                <a:ext cx="1251284" cy="1251284"/>
              </a:xfrm>
              <a:prstGeom prst="ellipse">
                <a:avLst/>
              </a:prstGeom>
              <a:solidFill>
                <a:srgbClr val="1689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35" name="椭圆 34"/>
              <p:cNvSpPr/>
              <p:nvPr>
                <p:custDataLst>
                  <p:tags r:id="rId16"/>
                </p:custDataLst>
              </p:nvPr>
            </p:nvSpPr>
            <p:spPr>
              <a:xfrm>
                <a:off x="1617613" y="2715127"/>
                <a:ext cx="858253" cy="858253"/>
              </a:xfrm>
              <a:prstGeom prst="ellipse">
                <a:avLst/>
              </a:prstGeom>
              <a:solidFill>
                <a:srgbClr val="168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04</a:t>
                </a:r>
                <a:endParaRPr lang="en-US" altLang="zh-CN" sz="2400" b="1" dirty="0">
                  <a:latin typeface="思源黑体" panose="020B0400000000000000" pitchFamily="34" charset="-122"/>
                  <a:ea typeface="思源黑体" panose="020B0400000000000000" pitchFamily="34" charset="-122"/>
                </a:endParaRPr>
              </a:p>
            </p:txBody>
          </p:sp>
          <p:sp>
            <p:nvSpPr>
              <p:cNvPr id="36" name="文本框 35"/>
              <p:cNvSpPr txBox="1"/>
              <p:nvPr>
                <p:custDataLst>
                  <p:tags r:id="rId17"/>
                </p:custDataLst>
              </p:nvPr>
            </p:nvSpPr>
            <p:spPr>
              <a:xfrm>
                <a:off x="907703" y="4181175"/>
                <a:ext cx="2278073" cy="442193"/>
              </a:xfrm>
              <a:prstGeom prst="rect">
                <a:avLst/>
              </a:prstGeom>
              <a:noFill/>
            </p:spPr>
            <p:txBody>
              <a:bodyPr wrap="square" rtlCol="0">
                <a:spAutoFit/>
              </a:bodyPr>
              <a:p>
                <a:pPr lvl="0" algn="ctr">
                  <a:buClrTx/>
                  <a:buSzTx/>
                  <a:buFontTx/>
                </a:pPr>
                <a:r>
                  <a:rPr lang="zh-CN" altLang="en-US" sz="2000" b="1" dirty="0">
                    <a:sym typeface="+mn-ea"/>
                  </a:rPr>
                  <a:t>认知价值</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.1</a:t>
            </a:r>
            <a:r>
              <a:rPr lang="en-US" dirty="0"/>
              <a:t>  </a:t>
            </a:r>
            <a:r>
              <a:rPr dirty="0"/>
              <a:t>定位短视频内容</a:t>
            </a:r>
            <a:endParaRPr dirty="0"/>
          </a:p>
        </p:txBody>
      </p:sp>
      <p:sp>
        <p:nvSpPr>
          <p:cNvPr id="14" name="矩形 13"/>
          <p:cNvSpPr/>
          <p:nvPr/>
        </p:nvSpPr>
        <p:spPr>
          <a:xfrm>
            <a:off x="1061085" y="1287780"/>
            <a:ext cx="341820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2．短视频内容的创作方向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092960"/>
            <a:ext cx="10302240" cy="1014730"/>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开展短视频营销时，企业需要先根据营销需要，以及账号定位等确定内容创作方向，以达到理想的营销效果。</a:t>
            </a:r>
            <a:endParaRPr sz="2000" dirty="0">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2268220" y="3438525"/>
            <a:ext cx="7226935" cy="2741930"/>
            <a:chOff x="3243" y="5553"/>
            <a:chExt cx="11381" cy="4318"/>
          </a:xfrm>
        </p:grpSpPr>
        <p:sp>
          <p:nvSpPr>
            <p:cNvPr id="996" name="泪滴形 995"/>
            <p:cNvSpPr/>
            <p:nvPr>
              <p:custDataLst>
                <p:tags r:id="rId1"/>
              </p:custDataLst>
            </p:nvPr>
          </p:nvSpPr>
          <p:spPr>
            <a:xfrm flipH="1">
              <a:off x="4062" y="5553"/>
              <a:ext cx="1135" cy="866"/>
            </a:xfrm>
            <a:prstGeom prst="teardrop">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97" name="文本框 996"/>
            <p:cNvSpPr txBox="1"/>
            <p:nvPr>
              <p:custDataLst>
                <p:tags r:id="rId2"/>
              </p:custDataLst>
            </p:nvPr>
          </p:nvSpPr>
          <p:spPr>
            <a:xfrm>
              <a:off x="3243" y="6928"/>
              <a:ext cx="2776"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产品展示</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998" name="文本框 997"/>
            <p:cNvSpPr txBox="1"/>
            <p:nvPr>
              <p:custDataLst>
                <p:tags r:id="rId3"/>
              </p:custDataLst>
            </p:nvPr>
          </p:nvSpPr>
          <p:spPr>
            <a:xfrm>
              <a:off x="4072" y="5628"/>
              <a:ext cx="1119"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01</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999" name="泪滴形 998"/>
            <p:cNvSpPr/>
            <p:nvPr>
              <p:custDataLst>
                <p:tags r:id="rId4"/>
              </p:custDataLst>
            </p:nvPr>
          </p:nvSpPr>
          <p:spPr>
            <a:xfrm flipH="1">
              <a:off x="8034" y="5553"/>
              <a:ext cx="1135" cy="866"/>
            </a:xfrm>
            <a:prstGeom prst="teardrop">
              <a:avLst/>
            </a:prstGeom>
            <a:solidFill>
              <a:srgbClr val="767676"/>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0" name="文本框 999"/>
            <p:cNvSpPr txBox="1"/>
            <p:nvPr>
              <p:custDataLst>
                <p:tags r:id="rId5"/>
              </p:custDataLst>
            </p:nvPr>
          </p:nvSpPr>
          <p:spPr>
            <a:xfrm>
              <a:off x="7214" y="6928"/>
              <a:ext cx="2776"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专家解读</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01" name="文本框 1000"/>
            <p:cNvSpPr txBox="1"/>
            <p:nvPr>
              <p:custDataLst>
                <p:tags r:id="rId6"/>
              </p:custDataLst>
            </p:nvPr>
          </p:nvSpPr>
          <p:spPr>
            <a:xfrm>
              <a:off x="8042" y="5628"/>
              <a:ext cx="1119"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02</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02" name="泪滴形 1001"/>
            <p:cNvSpPr/>
            <p:nvPr>
              <p:custDataLst>
                <p:tags r:id="rId7"/>
              </p:custDataLst>
            </p:nvPr>
          </p:nvSpPr>
          <p:spPr>
            <a:xfrm flipH="1">
              <a:off x="12668" y="5553"/>
              <a:ext cx="1135" cy="866"/>
            </a:xfrm>
            <a:prstGeom prst="teardrop">
              <a:avLst/>
            </a:prstGeom>
            <a:solidFill>
              <a:srgbClr val="E34C3F"/>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3" name="文本框 1002"/>
            <p:cNvSpPr txBox="1"/>
            <p:nvPr>
              <p:custDataLst>
                <p:tags r:id="rId8"/>
              </p:custDataLst>
            </p:nvPr>
          </p:nvSpPr>
          <p:spPr>
            <a:xfrm>
              <a:off x="11847" y="6928"/>
              <a:ext cx="2776"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故事</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04" name="文本框 1003"/>
            <p:cNvSpPr txBox="1"/>
            <p:nvPr>
              <p:custDataLst>
                <p:tags r:id="rId9"/>
              </p:custDataLst>
            </p:nvPr>
          </p:nvSpPr>
          <p:spPr>
            <a:xfrm>
              <a:off x="12676" y="5628"/>
              <a:ext cx="1119"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03</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08" name="泪滴形 1007"/>
            <p:cNvSpPr/>
            <p:nvPr>
              <p:custDataLst>
                <p:tags r:id="rId10"/>
              </p:custDataLst>
            </p:nvPr>
          </p:nvSpPr>
          <p:spPr>
            <a:xfrm flipH="1">
              <a:off x="4062" y="7921"/>
              <a:ext cx="1135" cy="866"/>
            </a:xfrm>
            <a:prstGeom prst="teardrop">
              <a:avLst/>
            </a:prstGeom>
            <a:solidFill>
              <a:srgbClr val="0AD0D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9" name="文本框 1008"/>
            <p:cNvSpPr txBox="1"/>
            <p:nvPr>
              <p:custDataLst>
                <p:tags r:id="rId11"/>
              </p:custDataLst>
            </p:nvPr>
          </p:nvSpPr>
          <p:spPr>
            <a:xfrm>
              <a:off x="3243" y="9197"/>
              <a:ext cx="2776"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创意广告</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0" name="文本框 1009"/>
            <p:cNvSpPr txBox="1"/>
            <p:nvPr>
              <p:custDataLst>
                <p:tags r:id="rId12"/>
              </p:custDataLst>
            </p:nvPr>
          </p:nvSpPr>
          <p:spPr>
            <a:xfrm>
              <a:off x="4072" y="7996"/>
              <a:ext cx="1119"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04</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11" name="泪滴形 1010"/>
            <p:cNvSpPr/>
            <p:nvPr>
              <p:custDataLst>
                <p:tags r:id="rId13"/>
              </p:custDataLst>
            </p:nvPr>
          </p:nvSpPr>
          <p:spPr>
            <a:xfrm flipH="1">
              <a:off x="8034" y="7921"/>
              <a:ext cx="1135" cy="866"/>
            </a:xfrm>
            <a:prstGeom prst="teardrop">
              <a:avLst/>
            </a:prstGeom>
            <a:solidFill>
              <a:srgbClr val="0ADAAD"/>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2" name="文本框 1011"/>
            <p:cNvSpPr txBox="1"/>
            <p:nvPr>
              <p:custDataLst>
                <p:tags r:id="rId14"/>
              </p:custDataLst>
            </p:nvPr>
          </p:nvSpPr>
          <p:spPr>
            <a:xfrm>
              <a:off x="7215" y="9197"/>
              <a:ext cx="2776"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挑战视频</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3" name="文本框 1012"/>
            <p:cNvSpPr txBox="1"/>
            <p:nvPr>
              <p:custDataLst>
                <p:tags r:id="rId15"/>
              </p:custDataLst>
            </p:nvPr>
          </p:nvSpPr>
          <p:spPr>
            <a:xfrm>
              <a:off x="8042" y="7996"/>
              <a:ext cx="1119"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05</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14" name="泪滴形 1013"/>
            <p:cNvSpPr/>
            <p:nvPr>
              <p:custDataLst>
                <p:tags r:id="rId16"/>
              </p:custDataLst>
            </p:nvPr>
          </p:nvSpPr>
          <p:spPr>
            <a:xfrm flipH="1">
              <a:off x="12668" y="7921"/>
              <a:ext cx="1135" cy="866"/>
            </a:xfrm>
            <a:prstGeom prst="teardrop">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5" name="文本框 1014"/>
            <p:cNvSpPr txBox="1"/>
            <p:nvPr>
              <p:custDataLst>
                <p:tags r:id="rId17"/>
              </p:custDataLst>
            </p:nvPr>
          </p:nvSpPr>
          <p:spPr>
            <a:xfrm>
              <a:off x="11848" y="9197"/>
              <a:ext cx="2776"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互动内容</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6" name="文本框 1015"/>
            <p:cNvSpPr txBox="1"/>
            <p:nvPr>
              <p:custDataLst>
                <p:tags r:id="rId18"/>
              </p:custDataLst>
            </p:nvPr>
          </p:nvSpPr>
          <p:spPr>
            <a:xfrm>
              <a:off x="12676" y="7996"/>
              <a:ext cx="1119"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06</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.1</a:t>
            </a:r>
            <a:r>
              <a:rPr lang="en-US" dirty="0"/>
              <a:t>  </a:t>
            </a:r>
            <a:r>
              <a:rPr dirty="0"/>
              <a:t>定位短视频内容</a:t>
            </a:r>
            <a:endParaRPr dirty="0"/>
          </a:p>
        </p:txBody>
      </p:sp>
      <p:sp>
        <p:nvSpPr>
          <p:cNvPr id="14" name="矩形 13"/>
          <p:cNvSpPr/>
          <p:nvPr/>
        </p:nvSpPr>
        <p:spPr>
          <a:xfrm>
            <a:off x="1061085" y="1287780"/>
            <a:ext cx="347980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3．短视频内容的打造技巧</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935990" y="2284095"/>
            <a:ext cx="10668000" cy="55308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要想制作出高质量、具有吸引力和传播效果佳的短视频内容，还需要掌握内容的打造技巧。</a:t>
            </a:r>
            <a:endParaRPr sz="2000" dirty="0">
              <a:latin typeface="微软雅黑" panose="020B0503020204020204" pitchFamily="34" charset="-122"/>
              <a:ea typeface="微软雅黑" panose="020B0503020204020204" pitchFamily="34" charset="-122"/>
              <a:sym typeface="+mn-ea"/>
            </a:endParaRPr>
          </a:p>
        </p:txBody>
      </p:sp>
      <p:grpSp>
        <p:nvGrpSpPr>
          <p:cNvPr id="6" name="组合 5"/>
          <p:cNvGrpSpPr/>
          <p:nvPr>
            <p:custDataLst>
              <p:tags r:id="rId1"/>
            </p:custDataLst>
          </p:nvPr>
        </p:nvGrpSpPr>
        <p:grpSpPr>
          <a:xfrm>
            <a:off x="1325245" y="3691890"/>
            <a:ext cx="9996805" cy="1835150"/>
            <a:chOff x="2217" y="5784"/>
            <a:chExt cx="15743" cy="2890"/>
          </a:xfrm>
        </p:grpSpPr>
        <p:grpSp>
          <p:nvGrpSpPr>
            <p:cNvPr id="23" name="组合 22"/>
            <p:cNvGrpSpPr/>
            <p:nvPr/>
          </p:nvGrpSpPr>
          <p:grpSpPr>
            <a:xfrm>
              <a:off x="2217" y="5784"/>
              <a:ext cx="2702" cy="2861"/>
              <a:chOff x="5322" y="5784"/>
              <a:chExt cx="2702" cy="2861"/>
            </a:xfrm>
          </p:grpSpPr>
          <p:sp>
            <p:nvSpPr>
              <p:cNvPr id="11" name="文本框 10"/>
              <p:cNvSpPr txBox="1"/>
              <p:nvPr>
                <p:custDataLst>
                  <p:tags r:id="rId2"/>
                </p:custDataLst>
              </p:nvPr>
            </p:nvSpPr>
            <p:spPr>
              <a:xfrm>
                <a:off x="5858" y="5784"/>
                <a:ext cx="1632" cy="1609"/>
              </a:xfrm>
              <a:prstGeom prst="rect">
                <a:avLst/>
              </a:prstGeom>
              <a:noFill/>
            </p:spPr>
            <p:txBody>
              <a:bodyPr wrap="none" rtlCol="0">
                <a:normAutofit/>
              </a:bodyPr>
              <a:p>
                <a:pPr algn="ctr"/>
                <a:r>
                  <a:rPr lang="en-US" altLang="zh-CN" sz="4000" b="1" dirty="0">
                    <a:solidFill>
                      <a:schemeClr val="accent1">
                        <a:lumMod val="75000"/>
                      </a:schemeClr>
                    </a:solidFill>
                    <a:sym typeface="Arial" panose="020B0604020202020204" pitchFamily="34" charset="0"/>
                  </a:rPr>
                  <a:t>01</a:t>
                </a:r>
                <a:endParaRPr lang="en-US" altLang="zh-CN" sz="4000" b="1" dirty="0">
                  <a:solidFill>
                    <a:schemeClr val="accent1">
                      <a:lumMod val="75000"/>
                    </a:schemeClr>
                  </a:solidFill>
                  <a:sym typeface="Arial" panose="020B0604020202020204" pitchFamily="34" charset="0"/>
                </a:endParaRPr>
              </a:p>
            </p:txBody>
          </p:sp>
          <p:sp>
            <p:nvSpPr>
              <p:cNvPr id="12" name="文本框 11"/>
              <p:cNvSpPr txBox="1"/>
              <p:nvPr>
                <p:custDataLst>
                  <p:tags r:id="rId3"/>
                </p:custDataLst>
              </p:nvPr>
            </p:nvSpPr>
            <p:spPr>
              <a:xfrm>
                <a:off x="5322" y="7805"/>
                <a:ext cx="2703" cy="840"/>
              </a:xfrm>
              <a:prstGeom prst="rect">
                <a:avLst/>
              </a:prstGeom>
              <a:noFill/>
            </p:spPr>
            <p:txBody>
              <a:bodyPr wrap="square" lIns="91392" tIns="45696" rIns="91392" bIns="0" rtlCol="0" anchor="b" anchorCtr="0">
                <a:normAutofit/>
              </a:bodyPr>
              <a:p>
                <a:pPr algn="ctr">
                  <a:lnSpc>
                    <a:spcPct val="120000"/>
                  </a:lnSpc>
                </a:pPr>
                <a:r>
                  <a:rPr lang="zh-CN" altLang="en-US" sz="2000" b="1" spc="300">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抓住痛点</a:t>
                </a:r>
                <a:endParaRPr lang="zh-CN" altLang="en-US" sz="2000" b="1" spc="300">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等腰三角形 12"/>
              <p:cNvSpPr/>
              <p:nvPr>
                <p:custDataLst>
                  <p:tags r:id="rId4"/>
                </p:custDataLst>
              </p:nvPr>
            </p:nvSpPr>
            <p:spPr>
              <a:xfrm rot="10800000">
                <a:off x="6512" y="7474"/>
                <a:ext cx="325" cy="280"/>
              </a:xfrm>
              <a:prstGeom prst="triangle">
                <a:avLst/>
              </a:prstGeom>
              <a:solidFill>
                <a:schemeClr val="accent1"/>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4" name="组合 23"/>
            <p:cNvGrpSpPr/>
            <p:nvPr/>
          </p:nvGrpSpPr>
          <p:grpSpPr>
            <a:xfrm>
              <a:off x="6242" y="5784"/>
              <a:ext cx="2702" cy="2861"/>
              <a:chOff x="8566" y="5784"/>
              <a:chExt cx="2702" cy="2861"/>
            </a:xfrm>
          </p:grpSpPr>
          <p:sp>
            <p:nvSpPr>
              <p:cNvPr id="7" name="文本框 6"/>
              <p:cNvSpPr txBox="1"/>
              <p:nvPr>
                <p:custDataLst>
                  <p:tags r:id="rId5"/>
                </p:custDataLst>
              </p:nvPr>
            </p:nvSpPr>
            <p:spPr>
              <a:xfrm>
                <a:off x="9102" y="5784"/>
                <a:ext cx="1632" cy="1609"/>
              </a:xfrm>
              <a:prstGeom prst="rect">
                <a:avLst/>
              </a:prstGeom>
              <a:noFill/>
            </p:spPr>
            <p:txBody>
              <a:bodyPr wrap="none" rtlCol="0">
                <a:normAutofit/>
              </a:bodyPr>
              <a:p>
                <a:pPr algn="ctr"/>
                <a:r>
                  <a:rPr lang="en-US" altLang="zh-CN" sz="4000" b="1" dirty="0">
                    <a:solidFill>
                      <a:srgbClr val="B9DD55"/>
                    </a:solidFill>
                    <a:sym typeface="Arial" panose="020B0604020202020204" pitchFamily="34" charset="0"/>
                  </a:rPr>
                  <a:t>02</a:t>
                </a:r>
                <a:endParaRPr lang="en-US" altLang="zh-CN" sz="4000" b="1" dirty="0">
                  <a:solidFill>
                    <a:srgbClr val="B9DD55"/>
                  </a:solidFill>
                  <a:sym typeface="Arial" panose="020B0604020202020204" pitchFamily="34" charset="0"/>
                </a:endParaRPr>
              </a:p>
            </p:txBody>
          </p:sp>
          <p:sp>
            <p:nvSpPr>
              <p:cNvPr id="15" name="文本框 14"/>
              <p:cNvSpPr txBox="1"/>
              <p:nvPr>
                <p:custDataLst>
                  <p:tags r:id="rId6"/>
                </p:custDataLst>
              </p:nvPr>
            </p:nvSpPr>
            <p:spPr>
              <a:xfrm>
                <a:off x="8566" y="7805"/>
                <a:ext cx="2703" cy="840"/>
              </a:xfrm>
              <a:prstGeom prst="rect">
                <a:avLst/>
              </a:prstGeom>
              <a:noFill/>
            </p:spPr>
            <p:txBody>
              <a:bodyPr wrap="square" lIns="91392" tIns="45696" rIns="91392" bIns="0" rtlCol="0" anchor="b" anchorCtr="0">
                <a:normAutofit/>
              </a:bodyPr>
              <a:p>
                <a:pPr algn="ctr">
                  <a:lnSpc>
                    <a:spcPct val="120000"/>
                  </a:lnSpc>
                </a:pPr>
                <a:r>
                  <a:rPr lang="zh-CN" altLang="en-US" sz="2000" b="1" spc="300">
                    <a:solidFill>
                      <a:srgbClr val="B9DD55"/>
                    </a:solidFill>
                    <a:latin typeface="Arial" panose="020B0604020202020204" pitchFamily="34" charset="0"/>
                    <a:ea typeface="微软雅黑" panose="020B0503020204020204" pitchFamily="34" charset="-122"/>
                    <a:cs typeface="+mn-ea"/>
                    <a:sym typeface="Arial" panose="020B0604020202020204" pitchFamily="34" charset="0"/>
                  </a:rPr>
                  <a:t>故事化表达</a:t>
                </a:r>
                <a:endParaRPr lang="zh-CN" altLang="en-US" sz="2000" b="1" spc="300">
                  <a:solidFill>
                    <a:srgbClr val="B9DD5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等腰三角形 15"/>
              <p:cNvSpPr/>
              <p:nvPr>
                <p:custDataLst>
                  <p:tags r:id="rId7"/>
                </p:custDataLst>
              </p:nvPr>
            </p:nvSpPr>
            <p:spPr>
              <a:xfrm rot="10800000">
                <a:off x="9756" y="7474"/>
                <a:ext cx="325" cy="280"/>
              </a:xfrm>
              <a:prstGeom prst="triangle">
                <a:avLst/>
              </a:prstGeom>
              <a:solidFill>
                <a:srgbClr val="B9DD55"/>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p>
                <a:pPr algn="ctr"/>
                <a:endParaRPr lang="zh-CN" altLang="en-US">
                  <a:solidFill>
                    <a:srgbClr val="B9DD55"/>
                  </a:solidFill>
                  <a:sym typeface="Arial" panose="020B0604020202020204" pitchFamily="34" charset="0"/>
                </a:endParaRPr>
              </a:p>
            </p:txBody>
          </p:sp>
        </p:grpSp>
        <p:grpSp>
          <p:nvGrpSpPr>
            <p:cNvPr id="25" name="组合 24"/>
            <p:cNvGrpSpPr/>
            <p:nvPr/>
          </p:nvGrpSpPr>
          <p:grpSpPr>
            <a:xfrm>
              <a:off x="10267" y="5784"/>
              <a:ext cx="3118" cy="2891"/>
              <a:chOff x="11785" y="5784"/>
              <a:chExt cx="3118" cy="2891"/>
            </a:xfrm>
          </p:grpSpPr>
          <p:sp>
            <p:nvSpPr>
              <p:cNvPr id="17" name="文本框 16"/>
              <p:cNvSpPr txBox="1"/>
              <p:nvPr>
                <p:custDataLst>
                  <p:tags r:id="rId8"/>
                </p:custDataLst>
              </p:nvPr>
            </p:nvSpPr>
            <p:spPr>
              <a:xfrm>
                <a:off x="12346" y="5784"/>
                <a:ext cx="1632" cy="1609"/>
              </a:xfrm>
              <a:prstGeom prst="rect">
                <a:avLst/>
              </a:prstGeom>
              <a:noFill/>
            </p:spPr>
            <p:txBody>
              <a:bodyPr wrap="none" rtlCol="0">
                <a:normAutofit/>
              </a:bodyPr>
              <a:p>
                <a:pPr algn="ctr"/>
                <a:r>
                  <a:rPr lang="en-US" altLang="zh-CN" sz="4000" b="1" dirty="0">
                    <a:solidFill>
                      <a:schemeClr val="accent3">
                        <a:lumMod val="75000"/>
                      </a:schemeClr>
                    </a:solidFill>
                    <a:sym typeface="Arial" panose="020B0604020202020204" pitchFamily="34" charset="0"/>
                  </a:rPr>
                  <a:t>03</a:t>
                </a:r>
                <a:endParaRPr lang="en-US" altLang="zh-CN" sz="4000" b="1" dirty="0">
                  <a:solidFill>
                    <a:schemeClr val="accent3">
                      <a:lumMod val="75000"/>
                    </a:schemeClr>
                  </a:solidFill>
                  <a:sym typeface="Arial" panose="020B0604020202020204" pitchFamily="34" charset="0"/>
                </a:endParaRPr>
              </a:p>
            </p:txBody>
          </p:sp>
          <p:sp>
            <p:nvSpPr>
              <p:cNvPr id="8" name="文本框 7"/>
              <p:cNvSpPr txBox="1"/>
              <p:nvPr>
                <p:custDataLst>
                  <p:tags r:id="rId9"/>
                </p:custDataLst>
              </p:nvPr>
            </p:nvSpPr>
            <p:spPr>
              <a:xfrm>
                <a:off x="11785" y="7835"/>
                <a:ext cx="3118" cy="840"/>
              </a:xfrm>
              <a:prstGeom prst="rect">
                <a:avLst/>
              </a:prstGeom>
              <a:noFill/>
            </p:spPr>
            <p:txBody>
              <a:bodyPr wrap="square" lIns="91392" tIns="45696" rIns="91392" bIns="0" rtlCol="0" anchor="b" anchorCtr="0">
                <a:normAutofit/>
              </a:bodyPr>
              <a:p>
                <a:pPr algn="ctr">
                  <a:lnSpc>
                    <a:spcPct val="120000"/>
                  </a:lnSpc>
                </a:pPr>
                <a:r>
                  <a:rPr lang="zh-CN" altLang="en-US" sz="2000" b="1" spc="300">
                    <a:solidFill>
                      <a:schemeClr val="accent3">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创意呈现</a:t>
                </a:r>
                <a:endParaRPr lang="zh-CN" altLang="en-US" sz="2000" b="1" spc="300">
                  <a:solidFill>
                    <a:schemeClr val="accent3">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等腰三角形 18"/>
              <p:cNvSpPr/>
              <p:nvPr>
                <p:custDataLst>
                  <p:tags r:id="rId10"/>
                </p:custDataLst>
              </p:nvPr>
            </p:nvSpPr>
            <p:spPr>
              <a:xfrm rot="10800000">
                <a:off x="13000" y="7474"/>
                <a:ext cx="325" cy="280"/>
              </a:xfrm>
              <a:prstGeom prst="triangle">
                <a:avLst/>
              </a:prstGeom>
              <a:solidFill>
                <a:schemeClr val="accent3"/>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10" name="组合 9"/>
            <p:cNvGrpSpPr/>
            <p:nvPr/>
          </p:nvGrpSpPr>
          <p:grpSpPr>
            <a:xfrm>
              <a:off x="14640" y="5814"/>
              <a:ext cx="3320" cy="2861"/>
              <a:chOff x="14720" y="5784"/>
              <a:chExt cx="3320" cy="2861"/>
            </a:xfrm>
          </p:grpSpPr>
          <p:sp>
            <p:nvSpPr>
              <p:cNvPr id="21" name="文本框 20"/>
              <p:cNvSpPr txBox="1"/>
              <p:nvPr>
                <p:custDataLst>
                  <p:tags r:id="rId11"/>
                </p:custDataLst>
              </p:nvPr>
            </p:nvSpPr>
            <p:spPr>
              <a:xfrm>
                <a:off x="15591" y="5784"/>
                <a:ext cx="1632" cy="1609"/>
              </a:xfrm>
              <a:prstGeom prst="rect">
                <a:avLst/>
              </a:prstGeom>
              <a:noFill/>
            </p:spPr>
            <p:txBody>
              <a:bodyPr wrap="none" rtlCol="0">
                <a:normAutofit/>
              </a:bodyPr>
              <a:p>
                <a:pPr algn="ctr"/>
                <a:r>
                  <a:rPr lang="en-US" altLang="zh-CN" sz="4000" b="1" dirty="0">
                    <a:solidFill>
                      <a:srgbClr val="4B99BC"/>
                    </a:solidFill>
                    <a:sym typeface="Arial" panose="020B0604020202020204" pitchFamily="34" charset="0"/>
                  </a:rPr>
                  <a:t>04</a:t>
                </a:r>
                <a:endParaRPr lang="en-US" altLang="zh-CN" sz="4000" b="1" dirty="0">
                  <a:solidFill>
                    <a:srgbClr val="4B99BC"/>
                  </a:solidFill>
                  <a:sym typeface="Arial" panose="020B0604020202020204" pitchFamily="34" charset="0"/>
                </a:endParaRPr>
              </a:p>
            </p:txBody>
          </p:sp>
          <p:sp>
            <p:nvSpPr>
              <p:cNvPr id="22" name="文本框 21"/>
              <p:cNvSpPr txBox="1"/>
              <p:nvPr>
                <p:custDataLst>
                  <p:tags r:id="rId12"/>
                </p:custDataLst>
              </p:nvPr>
            </p:nvSpPr>
            <p:spPr>
              <a:xfrm>
                <a:off x="14720" y="7805"/>
                <a:ext cx="3320" cy="840"/>
              </a:xfrm>
              <a:prstGeom prst="rect">
                <a:avLst/>
              </a:prstGeom>
              <a:noFill/>
            </p:spPr>
            <p:txBody>
              <a:bodyPr wrap="square" lIns="91392" tIns="45696" rIns="91392" bIns="0" rtlCol="0" anchor="b" anchorCtr="0">
                <a:normAutofit/>
              </a:bodyPr>
              <a:p>
                <a:pPr algn="ctr">
                  <a:lnSpc>
                    <a:spcPct val="120000"/>
                  </a:lnSpc>
                </a:pPr>
                <a:r>
                  <a:rPr lang="zh-CN" altLang="en-US" sz="2000" b="1" spc="300">
                    <a:solidFill>
                      <a:srgbClr val="4B99BC"/>
                    </a:solidFill>
                    <a:latin typeface="Arial" panose="020B0604020202020204" pitchFamily="34" charset="0"/>
                    <a:ea typeface="微软雅黑" panose="020B0503020204020204" pitchFamily="34" charset="-122"/>
                    <a:cs typeface="+mn-ea"/>
                    <a:sym typeface="Arial" panose="020B0604020202020204" pitchFamily="34" charset="0"/>
                  </a:rPr>
                  <a:t>字幕设计</a:t>
                </a:r>
                <a:endParaRPr lang="zh-CN" altLang="en-US" sz="2000" b="1" spc="300">
                  <a:solidFill>
                    <a:srgbClr val="4B99B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等腰三角形 33"/>
              <p:cNvSpPr/>
              <p:nvPr>
                <p:custDataLst>
                  <p:tags r:id="rId13"/>
                </p:custDataLst>
              </p:nvPr>
            </p:nvSpPr>
            <p:spPr>
              <a:xfrm rot="10800000">
                <a:off x="16245" y="7474"/>
                <a:ext cx="325" cy="280"/>
              </a:xfrm>
              <a:prstGeom prst="triangle">
                <a:avLst/>
              </a:prstGeom>
              <a:solidFill>
                <a:srgbClr val="4B99BC"/>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p>
                <a:pPr algn="ctr"/>
                <a:endParaRPr lang="zh-CN" altLang="en-US">
                  <a:sym typeface="Arial" panose="020B0604020202020204" pitchFamily="34" charset="0"/>
                </a:endParaRPr>
              </a:p>
            </p:txBody>
          </p:sp>
        </p:grpSp>
      </p:gr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2  </a:t>
            </a:r>
            <a:r>
              <a:rPr dirty="0"/>
              <a:t>撰写短视频脚本</a:t>
            </a:r>
            <a:endParaRPr dirty="0"/>
          </a:p>
        </p:txBody>
      </p:sp>
      <p:sp>
        <p:nvSpPr>
          <p:cNvPr id="14" name="矩形 13"/>
          <p:cNvSpPr/>
          <p:nvPr/>
        </p:nvSpPr>
        <p:spPr>
          <a:xfrm>
            <a:off x="1061085" y="1287780"/>
            <a:ext cx="26917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1．脚本的类型</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935990" y="2284095"/>
            <a:ext cx="10407650" cy="55308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短视频脚本一般分为</a:t>
            </a:r>
            <a:r>
              <a:rPr lang="zh-CN" sz="2000" dirty="0">
                <a:latin typeface="微软雅黑" panose="020B0503020204020204" pitchFamily="34" charset="-122"/>
                <a:ea typeface="微软雅黑" panose="020B0503020204020204" pitchFamily="34" charset="-122"/>
                <a:sym typeface="+mn-ea"/>
              </a:rPr>
              <a:t>以下</a:t>
            </a:r>
            <a:r>
              <a:rPr lang="en-US" altLang="zh-CN" sz="2000" dirty="0">
                <a:latin typeface="微软雅黑" panose="020B0503020204020204" pitchFamily="34" charset="-122"/>
                <a:ea typeface="微软雅黑" panose="020B0503020204020204" pitchFamily="34" charset="-122"/>
                <a:sym typeface="+mn-ea"/>
              </a:rPr>
              <a:t>3</a:t>
            </a:r>
            <a:r>
              <a:rPr lang="zh-CN" altLang="en-US" sz="2000" dirty="0">
                <a:latin typeface="微软雅黑" panose="020B0503020204020204" pitchFamily="34" charset="-122"/>
                <a:ea typeface="微软雅黑" panose="020B0503020204020204" pitchFamily="34" charset="-122"/>
                <a:sym typeface="+mn-ea"/>
              </a:rPr>
              <a:t>种</a:t>
            </a:r>
            <a:r>
              <a:rPr sz="2000" dirty="0">
                <a:latin typeface="微软雅黑" panose="020B0503020204020204" pitchFamily="34" charset="-122"/>
                <a:ea typeface="微软雅黑" panose="020B0503020204020204" pitchFamily="34" charset="-122"/>
                <a:sym typeface="+mn-ea"/>
              </a:rPr>
              <a:t>，不同脚本的特点和适用对象不同。</a:t>
            </a:r>
            <a:endParaRPr sz="2000" dirty="0">
              <a:latin typeface="微软雅黑" panose="020B0503020204020204" pitchFamily="34" charset="-122"/>
              <a:ea typeface="微软雅黑" panose="020B0503020204020204" pitchFamily="34" charset="-122"/>
              <a:sym typeface="+mn-ea"/>
            </a:endParaRPr>
          </a:p>
        </p:txBody>
      </p:sp>
      <p:grpSp>
        <p:nvGrpSpPr>
          <p:cNvPr id="20" name="组合 19"/>
          <p:cNvGrpSpPr/>
          <p:nvPr/>
        </p:nvGrpSpPr>
        <p:grpSpPr>
          <a:xfrm>
            <a:off x="2139950" y="3571875"/>
            <a:ext cx="7399655" cy="2094319"/>
            <a:chOff x="1661" y="6450"/>
            <a:chExt cx="11653" cy="2656"/>
          </a:xfrm>
        </p:grpSpPr>
        <p:sp>
          <p:nvSpPr>
            <p:cNvPr id="31" name="Freeform 18"/>
            <p:cNvSpPr>
              <a:spLocks noEditPoints="1"/>
            </p:cNvSpPr>
            <p:nvPr>
              <p:custDataLst>
                <p:tags r:id="rId1"/>
              </p:custDataLst>
            </p:nvPr>
          </p:nvSpPr>
          <p:spPr bwMode="auto">
            <a:xfrm>
              <a:off x="2533" y="6515"/>
              <a:ext cx="1292" cy="1372"/>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accent1"/>
            </a:solidFill>
            <a:ln>
              <a:noFill/>
            </a:ln>
          </p:spPr>
          <p:txBody>
            <a:bodyPr vert="horz" wrap="square" lIns="91392" tIns="45696" rIns="91392" bIns="45696" numCol="1" anchor="t" anchorCtr="0" compatLnSpc="1"/>
            <a:p>
              <a:endParaRPr lang="zh-CN" altLang="en-US"/>
            </a:p>
          </p:txBody>
        </p:sp>
        <p:sp>
          <p:nvSpPr>
            <p:cNvPr id="37" name="Rectangle 25"/>
            <p:cNvSpPr>
              <a:spLocks noChangeArrowheads="1"/>
            </p:cNvSpPr>
            <p:nvPr>
              <p:custDataLst>
                <p:tags r:id="rId2"/>
              </p:custDataLst>
            </p:nvPr>
          </p:nvSpPr>
          <p:spPr bwMode="auto">
            <a:xfrm>
              <a:off x="1661" y="7966"/>
              <a:ext cx="3084" cy="322"/>
            </a:xfrm>
            <a:prstGeom prst="rect">
              <a:avLst/>
            </a:prstGeom>
            <a:solidFill>
              <a:schemeClr val="accent1"/>
            </a:solidFill>
            <a:ln>
              <a:noFill/>
            </a:ln>
          </p:spPr>
          <p:txBody>
            <a:bodyPr vert="horz" wrap="square" lIns="91392" tIns="45696" rIns="91392" bIns="45696" numCol="1" anchor="t" anchorCtr="0" compatLnSpc="1"/>
            <a:p>
              <a:endParaRPr lang="zh-CN" altLang="en-US"/>
            </a:p>
          </p:txBody>
        </p:sp>
        <p:sp>
          <p:nvSpPr>
            <p:cNvPr id="38" name="文本框 25"/>
            <p:cNvSpPr txBox="1"/>
            <p:nvPr>
              <p:custDataLst>
                <p:tags r:id="rId3"/>
              </p:custDataLst>
            </p:nvPr>
          </p:nvSpPr>
          <p:spPr>
            <a:xfrm>
              <a:off x="2910" y="6727"/>
              <a:ext cx="585" cy="740"/>
            </a:xfrm>
            <a:prstGeom prst="rect">
              <a:avLst/>
            </a:prstGeom>
            <a:noFill/>
          </p:spPr>
          <p:txBody>
            <a:bodyPr wrap="square" rtlCol="0">
              <a:spAutoFit/>
            </a:bodyPr>
            <a:p>
              <a:pPr algn="ctr"/>
              <a:r>
                <a:rPr lang="en-US" altLang="zh-CN" sz="3200" b="1" dirty="0" smtClean="0">
                  <a:solidFill>
                    <a:schemeClr val="accent1"/>
                  </a:solidFill>
                  <a:latin typeface="微软雅黑" panose="020B0503020204020204" pitchFamily="34" charset="-122"/>
                  <a:ea typeface="微软雅黑" panose="020B0503020204020204" pitchFamily="34" charset="-122"/>
                </a:rPr>
                <a:t>1</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sp>
          <p:nvSpPr>
            <p:cNvPr id="61" name="文本框 29"/>
            <p:cNvSpPr txBox="1"/>
            <p:nvPr>
              <p:custDataLst>
                <p:tags r:id="rId4"/>
              </p:custDataLst>
            </p:nvPr>
          </p:nvSpPr>
          <p:spPr>
            <a:xfrm>
              <a:off x="2284" y="8405"/>
              <a:ext cx="2095" cy="701"/>
            </a:xfrm>
            <a:prstGeom prst="rect">
              <a:avLst/>
            </a:prstGeom>
            <a:noFill/>
          </p:spPr>
          <p:txBody>
            <a:bodyPr wrap="square" rtlCol="0">
              <a:spAutoFit/>
            </a:bodyPr>
            <a:p>
              <a:pPr>
                <a:lnSpc>
                  <a:spcPct val="15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提纲脚本</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14"/>
            <p:cNvSpPr>
              <a:spLocks noEditPoints="1"/>
            </p:cNvSpPr>
            <p:nvPr>
              <p:custDataLst>
                <p:tags r:id="rId5"/>
              </p:custDataLst>
            </p:nvPr>
          </p:nvSpPr>
          <p:spPr bwMode="auto">
            <a:xfrm>
              <a:off x="6611" y="6478"/>
              <a:ext cx="1303" cy="1372"/>
            </a:xfrm>
            <a:custGeom>
              <a:avLst/>
              <a:gdLst>
                <a:gd name="T0" fmla="*/ 54 w 109"/>
                <a:gd name="T1" fmla="*/ 0 h 145"/>
                <a:gd name="T2" fmla="*/ 0 w 109"/>
                <a:gd name="T3" fmla="*/ 54 h 145"/>
                <a:gd name="T4" fmla="*/ 54 w 109"/>
                <a:gd name="T5" fmla="*/ 145 h 145"/>
                <a:gd name="T6" fmla="*/ 109 w 109"/>
                <a:gd name="T7" fmla="*/ 54 h 145"/>
                <a:gd name="T8" fmla="*/ 54 w 109"/>
                <a:gd name="T9" fmla="*/ 0 h 145"/>
                <a:gd name="T10" fmla="*/ 54 w 109"/>
                <a:gd name="T11" fmla="*/ 97 h 145"/>
                <a:gd name="T12" fmla="*/ 10 w 109"/>
                <a:gd name="T13" fmla="*/ 53 h 145"/>
                <a:gd name="T14" fmla="*/ 54 w 109"/>
                <a:gd name="T15" fmla="*/ 8 h 145"/>
                <a:gd name="T16" fmla="*/ 99 w 109"/>
                <a:gd name="T17" fmla="*/ 53 h 145"/>
                <a:gd name="T18" fmla="*/ 54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chemeClr val="accent2"/>
            </a:solidFill>
            <a:ln>
              <a:noFill/>
            </a:ln>
          </p:spPr>
          <p:txBody>
            <a:bodyPr vert="horz" wrap="square" lIns="91392" tIns="45696" rIns="91392" bIns="45696" numCol="1" anchor="t" anchorCtr="0" compatLnSpc="1"/>
            <a:p>
              <a:endParaRPr lang="zh-CN" altLang="en-US"/>
            </a:p>
          </p:txBody>
        </p:sp>
        <p:sp>
          <p:nvSpPr>
            <p:cNvPr id="36" name="Rectangle 24"/>
            <p:cNvSpPr>
              <a:spLocks noChangeArrowheads="1"/>
            </p:cNvSpPr>
            <p:nvPr>
              <p:custDataLst>
                <p:tags r:id="rId6"/>
              </p:custDataLst>
            </p:nvPr>
          </p:nvSpPr>
          <p:spPr bwMode="auto">
            <a:xfrm>
              <a:off x="5960" y="7966"/>
              <a:ext cx="2806" cy="322"/>
            </a:xfrm>
            <a:prstGeom prst="rect">
              <a:avLst/>
            </a:prstGeom>
            <a:solidFill>
              <a:schemeClr val="accent2"/>
            </a:solidFill>
            <a:ln>
              <a:noFill/>
            </a:ln>
          </p:spPr>
          <p:txBody>
            <a:bodyPr vert="horz" wrap="square" lIns="91392" tIns="45696" rIns="91392" bIns="45696" numCol="1" anchor="t" anchorCtr="0" compatLnSpc="1"/>
            <a:p>
              <a:endParaRPr lang="zh-CN" altLang="en-US"/>
            </a:p>
          </p:txBody>
        </p:sp>
        <p:sp>
          <p:nvSpPr>
            <p:cNvPr id="40" name="文本框 26"/>
            <p:cNvSpPr txBox="1"/>
            <p:nvPr>
              <p:custDataLst>
                <p:tags r:id="rId7"/>
              </p:custDataLst>
            </p:nvPr>
          </p:nvSpPr>
          <p:spPr>
            <a:xfrm>
              <a:off x="6970" y="6691"/>
              <a:ext cx="585" cy="740"/>
            </a:xfrm>
            <a:prstGeom prst="rect">
              <a:avLst/>
            </a:prstGeom>
            <a:noFill/>
          </p:spPr>
          <p:txBody>
            <a:bodyPr wrap="square" rtlCol="0">
              <a:spAutoFit/>
            </a:bodyPr>
            <a:p>
              <a:pPr algn="ctr"/>
              <a:r>
                <a:rPr lang="en-US" altLang="zh-CN" sz="3200" b="1" dirty="0" smtClean="0">
                  <a:solidFill>
                    <a:schemeClr val="accent2"/>
                  </a:solidFill>
                  <a:latin typeface="微软雅黑" panose="020B0503020204020204" pitchFamily="34" charset="-122"/>
                  <a:ea typeface="微软雅黑" panose="020B0503020204020204" pitchFamily="34" charset="-122"/>
                </a:rPr>
                <a:t>2</a:t>
              </a:r>
              <a:endParaRPr lang="zh-CN" altLang="en-US" dirty="0" smtClean="0">
                <a:solidFill>
                  <a:schemeClr val="accent2"/>
                </a:solidFill>
                <a:latin typeface="微软雅黑" panose="020B0503020204020204" pitchFamily="34" charset="-122"/>
                <a:ea typeface="微软雅黑" panose="020B0503020204020204" pitchFamily="34" charset="-122"/>
              </a:endParaRPr>
            </a:p>
          </p:txBody>
        </p:sp>
        <p:sp>
          <p:nvSpPr>
            <p:cNvPr id="63" name="文本框 31"/>
            <p:cNvSpPr txBox="1"/>
            <p:nvPr>
              <p:custDataLst>
                <p:tags r:id="rId8"/>
              </p:custDataLst>
            </p:nvPr>
          </p:nvSpPr>
          <p:spPr>
            <a:xfrm>
              <a:off x="6209" y="8404"/>
              <a:ext cx="2744" cy="701"/>
            </a:xfrm>
            <a:prstGeom prst="rect">
              <a:avLst/>
            </a:prstGeom>
            <a:noFill/>
          </p:spPr>
          <p:txBody>
            <a:bodyPr wrap="square" rtlCol="0">
              <a:spAutoFit/>
            </a:bodyPr>
            <a:p>
              <a:pPr>
                <a:lnSpc>
                  <a:spcPct val="15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分镜头脚本</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195" y="6450"/>
              <a:ext cx="3119" cy="2656"/>
              <a:chOff x="8925" y="6450"/>
              <a:chExt cx="3119" cy="2656"/>
            </a:xfrm>
          </p:grpSpPr>
          <p:sp>
            <p:nvSpPr>
              <p:cNvPr id="29" name="Freeform 10"/>
              <p:cNvSpPr>
                <a:spLocks noEditPoints="1"/>
              </p:cNvSpPr>
              <p:nvPr>
                <p:custDataLst>
                  <p:tags r:id="rId9"/>
                </p:custDataLst>
              </p:nvPr>
            </p:nvSpPr>
            <p:spPr bwMode="auto">
              <a:xfrm>
                <a:off x="9925" y="6450"/>
                <a:ext cx="1303" cy="1372"/>
              </a:xfrm>
              <a:custGeom>
                <a:avLst/>
                <a:gdLst>
                  <a:gd name="T0" fmla="*/ 55 w 109"/>
                  <a:gd name="T1" fmla="*/ 0 h 145"/>
                  <a:gd name="T2" fmla="*/ 0 w 109"/>
                  <a:gd name="T3" fmla="*/ 54 h 145"/>
                  <a:gd name="T4" fmla="*/ 55 w 109"/>
                  <a:gd name="T5" fmla="*/ 145 h 145"/>
                  <a:gd name="T6" fmla="*/ 109 w 109"/>
                  <a:gd name="T7" fmla="*/ 54 h 145"/>
                  <a:gd name="T8" fmla="*/ 55 w 109"/>
                  <a:gd name="T9" fmla="*/ 0 h 145"/>
                  <a:gd name="T10" fmla="*/ 55 w 109"/>
                  <a:gd name="T11" fmla="*/ 97 h 145"/>
                  <a:gd name="T12" fmla="*/ 10 w 109"/>
                  <a:gd name="T13" fmla="*/ 53 h 145"/>
                  <a:gd name="T14" fmla="*/ 55 w 109"/>
                  <a:gd name="T15" fmla="*/ 8 h 145"/>
                  <a:gd name="T16" fmla="*/ 99 w 109"/>
                  <a:gd name="T17" fmla="*/ 53 h 145"/>
                  <a:gd name="T18" fmla="*/ 55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chemeClr val="accent1"/>
              </a:solidFill>
              <a:ln>
                <a:noFill/>
              </a:ln>
            </p:spPr>
            <p:txBody>
              <a:bodyPr vert="horz" wrap="square" lIns="91392" tIns="45696" rIns="91392" bIns="45696" numCol="1" anchor="t" anchorCtr="0" compatLnSpc="1"/>
              <a:p>
                <a:endParaRPr lang="zh-CN" altLang="en-US"/>
              </a:p>
            </p:txBody>
          </p:sp>
          <p:sp>
            <p:nvSpPr>
              <p:cNvPr id="35" name="Rectangle 23"/>
              <p:cNvSpPr>
                <a:spLocks noChangeArrowheads="1"/>
              </p:cNvSpPr>
              <p:nvPr>
                <p:custDataLst>
                  <p:tags r:id="rId10"/>
                </p:custDataLst>
              </p:nvPr>
            </p:nvSpPr>
            <p:spPr bwMode="auto">
              <a:xfrm>
                <a:off x="8925" y="7966"/>
                <a:ext cx="3119" cy="322"/>
              </a:xfrm>
              <a:prstGeom prst="rect">
                <a:avLst/>
              </a:prstGeom>
              <a:solidFill>
                <a:schemeClr val="accent1"/>
              </a:solidFill>
              <a:ln>
                <a:noFill/>
              </a:ln>
            </p:spPr>
            <p:txBody>
              <a:bodyPr vert="horz" wrap="square" lIns="91392" tIns="45696" rIns="91392" bIns="45696" numCol="1" anchor="t" anchorCtr="0" compatLnSpc="1"/>
              <a:p>
                <a:endParaRPr lang="zh-CN" altLang="en-US"/>
              </a:p>
            </p:txBody>
          </p:sp>
          <p:sp>
            <p:nvSpPr>
              <p:cNvPr id="42" name="文本框 27"/>
              <p:cNvSpPr txBox="1"/>
              <p:nvPr>
                <p:custDataLst>
                  <p:tags r:id="rId11"/>
                </p:custDataLst>
              </p:nvPr>
            </p:nvSpPr>
            <p:spPr>
              <a:xfrm>
                <a:off x="10283" y="6662"/>
                <a:ext cx="585" cy="740"/>
              </a:xfrm>
              <a:prstGeom prst="rect">
                <a:avLst/>
              </a:prstGeom>
              <a:noFill/>
            </p:spPr>
            <p:txBody>
              <a:bodyPr wrap="square" rtlCol="0">
                <a:spAutoFit/>
              </a:bodyPr>
              <a:p>
                <a:pPr algn="ctr"/>
                <a:r>
                  <a:rPr lang="en-US" altLang="zh-CN" sz="3200" b="1" dirty="0" smtClean="0">
                    <a:solidFill>
                      <a:schemeClr val="accent1"/>
                    </a:solidFill>
                    <a:latin typeface="微软雅黑" panose="020B0503020204020204" pitchFamily="34" charset="-122"/>
                    <a:ea typeface="微软雅黑" panose="020B0503020204020204" pitchFamily="34" charset="-122"/>
                  </a:rPr>
                  <a:t>3</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sp>
            <p:nvSpPr>
              <p:cNvPr id="66" name="文本框 32"/>
              <p:cNvSpPr txBox="1"/>
              <p:nvPr>
                <p:custDataLst>
                  <p:tags r:id="rId12"/>
                </p:custDataLst>
              </p:nvPr>
            </p:nvSpPr>
            <p:spPr>
              <a:xfrm>
                <a:off x="9611" y="8405"/>
                <a:ext cx="2260" cy="701"/>
              </a:xfrm>
              <a:prstGeom prst="rect">
                <a:avLst/>
              </a:prstGeom>
              <a:noFill/>
            </p:spPr>
            <p:txBody>
              <a:bodyPr wrap="square" rtlCol="0">
                <a:spAutoFit/>
              </a:bodyPr>
              <a:p>
                <a:pPr>
                  <a:lnSpc>
                    <a:spcPct val="15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文学脚本</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2  </a:t>
            </a:r>
            <a:r>
              <a:rPr dirty="0"/>
              <a:t>撰写短视频脚本</a:t>
            </a:r>
            <a:endParaRPr dirty="0"/>
          </a:p>
        </p:txBody>
      </p:sp>
      <p:sp>
        <p:nvSpPr>
          <p:cNvPr id="14" name="矩形 13"/>
          <p:cNvSpPr/>
          <p:nvPr/>
        </p:nvSpPr>
        <p:spPr>
          <a:xfrm>
            <a:off x="1061085" y="1287780"/>
            <a:ext cx="346329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2．短视频脚本的写作思路</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05205" y="2105025"/>
            <a:ext cx="10619740" cy="3169285"/>
          </a:xfrm>
          <a:prstGeom prst="rect">
            <a:avLst/>
          </a:prstGeom>
          <a:noFill/>
        </p:spPr>
        <p:txBody>
          <a:bodyPr wrap="square" rtlCol="0">
            <a:spAutoFit/>
          </a:bodyPr>
          <a:p>
            <a:pPr lvl="0" indent="457200" algn="just" fontAlgn="auto">
              <a:lnSpc>
                <a:spcPct val="20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（1）明确主题和用户需求</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fontAlgn="auto">
              <a:lnSpc>
                <a:spcPct val="200000"/>
              </a:lnSpc>
              <a:buClrTx/>
              <a:buSzTx/>
              <a:buFontTx/>
            </a:pPr>
            <a:r>
              <a:rPr sz="2000" dirty="0">
                <a:latin typeface="微软雅黑" panose="020B0503020204020204" pitchFamily="34" charset="-122"/>
                <a:ea typeface="微软雅黑" panose="020B0503020204020204" pitchFamily="34" charset="-122"/>
                <a:sym typeface="+mn-ea"/>
              </a:rPr>
              <a:t>在创作短视频脚本之前，需要先明确短视频的主题和用户需求，从而确定短视频的内容方向。在确定主题和用户需求后，短视频既需要传达出主要的营销信息，还要为用户提供他们想看到的内容。例如，某运动品牌想要通过短视频推广户外登山用具，主题可以确定为“户外探险与挑战自我”，而用户则可能关心产品的实用性、耐用性及其在户外环境下的表现等。</a:t>
            </a:r>
            <a:endParaRPr sz="2000" dirty="0">
              <a:latin typeface="微软雅黑" panose="020B0503020204020204" pitchFamily="34" charset="-122"/>
              <a:ea typeface="微软雅黑" panose="020B0503020204020204" pitchFamily="34" charset="-122"/>
              <a:sym typeface="+mn-ea"/>
            </a:endParaRPr>
          </a:p>
        </p:txBody>
      </p:sp>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3"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2  </a:t>
            </a:r>
            <a:r>
              <a:rPr dirty="0"/>
              <a:t>撰写短视频脚本</a:t>
            </a:r>
            <a:endParaRPr dirty="0"/>
          </a:p>
        </p:txBody>
      </p:sp>
      <p:sp>
        <p:nvSpPr>
          <p:cNvPr id="14" name="矩形 13"/>
          <p:cNvSpPr/>
          <p:nvPr/>
        </p:nvSpPr>
        <p:spPr>
          <a:xfrm>
            <a:off x="1061085" y="1287780"/>
            <a:ext cx="348678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2．短视频脚本的写作思路</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1998345"/>
            <a:ext cx="10321290" cy="1476375"/>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（2）搭建内容框架</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搭建一个清晰的内容框架，可以确保短视频的连贯性和吸引力。内容框架的主要工作就是规划好通过什么样的内容和表现方式来展现短视频的主题，包括括</a:t>
            </a:r>
            <a:r>
              <a:rPr lang="zh-CN" sz="2000" dirty="0">
                <a:latin typeface="微软雅黑" panose="020B0503020204020204" pitchFamily="34" charset="-122"/>
                <a:ea typeface="微软雅黑" panose="020B0503020204020204" pitchFamily="34" charset="-122"/>
                <a:sym typeface="+mn-ea"/>
              </a:rPr>
              <a:t>以下</a:t>
            </a:r>
            <a:r>
              <a:rPr lang="en-US" altLang="zh-CN" sz="2000" dirty="0">
                <a:latin typeface="微软雅黑" panose="020B0503020204020204" pitchFamily="34" charset="-122"/>
                <a:ea typeface="微软雅黑" panose="020B0503020204020204" pitchFamily="34" charset="-122"/>
                <a:sym typeface="+mn-ea"/>
              </a:rPr>
              <a:t>8</a:t>
            </a:r>
            <a:r>
              <a:rPr lang="zh-CN" altLang="en-US" sz="2000" dirty="0">
                <a:latin typeface="微软雅黑" panose="020B0503020204020204" pitchFamily="34" charset="-122"/>
                <a:ea typeface="微软雅黑" panose="020B0503020204020204" pitchFamily="34" charset="-122"/>
                <a:sym typeface="+mn-ea"/>
              </a:rPr>
              <a:t>种。</a:t>
            </a:r>
            <a:endParaRPr lang="zh-CN" altLang="en-US" sz="2000" dirty="0">
              <a:latin typeface="微软雅黑" panose="020B0503020204020204" pitchFamily="34" charset="-122"/>
              <a:ea typeface="微软雅黑" panose="020B0503020204020204" pitchFamily="34" charset="-122"/>
              <a:sym typeface="+mn-ea"/>
            </a:endParaRPr>
          </a:p>
        </p:txBody>
      </p:sp>
      <p:grpSp>
        <p:nvGrpSpPr>
          <p:cNvPr id="1020" name="组合 1019"/>
          <p:cNvGrpSpPr/>
          <p:nvPr>
            <p:custDataLst>
              <p:tags r:id="rId1"/>
            </p:custDataLst>
          </p:nvPr>
        </p:nvGrpSpPr>
        <p:grpSpPr>
          <a:xfrm>
            <a:off x="1532890" y="4015740"/>
            <a:ext cx="9389802" cy="2178050"/>
            <a:chOff x="2279" y="3572"/>
            <a:chExt cx="9989" cy="3656"/>
          </a:xfrm>
        </p:grpSpPr>
        <p:sp>
          <p:nvSpPr>
            <p:cNvPr id="996" name="泪滴形 995"/>
            <p:cNvSpPr/>
            <p:nvPr>
              <p:custDataLst>
                <p:tags r:id="rId2"/>
              </p:custDataLst>
            </p:nvPr>
          </p:nvSpPr>
          <p:spPr>
            <a:xfrm flipH="1">
              <a:off x="2905" y="3572"/>
              <a:ext cx="866" cy="866"/>
            </a:xfrm>
            <a:prstGeom prst="teardrop">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97" name="文本框 996"/>
            <p:cNvSpPr txBox="1"/>
            <p:nvPr>
              <p:custDataLst>
                <p:tags r:id="rId3"/>
              </p:custDataLst>
            </p:nvPr>
          </p:nvSpPr>
          <p:spPr>
            <a:xfrm>
              <a:off x="2280"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人物</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998" name="文本框 997"/>
            <p:cNvSpPr txBox="1"/>
            <p:nvPr>
              <p:custDataLst>
                <p:tags r:id="rId4"/>
              </p:custDataLst>
            </p:nvPr>
          </p:nvSpPr>
          <p:spPr>
            <a:xfrm>
              <a:off x="2912"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01</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999" name="泪滴形 998"/>
            <p:cNvSpPr/>
            <p:nvPr>
              <p:custDataLst>
                <p:tags r:id="rId5"/>
              </p:custDataLst>
            </p:nvPr>
          </p:nvSpPr>
          <p:spPr>
            <a:xfrm flipH="1">
              <a:off x="5480" y="3572"/>
              <a:ext cx="866" cy="866"/>
            </a:xfrm>
            <a:prstGeom prst="teardrop">
              <a:avLst/>
            </a:prstGeom>
            <a:solidFill>
              <a:srgbClr val="767676"/>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0" name="文本框 999"/>
            <p:cNvSpPr txBox="1"/>
            <p:nvPr>
              <p:custDataLst>
                <p:tags r:id="rId6"/>
              </p:custDataLst>
            </p:nvPr>
          </p:nvSpPr>
          <p:spPr>
            <a:xfrm>
              <a:off x="4854"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场景</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01" name="文本框 1000"/>
            <p:cNvSpPr txBox="1"/>
            <p:nvPr>
              <p:custDataLst>
                <p:tags r:id="rId7"/>
              </p:custDataLst>
            </p:nvPr>
          </p:nvSpPr>
          <p:spPr>
            <a:xfrm>
              <a:off x="5486"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02</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02" name="泪滴形 1001"/>
            <p:cNvSpPr/>
            <p:nvPr>
              <p:custDataLst>
                <p:tags r:id="rId8"/>
              </p:custDataLst>
            </p:nvPr>
          </p:nvSpPr>
          <p:spPr>
            <a:xfrm flipH="1">
              <a:off x="8054" y="3572"/>
              <a:ext cx="866" cy="866"/>
            </a:xfrm>
            <a:prstGeom prst="teardrop">
              <a:avLst/>
            </a:prstGeom>
            <a:solidFill>
              <a:srgbClr val="E34C3F"/>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3" name="文本框 1002"/>
            <p:cNvSpPr txBox="1"/>
            <p:nvPr>
              <p:custDataLst>
                <p:tags r:id="rId9"/>
              </p:custDataLst>
            </p:nvPr>
          </p:nvSpPr>
          <p:spPr>
            <a:xfrm>
              <a:off x="7428"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事件</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04" name="文本框 1003"/>
            <p:cNvSpPr txBox="1"/>
            <p:nvPr>
              <p:custDataLst>
                <p:tags r:id="rId10"/>
              </p:custDataLst>
            </p:nvPr>
          </p:nvSpPr>
          <p:spPr>
            <a:xfrm>
              <a:off x="8060"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03</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05" name="泪滴形 1004"/>
            <p:cNvSpPr/>
            <p:nvPr>
              <p:custDataLst>
                <p:tags r:id="rId11"/>
              </p:custDataLst>
            </p:nvPr>
          </p:nvSpPr>
          <p:spPr>
            <a:xfrm flipH="1">
              <a:off x="10628" y="3572"/>
              <a:ext cx="866" cy="866"/>
            </a:xfrm>
            <a:prstGeom prst="teardrop">
              <a:avLst/>
            </a:prstGeom>
            <a:solidFill>
              <a:srgbClr val="34B2E4"/>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6" name="文本框 1005"/>
            <p:cNvSpPr txBox="1"/>
            <p:nvPr>
              <p:custDataLst>
                <p:tags r:id="rId12"/>
              </p:custDataLst>
            </p:nvPr>
          </p:nvSpPr>
          <p:spPr>
            <a:xfrm>
              <a:off x="10002"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情节</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07" name="文本框 1006"/>
            <p:cNvSpPr txBox="1"/>
            <p:nvPr>
              <p:custDataLst>
                <p:tags r:id="rId13"/>
              </p:custDataLst>
            </p:nvPr>
          </p:nvSpPr>
          <p:spPr>
            <a:xfrm>
              <a:off x="10634"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04</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08" name="泪滴形 1007"/>
            <p:cNvSpPr/>
            <p:nvPr>
              <p:custDataLst>
                <p:tags r:id="rId14"/>
              </p:custDataLst>
            </p:nvPr>
          </p:nvSpPr>
          <p:spPr>
            <a:xfrm flipH="1">
              <a:off x="2905" y="5559"/>
              <a:ext cx="866" cy="866"/>
            </a:xfrm>
            <a:prstGeom prst="teardrop">
              <a:avLst/>
            </a:prstGeom>
            <a:solidFill>
              <a:srgbClr val="0AD0D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9" name="文本框 1008"/>
            <p:cNvSpPr txBox="1"/>
            <p:nvPr>
              <p:custDataLst>
                <p:tags r:id="rId15"/>
              </p:custDataLst>
            </p:nvPr>
          </p:nvSpPr>
          <p:spPr>
            <a:xfrm>
              <a:off x="2279"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运镜</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0" name="文本框 1009"/>
            <p:cNvSpPr txBox="1"/>
            <p:nvPr>
              <p:custDataLst>
                <p:tags r:id="rId16"/>
              </p:custDataLst>
            </p:nvPr>
          </p:nvSpPr>
          <p:spPr>
            <a:xfrm>
              <a:off x="2912"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05</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11" name="泪滴形 1010"/>
            <p:cNvSpPr/>
            <p:nvPr>
              <p:custDataLst>
                <p:tags r:id="rId17"/>
              </p:custDataLst>
            </p:nvPr>
          </p:nvSpPr>
          <p:spPr>
            <a:xfrm flipH="1">
              <a:off x="5480" y="5559"/>
              <a:ext cx="866" cy="866"/>
            </a:xfrm>
            <a:prstGeom prst="teardrop">
              <a:avLst/>
            </a:prstGeom>
            <a:solidFill>
              <a:srgbClr val="0ADAAD"/>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2" name="文本框 1011"/>
            <p:cNvSpPr txBox="1"/>
            <p:nvPr>
              <p:custDataLst>
                <p:tags r:id="rId18"/>
              </p:custDataLst>
            </p:nvPr>
          </p:nvSpPr>
          <p:spPr>
            <a:xfrm>
              <a:off x="4854"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景别</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3" name="文本框 1012"/>
            <p:cNvSpPr txBox="1"/>
            <p:nvPr>
              <p:custDataLst>
                <p:tags r:id="rId19"/>
              </p:custDataLst>
            </p:nvPr>
          </p:nvSpPr>
          <p:spPr>
            <a:xfrm>
              <a:off x="5486"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06</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14" name="泪滴形 1013"/>
            <p:cNvSpPr/>
            <p:nvPr>
              <p:custDataLst>
                <p:tags r:id="rId20"/>
              </p:custDataLst>
            </p:nvPr>
          </p:nvSpPr>
          <p:spPr>
            <a:xfrm flipH="1">
              <a:off x="8054" y="5559"/>
              <a:ext cx="866" cy="866"/>
            </a:xfrm>
            <a:prstGeom prst="teardrop">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5" name="文本框 1014"/>
            <p:cNvSpPr txBox="1"/>
            <p:nvPr>
              <p:custDataLst>
                <p:tags r:id="rId21"/>
              </p:custDataLst>
            </p:nvPr>
          </p:nvSpPr>
          <p:spPr>
            <a:xfrm>
              <a:off x="7428"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时长</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6" name="文本框 1015"/>
            <p:cNvSpPr txBox="1"/>
            <p:nvPr>
              <p:custDataLst>
                <p:tags r:id="rId22"/>
              </p:custDataLst>
            </p:nvPr>
          </p:nvSpPr>
          <p:spPr>
            <a:xfrm>
              <a:off x="8060"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07</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sp>
          <p:nvSpPr>
            <p:cNvPr id="1017" name="泪滴形 1016"/>
            <p:cNvSpPr/>
            <p:nvPr>
              <p:custDataLst>
                <p:tags r:id="rId23"/>
              </p:custDataLst>
            </p:nvPr>
          </p:nvSpPr>
          <p:spPr>
            <a:xfrm flipH="1">
              <a:off x="10628" y="5559"/>
              <a:ext cx="866" cy="866"/>
            </a:xfrm>
            <a:prstGeom prst="teardrop">
              <a:avLst/>
            </a:prstGeom>
            <a:solidFill>
              <a:srgbClr val="767676"/>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8" name="文本框 1017"/>
            <p:cNvSpPr txBox="1"/>
            <p:nvPr>
              <p:custDataLst>
                <p:tags r:id="rId24"/>
              </p:custDataLst>
            </p:nvPr>
          </p:nvSpPr>
          <p:spPr>
            <a:xfrm>
              <a:off x="10150"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背景音乐/音效</a:t>
              </a:r>
              <a:endPar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endParaRPr>
            </a:p>
          </p:txBody>
        </p:sp>
        <p:sp>
          <p:nvSpPr>
            <p:cNvPr id="1019" name="文本框 1018"/>
            <p:cNvSpPr txBox="1"/>
            <p:nvPr>
              <p:custDataLst>
                <p:tags r:id="rId25"/>
              </p:custDataLst>
            </p:nvPr>
          </p:nvSpPr>
          <p:spPr>
            <a:xfrm>
              <a:off x="10634"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08</a:t>
              </a:r>
              <a:endParaRPr kumimoji="1" lang="en-US" altLang="zh-CN" sz="2000" b="1" spc="3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2  </a:t>
            </a:r>
            <a:r>
              <a:rPr dirty="0"/>
              <a:t>撰写短视频脚本</a:t>
            </a:r>
            <a:endParaRPr dirty="0"/>
          </a:p>
        </p:txBody>
      </p:sp>
      <p:sp>
        <p:nvSpPr>
          <p:cNvPr id="14" name="矩形 13"/>
          <p:cNvSpPr/>
          <p:nvPr/>
        </p:nvSpPr>
        <p:spPr>
          <a:xfrm>
            <a:off x="1061085" y="1287780"/>
            <a:ext cx="346329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2．短视频脚本的写作思路</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05205" y="2030095"/>
            <a:ext cx="6880225" cy="3784600"/>
          </a:xfrm>
          <a:prstGeom prst="rect">
            <a:avLst/>
          </a:prstGeom>
          <a:noFill/>
        </p:spPr>
        <p:txBody>
          <a:bodyPr wrap="square" rtlCol="0">
            <a:spAutoFit/>
          </a:bodyPr>
          <a:p>
            <a:pPr lvl="0" indent="457200" algn="just" fontAlgn="auto">
              <a:lnSpc>
                <a:spcPct val="20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（3）填充细节</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fontAlgn="auto">
              <a:lnSpc>
                <a:spcPct val="200000"/>
              </a:lnSpc>
              <a:buClrTx/>
              <a:buSzTx/>
              <a:buFontTx/>
            </a:pPr>
            <a:r>
              <a:rPr sz="2000" dirty="0">
                <a:latin typeface="微软雅黑" panose="020B0503020204020204" pitchFamily="34" charset="-122"/>
                <a:ea typeface="微软雅黑" panose="020B0503020204020204" pitchFamily="34" charset="-122"/>
                <a:sym typeface="+mn-ea"/>
              </a:rPr>
              <a:t>在内容框架的基础上，填充每个场景中的细节，包括台词、动作和道具等。这些细节能够使短视频更加有感染力，增强用户的代入感。例如，主角通过台词介绍智能净水器的特点和优势，如“随时掌握净水情况，确保饮水安全，关爱家人健康不容错过”</a:t>
            </a:r>
            <a:r>
              <a:rPr lang="zh-CN" sz="2000" dirty="0">
                <a:latin typeface="微软雅黑" panose="020B0503020204020204" pitchFamily="34" charset="-122"/>
                <a:ea typeface="微软雅黑" panose="020B0503020204020204" pitchFamily="34" charset="-122"/>
                <a:sym typeface="+mn-ea"/>
              </a:rPr>
              <a:t>右</a:t>
            </a:r>
            <a:r>
              <a:rPr sz="2000" dirty="0">
                <a:latin typeface="微软雅黑" panose="020B0503020204020204" pitchFamily="34" charset="-122"/>
                <a:ea typeface="微软雅黑" panose="020B0503020204020204" pitchFamily="34" charset="-122"/>
                <a:sym typeface="+mn-ea"/>
              </a:rPr>
              <a:t>表为短视频的分镜头脚本示例。</a:t>
            </a:r>
            <a:endParaRPr sz="2000" dirty="0">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8434705" y="2330450"/>
            <a:ext cx="2808605" cy="3656965"/>
            <a:chOff x="12699" y="3105"/>
            <a:chExt cx="5252" cy="6706"/>
          </a:xfrm>
        </p:grpSpPr>
        <p:sp>
          <p:nvSpPr>
            <p:cNvPr id="6" name="矩形 21"/>
            <p:cNvSpPr>
              <a:spLocks noChangeArrowheads="1"/>
            </p:cNvSpPr>
            <p:nvPr/>
          </p:nvSpPr>
          <p:spPr bwMode="auto">
            <a:xfrm flipV="1">
              <a:off x="12699" y="3105"/>
              <a:ext cx="5252" cy="6707"/>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pic>
          <p:nvPicPr>
            <p:cNvPr id="4" name="图片 3"/>
            <p:cNvPicPr>
              <a:picLocks noChangeAspect="1"/>
            </p:cNvPicPr>
            <p:nvPr/>
          </p:nvPicPr>
          <p:blipFill>
            <a:blip r:embed="rId1"/>
            <a:stretch>
              <a:fillRect/>
            </a:stretch>
          </p:blipFill>
          <p:spPr>
            <a:xfrm>
              <a:off x="12897" y="3197"/>
              <a:ext cx="4877" cy="6472"/>
            </a:xfrm>
            <a:prstGeom prst="rect">
              <a:avLst/>
            </a:prstGeom>
          </p:spPr>
        </p:pic>
      </p:gr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87780"/>
            <a:ext cx="29762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1．拍摄短视频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1998345"/>
            <a:ext cx="10321290" cy="101473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（1）拍摄设备</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常见的拍摄设备主要有3种，3者之间各有优势，其使用场景也有所不同。</a:t>
            </a:r>
            <a:endParaRPr sz="2000"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91845" y="3463290"/>
            <a:ext cx="3307715" cy="2399665"/>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手机</a:t>
            </a:r>
            <a:r>
              <a:rPr lang="zh-CN" altLang="en-US" sz="2000" b="1"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手机拍摄具有拍摄方便、操作智能、编辑便捷等优势，随着手机摄像头的不断升级，它可以满足大部分拍摄需求。</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4737100" y="3463290"/>
            <a:ext cx="2581275" cy="193802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相机</a:t>
            </a:r>
            <a:r>
              <a:rPr lang="zh-CN" altLang="en-US" sz="2000" b="1"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相机是专业性设备，具有更高的像素和更好的图像质量。</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8103870" y="3463290"/>
            <a:ext cx="3278505"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无人机</a:t>
            </a:r>
            <a:r>
              <a:rPr lang="zh-CN" altLang="en-US" sz="2000" b="1"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无人机具有高清晰、大比例尺、小面积等优点，适合拍摄一些需要高空、远距离、俯视等视角的画面。</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p:nvCxnSpPr>
        <p:spPr>
          <a:xfrm flipV="1">
            <a:off x="4418579" y="3588088"/>
            <a:ext cx="0" cy="211582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flipV="1">
            <a:off x="7832974" y="3588088"/>
            <a:ext cx="0" cy="211582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87780"/>
            <a:ext cx="29762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1．拍摄短视频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1998345"/>
            <a:ext cx="10321290" cy="101473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（2）拍摄技巧</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使用一定的拍摄技巧，可以提升短视频的质量。</a:t>
            </a:r>
            <a:endParaRPr sz="2000" dirty="0">
              <a:latin typeface="微软雅黑" panose="020B0503020204020204" pitchFamily="34" charset="-122"/>
              <a:ea typeface="微软雅黑" panose="020B0503020204020204" pitchFamily="34" charset="-122"/>
              <a:sym typeface="+mn-ea"/>
            </a:endParaRPr>
          </a:p>
        </p:txBody>
      </p:sp>
      <p:grpSp>
        <p:nvGrpSpPr>
          <p:cNvPr id="15" name="组合 14"/>
          <p:cNvGrpSpPr/>
          <p:nvPr>
            <p:custDataLst>
              <p:tags r:id="rId1"/>
            </p:custDataLst>
          </p:nvPr>
        </p:nvGrpSpPr>
        <p:grpSpPr>
          <a:xfrm>
            <a:off x="1540904" y="3712249"/>
            <a:ext cx="9703031" cy="1959656"/>
            <a:chOff x="1173" y="4954"/>
            <a:chExt cx="12244" cy="2458"/>
          </a:xfrm>
        </p:grpSpPr>
        <p:sp>
          <p:nvSpPr>
            <p:cNvPr id="16" name="椭圆 15"/>
            <p:cNvSpPr/>
            <p:nvPr>
              <p:custDataLst>
                <p:tags r:id="rId2"/>
              </p:custDataLst>
            </p:nvPr>
          </p:nvSpPr>
          <p:spPr>
            <a:xfrm>
              <a:off x="9630" y="4968"/>
              <a:ext cx="626" cy="626"/>
            </a:xfrm>
            <a:prstGeom prst="ellipse">
              <a:avLst/>
            </a:prstGeom>
            <a:solidFill>
              <a:schemeClr val="accent1"/>
            </a:solidFill>
            <a:ln>
              <a:noFill/>
            </a:ln>
          </p:spPr>
          <p:style>
            <a:lnRef idx="2">
              <a:srgbClr val="04918B">
                <a:shade val="50000"/>
              </a:srgbClr>
            </a:lnRef>
            <a:fillRef idx="1">
              <a:srgbClr val="04918B"/>
            </a:fillRef>
            <a:effectRef idx="0">
              <a:srgbClr val="04918B"/>
            </a:effectRef>
            <a:fontRef idx="minor">
              <a:srgbClr val="FFFFFF"/>
            </a:fontRef>
          </p:style>
          <p:txBody>
            <a:bodyPr wrap="square" rtlCol="0" anchor="ctr">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17" name="椭圆 16"/>
            <p:cNvSpPr/>
            <p:nvPr>
              <p:custDataLst>
                <p:tags r:id="rId3"/>
              </p:custDataLst>
            </p:nvPr>
          </p:nvSpPr>
          <p:spPr>
            <a:xfrm>
              <a:off x="9630" y="6768"/>
              <a:ext cx="626" cy="626"/>
            </a:xfrm>
            <a:prstGeom prst="ellipse">
              <a:avLst/>
            </a:prstGeom>
            <a:solidFill>
              <a:srgbClr val="F37A20">
                <a:lumMod val="50000"/>
              </a:srgbClr>
            </a:solidFill>
            <a:ln>
              <a:noFill/>
            </a:ln>
          </p:spPr>
          <p:style>
            <a:lnRef idx="2">
              <a:srgbClr val="04918B">
                <a:shade val="50000"/>
              </a:srgbClr>
            </a:lnRef>
            <a:fillRef idx="1">
              <a:srgbClr val="04918B"/>
            </a:fillRef>
            <a:effectRef idx="0">
              <a:srgbClr val="04918B"/>
            </a:effectRef>
            <a:fontRef idx="minor">
              <a:srgbClr val="FFFFFF"/>
            </a:fontRef>
          </p:style>
          <p:txBody>
            <a:bodyPr wrap="square" rtlCol="0" anchor="ctr">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2" name="文本框 560"/>
            <p:cNvSpPr txBox="1"/>
            <p:nvPr>
              <p:custDataLst>
                <p:tags r:id="rId4"/>
              </p:custDataLst>
            </p:nvPr>
          </p:nvSpPr>
          <p:spPr>
            <a:xfrm>
              <a:off x="10356" y="6754"/>
              <a:ext cx="3044"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fontAlgn="base">
                <a:spcBef>
                  <a:spcPct val="0"/>
                </a:spcBef>
                <a:spcAft>
                  <a:spcPct val="0"/>
                </a:spcAft>
                <a:defRPr sz="2000" b="1">
                  <a:solidFill>
                    <a:srgbClr val="FFFFFF">
                      <a:lumMod val="50000"/>
                    </a:srgbClr>
                  </a:solidFill>
                  <a:latin typeface="Arial" panose="020B0604020202020204" pitchFamily="34" charset="0"/>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r>
                <a:rPr lang="zh-CN" altLang="en-US" dirty="0">
                  <a:latin typeface="微软雅黑" panose="020B0503020204020204" pitchFamily="34" charset="-122"/>
                  <a:ea typeface="微软雅黑" panose="020B0503020204020204" pitchFamily="34" charset="-122"/>
                </a:rPr>
                <a:t>合理运用营销元素</a:t>
              </a:r>
              <a:endParaRPr lang="zh-CN" altLang="en-US" dirty="0">
                <a:latin typeface="微软雅黑" panose="020B0503020204020204" pitchFamily="34" charset="-122"/>
                <a:ea typeface="微软雅黑" panose="020B0503020204020204" pitchFamily="34" charset="-122"/>
              </a:endParaRPr>
            </a:p>
          </p:txBody>
        </p:sp>
        <p:sp>
          <p:nvSpPr>
            <p:cNvPr id="23" name="文本框 561"/>
            <p:cNvSpPr txBox="1"/>
            <p:nvPr>
              <p:custDataLst>
                <p:tags r:id="rId5"/>
              </p:custDataLst>
            </p:nvPr>
          </p:nvSpPr>
          <p:spPr>
            <a:xfrm>
              <a:off x="10356" y="4954"/>
              <a:ext cx="306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fontAlgn="base">
                <a:spcBef>
                  <a:spcPct val="0"/>
                </a:spcBef>
                <a:spcAft>
                  <a:spcPct val="0"/>
                </a:spcAft>
                <a:defRPr sz="2000" b="1">
                  <a:solidFill>
                    <a:srgbClr val="FFFFFF">
                      <a:lumMod val="50000"/>
                    </a:srgbClr>
                  </a:solidFill>
                  <a:latin typeface="Arial" panose="020B0604020202020204" pitchFamily="34" charset="0"/>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r>
                <a:rPr lang="zh-CN" altLang="en-US" dirty="0">
                  <a:latin typeface="微软雅黑" panose="020B0503020204020204" pitchFamily="34" charset="-122"/>
                  <a:ea typeface="微软雅黑" panose="020B0503020204020204" pitchFamily="34" charset="-122"/>
                </a:rPr>
                <a:t>调整拍摄参数</a:t>
              </a:r>
              <a:endParaRPr lang="zh-CN" altLang="en-US" dirty="0">
                <a:latin typeface="微软雅黑" panose="020B0503020204020204" pitchFamily="34" charset="-122"/>
                <a:ea typeface="微软雅黑" panose="020B0503020204020204" pitchFamily="34" charset="-122"/>
              </a:endParaRPr>
            </a:p>
          </p:txBody>
        </p:sp>
        <p:sp>
          <p:nvSpPr>
            <p:cNvPr id="24" name="椭圆 23"/>
            <p:cNvSpPr/>
            <p:nvPr>
              <p:custDataLst>
                <p:tags r:id="rId6"/>
              </p:custDataLst>
            </p:nvPr>
          </p:nvSpPr>
          <p:spPr>
            <a:xfrm>
              <a:off x="5402" y="4968"/>
              <a:ext cx="626" cy="626"/>
            </a:xfrm>
            <a:prstGeom prst="ellipse">
              <a:avLst/>
            </a:prstGeom>
            <a:solidFill>
              <a:srgbClr val="E2268F"/>
            </a:solidFill>
            <a:ln>
              <a:noFill/>
            </a:ln>
          </p:spPr>
          <p:style>
            <a:lnRef idx="2">
              <a:srgbClr val="04918B">
                <a:shade val="50000"/>
              </a:srgbClr>
            </a:lnRef>
            <a:fillRef idx="1">
              <a:srgbClr val="04918B"/>
            </a:fillRef>
            <a:effectRef idx="0">
              <a:srgbClr val="04918B"/>
            </a:effectRef>
            <a:fontRef idx="minor">
              <a:srgbClr val="FFFFFF"/>
            </a:fontRef>
          </p:style>
          <p:txBody>
            <a:bodyPr wrap="square" rtlCol="0" anchor="ctr">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5" name="椭圆 24"/>
            <p:cNvSpPr/>
            <p:nvPr>
              <p:custDataLst>
                <p:tags r:id="rId7"/>
              </p:custDataLst>
            </p:nvPr>
          </p:nvSpPr>
          <p:spPr>
            <a:xfrm>
              <a:off x="5402" y="6768"/>
              <a:ext cx="626" cy="626"/>
            </a:xfrm>
            <a:prstGeom prst="ellipse">
              <a:avLst/>
            </a:prstGeom>
            <a:solidFill>
              <a:srgbClr val="FCD407"/>
            </a:solidFill>
            <a:ln>
              <a:noFill/>
            </a:ln>
          </p:spPr>
          <p:style>
            <a:lnRef idx="2">
              <a:srgbClr val="04918B">
                <a:shade val="50000"/>
              </a:srgbClr>
            </a:lnRef>
            <a:fillRef idx="1">
              <a:srgbClr val="04918B"/>
            </a:fillRef>
            <a:effectRef idx="0">
              <a:srgbClr val="04918B"/>
            </a:effectRef>
            <a:fontRef idx="minor">
              <a:srgbClr val="FFFFFF"/>
            </a:fontRef>
          </p:style>
          <p:txBody>
            <a:bodyPr wrap="square" rtlCol="0" anchor="ctr">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1" name="文本框 564"/>
            <p:cNvSpPr txBox="1"/>
            <p:nvPr>
              <p:custDataLst>
                <p:tags r:id="rId8"/>
              </p:custDataLst>
            </p:nvPr>
          </p:nvSpPr>
          <p:spPr>
            <a:xfrm>
              <a:off x="6128" y="4954"/>
              <a:ext cx="287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fontAlgn="base">
                <a:spcBef>
                  <a:spcPct val="0"/>
                </a:spcBef>
                <a:spcAft>
                  <a:spcPct val="0"/>
                </a:spcAft>
                <a:defRPr sz="2000" b="1">
                  <a:solidFill>
                    <a:srgbClr val="FFFFFF">
                      <a:lumMod val="50000"/>
                    </a:srgbClr>
                  </a:solidFill>
                  <a:latin typeface="Arial" panose="020B0604020202020204" pitchFamily="34" charset="0"/>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r>
                <a:rPr lang="zh-CN" altLang="en-US" dirty="0">
                  <a:latin typeface="微软雅黑" panose="020B0503020204020204" pitchFamily="34" charset="-122"/>
                  <a:ea typeface="微软雅黑" panose="020B0503020204020204" pitchFamily="34" charset="-122"/>
                </a:rPr>
                <a:t>变换构图方式</a:t>
              </a:r>
              <a:endParaRPr lang="zh-CN" altLang="en-US" dirty="0">
                <a:latin typeface="微软雅黑" panose="020B0503020204020204" pitchFamily="34" charset="-122"/>
                <a:ea typeface="微软雅黑" panose="020B0503020204020204" pitchFamily="34" charset="-122"/>
              </a:endParaRPr>
            </a:p>
          </p:txBody>
        </p:sp>
        <p:sp>
          <p:nvSpPr>
            <p:cNvPr id="32" name="文本框 565"/>
            <p:cNvSpPr txBox="1"/>
            <p:nvPr>
              <p:custDataLst>
                <p:tags r:id="rId9"/>
              </p:custDataLst>
            </p:nvPr>
          </p:nvSpPr>
          <p:spPr>
            <a:xfrm>
              <a:off x="6128" y="6754"/>
              <a:ext cx="287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fontAlgn="base">
                <a:spcBef>
                  <a:spcPct val="0"/>
                </a:spcBef>
                <a:spcAft>
                  <a:spcPct val="0"/>
                </a:spcAft>
                <a:defRPr sz="2000" b="1">
                  <a:solidFill>
                    <a:srgbClr val="FFFFFF">
                      <a:lumMod val="50000"/>
                    </a:srgbClr>
                  </a:solidFill>
                  <a:latin typeface="Arial" panose="020B0604020202020204" pitchFamily="34" charset="0"/>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r>
                <a:rPr lang="zh-CN" altLang="en-US" dirty="0">
                  <a:latin typeface="微软雅黑" panose="020B0503020204020204" pitchFamily="34" charset="-122"/>
                  <a:ea typeface="微软雅黑" panose="020B0503020204020204" pitchFamily="34" charset="-122"/>
                </a:rPr>
                <a:t>变换拍摄方式</a:t>
              </a:r>
              <a:endParaRPr lang="zh-CN" altLang="en-US" dirty="0">
                <a:latin typeface="微软雅黑" panose="020B0503020204020204" pitchFamily="34" charset="-122"/>
                <a:ea typeface="微软雅黑" panose="020B0503020204020204" pitchFamily="34" charset="-122"/>
              </a:endParaRPr>
            </a:p>
          </p:txBody>
        </p:sp>
        <p:sp>
          <p:nvSpPr>
            <p:cNvPr id="33" name="椭圆 32"/>
            <p:cNvSpPr/>
            <p:nvPr>
              <p:custDataLst>
                <p:tags r:id="rId10"/>
              </p:custDataLst>
            </p:nvPr>
          </p:nvSpPr>
          <p:spPr>
            <a:xfrm>
              <a:off x="1173" y="4968"/>
              <a:ext cx="626" cy="626"/>
            </a:xfrm>
            <a:prstGeom prst="ellipse">
              <a:avLst/>
            </a:prstGeom>
            <a:solidFill>
              <a:srgbClr val="04918B"/>
            </a:solidFill>
            <a:ln>
              <a:noFill/>
            </a:ln>
          </p:spPr>
          <p:style>
            <a:lnRef idx="2">
              <a:srgbClr val="04918B">
                <a:shade val="50000"/>
              </a:srgbClr>
            </a:lnRef>
            <a:fillRef idx="1">
              <a:srgbClr val="04918B"/>
            </a:fillRef>
            <a:effectRef idx="0">
              <a:srgbClr val="04918B"/>
            </a:effectRef>
            <a:fontRef idx="minor">
              <a:srgbClr val="FFFFFF"/>
            </a:fontRef>
          </p:style>
          <p:txBody>
            <a:bodyPr wrap="square" rtlCol="0" anchor="ctr">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4" name="椭圆 33"/>
            <p:cNvSpPr/>
            <p:nvPr>
              <p:custDataLst>
                <p:tags r:id="rId11"/>
              </p:custDataLst>
            </p:nvPr>
          </p:nvSpPr>
          <p:spPr>
            <a:xfrm>
              <a:off x="1173" y="6768"/>
              <a:ext cx="626" cy="626"/>
            </a:xfrm>
            <a:prstGeom prst="ellipse">
              <a:avLst/>
            </a:prstGeom>
            <a:solidFill>
              <a:srgbClr val="F37A20"/>
            </a:solidFill>
            <a:ln>
              <a:noFill/>
            </a:ln>
          </p:spPr>
          <p:style>
            <a:lnRef idx="2">
              <a:srgbClr val="04918B">
                <a:shade val="50000"/>
              </a:srgbClr>
            </a:lnRef>
            <a:fillRef idx="1">
              <a:srgbClr val="04918B"/>
            </a:fillRef>
            <a:effectRef idx="0">
              <a:srgbClr val="04918B"/>
            </a:effectRef>
            <a:fontRef idx="minor">
              <a:srgbClr val="FFFFFF"/>
            </a:fontRef>
          </p:style>
          <p:txBody>
            <a:bodyPr wrap="square" rtlCol="0" anchor="ctr">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5" name="文本框 568"/>
            <p:cNvSpPr txBox="1"/>
            <p:nvPr>
              <p:custDataLst>
                <p:tags r:id="rId12"/>
              </p:custDataLst>
            </p:nvPr>
          </p:nvSpPr>
          <p:spPr>
            <a:xfrm>
              <a:off x="1900" y="6754"/>
              <a:ext cx="287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fontAlgn="base">
                <a:spcBef>
                  <a:spcPct val="0"/>
                </a:spcBef>
                <a:spcAft>
                  <a:spcPct val="0"/>
                </a:spcAft>
                <a:defRPr sz="2000" b="1">
                  <a:solidFill>
                    <a:srgbClr val="FFFFFF">
                      <a:lumMod val="50000"/>
                    </a:srgbClr>
                  </a:solidFill>
                  <a:latin typeface="Arial" panose="020B0604020202020204" pitchFamily="34" charset="0"/>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r>
                <a:rPr lang="zh-CN" altLang="en-US" dirty="0">
                  <a:latin typeface="微软雅黑" panose="020B0503020204020204" pitchFamily="34" charset="-122"/>
                  <a:ea typeface="微软雅黑" panose="020B0503020204020204" pitchFamily="34" charset="-122"/>
                </a:rPr>
                <a:t>选择合适的光线</a:t>
              </a:r>
              <a:endParaRPr lang="zh-CN" altLang="en-US" dirty="0">
                <a:latin typeface="微软雅黑" panose="020B0503020204020204" pitchFamily="34" charset="-122"/>
                <a:ea typeface="微软雅黑" panose="020B0503020204020204" pitchFamily="34" charset="-122"/>
              </a:endParaRPr>
            </a:p>
          </p:txBody>
        </p:sp>
        <p:sp>
          <p:nvSpPr>
            <p:cNvPr id="36" name="文本框 569"/>
            <p:cNvSpPr txBox="1"/>
            <p:nvPr>
              <p:custDataLst>
                <p:tags r:id="rId13"/>
              </p:custDataLst>
            </p:nvPr>
          </p:nvSpPr>
          <p:spPr>
            <a:xfrm>
              <a:off x="1900" y="4954"/>
              <a:ext cx="2871"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fontAlgn="base">
                <a:spcBef>
                  <a:spcPct val="0"/>
                </a:spcBef>
                <a:spcAft>
                  <a:spcPct val="0"/>
                </a:spcAft>
                <a:defRPr>
                  <a:solidFill>
                    <a:srgbClr val="FFFFFF">
                      <a:lumMod val="50000"/>
                    </a:srgbClr>
                  </a:solidFill>
                  <a:latin typeface="Calibri Light" panose="020F0302020204030204"/>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r>
                <a:rPr lang="zh-CN" altLang="en-US" sz="2000" b="1" dirty="0">
                  <a:latin typeface="微软雅黑" panose="020B0503020204020204" pitchFamily="34" charset="-122"/>
                </a:rPr>
                <a:t>保持拍摄的稳定</a:t>
              </a:r>
              <a:endParaRPr lang="zh-CN" altLang="en-US" sz="2000" b="1" dirty="0">
                <a:latin typeface="微软雅黑" panose="020B0503020204020204" pitchFamily="34" charset="-122"/>
              </a:endParaRPr>
            </a:p>
          </p:txBody>
        </p:sp>
      </p:gr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02940" y="2532380"/>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5"/>
            </p:custDataLst>
          </p:nvPr>
        </p:nvGrpSpPr>
        <p:grpSpPr>
          <a:xfrm>
            <a:off x="2129677" y="3390917"/>
            <a:ext cx="1191914" cy="672217"/>
            <a:chOff x="2215144" y="1952311"/>
            <a:chExt cx="1244730" cy="924318"/>
          </a:xfrm>
        </p:grpSpPr>
        <p:sp>
          <p:nvSpPr>
            <p:cNvPr id="85" name="平行四边形 84"/>
            <p:cNvSpPr/>
            <p:nvPr>
              <p:custDataLst>
                <p:tags r:id="rId6"/>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7"/>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7.2</a:t>
              </a:r>
              <a:endParaRPr lang="zh-CN" altLang="en-US" sz="3700" dirty="0">
                <a:solidFill>
                  <a:schemeClr val="bg1"/>
                </a:solidFill>
                <a:latin typeface="Impact" panose="020B0806030902050204" pitchFamily="34" charset="0"/>
              </a:endParaRPr>
            </a:p>
          </p:txBody>
        </p:sp>
      </p:grpSp>
      <p:sp>
        <p:nvSpPr>
          <p:cNvPr id="96" name="矩形 95"/>
          <p:cNvSpPr/>
          <p:nvPr>
            <p:custDataLst>
              <p:tags r:id="rId8"/>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认识短视频营销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7" name="矩形 96"/>
          <p:cNvSpPr/>
          <p:nvPr>
            <p:custDataLst>
              <p:tags r:id="rId9"/>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制作短视频</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7" name="组合 86"/>
          <p:cNvGrpSpPr/>
          <p:nvPr>
            <p:custDataLst>
              <p:tags r:id="rId10"/>
            </p:custDataLst>
          </p:nvPr>
        </p:nvGrpSpPr>
        <p:grpSpPr>
          <a:xfrm rot="0">
            <a:off x="2129790" y="4326890"/>
            <a:ext cx="1191895" cy="661670"/>
            <a:chOff x="2215144" y="3018134"/>
            <a:chExt cx="1244730" cy="909499"/>
          </a:xfrm>
        </p:grpSpPr>
        <p:sp>
          <p:nvSpPr>
            <p:cNvPr id="88" name="平行四边形 87"/>
            <p:cNvSpPr/>
            <p:nvPr>
              <p:custDataLst>
                <p:tags r:id="rId11"/>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2"/>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7.3</a:t>
              </a:r>
              <a:endParaRPr lang="zh-CN" altLang="en-US" sz="3700" dirty="0">
                <a:solidFill>
                  <a:schemeClr val="bg1"/>
                </a:solidFill>
                <a:latin typeface="Impact" panose="020B0806030902050204" pitchFamily="34" charset="0"/>
              </a:endParaRPr>
            </a:p>
          </p:txBody>
        </p:sp>
      </p:grpSp>
      <p:sp>
        <p:nvSpPr>
          <p:cNvPr id="98" name="矩形 97"/>
          <p:cNvSpPr/>
          <p:nvPr>
            <p:custDataLst>
              <p:tags r:id="rId13"/>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87780"/>
            <a:ext cx="29762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1998345"/>
            <a:ext cx="10321290" cy="101473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（1）剪辑工具</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短视频剪辑常用的工具包括</a:t>
            </a:r>
            <a:r>
              <a:rPr lang="zh-CN" sz="2000" dirty="0">
                <a:latin typeface="微软雅黑" panose="020B0503020204020204" pitchFamily="34" charset="-122"/>
                <a:ea typeface="微软雅黑" panose="020B0503020204020204" pitchFamily="34" charset="-122"/>
                <a:sym typeface="+mn-ea"/>
              </a:rPr>
              <a:t>以下</a:t>
            </a:r>
            <a:r>
              <a:rPr lang="en-US" altLang="zh-CN" sz="2000" dirty="0">
                <a:latin typeface="微软雅黑" panose="020B0503020204020204" pitchFamily="34" charset="-122"/>
                <a:ea typeface="微软雅黑" panose="020B0503020204020204" pitchFamily="34" charset="-122"/>
                <a:sym typeface="+mn-ea"/>
              </a:rPr>
              <a:t>4</a:t>
            </a:r>
            <a:r>
              <a:rPr lang="zh-CN" altLang="en-US" sz="2000" dirty="0">
                <a:latin typeface="微软雅黑" panose="020B0503020204020204" pitchFamily="34" charset="-122"/>
                <a:ea typeface="微软雅黑" panose="020B0503020204020204" pitchFamily="34" charset="-122"/>
                <a:sym typeface="+mn-ea"/>
              </a:rPr>
              <a:t>种</a:t>
            </a:r>
            <a:r>
              <a:rPr sz="2000" dirty="0">
                <a:latin typeface="微软雅黑" panose="020B0503020204020204" pitchFamily="34" charset="-122"/>
                <a:ea typeface="微软雅黑" panose="020B0503020204020204" pitchFamily="34" charset="-122"/>
                <a:sym typeface="+mn-ea"/>
              </a:rPr>
              <a:t>。</a:t>
            </a:r>
            <a:endParaRPr sz="2000" dirty="0">
              <a:latin typeface="微软雅黑" panose="020B0503020204020204" pitchFamily="34" charset="-122"/>
              <a:ea typeface="微软雅黑" panose="020B0503020204020204" pitchFamily="34" charset="-122"/>
              <a:sym typeface="+mn-ea"/>
            </a:endParaRPr>
          </a:p>
        </p:txBody>
      </p:sp>
      <p:grpSp>
        <p:nvGrpSpPr>
          <p:cNvPr id="61" name="组合 60"/>
          <p:cNvGrpSpPr/>
          <p:nvPr>
            <p:custDataLst>
              <p:tags r:id="rId1"/>
            </p:custDataLst>
          </p:nvPr>
        </p:nvGrpSpPr>
        <p:grpSpPr>
          <a:xfrm>
            <a:off x="1612265" y="3318510"/>
            <a:ext cx="8853805" cy="2788285"/>
            <a:chOff x="2249" y="5568"/>
            <a:chExt cx="13943" cy="4391"/>
          </a:xfrm>
        </p:grpSpPr>
        <p:sp>
          <p:nvSpPr>
            <p:cNvPr id="6" name="Freeform 22"/>
            <p:cNvSpPr/>
            <p:nvPr>
              <p:custDataLst>
                <p:tags r:id="rId2"/>
              </p:custDataLst>
            </p:nvPr>
          </p:nvSpPr>
          <p:spPr>
            <a:xfrm>
              <a:off x="6205" y="5969"/>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0" name="Freeform 30"/>
            <p:cNvSpPr/>
            <p:nvPr>
              <p:custDataLst>
                <p:tags r:id="rId3"/>
              </p:custDataLst>
            </p:nvPr>
          </p:nvSpPr>
          <p:spPr>
            <a:xfrm>
              <a:off x="6695" y="5568"/>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02</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4" name="TextBox 38"/>
            <p:cNvSpPr/>
            <p:nvPr>
              <p:custDataLst>
                <p:tags r:id="rId4"/>
              </p:custDataLst>
            </p:nvPr>
          </p:nvSpPr>
          <p:spPr bwMode="auto">
            <a:xfrm>
              <a:off x="5473" y="7792"/>
              <a:ext cx="3871"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爱剪辑</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grpSp>
          <p:nvGrpSpPr>
            <p:cNvPr id="58" name="组合 57"/>
            <p:cNvGrpSpPr/>
            <p:nvPr>
              <p:custDataLst>
                <p:tags r:id="rId5"/>
              </p:custDataLst>
            </p:nvPr>
          </p:nvGrpSpPr>
          <p:grpSpPr>
            <a:xfrm>
              <a:off x="2249" y="7031"/>
              <a:ext cx="3377" cy="2928"/>
              <a:chOff x="2695" y="7031"/>
              <a:chExt cx="3377" cy="2928"/>
            </a:xfrm>
          </p:grpSpPr>
          <p:sp>
            <p:nvSpPr>
              <p:cNvPr id="3" name="Freeform 21"/>
              <p:cNvSpPr/>
              <p:nvPr>
                <p:custDataLst>
                  <p:tags r:id="rId6"/>
                </p:custDataLst>
              </p:nvPr>
            </p:nvSpPr>
            <p:spPr>
              <a:xfrm>
                <a:off x="3479" y="7031"/>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38" name="Freeform 27"/>
              <p:cNvSpPr/>
              <p:nvPr>
                <p:custDataLst>
                  <p:tags r:id="rId7"/>
                </p:custDataLst>
              </p:nvPr>
            </p:nvSpPr>
            <p:spPr>
              <a:xfrm>
                <a:off x="3976" y="8426"/>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01</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 name="TextBox 32"/>
              <p:cNvSpPr/>
              <p:nvPr>
                <p:custDataLst>
                  <p:tags r:id="rId8"/>
                </p:custDataLst>
              </p:nvPr>
            </p:nvSpPr>
            <p:spPr bwMode="auto">
              <a:xfrm>
                <a:off x="2695" y="9411"/>
                <a:ext cx="3377"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剪映</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pic>
            <p:nvPicPr>
              <p:cNvPr id="50" name="图片 49" descr="343439383331313b343532303034303bcffacadbb9dcc0ed"/>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4053" y="7625"/>
                <a:ext cx="616" cy="608"/>
              </a:xfrm>
              <a:prstGeom prst="rect">
                <a:avLst/>
              </a:prstGeom>
            </p:spPr>
          </p:pic>
        </p:grpSp>
        <p:pic>
          <p:nvPicPr>
            <p:cNvPr id="51" name="图片 50" descr="343435383037343b343532333835303bb9f1d7d3"/>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6803" y="6633"/>
              <a:ext cx="601" cy="594"/>
            </a:xfrm>
            <a:prstGeom prst="rect">
              <a:avLst/>
            </a:prstGeom>
          </p:spPr>
        </p:pic>
        <p:grpSp>
          <p:nvGrpSpPr>
            <p:cNvPr id="59" name="组合 58"/>
            <p:cNvGrpSpPr/>
            <p:nvPr>
              <p:custDataLst>
                <p:tags r:id="rId15"/>
              </p:custDataLst>
            </p:nvPr>
          </p:nvGrpSpPr>
          <p:grpSpPr>
            <a:xfrm>
              <a:off x="8778" y="7031"/>
              <a:ext cx="3743" cy="2928"/>
              <a:chOff x="8290" y="7031"/>
              <a:chExt cx="3743" cy="2928"/>
            </a:xfrm>
          </p:grpSpPr>
          <p:sp>
            <p:nvSpPr>
              <p:cNvPr id="5" name="Freeform 23"/>
              <p:cNvSpPr/>
              <p:nvPr>
                <p:custDataLst>
                  <p:tags r:id="rId16"/>
                </p:custDataLst>
              </p:nvPr>
            </p:nvSpPr>
            <p:spPr>
              <a:xfrm>
                <a:off x="9093" y="7031"/>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6" name="TextBox 40"/>
              <p:cNvSpPr/>
              <p:nvPr>
                <p:custDataLst>
                  <p:tags r:id="rId17"/>
                </p:custDataLst>
              </p:nvPr>
            </p:nvSpPr>
            <p:spPr bwMode="auto">
              <a:xfrm>
                <a:off x="8290" y="9411"/>
                <a:ext cx="3743"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会声会影</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sp>
            <p:nvSpPr>
              <p:cNvPr id="21" name="Freeform 28"/>
              <p:cNvSpPr/>
              <p:nvPr>
                <p:custDataLst>
                  <p:tags r:id="rId18"/>
                </p:custDataLst>
              </p:nvPr>
            </p:nvSpPr>
            <p:spPr>
              <a:xfrm>
                <a:off x="9671" y="8377"/>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03</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pic>
            <p:nvPicPr>
              <p:cNvPr id="52" name="图片 51" descr="343435383037343b343532333835313bc7e5b5a5"/>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9671" y="7507"/>
                <a:ext cx="645" cy="637"/>
              </a:xfrm>
              <a:prstGeom prst="rect">
                <a:avLst/>
              </a:prstGeom>
            </p:spPr>
          </p:pic>
        </p:grpSp>
        <p:grpSp>
          <p:nvGrpSpPr>
            <p:cNvPr id="60" name="组合 59"/>
            <p:cNvGrpSpPr/>
            <p:nvPr>
              <p:custDataLst>
                <p:tags r:id="rId22"/>
              </p:custDataLst>
            </p:nvPr>
          </p:nvGrpSpPr>
          <p:grpSpPr>
            <a:xfrm>
              <a:off x="12158" y="5580"/>
              <a:ext cx="4034" cy="2760"/>
              <a:chOff x="11270" y="5568"/>
              <a:chExt cx="4034" cy="2760"/>
            </a:xfrm>
          </p:grpSpPr>
          <p:sp>
            <p:nvSpPr>
              <p:cNvPr id="12" name="Freeform 24"/>
              <p:cNvSpPr/>
              <p:nvPr>
                <p:custDataLst>
                  <p:tags r:id="rId23"/>
                </p:custDataLst>
              </p:nvPr>
            </p:nvSpPr>
            <p:spPr>
              <a:xfrm>
                <a:off x="12385" y="5969"/>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1" name="Freeform 31"/>
              <p:cNvSpPr/>
              <p:nvPr>
                <p:custDataLst>
                  <p:tags r:id="rId24"/>
                </p:custDataLst>
              </p:nvPr>
            </p:nvSpPr>
            <p:spPr>
              <a:xfrm>
                <a:off x="12880" y="5568"/>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04</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3" name="TextBox 42"/>
              <p:cNvSpPr/>
              <p:nvPr>
                <p:custDataLst>
                  <p:tags r:id="rId25"/>
                </p:custDataLst>
              </p:nvPr>
            </p:nvSpPr>
            <p:spPr bwMode="auto">
              <a:xfrm>
                <a:off x="11270" y="7780"/>
                <a:ext cx="4034"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Premiere</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pic>
            <p:nvPicPr>
              <p:cNvPr id="53" name="图片 52" descr="343435383037343b343532333834323bbdb1b1ad"/>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12959" y="6608"/>
                <a:ext cx="656" cy="649"/>
              </a:xfrm>
              <a:prstGeom prst="rect">
                <a:avLst/>
              </a:prstGeom>
            </p:spPr>
          </p:pic>
        </p:grpSp>
      </p:gr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87780"/>
            <a:ext cx="29762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1998345"/>
            <a:ext cx="10321290" cy="101473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（2）剪辑技巧</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在剪辑短视频时，为了使短视频过渡自然、衔接紧凑，可以使用一些剪辑技巧。</a:t>
            </a:r>
            <a:endParaRPr sz="2000" dirty="0">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538516" y="3429179"/>
            <a:ext cx="8854804" cy="2192193"/>
            <a:chOff x="1723074" y="3017122"/>
            <a:chExt cx="8854804" cy="2192193"/>
          </a:xfrm>
        </p:grpSpPr>
        <p:sp>
          <p:nvSpPr>
            <p:cNvPr id="18" name="Text Placeholder 3"/>
            <p:cNvSpPr txBox="1"/>
            <p:nvPr/>
          </p:nvSpPr>
          <p:spPr>
            <a:xfrm>
              <a:off x="1946388" y="3017122"/>
              <a:ext cx="2181659" cy="2181659"/>
            </a:xfrm>
            <a:prstGeom prst="ellipse">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19" name="Text Placeholder 4"/>
            <p:cNvSpPr txBox="1"/>
            <p:nvPr/>
          </p:nvSpPr>
          <p:spPr>
            <a:xfrm>
              <a:off x="5171303" y="3027656"/>
              <a:ext cx="2181659" cy="2181659"/>
            </a:xfrm>
            <a:prstGeom prst="ellipse">
              <a:avLst/>
            </a:prstGeom>
            <a:solidFill>
              <a:schemeClr val="accent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20" name="Text Placeholder 5"/>
            <p:cNvSpPr txBox="1"/>
            <p:nvPr/>
          </p:nvSpPr>
          <p:spPr>
            <a:xfrm>
              <a:off x="8396219" y="3027656"/>
              <a:ext cx="2181659" cy="2181659"/>
            </a:xfrm>
            <a:prstGeom prst="ellipse">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8" name="Right Arrow 10"/>
            <p:cNvSpPr/>
            <p:nvPr/>
          </p:nvSpPr>
          <p:spPr>
            <a:xfrm rot="16200000" flipV="1">
              <a:off x="1573013" y="3837165"/>
              <a:ext cx="923453" cy="62333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26" name="Right Arrow 11"/>
            <p:cNvSpPr/>
            <p:nvPr/>
          </p:nvSpPr>
          <p:spPr>
            <a:xfrm rot="16200000" flipV="1">
              <a:off x="4798216" y="3837165"/>
              <a:ext cx="923453" cy="62333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27" name="Right Arrow 12"/>
            <p:cNvSpPr/>
            <p:nvPr/>
          </p:nvSpPr>
          <p:spPr>
            <a:xfrm rot="5400000" flipV="1">
              <a:off x="8043146" y="3837165"/>
              <a:ext cx="923453" cy="62333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28" name="文本框 27"/>
            <p:cNvSpPr txBox="1"/>
            <p:nvPr/>
          </p:nvSpPr>
          <p:spPr>
            <a:xfrm>
              <a:off x="2342834" y="4007087"/>
              <a:ext cx="1569085" cy="419100"/>
            </a:xfrm>
            <a:prstGeom prst="rect">
              <a:avLst/>
            </a:prstGeom>
            <a:noFill/>
          </p:spPr>
          <p:txBody>
            <a:bodyPr wrap="square" rtlCol="0">
              <a:spAutoFit/>
            </a:bodyPr>
            <a:lstStyle/>
            <a:p>
              <a:pPr algn="ctr"/>
              <a:r>
                <a:rPr lang="zh-CN" altLang="en-US" sz="2130" b="1" dirty="0">
                  <a:solidFill>
                    <a:schemeClr val="bg1"/>
                  </a:solidFill>
                  <a:latin typeface="微软雅黑" panose="020B0503020204020204" pitchFamily="34" charset="-122"/>
                  <a:ea typeface="微软雅黑" panose="020B0503020204020204" pitchFamily="34" charset="-122"/>
                </a:rPr>
                <a:t>确定剪切点</a:t>
              </a:r>
              <a:endParaRPr lang="zh-CN" altLang="en-US" sz="213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694397" y="4006862"/>
              <a:ext cx="1264920" cy="419100"/>
            </a:xfrm>
            <a:prstGeom prst="rect">
              <a:avLst/>
            </a:prstGeom>
            <a:noFill/>
          </p:spPr>
          <p:txBody>
            <a:bodyPr wrap="none" rtlCol="0">
              <a:spAutoFit/>
            </a:bodyPr>
            <a:lstStyle/>
            <a:p>
              <a:pPr algn="ctr"/>
              <a:r>
                <a:rPr lang="zh-CN" altLang="en-US" sz="2130" b="1" dirty="0">
                  <a:latin typeface="微软雅黑" panose="020B0503020204020204" pitchFamily="34" charset="-122"/>
                  <a:ea typeface="微软雅黑" panose="020B0503020204020204" pitchFamily="34" charset="-122"/>
                </a:rPr>
                <a:t>镜头连接</a:t>
              </a:r>
              <a:endParaRPr lang="zh-CN" altLang="en-US" sz="2130"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9024444" y="4006862"/>
              <a:ext cx="1264920" cy="419100"/>
            </a:xfrm>
            <a:prstGeom prst="rect">
              <a:avLst/>
            </a:prstGeom>
            <a:noFill/>
          </p:spPr>
          <p:txBody>
            <a:bodyPr wrap="none" rtlCol="0">
              <a:spAutoFit/>
            </a:bodyPr>
            <a:lstStyle/>
            <a:p>
              <a:pPr algn="ctr"/>
              <a:r>
                <a:rPr lang="zh-CN" altLang="en-US" sz="2130" b="1" dirty="0">
                  <a:solidFill>
                    <a:schemeClr val="bg1"/>
                  </a:solidFill>
                  <a:latin typeface="微软雅黑" panose="020B0503020204020204" pitchFamily="34" charset="-122"/>
                  <a:ea typeface="微软雅黑" panose="020B0503020204020204" pitchFamily="34" charset="-122"/>
                </a:rPr>
                <a:t>台词连接</a:t>
              </a:r>
              <a:endParaRPr lang="zh-CN" altLang="en-US" sz="213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12850"/>
            <a:ext cx="3446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3．使用剪映剪辑短视频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3543935"/>
            <a:ext cx="3669665" cy="286131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01 添加短视频。</a:t>
            </a:r>
            <a:r>
              <a:rPr sz="2000" dirty="0">
                <a:latin typeface="微软雅黑" panose="020B0503020204020204" pitchFamily="34" charset="-122"/>
                <a:ea typeface="微软雅黑" panose="020B0503020204020204" pitchFamily="34" charset="-122"/>
                <a:sym typeface="+mn-ea"/>
              </a:rPr>
              <a:t>打开剪映App，在主界面点击“开始创作”按钮 ，在打开的界面中依次点击视频素材，点击“高清”单选项后，点击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添加</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按钮添加视频素材。</a:t>
            </a:r>
            <a:endParaRPr sz="2000"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867525" y="3543935"/>
            <a:ext cx="4495800" cy="286131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02 删除多余片段。</a:t>
            </a:r>
            <a:r>
              <a:rPr sz="2000" dirty="0">
                <a:latin typeface="微软雅黑" panose="020B0503020204020204" pitchFamily="34" charset="-122"/>
                <a:ea typeface="微软雅黑" panose="020B0503020204020204" pitchFamily="34" charset="-122"/>
                <a:sym typeface="+mn-ea"/>
              </a:rPr>
              <a:t>打开剪辑界面，移动视频滑轨，使时间线位于00:04秒的第15帧处，点击“剪辑”按钮 ，在打开的列表中点击“分割”按钮 ，点击被分割后的第1段视频素材，点击“删除”按钮 ，如</a:t>
            </a:r>
            <a:r>
              <a:rPr lang="zh-CN" sz="2000" dirty="0">
                <a:latin typeface="微软雅黑" panose="020B0503020204020204" pitchFamily="34" charset="-122"/>
                <a:ea typeface="微软雅黑" panose="020B0503020204020204" pitchFamily="34" charset="-122"/>
                <a:sym typeface="+mn-ea"/>
              </a:rPr>
              <a:t>左</a:t>
            </a:r>
            <a:r>
              <a:rPr sz="2000" dirty="0">
                <a:latin typeface="微软雅黑" panose="020B0503020204020204" pitchFamily="34" charset="-122"/>
                <a:ea typeface="微软雅黑" panose="020B0503020204020204" pitchFamily="34" charset="-122"/>
                <a:sym typeface="+mn-ea"/>
              </a:rPr>
              <a:t>图所示。</a:t>
            </a:r>
            <a:endParaRPr sz="2000" dirty="0">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5075555" y="3694430"/>
            <a:ext cx="1441450" cy="2693670"/>
          </a:xfrm>
          <a:prstGeom prst="rect">
            <a:avLst/>
          </a:prstGeom>
        </p:spPr>
      </p:pic>
      <p:sp>
        <p:nvSpPr>
          <p:cNvPr id="11" name="文本框 10"/>
          <p:cNvSpPr txBox="1"/>
          <p:nvPr/>
        </p:nvSpPr>
        <p:spPr>
          <a:xfrm>
            <a:off x="1061085" y="1952625"/>
            <a:ext cx="10302240" cy="147637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营销人员可以根据剪辑需求选择不同的剪辑软件，由于剪映同时具备PC（Personal Computer，个人计算机）端和移动端，且操作简单，这里以使用剪映App剪辑项链的细节展示短视频，并为其添加字幕、特效等为例，介绍剪映的使用方法，其具体步骤如下。</a:t>
            </a:r>
            <a:endParaRPr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12850"/>
            <a:ext cx="3446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3．使用剪映剪辑短视频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738620" y="2115185"/>
            <a:ext cx="4729480" cy="2861310"/>
          </a:xfrm>
          <a:prstGeom prst="rect">
            <a:avLst/>
          </a:prstGeom>
          <a:noFill/>
        </p:spPr>
        <p:txBody>
          <a:bodyPr wrap="square" rtlCol="0">
            <a:spAutoFit/>
          </a:bodyPr>
          <a:p>
            <a:pPr lvl="0" indent="0" algn="just" fontAlgn="auto">
              <a:lnSpc>
                <a:spcPct val="150000"/>
              </a:lnSpc>
              <a:buClrTx/>
              <a:buSzTx/>
              <a:buFontTx/>
            </a:pPr>
            <a:r>
              <a:rPr sz="2000" b="1" dirty="0">
                <a:latin typeface="微软雅黑" panose="020B0503020204020204" pitchFamily="34" charset="-122"/>
                <a:ea typeface="微软雅黑" panose="020B0503020204020204" pitchFamily="34" charset="-122"/>
                <a:sym typeface="+mn-ea"/>
              </a:rPr>
              <a:t>STEP 04 添加特效。</a:t>
            </a:r>
            <a:r>
              <a:rPr sz="2000" dirty="0">
                <a:latin typeface="微软雅黑" panose="020B0503020204020204" pitchFamily="34" charset="-122"/>
                <a:ea typeface="微软雅黑" panose="020B0503020204020204" pitchFamily="34" charset="-122"/>
                <a:sym typeface="+mn-ea"/>
              </a:rPr>
              <a:t>移动视频滑轨，使时间线位于第00:04秒的第15帧处，点击“特效”按钮 ，在打开的列表中点击“画面特效”按钮 ，在打开的界面中点击“Bling”栏下的“撒星星Ⅱ”选项，然后点击“确定”按钮完成设置。</a:t>
            </a:r>
            <a:endParaRPr sz="2000"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054735" y="2050415"/>
            <a:ext cx="3636645" cy="286131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03 设置视频转场。</a:t>
            </a:r>
            <a:r>
              <a:rPr sz="2000" dirty="0">
                <a:latin typeface="微软雅黑" panose="020B0503020204020204" pitchFamily="34" charset="-122"/>
                <a:ea typeface="微软雅黑" panose="020B0503020204020204" pitchFamily="34" charset="-122"/>
                <a:sym typeface="+mn-ea"/>
              </a:rPr>
              <a:t>移动视频滑轨，使时间线位于第00:02秒处，点击“间隔”按钮 ，在打开的界面中点击“叠化”选项，如</a:t>
            </a:r>
            <a:r>
              <a:rPr lang="zh-CN" sz="2000" dirty="0">
                <a:latin typeface="微软雅黑" panose="020B0503020204020204" pitchFamily="34" charset="-122"/>
                <a:ea typeface="微软雅黑" panose="020B0503020204020204" pitchFamily="34" charset="-122"/>
                <a:sym typeface="+mn-ea"/>
              </a:rPr>
              <a:t>右图</a:t>
            </a:r>
            <a:r>
              <a:rPr sz="2000" dirty="0">
                <a:latin typeface="微软雅黑" panose="020B0503020204020204" pitchFamily="34" charset="-122"/>
                <a:ea typeface="微软雅黑" panose="020B0503020204020204" pitchFamily="34" charset="-122"/>
                <a:sym typeface="+mn-ea"/>
              </a:rPr>
              <a:t>所示</a:t>
            </a:r>
            <a:r>
              <a:rPr lang="zh-CN" sz="2000" dirty="0">
                <a:latin typeface="微软雅黑" panose="020B0503020204020204" pitchFamily="34" charset="-122"/>
                <a:ea typeface="微软雅黑" panose="020B0503020204020204" pitchFamily="34" charset="-122"/>
                <a:sym typeface="+mn-ea"/>
              </a:rPr>
              <a:t>，然后点击“确定”按钮 设置转场。</a:t>
            </a:r>
            <a:endParaRPr lang="zh-CN" sz="2000" dirty="0">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4927600" y="2179955"/>
            <a:ext cx="1443990" cy="2731770"/>
          </a:xfrm>
          <a:prstGeom prst="rect">
            <a:avLst/>
          </a:prstGeom>
        </p:spPr>
      </p:pic>
      <p:sp>
        <p:nvSpPr>
          <p:cNvPr id="8" name="文本框 7"/>
          <p:cNvSpPr txBox="1"/>
          <p:nvPr/>
        </p:nvSpPr>
        <p:spPr>
          <a:xfrm>
            <a:off x="1054735" y="5213350"/>
            <a:ext cx="9851390" cy="1014730"/>
          </a:xfrm>
          <a:prstGeom prst="rect">
            <a:avLst/>
          </a:prstGeom>
          <a:noFill/>
        </p:spPr>
        <p:txBody>
          <a:bodyPr wrap="square" rtlCol="0">
            <a:spAutoFit/>
          </a:bodyPr>
          <a:p>
            <a:pPr lvl="0" indent="457200" algn="just">
              <a:lnSpc>
                <a:spcPct val="150000"/>
              </a:lnSpc>
              <a:buClrTx/>
              <a:buSzTx/>
              <a:buFontTx/>
            </a:pPr>
            <a:r>
              <a:rPr sz="2000" b="1" dirty="0">
                <a:solidFill>
                  <a:schemeClr val="tx1"/>
                </a:solidFill>
                <a:latin typeface="微软雅黑" panose="020B0503020204020204" pitchFamily="34" charset="-122"/>
                <a:ea typeface="微软雅黑" panose="020B0503020204020204" pitchFamily="34" charset="-122"/>
                <a:sym typeface="+mn-ea"/>
              </a:rPr>
              <a:t>STEP 05 添加字幕。</a:t>
            </a:r>
            <a:r>
              <a:rPr sz="2000" dirty="0">
                <a:latin typeface="微软雅黑" panose="020B0503020204020204" pitchFamily="34" charset="-122"/>
                <a:ea typeface="微软雅黑" panose="020B0503020204020204" pitchFamily="34" charset="-122"/>
                <a:sym typeface="+mn-ea"/>
              </a:rPr>
              <a:t>点击按钮，返回剪辑界面。移动视频滑轨，使时间线位于末尾处，点击“文字”按钮 ，在打开的列表中点击“新建文本”按钮 </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12850"/>
            <a:ext cx="3446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3．使用剪映剪辑短视频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054735" y="1953260"/>
            <a:ext cx="6791325" cy="286131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06 调整文字位置、字号。</a:t>
            </a:r>
            <a:r>
              <a:rPr sz="2000" dirty="0">
                <a:latin typeface="微软雅黑" panose="020B0503020204020204" pitchFamily="34" charset="-122"/>
                <a:ea typeface="微软雅黑" panose="020B0503020204020204" pitchFamily="34" charset="-122"/>
                <a:sym typeface="+mn-ea"/>
              </a:rPr>
              <a:t>保持选中字幕素材的状态，点击“复制”按钮复制字幕素材，保持选中复制后的字幕素材的状态，点击“编辑”按钮 ，在打开界面的文本框中将文字更改为“奇物饰品”，在视频画面中将文字移动到“蝶梦”上方，点击“样式”选项卡，将文字“字号”调整为“20”，如</a:t>
            </a:r>
            <a:r>
              <a:rPr lang="zh-CN" sz="2000" dirty="0">
                <a:latin typeface="微软雅黑" panose="020B0503020204020204" pitchFamily="34" charset="-122"/>
                <a:ea typeface="微软雅黑" panose="020B0503020204020204" pitchFamily="34" charset="-122"/>
                <a:sym typeface="+mn-ea"/>
              </a:rPr>
              <a:t>右</a:t>
            </a:r>
            <a:r>
              <a:rPr sz="2000" dirty="0">
                <a:latin typeface="微软雅黑" panose="020B0503020204020204" pitchFamily="34" charset="-122"/>
                <a:ea typeface="微软雅黑" panose="020B0503020204020204" pitchFamily="34" charset="-122"/>
                <a:sym typeface="+mn-ea"/>
              </a:rPr>
              <a:t>图所示，点击“确定”按钮 完成设置。</a:t>
            </a:r>
            <a:endParaRPr sz="20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61085" y="4960620"/>
            <a:ext cx="10365105" cy="1476375"/>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07 设置文字动画。</a:t>
            </a:r>
            <a:r>
              <a:rPr sz="2000" dirty="0">
                <a:latin typeface="微软雅黑" panose="020B0503020204020204" pitchFamily="34" charset="-122"/>
                <a:ea typeface="微软雅黑" panose="020B0503020204020204" pitchFamily="34" charset="-122"/>
                <a:sym typeface="+mn-ea"/>
              </a:rPr>
              <a:t>点击“蝶梦”字幕素材，点击“编辑”按钮 ，点击“动画”选项卡，在打开界面的“入场”栏中点击“向上露出”选项，如</a:t>
            </a:r>
            <a:r>
              <a:rPr lang="zh-CN" sz="2000" dirty="0">
                <a:latin typeface="微软雅黑" panose="020B0503020204020204" pitchFamily="34" charset="-122"/>
                <a:ea typeface="微软雅黑" panose="020B0503020204020204" pitchFamily="34" charset="-122"/>
                <a:sym typeface="+mn-ea"/>
              </a:rPr>
              <a:t>上</a:t>
            </a:r>
            <a:r>
              <a:rPr sz="2000" dirty="0">
                <a:latin typeface="微软雅黑" panose="020B0503020204020204" pitchFamily="34" charset="-122"/>
                <a:ea typeface="微软雅黑" panose="020B0503020204020204" pitchFamily="34" charset="-122"/>
                <a:sym typeface="+mn-ea"/>
              </a:rPr>
              <a:t>图所示，点击“确定”按钮 完成设置。</a:t>
            </a:r>
            <a:endParaRPr sz="2000" dirty="0">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8286750" y="1943735"/>
            <a:ext cx="1403350" cy="2820035"/>
          </a:xfrm>
          <a:prstGeom prst="rect">
            <a:avLst/>
          </a:prstGeom>
        </p:spPr>
      </p:pic>
      <p:pic>
        <p:nvPicPr>
          <p:cNvPr id="4" name="图片 3"/>
          <p:cNvPicPr>
            <a:picLocks noChangeAspect="1"/>
          </p:cNvPicPr>
          <p:nvPr/>
        </p:nvPicPr>
        <p:blipFill>
          <a:blip r:embed="rId2"/>
          <a:stretch>
            <a:fillRect/>
          </a:stretch>
        </p:blipFill>
        <p:spPr>
          <a:xfrm>
            <a:off x="10068560" y="1953895"/>
            <a:ext cx="1357630" cy="2772410"/>
          </a:xfrm>
          <a:prstGeom prst="rect">
            <a:avLst/>
          </a:prstGeom>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12850"/>
            <a:ext cx="3446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3．使用剪映剪辑短视频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054735" y="1953260"/>
            <a:ext cx="7523480" cy="2399665"/>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08 添加背景音乐。</a:t>
            </a:r>
            <a:r>
              <a:rPr sz="2000" dirty="0">
                <a:latin typeface="微软雅黑" panose="020B0503020204020204" pitchFamily="34" charset="-122"/>
                <a:ea typeface="微软雅黑" panose="020B0503020204020204" pitchFamily="34" charset="-122"/>
                <a:sym typeface="+mn-ea"/>
              </a:rPr>
              <a:t>点击 </a:t>
            </a:r>
            <a:r>
              <a:rPr lang="en-US"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a:t>
            </a:r>
            <a:r>
              <a:rPr lang="en-US"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 按钮，返回剪辑界面。移动视频滑轨，使时间线位于起始处，点击“音频”按钮 ，在打开的列表中点击“音乐”按钮 ，打开“添加音乐”界面，点击“纯音乐”选项。点击音乐试听，选定后点击右侧的</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使用</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按钮，如</a:t>
            </a:r>
            <a:r>
              <a:rPr lang="zh-CN" sz="2000" dirty="0">
                <a:latin typeface="微软雅黑" panose="020B0503020204020204" pitchFamily="34" charset="-122"/>
                <a:ea typeface="微软雅黑" panose="020B0503020204020204" pitchFamily="34" charset="-122"/>
                <a:sym typeface="+mn-ea"/>
              </a:rPr>
              <a:t>右</a:t>
            </a:r>
            <a:r>
              <a:rPr sz="2000" dirty="0">
                <a:latin typeface="微软雅黑" panose="020B0503020204020204" pitchFamily="34" charset="-122"/>
                <a:ea typeface="微软雅黑" panose="020B0503020204020204" pitchFamily="34" charset="-122"/>
                <a:sym typeface="+mn-ea"/>
              </a:rPr>
              <a:t>图所示。</a:t>
            </a:r>
            <a:endParaRPr sz="20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61085" y="4352925"/>
            <a:ext cx="10296525" cy="101473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09 删除多余背景音乐。</a:t>
            </a:r>
            <a:r>
              <a:rPr sz="2000" dirty="0">
                <a:latin typeface="微软雅黑" panose="020B0503020204020204" pitchFamily="34" charset="-122"/>
                <a:ea typeface="微软雅黑" panose="020B0503020204020204" pitchFamily="34" charset="-122"/>
                <a:sym typeface="+mn-ea"/>
              </a:rPr>
              <a:t>返回剪辑界面，点击背景音乐，在字幕结尾处分割背景音乐，并删除分割后的第2段背景音乐。</a:t>
            </a:r>
            <a:endParaRPr sz="2000"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8837295" y="1894840"/>
            <a:ext cx="1123950" cy="2410460"/>
          </a:xfrm>
          <a:prstGeom prst="rect">
            <a:avLst/>
          </a:prstGeom>
        </p:spPr>
      </p:pic>
      <p:pic>
        <p:nvPicPr>
          <p:cNvPr id="6" name="图片 5"/>
          <p:cNvPicPr>
            <a:picLocks noChangeAspect="1"/>
          </p:cNvPicPr>
          <p:nvPr/>
        </p:nvPicPr>
        <p:blipFill>
          <a:blip r:embed="rId2"/>
          <a:stretch>
            <a:fillRect/>
          </a:stretch>
        </p:blipFill>
        <p:spPr>
          <a:xfrm>
            <a:off x="10285095" y="1899285"/>
            <a:ext cx="1232535" cy="2406015"/>
          </a:xfrm>
          <a:prstGeom prst="rect">
            <a:avLst/>
          </a:prstGeom>
        </p:spPr>
      </p:pic>
      <p:sp>
        <p:nvSpPr>
          <p:cNvPr id="7" name="文本框 6"/>
          <p:cNvSpPr txBox="1"/>
          <p:nvPr/>
        </p:nvSpPr>
        <p:spPr>
          <a:xfrm>
            <a:off x="1061085" y="5367655"/>
            <a:ext cx="10297160" cy="101473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10 设置淡入淡出。</a:t>
            </a:r>
            <a:r>
              <a:rPr sz="2000" dirty="0">
                <a:latin typeface="微软雅黑" panose="020B0503020204020204" pitchFamily="34" charset="-122"/>
                <a:ea typeface="微软雅黑" panose="020B0503020204020204" pitchFamily="34" charset="-122"/>
                <a:sym typeface="+mn-ea"/>
              </a:rPr>
              <a:t>点击音乐素材，点击“淡化”按钮 ，将淡入、淡出时长设置为1.5秒，如</a:t>
            </a:r>
            <a:r>
              <a:rPr lang="zh-CN" sz="2000" dirty="0">
                <a:latin typeface="微软雅黑" panose="020B0503020204020204" pitchFamily="34" charset="-122"/>
                <a:ea typeface="微软雅黑" panose="020B0503020204020204" pitchFamily="34" charset="-122"/>
                <a:sym typeface="+mn-ea"/>
              </a:rPr>
              <a:t>上</a:t>
            </a:r>
            <a:r>
              <a:rPr sz="2000" dirty="0">
                <a:latin typeface="微软雅黑" panose="020B0503020204020204" pitchFamily="34" charset="-122"/>
                <a:ea typeface="微软雅黑" panose="020B0503020204020204" pitchFamily="34" charset="-122"/>
                <a:sym typeface="+mn-ea"/>
              </a:rPr>
              <a:t>图所示，点击“确定”按钮 。</a:t>
            </a:r>
            <a:endParaRPr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3  </a:t>
            </a:r>
            <a:r>
              <a:rPr dirty="0"/>
              <a:t>拍摄和剪辑短视频</a:t>
            </a:r>
            <a:endParaRPr dirty="0"/>
          </a:p>
        </p:txBody>
      </p:sp>
      <p:sp>
        <p:nvSpPr>
          <p:cNvPr id="14" name="矩形 13"/>
          <p:cNvSpPr/>
          <p:nvPr/>
        </p:nvSpPr>
        <p:spPr>
          <a:xfrm>
            <a:off x="1061085" y="1212850"/>
            <a:ext cx="3446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3．使用剪映剪辑短视频</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054735" y="2134235"/>
            <a:ext cx="10303510" cy="1476375"/>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11 导出视频。</a:t>
            </a:r>
            <a:r>
              <a:rPr sz="2000" dirty="0">
                <a:latin typeface="微软雅黑" panose="020B0503020204020204" pitchFamily="34" charset="-122"/>
                <a:ea typeface="微软雅黑" panose="020B0503020204020204" pitchFamily="34" charset="-122"/>
                <a:sym typeface="+mn-ea"/>
              </a:rPr>
              <a:t>点击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导出</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按钮导出短视频（配套资源:\效果\第7章\项链短视频.mp4），导出完成后点击“抖音”选项，在打开的界面中查看短视频效果，然后点击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下一步</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a:t>
            </a:r>
            <a:endParaRPr sz="20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54735" y="3695700"/>
            <a:ext cx="10296525" cy="101473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12 添加视频描述。</a:t>
            </a:r>
            <a:r>
              <a:rPr sz="2000" dirty="0">
                <a:latin typeface="微软雅黑" panose="020B0503020204020204" pitchFamily="34" charset="-122"/>
                <a:ea typeface="微软雅黑" panose="020B0503020204020204" pitchFamily="34" charset="-122"/>
                <a:sym typeface="+mn-ea"/>
              </a:rPr>
              <a:t>打开发布界面，在列举的话题中点击“#项链”话题，并输入描述语“蝶梦，邂逅温柔”。</a:t>
            </a:r>
            <a:endParaRPr sz="2000" dirty="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1085" y="4992370"/>
            <a:ext cx="10297160" cy="1014730"/>
          </a:xfrm>
          <a:prstGeom prst="rect">
            <a:avLst/>
          </a:prstGeom>
          <a:noFill/>
        </p:spPr>
        <p:txBody>
          <a:bodyPr wrap="square" rtlCol="0">
            <a:spAutoFit/>
          </a:bodyPr>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mn-ea"/>
              </a:rPr>
              <a:t>STEP 13 发布短视频。</a:t>
            </a:r>
            <a:r>
              <a:rPr sz="2000" dirty="0">
                <a:latin typeface="微软雅黑" panose="020B0503020204020204" pitchFamily="34" charset="-122"/>
                <a:ea typeface="微软雅黑" panose="020B0503020204020204" pitchFamily="34" charset="-122"/>
                <a:sym typeface="+mn-ea"/>
              </a:rPr>
              <a:t>点击“选封面”选项，在打开的界面中选择封面，完成后点击 </a:t>
            </a:r>
            <a:r>
              <a:rPr sz="2000" dirty="0">
                <a:latin typeface="微软雅黑" panose="020B0503020204020204" pitchFamily="34" charset="-122"/>
                <a:ea typeface="微软雅黑" panose="020B0503020204020204" pitchFamily="34" charset="-122"/>
                <a:sym typeface="+mn-ea"/>
              </a:rPr>
              <a:t>“</a:t>
            </a:r>
            <a:r>
              <a:rPr lang="zh-CN" sz="2000" dirty="0">
                <a:latin typeface="微软雅黑" panose="020B0503020204020204" pitchFamily="34" charset="-122"/>
                <a:ea typeface="微软雅黑" panose="020B0503020204020204" pitchFamily="34" charset="-122"/>
                <a:sym typeface="+mn-ea"/>
              </a:rPr>
              <a:t>保存</a:t>
            </a:r>
            <a:r>
              <a:rPr sz="2000" dirty="0">
                <a:latin typeface="微软雅黑" panose="020B0503020204020204" pitchFamily="34" charset="-122"/>
                <a:ea typeface="微软雅黑" panose="020B0503020204020204" pitchFamily="34" charset="-122"/>
                <a:sym typeface="+mn-ea"/>
              </a:rPr>
              <a:t>封面”</a:t>
            </a:r>
            <a:r>
              <a:rPr sz="2000" dirty="0">
                <a:latin typeface="微软雅黑" panose="020B0503020204020204" pitchFamily="34" charset="-122"/>
                <a:ea typeface="微软雅黑" panose="020B0503020204020204" pitchFamily="34" charset="-122"/>
                <a:sym typeface="+mn-ea"/>
              </a:rPr>
              <a:t>按钮，然后点击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发布</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按钮发布短视频。</a:t>
            </a:r>
            <a:endParaRPr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4  </a:t>
            </a:r>
            <a:r>
              <a:rPr dirty="0"/>
              <a:t>推广短视频</a:t>
            </a:r>
            <a:endParaRPr dirty="0"/>
          </a:p>
        </p:txBody>
      </p:sp>
      <p:sp>
        <p:nvSpPr>
          <p:cNvPr id="14" name="矩形 13"/>
          <p:cNvSpPr/>
          <p:nvPr/>
        </p:nvSpPr>
        <p:spPr>
          <a:xfrm>
            <a:off x="1061085" y="1287780"/>
            <a:ext cx="231648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1．推广方法</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459990"/>
            <a:ext cx="4513580" cy="378460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（1）借助热点</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借助热点可以在短时间内吸引大量用户的注意，扩大短视频的传播范围，为短视频账号带来更多的粉丝。营销人员在选择热点时，可以在短视频平台的热搜榜单中查看热点，如抖音的猜你想搜、抖音热榜，也可以在其他平台上选择热点，借助热点的力量推广短视频。</a:t>
            </a:r>
            <a:endParaRPr sz="2000"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869430" y="2459990"/>
            <a:ext cx="4599305" cy="3322955"/>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（2）利用活动或挑战</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在推广短视频时，营销人员还可以就短视频中营销的对象开展活动，以短视频为模板，并通过利益引诱，吸引用户参与活动，并制作同款短视频，提高短视频的热度。此外，营销人员还可以发起挑战赛，吸引更多的用户参与。</a:t>
            </a:r>
            <a:endParaRPr sz="2000" dirty="0">
              <a:latin typeface="微软雅黑" panose="020B0503020204020204" pitchFamily="34" charset="-122"/>
              <a:ea typeface="微软雅黑" panose="020B0503020204020204" pitchFamily="34" charset="-122"/>
              <a:sym typeface="+mn-ea"/>
            </a:endParaRPr>
          </a:p>
        </p:txBody>
      </p:sp>
      <p:sp>
        <p:nvSpPr>
          <p:cNvPr id="6" name="矩形 21"/>
          <p:cNvSpPr>
            <a:spLocks noChangeArrowheads="1"/>
          </p:cNvSpPr>
          <p:nvPr/>
        </p:nvSpPr>
        <p:spPr bwMode="auto">
          <a:xfrm flipH="1" flipV="1">
            <a:off x="6235065" y="3103245"/>
            <a:ext cx="36000" cy="3010535"/>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287780"/>
            <a:ext cx="277749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1．推广方法</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95375" y="1995170"/>
            <a:ext cx="5638165" cy="193802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（3）建立营销矩阵</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联合多个短视频账号的影响力，建立营销矩阵也可以有效推广营销短视频。在利用其他短视频账号推广时，还需要注意以下3个方面的内容。</a:t>
            </a:r>
            <a:endParaRPr sz="2000"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7585710" y="1995170"/>
            <a:ext cx="3900805" cy="378460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（4）利用其他平台</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除了在短视频平台推广短视频，还可以利用其他平台推广，提高短视频的影响力，如问答平台、社交平台等。在选择平台前，还应注意短视频内容与其平台特点和平台用户的观看需求是否相符，以免影响短视频的营销效果。</a:t>
            </a:r>
            <a:endParaRPr sz="2000" dirty="0">
              <a:latin typeface="微软雅黑" panose="020B0503020204020204" pitchFamily="34" charset="-122"/>
              <a:ea typeface="微软雅黑" panose="020B0503020204020204" pitchFamily="34" charset="-122"/>
              <a:sym typeface="+mn-ea"/>
            </a:endParaRPr>
          </a:p>
        </p:txBody>
      </p:sp>
      <p:sp>
        <p:nvSpPr>
          <p:cNvPr id="6" name="矩形 21"/>
          <p:cNvSpPr>
            <a:spLocks noChangeArrowheads="1"/>
          </p:cNvSpPr>
          <p:nvPr/>
        </p:nvSpPr>
        <p:spPr bwMode="auto">
          <a:xfrm flipH="1" flipV="1">
            <a:off x="7139940" y="2399665"/>
            <a:ext cx="39600" cy="380619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nvGrpSpPr>
          <p:cNvPr id="4" name="组合 3"/>
          <p:cNvGrpSpPr/>
          <p:nvPr/>
        </p:nvGrpSpPr>
        <p:grpSpPr>
          <a:xfrm>
            <a:off x="1729105" y="4319270"/>
            <a:ext cx="4095750" cy="1732915"/>
            <a:chOff x="2723" y="6802"/>
            <a:chExt cx="6450" cy="2729"/>
          </a:xfrm>
        </p:grpSpPr>
        <p:sp>
          <p:nvSpPr>
            <p:cNvPr id="83" name="文本框 82"/>
            <p:cNvSpPr txBox="1"/>
            <p:nvPr/>
          </p:nvSpPr>
          <p:spPr bwMode="auto">
            <a:xfrm flipH="1">
              <a:off x="2723" y="6802"/>
              <a:ext cx="6135" cy="725"/>
            </a:xfrm>
            <a:prstGeom prst="rect">
              <a:avLst/>
            </a:prstGeom>
            <a:noFill/>
          </p:spPr>
          <p:txBody>
            <a:bodyPr wrap="square">
              <a:spAutoFit/>
            </a:bodyPr>
            <a:p>
              <a:pPr marL="342900" lvl="0" indent="-342900" algn="l">
                <a:buFont typeface="Wingdings" panose="05000000000000000000" pitchFamily="2" charset="2"/>
                <a:buChar char="l"/>
                <a:defRPr/>
              </a:pPr>
              <a:r>
                <a:rPr lang="zh-CN" altLang="en-US" sz="2400" dirty="0">
                  <a:solidFill>
                    <a:schemeClr val="accent1"/>
                  </a:solidFill>
                  <a:latin typeface="微软雅黑" panose="020B0503020204020204" pitchFamily="34" charset="-122"/>
                  <a:ea typeface="微软雅黑" panose="020B0503020204020204" pitchFamily="34" charset="-122"/>
                </a:rPr>
                <a:t> 真短视频账号定位不同</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85" name="文本框 84"/>
            <p:cNvSpPr txBox="1"/>
            <p:nvPr/>
          </p:nvSpPr>
          <p:spPr bwMode="auto">
            <a:xfrm flipH="1">
              <a:off x="2723" y="7804"/>
              <a:ext cx="6112" cy="725"/>
            </a:xfrm>
            <a:prstGeom prst="rect">
              <a:avLst/>
            </a:prstGeom>
            <a:noFill/>
          </p:spPr>
          <p:txBody>
            <a:bodyPr wrap="square">
              <a:spAutoFit/>
            </a:bodyPr>
            <a:p>
              <a:pPr marL="342900" lvl="0" indent="-342900" algn="l">
                <a:buFont typeface="Wingdings" panose="05000000000000000000" pitchFamily="2" charset="2"/>
                <a:buChar char="l"/>
                <a:defRPr/>
              </a:pPr>
              <a:r>
                <a:rPr lang="zh-CN" altLang="en-US" sz="2400" dirty="0">
                  <a:solidFill>
                    <a:srgbClr val="FFBF53"/>
                  </a:solidFill>
                  <a:latin typeface="微软雅黑" panose="020B0503020204020204" pitchFamily="34" charset="-122"/>
                  <a:ea typeface="微软雅黑" panose="020B0503020204020204" pitchFamily="34" charset="-122"/>
                </a:rPr>
                <a:t> 保持账号的稳定输出</a:t>
              </a:r>
              <a:endParaRPr lang="zh-CN" altLang="en-US" sz="2400" dirty="0">
                <a:solidFill>
                  <a:srgbClr val="FFBF53"/>
                </a:solidFill>
                <a:latin typeface="微软雅黑" panose="020B0503020204020204" pitchFamily="34" charset="-122"/>
                <a:ea typeface="微软雅黑" panose="020B0503020204020204" pitchFamily="34" charset="-122"/>
              </a:endParaRPr>
            </a:p>
          </p:txBody>
        </p:sp>
        <p:sp>
          <p:nvSpPr>
            <p:cNvPr id="87" name="文本框 86"/>
            <p:cNvSpPr txBox="1"/>
            <p:nvPr/>
          </p:nvSpPr>
          <p:spPr bwMode="auto">
            <a:xfrm flipH="1">
              <a:off x="2723" y="8806"/>
              <a:ext cx="6450" cy="725"/>
            </a:xfrm>
            <a:prstGeom prst="rect">
              <a:avLst/>
            </a:prstGeom>
            <a:noFill/>
          </p:spPr>
          <p:txBody>
            <a:bodyPr wrap="square">
              <a:spAutoFit/>
            </a:bodyPr>
            <a:p>
              <a:pPr marL="342900" lvl="0" indent="-342900" algn="l">
                <a:buFont typeface="Wingdings" panose="05000000000000000000" pitchFamily="2" charset="2"/>
                <a:buChar char="l"/>
                <a:defRPr/>
              </a:pPr>
              <a:r>
                <a:rPr lang="zh-CN" altLang="en-US" sz="2400" dirty="0">
                  <a:solidFill>
                    <a:schemeClr val="accent1"/>
                  </a:solidFill>
                  <a:latin typeface="微软雅黑" panose="020B0503020204020204" pitchFamily="34" charset="-122"/>
                  <a:ea typeface="微软雅黑" panose="020B0503020204020204" pitchFamily="34" charset="-122"/>
                </a:rPr>
                <a:t>进行关联账号的联合营销</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grpSp>
      <p:sp>
        <p:nvSpPr>
          <p:cNvPr id="5"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4  </a:t>
            </a:r>
            <a:r>
              <a:rPr dirty="0"/>
              <a:t>推广短视频</a:t>
            </a:r>
            <a:endParaRPr dirty="0"/>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287780"/>
            <a:ext cx="23069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2．推广工具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284095"/>
            <a:ext cx="10310495" cy="1014730"/>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不同的短视频平台提供有不同的推广工具，如抖音的DOU+、快手的快手粉条等，营销人员可以利用这些付费推广工具，推广短视频。</a:t>
            </a:r>
            <a:endParaRPr sz="2000" dirty="0">
              <a:latin typeface="微软雅黑" panose="020B0503020204020204" pitchFamily="34" charset="-122"/>
              <a:ea typeface="微软雅黑" panose="020B0503020204020204" pitchFamily="34" charset="-122"/>
              <a:sym typeface="+mn-ea"/>
            </a:endParaRPr>
          </a:p>
        </p:txBody>
      </p:sp>
      <p:grpSp>
        <p:nvGrpSpPr>
          <p:cNvPr id="4" name="组合 3"/>
          <p:cNvGrpSpPr/>
          <p:nvPr>
            <p:custDataLst>
              <p:tags r:id="rId1"/>
            </p:custDataLst>
          </p:nvPr>
        </p:nvGrpSpPr>
        <p:grpSpPr>
          <a:xfrm>
            <a:off x="1541145" y="4038494"/>
            <a:ext cx="9351010" cy="2102572"/>
            <a:chOff x="2426" y="5295"/>
            <a:chExt cx="14726" cy="3311"/>
          </a:xfrm>
        </p:grpSpPr>
        <p:sp>
          <p:nvSpPr>
            <p:cNvPr id="22" name="矩形 21"/>
            <p:cNvSpPr/>
            <p:nvPr>
              <p:custDataLst>
                <p:tags r:id="rId2"/>
              </p:custDataLst>
            </p:nvPr>
          </p:nvSpPr>
          <p:spPr>
            <a:xfrm>
              <a:off x="2426" y="6281"/>
              <a:ext cx="6836" cy="2325"/>
            </a:xfrm>
            <a:prstGeom prst="rect">
              <a:avLst/>
            </a:prstGeom>
          </p:spPr>
          <p:txBody>
            <a:bodyPr wrap="square">
              <a:spAutoFit/>
            </a:bodyPr>
            <a:p>
              <a:pPr indent="0" algn="just" defTabSz="914400" fontAlgn="auto">
                <a:lnSpc>
                  <a:spcPct val="150000"/>
                </a:lnSpc>
                <a:defRPr/>
              </a:pPr>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DOU+是抖音官方推出的付费推广工具。使用DOU+推广的短视频不会有广告标识，不会增加用户的反感。</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custDataLst>
                <p:tags r:id="rId3"/>
              </p:custDataLst>
            </p:nvPr>
          </p:nvSpPr>
          <p:spPr>
            <a:xfrm>
              <a:off x="3134" y="5295"/>
              <a:ext cx="5861" cy="628"/>
            </a:xfrm>
            <a:prstGeom prst="rect">
              <a:avLst/>
            </a:prstGeom>
            <a:solidFill>
              <a:srgbClr val="3F506C"/>
            </a:solidFill>
            <a:ln>
              <a:solidFill>
                <a:srgbClr val="3F506C"/>
              </a:solidFill>
            </a:ln>
          </p:spPr>
          <p:txBody>
            <a:bodyPr wrap="square">
              <a:spAutoFit/>
            </a:bodyPr>
            <a:p>
              <a:pPr marL="285750" indent="-285750" algn="just" defTabSz="914400">
                <a:buFont typeface="Wingdings" panose="05000000000000000000" pitchFamily="2" charset="2"/>
                <a:buChar char="l"/>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DOU+</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custDataLst>
                <p:tags r:id="rId4"/>
              </p:custDataLst>
            </p:nvPr>
          </p:nvSpPr>
          <p:spPr>
            <a:xfrm>
              <a:off x="10680" y="6281"/>
              <a:ext cx="6472" cy="2325"/>
            </a:xfrm>
            <a:prstGeom prst="rect">
              <a:avLst/>
            </a:prstGeom>
          </p:spPr>
          <p:txBody>
            <a:bodyPr wrap="square">
              <a:spAutoFit/>
            </a:bodyPr>
            <a:p>
              <a:pPr lvl="0" algn="just">
                <a:lnSpc>
                  <a:spcPct val="150000"/>
                </a:lnSpc>
                <a:buClrTx/>
                <a:buSzTx/>
                <a:buFontTx/>
                <a:defRPr/>
              </a:pPr>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快手粉条是快手官方推出的付费推广工具，用于增加短视频在快手中的曝光度，以及快速获取精准用户。</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custDataLst>
                <p:tags r:id="rId5"/>
              </p:custDataLst>
            </p:nvPr>
          </p:nvSpPr>
          <p:spPr>
            <a:xfrm>
              <a:off x="11055" y="5295"/>
              <a:ext cx="5910" cy="628"/>
            </a:xfrm>
            <a:prstGeom prst="rect">
              <a:avLst/>
            </a:prstGeom>
            <a:solidFill>
              <a:srgbClr val="E33A59"/>
            </a:solidFill>
          </p:spPr>
          <p:txBody>
            <a:bodyPr wrap="square">
              <a:spAutoFit/>
            </a:bodyPr>
            <a:p>
              <a:pPr marL="285750" indent="-285750" algn="just" defTabSz="914400">
                <a:buFont typeface="Wingdings" panose="05000000000000000000" pitchFamily="2" charset="2"/>
                <a:buChar char="l"/>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快手粉条</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9" name="Freeform 104"/>
            <p:cNvSpPr>
              <a:spLocks noEditPoints="1"/>
            </p:cNvSpPr>
            <p:nvPr>
              <p:custDataLst>
                <p:tags r:id="rId6"/>
              </p:custDataLst>
            </p:nvPr>
          </p:nvSpPr>
          <p:spPr bwMode="auto">
            <a:xfrm>
              <a:off x="2426" y="5322"/>
              <a:ext cx="556" cy="523"/>
            </a:xfrm>
            <a:custGeom>
              <a:avLst/>
              <a:gdLst>
                <a:gd name="T0" fmla="*/ 120 w 128"/>
                <a:gd name="T1" fmla="*/ 73 h 120"/>
                <a:gd name="T2" fmla="*/ 120 w 128"/>
                <a:gd name="T3" fmla="*/ 56 h 120"/>
                <a:gd name="T4" fmla="*/ 64 w 128"/>
                <a:gd name="T5" fmla="*/ 0 h 120"/>
                <a:gd name="T6" fmla="*/ 8 w 128"/>
                <a:gd name="T7" fmla="*/ 56 h 120"/>
                <a:gd name="T8" fmla="*/ 8 w 128"/>
                <a:gd name="T9" fmla="*/ 73 h 120"/>
                <a:gd name="T10" fmla="*/ 0 w 128"/>
                <a:gd name="T11" fmla="*/ 90 h 120"/>
                <a:gd name="T12" fmla="*/ 21 w 128"/>
                <a:gd name="T13" fmla="*/ 112 h 120"/>
                <a:gd name="T14" fmla="*/ 32 w 128"/>
                <a:gd name="T15" fmla="*/ 120 h 120"/>
                <a:gd name="T16" fmla="*/ 44 w 128"/>
                <a:gd name="T17" fmla="*/ 108 h 120"/>
                <a:gd name="T18" fmla="*/ 44 w 128"/>
                <a:gd name="T19" fmla="*/ 72 h 120"/>
                <a:gd name="T20" fmla="*/ 32 w 128"/>
                <a:gd name="T21" fmla="*/ 60 h 120"/>
                <a:gd name="T22" fmla="*/ 21 w 128"/>
                <a:gd name="T23" fmla="*/ 68 h 120"/>
                <a:gd name="T24" fmla="*/ 16 w 128"/>
                <a:gd name="T25" fmla="*/ 68 h 120"/>
                <a:gd name="T26" fmla="*/ 16 w 128"/>
                <a:gd name="T27" fmla="*/ 56 h 120"/>
                <a:gd name="T28" fmla="*/ 64 w 128"/>
                <a:gd name="T29" fmla="*/ 8 h 120"/>
                <a:gd name="T30" fmla="*/ 112 w 128"/>
                <a:gd name="T31" fmla="*/ 56 h 120"/>
                <a:gd name="T32" fmla="*/ 112 w 128"/>
                <a:gd name="T33" fmla="*/ 68 h 120"/>
                <a:gd name="T34" fmla="*/ 107 w 128"/>
                <a:gd name="T35" fmla="*/ 68 h 120"/>
                <a:gd name="T36" fmla="*/ 96 w 128"/>
                <a:gd name="T37" fmla="*/ 60 h 120"/>
                <a:gd name="T38" fmla="*/ 84 w 128"/>
                <a:gd name="T39" fmla="*/ 72 h 120"/>
                <a:gd name="T40" fmla="*/ 84 w 128"/>
                <a:gd name="T41" fmla="*/ 108 h 120"/>
                <a:gd name="T42" fmla="*/ 96 w 128"/>
                <a:gd name="T43" fmla="*/ 120 h 120"/>
                <a:gd name="T44" fmla="*/ 107 w 128"/>
                <a:gd name="T45" fmla="*/ 112 h 120"/>
                <a:gd name="T46" fmla="*/ 128 w 128"/>
                <a:gd name="T47" fmla="*/ 90 h 120"/>
                <a:gd name="T48" fmla="*/ 120 w 128"/>
                <a:gd name="T49" fmla="*/ 73 h 120"/>
                <a:gd name="T50" fmla="*/ 28 w 128"/>
                <a:gd name="T51" fmla="*/ 72 h 120"/>
                <a:gd name="T52" fmla="*/ 32 w 128"/>
                <a:gd name="T53" fmla="*/ 68 h 120"/>
                <a:gd name="T54" fmla="*/ 36 w 128"/>
                <a:gd name="T55" fmla="*/ 72 h 120"/>
                <a:gd name="T56" fmla="*/ 36 w 128"/>
                <a:gd name="T57" fmla="*/ 108 h 120"/>
                <a:gd name="T58" fmla="*/ 32 w 128"/>
                <a:gd name="T59" fmla="*/ 112 h 120"/>
                <a:gd name="T60" fmla="*/ 28 w 128"/>
                <a:gd name="T61" fmla="*/ 108 h 120"/>
                <a:gd name="T62" fmla="*/ 28 w 128"/>
                <a:gd name="T63" fmla="*/ 72 h 120"/>
                <a:gd name="T64" fmla="*/ 20 w 128"/>
                <a:gd name="T65" fmla="*/ 76 h 120"/>
                <a:gd name="T66" fmla="*/ 20 w 128"/>
                <a:gd name="T67" fmla="*/ 103 h 120"/>
                <a:gd name="T68" fmla="*/ 8 w 128"/>
                <a:gd name="T69" fmla="*/ 90 h 120"/>
                <a:gd name="T70" fmla="*/ 20 w 128"/>
                <a:gd name="T71" fmla="*/ 76 h 120"/>
                <a:gd name="T72" fmla="*/ 100 w 128"/>
                <a:gd name="T73" fmla="*/ 108 h 120"/>
                <a:gd name="T74" fmla="*/ 96 w 128"/>
                <a:gd name="T75" fmla="*/ 112 h 120"/>
                <a:gd name="T76" fmla="*/ 92 w 128"/>
                <a:gd name="T77" fmla="*/ 108 h 120"/>
                <a:gd name="T78" fmla="*/ 92 w 128"/>
                <a:gd name="T79" fmla="*/ 72 h 120"/>
                <a:gd name="T80" fmla="*/ 96 w 128"/>
                <a:gd name="T81" fmla="*/ 68 h 120"/>
                <a:gd name="T82" fmla="*/ 100 w 128"/>
                <a:gd name="T83" fmla="*/ 72 h 120"/>
                <a:gd name="T84" fmla="*/ 100 w 128"/>
                <a:gd name="T85" fmla="*/ 108 h 120"/>
                <a:gd name="T86" fmla="*/ 108 w 128"/>
                <a:gd name="T87" fmla="*/ 103 h 120"/>
                <a:gd name="T88" fmla="*/ 108 w 128"/>
                <a:gd name="T89" fmla="*/ 76 h 120"/>
                <a:gd name="T90" fmla="*/ 120 w 128"/>
                <a:gd name="T91" fmla="*/ 90 h 120"/>
                <a:gd name="T92" fmla="*/ 108 w 128"/>
                <a:gd name="T93"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20" y="73"/>
                  </a:moveTo>
                  <a:cubicBezTo>
                    <a:pt x="120" y="56"/>
                    <a:pt x="120" y="56"/>
                    <a:pt x="120" y="56"/>
                  </a:cubicBezTo>
                  <a:cubicBezTo>
                    <a:pt x="120" y="25"/>
                    <a:pt x="95" y="0"/>
                    <a:pt x="64" y="0"/>
                  </a:cubicBezTo>
                  <a:cubicBezTo>
                    <a:pt x="33" y="0"/>
                    <a:pt x="8" y="25"/>
                    <a:pt x="8" y="56"/>
                  </a:cubicBezTo>
                  <a:cubicBezTo>
                    <a:pt x="8" y="73"/>
                    <a:pt x="8" y="73"/>
                    <a:pt x="8" y="73"/>
                  </a:cubicBezTo>
                  <a:cubicBezTo>
                    <a:pt x="3" y="77"/>
                    <a:pt x="0" y="83"/>
                    <a:pt x="0" y="90"/>
                  </a:cubicBezTo>
                  <a:cubicBezTo>
                    <a:pt x="0" y="102"/>
                    <a:pt x="9" y="111"/>
                    <a:pt x="21" y="112"/>
                  </a:cubicBezTo>
                  <a:cubicBezTo>
                    <a:pt x="22" y="116"/>
                    <a:pt x="27" y="120"/>
                    <a:pt x="32" y="120"/>
                  </a:cubicBezTo>
                  <a:cubicBezTo>
                    <a:pt x="39" y="120"/>
                    <a:pt x="44" y="114"/>
                    <a:pt x="44" y="108"/>
                  </a:cubicBezTo>
                  <a:cubicBezTo>
                    <a:pt x="44" y="72"/>
                    <a:pt x="44" y="72"/>
                    <a:pt x="44" y="72"/>
                  </a:cubicBezTo>
                  <a:cubicBezTo>
                    <a:pt x="44" y="65"/>
                    <a:pt x="39" y="60"/>
                    <a:pt x="32" y="60"/>
                  </a:cubicBezTo>
                  <a:cubicBezTo>
                    <a:pt x="27" y="60"/>
                    <a:pt x="22" y="63"/>
                    <a:pt x="21" y="68"/>
                  </a:cubicBezTo>
                  <a:cubicBezTo>
                    <a:pt x="19" y="68"/>
                    <a:pt x="18" y="68"/>
                    <a:pt x="16" y="68"/>
                  </a:cubicBezTo>
                  <a:cubicBezTo>
                    <a:pt x="16" y="56"/>
                    <a:pt x="16" y="56"/>
                    <a:pt x="16" y="56"/>
                  </a:cubicBezTo>
                  <a:cubicBezTo>
                    <a:pt x="16" y="29"/>
                    <a:pt x="37" y="8"/>
                    <a:pt x="64" y="8"/>
                  </a:cubicBezTo>
                  <a:cubicBezTo>
                    <a:pt x="91" y="8"/>
                    <a:pt x="112" y="29"/>
                    <a:pt x="112" y="56"/>
                  </a:cubicBezTo>
                  <a:cubicBezTo>
                    <a:pt x="112" y="68"/>
                    <a:pt x="112" y="68"/>
                    <a:pt x="112" y="68"/>
                  </a:cubicBezTo>
                  <a:cubicBezTo>
                    <a:pt x="110" y="68"/>
                    <a:pt x="109" y="68"/>
                    <a:pt x="107" y="68"/>
                  </a:cubicBezTo>
                  <a:cubicBezTo>
                    <a:pt x="106" y="63"/>
                    <a:pt x="101" y="60"/>
                    <a:pt x="96" y="60"/>
                  </a:cubicBezTo>
                  <a:cubicBezTo>
                    <a:pt x="89" y="60"/>
                    <a:pt x="84" y="65"/>
                    <a:pt x="84" y="72"/>
                  </a:cubicBezTo>
                  <a:cubicBezTo>
                    <a:pt x="84" y="108"/>
                    <a:pt x="84" y="108"/>
                    <a:pt x="84" y="108"/>
                  </a:cubicBezTo>
                  <a:cubicBezTo>
                    <a:pt x="84" y="114"/>
                    <a:pt x="89" y="120"/>
                    <a:pt x="96" y="120"/>
                  </a:cubicBezTo>
                  <a:cubicBezTo>
                    <a:pt x="101" y="120"/>
                    <a:pt x="106" y="116"/>
                    <a:pt x="107" y="112"/>
                  </a:cubicBezTo>
                  <a:cubicBezTo>
                    <a:pt x="119" y="111"/>
                    <a:pt x="128" y="102"/>
                    <a:pt x="128" y="90"/>
                  </a:cubicBezTo>
                  <a:cubicBezTo>
                    <a:pt x="128" y="83"/>
                    <a:pt x="125" y="77"/>
                    <a:pt x="120" y="73"/>
                  </a:cubicBezTo>
                  <a:close/>
                  <a:moveTo>
                    <a:pt x="28" y="72"/>
                  </a:moveTo>
                  <a:cubicBezTo>
                    <a:pt x="28" y="69"/>
                    <a:pt x="30" y="68"/>
                    <a:pt x="32" y="68"/>
                  </a:cubicBezTo>
                  <a:cubicBezTo>
                    <a:pt x="34" y="68"/>
                    <a:pt x="36" y="69"/>
                    <a:pt x="36" y="72"/>
                  </a:cubicBezTo>
                  <a:cubicBezTo>
                    <a:pt x="36" y="108"/>
                    <a:pt x="36" y="108"/>
                    <a:pt x="36" y="108"/>
                  </a:cubicBezTo>
                  <a:cubicBezTo>
                    <a:pt x="36" y="110"/>
                    <a:pt x="34" y="112"/>
                    <a:pt x="32" y="112"/>
                  </a:cubicBezTo>
                  <a:cubicBezTo>
                    <a:pt x="30" y="112"/>
                    <a:pt x="28" y="110"/>
                    <a:pt x="28" y="108"/>
                  </a:cubicBezTo>
                  <a:lnTo>
                    <a:pt x="28" y="72"/>
                  </a:lnTo>
                  <a:close/>
                  <a:moveTo>
                    <a:pt x="20" y="76"/>
                  </a:moveTo>
                  <a:cubicBezTo>
                    <a:pt x="20" y="103"/>
                    <a:pt x="20" y="103"/>
                    <a:pt x="20" y="103"/>
                  </a:cubicBezTo>
                  <a:cubicBezTo>
                    <a:pt x="13" y="102"/>
                    <a:pt x="8" y="96"/>
                    <a:pt x="8" y="90"/>
                  </a:cubicBezTo>
                  <a:cubicBezTo>
                    <a:pt x="8" y="83"/>
                    <a:pt x="13" y="77"/>
                    <a:pt x="20" y="76"/>
                  </a:cubicBezTo>
                  <a:close/>
                  <a:moveTo>
                    <a:pt x="100" y="108"/>
                  </a:moveTo>
                  <a:cubicBezTo>
                    <a:pt x="100" y="110"/>
                    <a:pt x="98" y="112"/>
                    <a:pt x="96" y="112"/>
                  </a:cubicBezTo>
                  <a:cubicBezTo>
                    <a:pt x="94" y="112"/>
                    <a:pt x="92" y="110"/>
                    <a:pt x="92" y="108"/>
                  </a:cubicBezTo>
                  <a:cubicBezTo>
                    <a:pt x="92" y="72"/>
                    <a:pt x="92" y="72"/>
                    <a:pt x="92" y="72"/>
                  </a:cubicBezTo>
                  <a:cubicBezTo>
                    <a:pt x="92" y="69"/>
                    <a:pt x="94" y="68"/>
                    <a:pt x="96" y="68"/>
                  </a:cubicBezTo>
                  <a:cubicBezTo>
                    <a:pt x="98" y="68"/>
                    <a:pt x="100" y="69"/>
                    <a:pt x="100" y="72"/>
                  </a:cubicBezTo>
                  <a:lnTo>
                    <a:pt x="100" y="108"/>
                  </a:lnTo>
                  <a:close/>
                  <a:moveTo>
                    <a:pt x="108" y="103"/>
                  </a:moveTo>
                  <a:cubicBezTo>
                    <a:pt x="108" y="76"/>
                    <a:pt x="108" y="76"/>
                    <a:pt x="108" y="76"/>
                  </a:cubicBezTo>
                  <a:cubicBezTo>
                    <a:pt x="115" y="77"/>
                    <a:pt x="120" y="83"/>
                    <a:pt x="120" y="90"/>
                  </a:cubicBezTo>
                  <a:cubicBezTo>
                    <a:pt x="120" y="96"/>
                    <a:pt x="115" y="102"/>
                    <a:pt x="108" y="103"/>
                  </a:cubicBezTo>
                  <a:close/>
                </a:path>
              </a:pathLst>
            </a:custGeom>
            <a:solidFill>
              <a:srgbClr val="3F506C"/>
            </a:solidFill>
            <a:ln>
              <a:noFill/>
            </a:ln>
          </p:spPr>
          <p:txBody>
            <a:bodyPr vert="horz" wrap="square" lIns="91435" tIns="45718" rIns="91435" bIns="45718" numCol="1" anchor="t" anchorCtr="0" compatLnSpc="1"/>
            <a:p>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40" name="Freeform 71"/>
            <p:cNvSpPr>
              <a:spLocks noEditPoints="1"/>
            </p:cNvSpPr>
            <p:nvPr>
              <p:custDataLst>
                <p:tags r:id="rId7"/>
              </p:custDataLst>
            </p:nvPr>
          </p:nvSpPr>
          <p:spPr bwMode="auto">
            <a:xfrm>
              <a:off x="10346" y="5295"/>
              <a:ext cx="558" cy="558"/>
            </a:xfrm>
            <a:custGeom>
              <a:avLst/>
              <a:gdLst>
                <a:gd name="T0" fmla="*/ 60 w 128"/>
                <a:gd name="T1" fmla="*/ 8 h 128"/>
                <a:gd name="T2" fmla="*/ 0 w 128"/>
                <a:gd name="T3" fmla="*/ 68 h 128"/>
                <a:gd name="T4" fmla="*/ 60 w 128"/>
                <a:gd name="T5" fmla="*/ 128 h 128"/>
                <a:gd name="T6" fmla="*/ 120 w 128"/>
                <a:gd name="T7" fmla="*/ 68 h 128"/>
                <a:gd name="T8" fmla="*/ 60 w 128"/>
                <a:gd name="T9" fmla="*/ 68 h 128"/>
                <a:gd name="T10" fmla="*/ 60 w 128"/>
                <a:gd name="T11" fmla="*/ 8 h 128"/>
                <a:gd name="T12" fmla="*/ 111 w 128"/>
                <a:gd name="T13" fmla="*/ 76 h 128"/>
                <a:gd name="T14" fmla="*/ 60 w 128"/>
                <a:gd name="T15" fmla="*/ 120 h 128"/>
                <a:gd name="T16" fmla="*/ 8 w 128"/>
                <a:gd name="T17" fmla="*/ 68 h 128"/>
                <a:gd name="T18" fmla="*/ 52 w 128"/>
                <a:gd name="T19" fmla="*/ 17 h 128"/>
                <a:gd name="T20" fmla="*/ 52 w 128"/>
                <a:gd name="T21" fmla="*/ 76 h 128"/>
                <a:gd name="T22" fmla="*/ 111 w 128"/>
                <a:gd name="T23" fmla="*/ 76 h 128"/>
                <a:gd name="T24" fmla="*/ 68 w 128"/>
                <a:gd name="T25" fmla="*/ 0 h 128"/>
                <a:gd name="T26" fmla="*/ 68 w 128"/>
                <a:gd name="T27" fmla="*/ 60 h 128"/>
                <a:gd name="T28" fmla="*/ 128 w 128"/>
                <a:gd name="T29" fmla="*/ 60 h 128"/>
                <a:gd name="T30" fmla="*/ 68 w 128"/>
                <a:gd name="T31" fmla="*/ 0 h 128"/>
                <a:gd name="T32" fmla="*/ 76 w 128"/>
                <a:gd name="T33" fmla="*/ 9 h 128"/>
                <a:gd name="T34" fmla="*/ 119 w 128"/>
                <a:gd name="T35" fmla="*/ 52 h 128"/>
                <a:gd name="T36" fmla="*/ 76 w 128"/>
                <a:gd name="T37" fmla="*/ 52 h 128"/>
                <a:gd name="T38" fmla="*/ 76 w 128"/>
                <a:gd name="T3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path>
              </a:pathLst>
            </a:custGeom>
            <a:solidFill>
              <a:srgbClr val="E33A59"/>
            </a:solidFill>
            <a:ln>
              <a:noFill/>
            </a:ln>
          </p:spPr>
          <p:txBody>
            <a:bodyPr vert="horz" wrap="square" lIns="91435" tIns="45718" rIns="91435" bIns="45718" numCol="1" anchor="t" anchorCtr="0" compatLnSpc="1"/>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a:t>
            </a:r>
            <a:r>
              <a:rPr lang="en-US" dirty="0"/>
              <a:t>2</a:t>
            </a:r>
            <a:r>
              <a:rPr dirty="0"/>
              <a:t>.</a:t>
            </a:r>
            <a:r>
              <a:rPr lang="en-US" dirty="0"/>
              <a:t>4  </a:t>
            </a:r>
            <a:r>
              <a:rPr dirty="0"/>
              <a:t>推广短视频</a:t>
            </a:r>
            <a:endParaRPr dirty="0"/>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.1.1</a:t>
            </a:r>
            <a:r>
              <a:rPr lang="en-US" dirty="0"/>
              <a:t>  </a:t>
            </a:r>
            <a:r>
              <a:rPr dirty="0"/>
              <a:t>短视频营销的优势</a:t>
            </a:r>
            <a:endParaRPr dirty="0"/>
          </a:p>
        </p:txBody>
      </p:sp>
      <p:sp>
        <p:nvSpPr>
          <p:cNvPr id="2" name="文本框 1"/>
          <p:cNvSpPr txBox="1"/>
          <p:nvPr/>
        </p:nvSpPr>
        <p:spPr>
          <a:xfrm>
            <a:off x="979170" y="1337945"/>
            <a:ext cx="10424795" cy="1014730"/>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作为新媒体营销的新兴方式，短视频营销迅速在营销市场崭露头角，以其碎片化、情感化和高代入感的特点，吸引众多用户。</a:t>
            </a:r>
            <a:endParaRPr sz="2000" dirty="0">
              <a:latin typeface="微软雅黑" panose="020B0503020204020204" pitchFamily="34" charset="-122"/>
              <a:ea typeface="微软雅黑" panose="020B0503020204020204" pitchFamily="34" charset="-122"/>
              <a:sym typeface="+mn-ea"/>
            </a:endParaRPr>
          </a:p>
        </p:txBody>
      </p:sp>
      <p:grpSp>
        <p:nvGrpSpPr>
          <p:cNvPr id="23" name="组合 22"/>
          <p:cNvGrpSpPr/>
          <p:nvPr>
            <p:custDataLst>
              <p:tags r:id="rId1"/>
            </p:custDataLst>
          </p:nvPr>
        </p:nvGrpSpPr>
        <p:grpSpPr>
          <a:xfrm rot="0">
            <a:off x="1438275" y="2999105"/>
            <a:ext cx="4268470" cy="3117215"/>
            <a:chOff x="1590" y="3035"/>
            <a:chExt cx="6722" cy="4909"/>
          </a:xfrm>
        </p:grpSpPr>
        <p:grpSp>
          <p:nvGrpSpPr>
            <p:cNvPr id="24" name="Group 34"/>
            <p:cNvGrpSpPr/>
            <p:nvPr>
              <p:custDataLst>
                <p:tags r:id="rId2"/>
              </p:custDataLst>
            </p:nvPr>
          </p:nvGrpSpPr>
          <p:grpSpPr>
            <a:xfrm>
              <a:off x="1590" y="3035"/>
              <a:ext cx="1249" cy="1249"/>
              <a:chOff x="12547317" y="5885253"/>
              <a:chExt cx="1586753" cy="1586753"/>
            </a:xfrm>
          </p:grpSpPr>
          <p:sp>
            <p:nvSpPr>
              <p:cNvPr id="25" name="Rounded Rectangle 11"/>
              <p:cNvSpPr/>
              <p:nvPr>
                <p:custDataLst>
                  <p:tags r:id="rId3"/>
                </p:custDataLst>
              </p:nvPr>
            </p:nvSpPr>
            <p:spPr>
              <a:xfrm>
                <a:off x="12547317" y="5885253"/>
                <a:ext cx="1586753" cy="1586753"/>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p>
                <a:pPr algn="ctr"/>
                <a:endParaRPr 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Shape 5320"/>
              <p:cNvSpPr/>
              <p:nvPr>
                <p:custDataLst>
                  <p:tags r:id="rId4"/>
                </p:custDataLst>
              </p:nvPr>
            </p:nvSpPr>
            <p:spPr>
              <a:xfrm>
                <a:off x="12979916" y="6315238"/>
                <a:ext cx="721554" cy="72678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75"/>
                      <a:pt x="16537" y="21600"/>
                      <a:pt x="10800" y="21600"/>
                    </a:cubicBezTo>
                    <a:cubicBezTo>
                      <a:pt x="4725" y="21600"/>
                      <a:pt x="0" y="16875"/>
                      <a:pt x="0" y="10800"/>
                    </a:cubicBezTo>
                    <a:cubicBezTo>
                      <a:pt x="0" y="4725"/>
                      <a:pt x="4725" y="0"/>
                      <a:pt x="10800" y="0"/>
                    </a:cubicBezTo>
                    <a:cubicBezTo>
                      <a:pt x="16537" y="0"/>
                      <a:pt x="21600" y="4725"/>
                      <a:pt x="21600" y="10800"/>
                    </a:cubicBezTo>
                    <a:close/>
                    <a:moveTo>
                      <a:pt x="4725" y="12825"/>
                    </a:moveTo>
                    <a:cubicBezTo>
                      <a:pt x="4725" y="12150"/>
                      <a:pt x="4388" y="11475"/>
                      <a:pt x="4388" y="10800"/>
                    </a:cubicBezTo>
                    <a:cubicBezTo>
                      <a:pt x="4388" y="10125"/>
                      <a:pt x="4725" y="9450"/>
                      <a:pt x="4725" y="8775"/>
                    </a:cubicBezTo>
                    <a:cubicBezTo>
                      <a:pt x="2700" y="6413"/>
                      <a:pt x="2700" y="6413"/>
                      <a:pt x="2700" y="6413"/>
                    </a:cubicBezTo>
                    <a:cubicBezTo>
                      <a:pt x="2025" y="7763"/>
                      <a:pt x="1350" y="9450"/>
                      <a:pt x="1350" y="10800"/>
                    </a:cubicBezTo>
                    <a:cubicBezTo>
                      <a:pt x="1350" y="12487"/>
                      <a:pt x="2025" y="13837"/>
                      <a:pt x="2700" y="15187"/>
                    </a:cubicBezTo>
                    <a:lnTo>
                      <a:pt x="4725" y="12825"/>
                    </a:lnTo>
                    <a:close/>
                    <a:moveTo>
                      <a:pt x="15187" y="10800"/>
                    </a:moveTo>
                    <a:cubicBezTo>
                      <a:pt x="15187" y="8438"/>
                      <a:pt x="13162" y="6075"/>
                      <a:pt x="10800" y="6075"/>
                    </a:cubicBezTo>
                    <a:cubicBezTo>
                      <a:pt x="8100" y="6075"/>
                      <a:pt x="6075" y="8438"/>
                      <a:pt x="6075" y="10800"/>
                    </a:cubicBezTo>
                    <a:cubicBezTo>
                      <a:pt x="6075" y="13500"/>
                      <a:pt x="8100" y="15525"/>
                      <a:pt x="10800" y="15525"/>
                    </a:cubicBezTo>
                    <a:cubicBezTo>
                      <a:pt x="13162" y="15525"/>
                      <a:pt x="15187" y="13500"/>
                      <a:pt x="15187" y="10800"/>
                    </a:cubicBezTo>
                    <a:close/>
                    <a:moveTo>
                      <a:pt x="6413" y="2700"/>
                    </a:moveTo>
                    <a:cubicBezTo>
                      <a:pt x="8775" y="5063"/>
                      <a:pt x="8775" y="5063"/>
                      <a:pt x="8775" y="5063"/>
                    </a:cubicBezTo>
                    <a:cubicBezTo>
                      <a:pt x="9450" y="4725"/>
                      <a:pt x="10125" y="4725"/>
                      <a:pt x="10800" y="4725"/>
                    </a:cubicBezTo>
                    <a:cubicBezTo>
                      <a:pt x="11475" y="4725"/>
                      <a:pt x="12150" y="4725"/>
                      <a:pt x="12825" y="5063"/>
                    </a:cubicBezTo>
                    <a:cubicBezTo>
                      <a:pt x="15187" y="2700"/>
                      <a:pt x="15187" y="2700"/>
                      <a:pt x="15187" y="2700"/>
                    </a:cubicBezTo>
                    <a:cubicBezTo>
                      <a:pt x="13837" y="2025"/>
                      <a:pt x="12150" y="1688"/>
                      <a:pt x="10800" y="1688"/>
                    </a:cubicBezTo>
                    <a:cubicBezTo>
                      <a:pt x="9113" y="1688"/>
                      <a:pt x="7763" y="2025"/>
                      <a:pt x="6413" y="2700"/>
                    </a:cubicBezTo>
                    <a:close/>
                    <a:moveTo>
                      <a:pt x="15187" y="18900"/>
                    </a:moveTo>
                    <a:cubicBezTo>
                      <a:pt x="12825" y="16537"/>
                      <a:pt x="12825" y="16537"/>
                      <a:pt x="12825" y="16537"/>
                    </a:cubicBezTo>
                    <a:cubicBezTo>
                      <a:pt x="12150" y="16875"/>
                      <a:pt x="11475" y="16875"/>
                      <a:pt x="10800" y="16875"/>
                    </a:cubicBezTo>
                    <a:cubicBezTo>
                      <a:pt x="10125" y="16875"/>
                      <a:pt x="9450" y="16875"/>
                      <a:pt x="8775" y="16537"/>
                    </a:cubicBezTo>
                    <a:cubicBezTo>
                      <a:pt x="6413" y="18900"/>
                      <a:pt x="6413" y="18900"/>
                      <a:pt x="6413" y="18900"/>
                    </a:cubicBezTo>
                    <a:cubicBezTo>
                      <a:pt x="7763" y="19575"/>
                      <a:pt x="9113" y="20250"/>
                      <a:pt x="10800" y="20250"/>
                    </a:cubicBezTo>
                    <a:cubicBezTo>
                      <a:pt x="12150" y="20250"/>
                      <a:pt x="13837" y="19575"/>
                      <a:pt x="15187" y="18900"/>
                    </a:cubicBezTo>
                    <a:close/>
                    <a:moveTo>
                      <a:pt x="18900" y="15187"/>
                    </a:moveTo>
                    <a:cubicBezTo>
                      <a:pt x="19575" y="13837"/>
                      <a:pt x="19912" y="12487"/>
                      <a:pt x="19912" y="10800"/>
                    </a:cubicBezTo>
                    <a:cubicBezTo>
                      <a:pt x="19912" y="9450"/>
                      <a:pt x="19575" y="7763"/>
                      <a:pt x="18900" y="6413"/>
                    </a:cubicBezTo>
                    <a:cubicBezTo>
                      <a:pt x="16537" y="8775"/>
                      <a:pt x="16537" y="8775"/>
                      <a:pt x="16537" y="8775"/>
                    </a:cubicBezTo>
                    <a:cubicBezTo>
                      <a:pt x="16875" y="9450"/>
                      <a:pt x="16875" y="10125"/>
                      <a:pt x="16875" y="10800"/>
                    </a:cubicBezTo>
                    <a:cubicBezTo>
                      <a:pt x="16875" y="11475"/>
                      <a:pt x="16875" y="12150"/>
                      <a:pt x="16537" y="12825"/>
                    </a:cubicBezTo>
                    <a:lnTo>
                      <a:pt x="18900" y="15187"/>
                    </a:lnTo>
                    <a:close/>
                  </a:path>
                </a:pathLst>
              </a:custGeom>
              <a:solidFill>
                <a:schemeClr val="bg1"/>
              </a:solidFill>
              <a:ln w="12700" cap="flat">
                <a:noFill/>
                <a:miter lim="400000"/>
              </a:ln>
              <a:effectLst/>
            </p:spPr>
            <p:txBody>
              <a:bodyPr wrap="square" lIns="45713" tIns="45713" rIns="45713" bIns="45713" numCol="1" anchor="t">
                <a:noAutofit/>
              </a:bodyPr>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Group 39"/>
            <p:cNvGrpSpPr/>
            <p:nvPr>
              <p:custDataLst>
                <p:tags r:id="rId5"/>
              </p:custDataLst>
            </p:nvPr>
          </p:nvGrpSpPr>
          <p:grpSpPr>
            <a:xfrm>
              <a:off x="1590" y="4864"/>
              <a:ext cx="1249" cy="1249"/>
              <a:chOff x="12547317" y="8208787"/>
              <a:chExt cx="1586753" cy="1586753"/>
            </a:xfrm>
          </p:grpSpPr>
          <p:sp>
            <p:nvSpPr>
              <p:cNvPr id="36" name="Rounded Rectangle 16"/>
              <p:cNvSpPr/>
              <p:nvPr>
                <p:custDataLst>
                  <p:tags r:id="rId6"/>
                </p:custDataLst>
              </p:nvPr>
            </p:nvSpPr>
            <p:spPr>
              <a:xfrm>
                <a:off x="12547317" y="8208787"/>
                <a:ext cx="1586753" cy="1586753"/>
              </a:xfrm>
              <a:prstGeom prst="round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p>
                <a:pPr algn="ctr"/>
                <a:endParaRPr 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Shape 5338"/>
              <p:cNvSpPr/>
              <p:nvPr>
                <p:custDataLst>
                  <p:tags r:id="rId7"/>
                </p:custDataLst>
              </p:nvPr>
            </p:nvSpPr>
            <p:spPr>
              <a:xfrm>
                <a:off x="12985145" y="8638772"/>
                <a:ext cx="711097" cy="726783"/>
              </a:xfrm>
              <a:custGeom>
                <a:avLst/>
                <a:gdLst/>
                <a:ahLst/>
                <a:cxnLst>
                  <a:cxn ang="0">
                    <a:pos x="wd2" y="hd2"/>
                  </a:cxn>
                  <a:cxn ang="5400000">
                    <a:pos x="wd2" y="hd2"/>
                  </a:cxn>
                  <a:cxn ang="10800000">
                    <a:pos x="wd2" y="hd2"/>
                  </a:cxn>
                  <a:cxn ang="16200000">
                    <a:pos x="wd2" y="hd2"/>
                  </a:cxn>
                </a:cxnLst>
                <a:rect l="0" t="0" r="r" b="b"/>
                <a:pathLst>
                  <a:path w="21600" h="21600" extrusionOk="0">
                    <a:moveTo>
                      <a:pt x="5143" y="1688"/>
                    </a:moveTo>
                    <a:cubicBezTo>
                      <a:pt x="5486" y="1688"/>
                      <a:pt x="5486" y="1688"/>
                      <a:pt x="5486" y="1688"/>
                    </a:cubicBezTo>
                    <a:cubicBezTo>
                      <a:pt x="5143" y="2025"/>
                      <a:pt x="343" y="7425"/>
                      <a:pt x="4800" y="11475"/>
                    </a:cubicBezTo>
                    <a:cubicBezTo>
                      <a:pt x="6857" y="13837"/>
                      <a:pt x="8571" y="11812"/>
                      <a:pt x="8571" y="11812"/>
                    </a:cubicBezTo>
                    <a:cubicBezTo>
                      <a:pt x="10286" y="9450"/>
                      <a:pt x="8571" y="6413"/>
                      <a:pt x="8571" y="6413"/>
                    </a:cubicBezTo>
                    <a:cubicBezTo>
                      <a:pt x="8229" y="5063"/>
                      <a:pt x="6514" y="4388"/>
                      <a:pt x="6514" y="4388"/>
                    </a:cubicBezTo>
                    <a:cubicBezTo>
                      <a:pt x="7886" y="3038"/>
                      <a:pt x="7886" y="3038"/>
                      <a:pt x="7886" y="3038"/>
                    </a:cubicBezTo>
                    <a:cubicBezTo>
                      <a:pt x="8914" y="3713"/>
                      <a:pt x="9943" y="4725"/>
                      <a:pt x="9943" y="4725"/>
                    </a:cubicBezTo>
                    <a:cubicBezTo>
                      <a:pt x="9943" y="3375"/>
                      <a:pt x="8914" y="2025"/>
                      <a:pt x="8914" y="2025"/>
                    </a:cubicBezTo>
                    <a:cubicBezTo>
                      <a:pt x="10971" y="0"/>
                      <a:pt x="10971" y="0"/>
                      <a:pt x="10971" y="0"/>
                    </a:cubicBezTo>
                    <a:cubicBezTo>
                      <a:pt x="12686" y="2025"/>
                      <a:pt x="12686" y="2025"/>
                      <a:pt x="12686" y="2025"/>
                    </a:cubicBezTo>
                    <a:cubicBezTo>
                      <a:pt x="12000" y="3375"/>
                      <a:pt x="12000" y="4725"/>
                      <a:pt x="12000" y="4725"/>
                    </a:cubicBezTo>
                    <a:cubicBezTo>
                      <a:pt x="12343" y="3713"/>
                      <a:pt x="13714" y="3038"/>
                      <a:pt x="13714" y="3038"/>
                    </a:cubicBezTo>
                    <a:cubicBezTo>
                      <a:pt x="15086" y="4388"/>
                      <a:pt x="15086" y="4388"/>
                      <a:pt x="15086" y="4388"/>
                    </a:cubicBezTo>
                    <a:cubicBezTo>
                      <a:pt x="13714" y="4725"/>
                      <a:pt x="13029" y="6075"/>
                      <a:pt x="13029" y="6075"/>
                    </a:cubicBezTo>
                    <a:cubicBezTo>
                      <a:pt x="12343" y="7425"/>
                      <a:pt x="11657" y="10125"/>
                      <a:pt x="13029" y="11812"/>
                    </a:cubicBezTo>
                    <a:cubicBezTo>
                      <a:pt x="14400" y="13837"/>
                      <a:pt x="16800" y="11812"/>
                      <a:pt x="16800" y="11812"/>
                    </a:cubicBezTo>
                    <a:cubicBezTo>
                      <a:pt x="21600" y="7763"/>
                      <a:pt x="16457" y="2025"/>
                      <a:pt x="16457" y="2025"/>
                    </a:cubicBezTo>
                    <a:cubicBezTo>
                      <a:pt x="16114" y="1688"/>
                      <a:pt x="16457" y="1688"/>
                      <a:pt x="16457" y="1688"/>
                    </a:cubicBezTo>
                    <a:cubicBezTo>
                      <a:pt x="18857" y="3375"/>
                      <a:pt x="21600" y="5400"/>
                      <a:pt x="21600" y="10800"/>
                    </a:cubicBezTo>
                    <a:cubicBezTo>
                      <a:pt x="21600" y="16875"/>
                      <a:pt x="17143" y="21600"/>
                      <a:pt x="10971" y="21600"/>
                    </a:cubicBezTo>
                    <a:cubicBezTo>
                      <a:pt x="4800" y="21600"/>
                      <a:pt x="0" y="16537"/>
                      <a:pt x="0" y="10463"/>
                    </a:cubicBezTo>
                    <a:cubicBezTo>
                      <a:pt x="343" y="7088"/>
                      <a:pt x="2057" y="3713"/>
                      <a:pt x="5143" y="1688"/>
                    </a:cubicBezTo>
                    <a:close/>
                  </a:path>
                </a:pathLst>
              </a:custGeom>
              <a:solidFill>
                <a:schemeClr val="bg1"/>
              </a:solidFill>
              <a:ln w="12700" cap="flat">
                <a:noFill/>
                <a:miter lim="400000"/>
              </a:ln>
              <a:effectLst/>
            </p:spPr>
            <p:txBody>
              <a:bodyPr wrap="square" lIns="45713" tIns="45713" rIns="45713" bIns="45713" numCol="1" anchor="t">
                <a:noAutofit/>
              </a:bodyPr>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Group 44"/>
            <p:cNvGrpSpPr/>
            <p:nvPr>
              <p:custDataLst>
                <p:tags r:id="rId8"/>
              </p:custDataLst>
            </p:nvPr>
          </p:nvGrpSpPr>
          <p:grpSpPr>
            <a:xfrm>
              <a:off x="1590" y="6695"/>
              <a:ext cx="1249" cy="1249"/>
              <a:chOff x="12547316" y="10533753"/>
              <a:chExt cx="1586753" cy="1586753"/>
            </a:xfrm>
          </p:grpSpPr>
          <p:sp>
            <p:nvSpPr>
              <p:cNvPr id="39" name="Rounded Rectangle 24"/>
              <p:cNvSpPr/>
              <p:nvPr>
                <p:custDataLst>
                  <p:tags r:id="rId9"/>
                </p:custDataLst>
              </p:nvPr>
            </p:nvSpPr>
            <p:spPr>
              <a:xfrm>
                <a:off x="12547316" y="10533753"/>
                <a:ext cx="1586753" cy="1586753"/>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p>
                <a:pPr algn="ctr"/>
                <a:endParaRPr 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Shape 5339"/>
              <p:cNvSpPr/>
              <p:nvPr>
                <p:custDataLst>
                  <p:tags r:id="rId10"/>
                </p:custDataLst>
              </p:nvPr>
            </p:nvSpPr>
            <p:spPr>
              <a:xfrm>
                <a:off x="13029588" y="11021252"/>
                <a:ext cx="622209" cy="611755"/>
              </a:xfrm>
              <a:custGeom>
                <a:avLst/>
                <a:gdLst/>
                <a:ahLst/>
                <a:cxnLst>
                  <a:cxn ang="0">
                    <a:pos x="wd2" y="hd2"/>
                  </a:cxn>
                  <a:cxn ang="5400000">
                    <a:pos x="wd2" y="hd2"/>
                  </a:cxn>
                  <a:cxn ang="10800000">
                    <a:pos x="wd2" y="hd2"/>
                  </a:cxn>
                  <a:cxn ang="16200000">
                    <a:pos x="wd2" y="hd2"/>
                  </a:cxn>
                </a:cxnLst>
                <a:rect l="0" t="0" r="r" b="b"/>
                <a:pathLst>
                  <a:path w="21600" h="21600" extrusionOk="0">
                    <a:moveTo>
                      <a:pt x="9033" y="6800"/>
                    </a:moveTo>
                    <a:cubicBezTo>
                      <a:pt x="9033" y="11600"/>
                      <a:pt x="6284" y="16000"/>
                      <a:pt x="2356" y="17600"/>
                    </a:cubicBezTo>
                    <a:cubicBezTo>
                      <a:pt x="785" y="16000"/>
                      <a:pt x="0" y="13600"/>
                      <a:pt x="0" y="10800"/>
                    </a:cubicBezTo>
                    <a:cubicBezTo>
                      <a:pt x="0" y="5200"/>
                      <a:pt x="3927" y="800"/>
                      <a:pt x="9033" y="0"/>
                    </a:cubicBezTo>
                    <a:lnTo>
                      <a:pt x="9033" y="6800"/>
                    </a:lnTo>
                    <a:close/>
                    <a:moveTo>
                      <a:pt x="10604" y="21600"/>
                    </a:moveTo>
                    <a:cubicBezTo>
                      <a:pt x="8640" y="21600"/>
                      <a:pt x="7069" y="21200"/>
                      <a:pt x="5498" y="20400"/>
                    </a:cubicBezTo>
                    <a:cubicBezTo>
                      <a:pt x="7855" y="18800"/>
                      <a:pt x="9818" y="16400"/>
                      <a:pt x="10604" y="13600"/>
                    </a:cubicBezTo>
                    <a:cubicBezTo>
                      <a:pt x="11389" y="16400"/>
                      <a:pt x="13353" y="18800"/>
                      <a:pt x="15709" y="20400"/>
                    </a:cubicBezTo>
                    <a:cubicBezTo>
                      <a:pt x="14138" y="21200"/>
                      <a:pt x="12567" y="21600"/>
                      <a:pt x="10604" y="21600"/>
                    </a:cubicBezTo>
                    <a:close/>
                    <a:moveTo>
                      <a:pt x="18851" y="17600"/>
                    </a:moveTo>
                    <a:cubicBezTo>
                      <a:pt x="15316" y="16000"/>
                      <a:pt x="12567" y="11600"/>
                      <a:pt x="12567" y="6800"/>
                    </a:cubicBezTo>
                    <a:cubicBezTo>
                      <a:pt x="12567" y="0"/>
                      <a:pt x="12567" y="0"/>
                      <a:pt x="12567" y="0"/>
                    </a:cubicBezTo>
                    <a:cubicBezTo>
                      <a:pt x="17673" y="800"/>
                      <a:pt x="21600" y="5200"/>
                      <a:pt x="21600" y="10800"/>
                    </a:cubicBezTo>
                    <a:cubicBezTo>
                      <a:pt x="21600" y="13600"/>
                      <a:pt x="20422" y="16000"/>
                      <a:pt x="18851" y="17600"/>
                    </a:cubicBezTo>
                    <a:close/>
                  </a:path>
                </a:pathLst>
              </a:custGeom>
              <a:solidFill>
                <a:schemeClr val="bg1"/>
              </a:solidFill>
              <a:ln w="12700" cap="flat">
                <a:noFill/>
                <a:miter lim="400000"/>
              </a:ln>
              <a:effectLst/>
            </p:spPr>
            <p:txBody>
              <a:bodyPr wrap="square" lIns="45713" tIns="45713" rIns="45713" bIns="45713" numCol="1" anchor="t">
                <a:noAutofit/>
              </a:bodyPr>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1" name="Rectangle 30"/>
            <p:cNvSpPr/>
            <p:nvPr>
              <p:custDataLst>
                <p:tags r:id="rId11"/>
              </p:custDataLst>
            </p:nvPr>
          </p:nvSpPr>
          <p:spPr>
            <a:xfrm>
              <a:off x="3180" y="3318"/>
              <a:ext cx="5132" cy="628"/>
            </a:xfrm>
            <a:prstGeom prst="rect">
              <a:avLst/>
            </a:prstGeom>
          </p:spPr>
          <p:txBody>
            <a:bodyPr wrap="square">
              <a:spAutoFit/>
            </a:bodyPr>
            <a:p>
              <a:pPr marL="0" marR="0" lvl="0" indent="0"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rPr>
                <a:t>（1）符合人们的行为习惯</a:t>
              </a:r>
              <a:endPar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42" name="Rectangle 30"/>
            <p:cNvSpPr/>
            <p:nvPr>
              <p:custDataLst>
                <p:tags r:id="rId12"/>
              </p:custDataLst>
            </p:nvPr>
          </p:nvSpPr>
          <p:spPr>
            <a:xfrm>
              <a:off x="3180" y="5125"/>
              <a:ext cx="4199" cy="628"/>
            </a:xfrm>
            <a:prstGeom prst="rect">
              <a:avLst/>
            </a:prstGeom>
          </p:spPr>
          <p:txBody>
            <a:bodyPr wrap="square">
              <a:spAutoFit/>
            </a:bodyPr>
            <a:p>
              <a:pPr marL="0" marR="0" lvl="0" indent="0"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rPr>
                <a:t>（2）带动用户的情感</a:t>
              </a:r>
              <a:endPar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43" name="Rectangle 30"/>
            <p:cNvSpPr/>
            <p:nvPr>
              <p:custDataLst>
                <p:tags r:id="rId13"/>
              </p:custDataLst>
            </p:nvPr>
          </p:nvSpPr>
          <p:spPr>
            <a:xfrm>
              <a:off x="3180" y="6932"/>
              <a:ext cx="3262" cy="628"/>
            </a:xfrm>
            <a:prstGeom prst="rect">
              <a:avLst/>
            </a:prstGeom>
          </p:spPr>
          <p:txBody>
            <a:bodyPr wrap="square">
              <a:spAutoFit/>
            </a:bodyPr>
            <a:p>
              <a:pPr marL="0" marR="0" lvl="0" indent="0"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rPr>
                <a:t>（3）目标精准</a:t>
              </a:r>
              <a:endPar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grpSp>
        <p:nvGrpSpPr>
          <p:cNvPr id="48" name="组合 47"/>
          <p:cNvGrpSpPr/>
          <p:nvPr>
            <p:custDataLst>
              <p:tags r:id="rId14"/>
            </p:custDataLst>
          </p:nvPr>
        </p:nvGrpSpPr>
        <p:grpSpPr>
          <a:xfrm>
            <a:off x="6524625" y="2999105"/>
            <a:ext cx="4807585" cy="3117215"/>
            <a:chOff x="8697" y="4994"/>
            <a:chExt cx="7571" cy="4909"/>
          </a:xfrm>
        </p:grpSpPr>
        <p:grpSp>
          <p:nvGrpSpPr>
            <p:cNvPr id="6" name="Group 49"/>
            <p:cNvGrpSpPr/>
            <p:nvPr>
              <p:custDataLst>
                <p:tags r:id="rId15"/>
              </p:custDataLst>
            </p:nvPr>
          </p:nvGrpSpPr>
          <p:grpSpPr>
            <a:xfrm rot="0">
              <a:off x="8697" y="4994"/>
              <a:ext cx="1249" cy="1249"/>
              <a:chOff x="12547317" y="5885253"/>
              <a:chExt cx="1586753" cy="1586753"/>
            </a:xfrm>
          </p:grpSpPr>
          <p:sp>
            <p:nvSpPr>
              <p:cNvPr id="8" name="Rounded Rectangle 11"/>
              <p:cNvSpPr/>
              <p:nvPr>
                <p:custDataLst>
                  <p:tags r:id="rId16"/>
                </p:custDataLst>
              </p:nvPr>
            </p:nvSpPr>
            <p:spPr>
              <a:xfrm>
                <a:off x="12547317" y="5885253"/>
                <a:ext cx="1586753" cy="1586753"/>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p>
                <a:pPr algn="ctr"/>
                <a:endParaRPr 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Shape 5320"/>
              <p:cNvSpPr/>
              <p:nvPr>
                <p:custDataLst>
                  <p:tags r:id="rId17"/>
                </p:custDataLst>
              </p:nvPr>
            </p:nvSpPr>
            <p:spPr>
              <a:xfrm>
                <a:off x="12979916" y="6315238"/>
                <a:ext cx="721554" cy="72678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75"/>
                      <a:pt x="16537" y="21600"/>
                      <a:pt x="10800" y="21600"/>
                    </a:cubicBezTo>
                    <a:cubicBezTo>
                      <a:pt x="4725" y="21600"/>
                      <a:pt x="0" y="16875"/>
                      <a:pt x="0" y="10800"/>
                    </a:cubicBezTo>
                    <a:cubicBezTo>
                      <a:pt x="0" y="4725"/>
                      <a:pt x="4725" y="0"/>
                      <a:pt x="10800" y="0"/>
                    </a:cubicBezTo>
                    <a:cubicBezTo>
                      <a:pt x="16537" y="0"/>
                      <a:pt x="21600" y="4725"/>
                      <a:pt x="21600" y="10800"/>
                    </a:cubicBezTo>
                    <a:close/>
                    <a:moveTo>
                      <a:pt x="4725" y="12825"/>
                    </a:moveTo>
                    <a:cubicBezTo>
                      <a:pt x="4725" y="12150"/>
                      <a:pt x="4388" y="11475"/>
                      <a:pt x="4388" y="10800"/>
                    </a:cubicBezTo>
                    <a:cubicBezTo>
                      <a:pt x="4388" y="10125"/>
                      <a:pt x="4725" y="9450"/>
                      <a:pt x="4725" y="8775"/>
                    </a:cubicBezTo>
                    <a:cubicBezTo>
                      <a:pt x="2700" y="6413"/>
                      <a:pt x="2700" y="6413"/>
                      <a:pt x="2700" y="6413"/>
                    </a:cubicBezTo>
                    <a:cubicBezTo>
                      <a:pt x="2025" y="7763"/>
                      <a:pt x="1350" y="9450"/>
                      <a:pt x="1350" y="10800"/>
                    </a:cubicBezTo>
                    <a:cubicBezTo>
                      <a:pt x="1350" y="12487"/>
                      <a:pt x="2025" y="13837"/>
                      <a:pt x="2700" y="15187"/>
                    </a:cubicBezTo>
                    <a:lnTo>
                      <a:pt x="4725" y="12825"/>
                    </a:lnTo>
                    <a:close/>
                    <a:moveTo>
                      <a:pt x="15187" y="10800"/>
                    </a:moveTo>
                    <a:cubicBezTo>
                      <a:pt x="15187" y="8438"/>
                      <a:pt x="13162" y="6075"/>
                      <a:pt x="10800" y="6075"/>
                    </a:cubicBezTo>
                    <a:cubicBezTo>
                      <a:pt x="8100" y="6075"/>
                      <a:pt x="6075" y="8438"/>
                      <a:pt x="6075" y="10800"/>
                    </a:cubicBezTo>
                    <a:cubicBezTo>
                      <a:pt x="6075" y="13500"/>
                      <a:pt x="8100" y="15525"/>
                      <a:pt x="10800" y="15525"/>
                    </a:cubicBezTo>
                    <a:cubicBezTo>
                      <a:pt x="13162" y="15525"/>
                      <a:pt x="15187" y="13500"/>
                      <a:pt x="15187" y="10800"/>
                    </a:cubicBezTo>
                    <a:close/>
                    <a:moveTo>
                      <a:pt x="6413" y="2700"/>
                    </a:moveTo>
                    <a:cubicBezTo>
                      <a:pt x="8775" y="5063"/>
                      <a:pt x="8775" y="5063"/>
                      <a:pt x="8775" y="5063"/>
                    </a:cubicBezTo>
                    <a:cubicBezTo>
                      <a:pt x="9450" y="4725"/>
                      <a:pt x="10125" y="4725"/>
                      <a:pt x="10800" y="4725"/>
                    </a:cubicBezTo>
                    <a:cubicBezTo>
                      <a:pt x="11475" y="4725"/>
                      <a:pt x="12150" y="4725"/>
                      <a:pt x="12825" y="5063"/>
                    </a:cubicBezTo>
                    <a:cubicBezTo>
                      <a:pt x="15187" y="2700"/>
                      <a:pt x="15187" y="2700"/>
                      <a:pt x="15187" y="2700"/>
                    </a:cubicBezTo>
                    <a:cubicBezTo>
                      <a:pt x="13837" y="2025"/>
                      <a:pt x="12150" y="1688"/>
                      <a:pt x="10800" y="1688"/>
                    </a:cubicBezTo>
                    <a:cubicBezTo>
                      <a:pt x="9113" y="1688"/>
                      <a:pt x="7763" y="2025"/>
                      <a:pt x="6413" y="2700"/>
                    </a:cubicBezTo>
                    <a:close/>
                    <a:moveTo>
                      <a:pt x="15187" y="18900"/>
                    </a:moveTo>
                    <a:cubicBezTo>
                      <a:pt x="12825" y="16537"/>
                      <a:pt x="12825" y="16537"/>
                      <a:pt x="12825" y="16537"/>
                    </a:cubicBezTo>
                    <a:cubicBezTo>
                      <a:pt x="12150" y="16875"/>
                      <a:pt x="11475" y="16875"/>
                      <a:pt x="10800" y="16875"/>
                    </a:cubicBezTo>
                    <a:cubicBezTo>
                      <a:pt x="10125" y="16875"/>
                      <a:pt x="9450" y="16875"/>
                      <a:pt x="8775" y="16537"/>
                    </a:cubicBezTo>
                    <a:cubicBezTo>
                      <a:pt x="6413" y="18900"/>
                      <a:pt x="6413" y="18900"/>
                      <a:pt x="6413" y="18900"/>
                    </a:cubicBezTo>
                    <a:cubicBezTo>
                      <a:pt x="7763" y="19575"/>
                      <a:pt x="9113" y="20250"/>
                      <a:pt x="10800" y="20250"/>
                    </a:cubicBezTo>
                    <a:cubicBezTo>
                      <a:pt x="12150" y="20250"/>
                      <a:pt x="13837" y="19575"/>
                      <a:pt x="15187" y="18900"/>
                    </a:cubicBezTo>
                    <a:close/>
                    <a:moveTo>
                      <a:pt x="18900" y="15187"/>
                    </a:moveTo>
                    <a:cubicBezTo>
                      <a:pt x="19575" y="13837"/>
                      <a:pt x="19912" y="12487"/>
                      <a:pt x="19912" y="10800"/>
                    </a:cubicBezTo>
                    <a:cubicBezTo>
                      <a:pt x="19912" y="9450"/>
                      <a:pt x="19575" y="7763"/>
                      <a:pt x="18900" y="6413"/>
                    </a:cubicBezTo>
                    <a:cubicBezTo>
                      <a:pt x="16537" y="8775"/>
                      <a:pt x="16537" y="8775"/>
                      <a:pt x="16537" y="8775"/>
                    </a:cubicBezTo>
                    <a:cubicBezTo>
                      <a:pt x="16875" y="9450"/>
                      <a:pt x="16875" y="10125"/>
                      <a:pt x="16875" y="10800"/>
                    </a:cubicBezTo>
                    <a:cubicBezTo>
                      <a:pt x="16875" y="11475"/>
                      <a:pt x="16875" y="12150"/>
                      <a:pt x="16537" y="12825"/>
                    </a:cubicBezTo>
                    <a:lnTo>
                      <a:pt x="18900" y="15187"/>
                    </a:lnTo>
                    <a:close/>
                  </a:path>
                </a:pathLst>
              </a:custGeom>
              <a:solidFill>
                <a:schemeClr val="bg1"/>
              </a:solidFill>
              <a:ln w="12700" cap="flat">
                <a:noFill/>
                <a:miter lim="400000"/>
              </a:ln>
              <a:effectLst/>
            </p:spPr>
            <p:txBody>
              <a:bodyPr wrap="square" lIns="45713" tIns="45713" rIns="45713" bIns="45713" numCol="1" anchor="t">
                <a:noAutofit/>
              </a:bodyPr>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Group 54"/>
            <p:cNvGrpSpPr/>
            <p:nvPr>
              <p:custDataLst>
                <p:tags r:id="rId18"/>
              </p:custDataLst>
            </p:nvPr>
          </p:nvGrpSpPr>
          <p:grpSpPr>
            <a:xfrm rot="0">
              <a:off x="8697" y="6823"/>
              <a:ext cx="1249" cy="1249"/>
              <a:chOff x="12547317" y="8208787"/>
              <a:chExt cx="1586753" cy="1586753"/>
            </a:xfrm>
          </p:grpSpPr>
          <p:sp>
            <p:nvSpPr>
              <p:cNvPr id="16" name="Rounded Rectangle 16"/>
              <p:cNvSpPr/>
              <p:nvPr>
                <p:custDataLst>
                  <p:tags r:id="rId19"/>
                </p:custDataLst>
              </p:nvPr>
            </p:nvSpPr>
            <p:spPr>
              <a:xfrm>
                <a:off x="12547317" y="8208787"/>
                <a:ext cx="1586753" cy="1586753"/>
              </a:xfrm>
              <a:prstGeom prst="round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p>
                <a:pPr algn="ctr"/>
                <a:endParaRPr 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Shape 5338"/>
              <p:cNvSpPr/>
              <p:nvPr>
                <p:custDataLst>
                  <p:tags r:id="rId20"/>
                </p:custDataLst>
              </p:nvPr>
            </p:nvSpPr>
            <p:spPr>
              <a:xfrm>
                <a:off x="12985145" y="8638772"/>
                <a:ext cx="711097" cy="726783"/>
              </a:xfrm>
              <a:custGeom>
                <a:avLst/>
                <a:gdLst/>
                <a:ahLst/>
                <a:cxnLst>
                  <a:cxn ang="0">
                    <a:pos x="wd2" y="hd2"/>
                  </a:cxn>
                  <a:cxn ang="5400000">
                    <a:pos x="wd2" y="hd2"/>
                  </a:cxn>
                  <a:cxn ang="10800000">
                    <a:pos x="wd2" y="hd2"/>
                  </a:cxn>
                  <a:cxn ang="16200000">
                    <a:pos x="wd2" y="hd2"/>
                  </a:cxn>
                </a:cxnLst>
                <a:rect l="0" t="0" r="r" b="b"/>
                <a:pathLst>
                  <a:path w="21600" h="21600" extrusionOk="0">
                    <a:moveTo>
                      <a:pt x="5143" y="1688"/>
                    </a:moveTo>
                    <a:cubicBezTo>
                      <a:pt x="5486" y="1688"/>
                      <a:pt x="5486" y="1688"/>
                      <a:pt x="5486" y="1688"/>
                    </a:cubicBezTo>
                    <a:cubicBezTo>
                      <a:pt x="5143" y="2025"/>
                      <a:pt x="343" y="7425"/>
                      <a:pt x="4800" y="11475"/>
                    </a:cubicBezTo>
                    <a:cubicBezTo>
                      <a:pt x="6857" y="13837"/>
                      <a:pt x="8571" y="11812"/>
                      <a:pt x="8571" y="11812"/>
                    </a:cubicBezTo>
                    <a:cubicBezTo>
                      <a:pt x="10286" y="9450"/>
                      <a:pt x="8571" y="6413"/>
                      <a:pt x="8571" y="6413"/>
                    </a:cubicBezTo>
                    <a:cubicBezTo>
                      <a:pt x="8229" y="5063"/>
                      <a:pt x="6514" y="4388"/>
                      <a:pt x="6514" y="4388"/>
                    </a:cubicBezTo>
                    <a:cubicBezTo>
                      <a:pt x="7886" y="3038"/>
                      <a:pt x="7886" y="3038"/>
                      <a:pt x="7886" y="3038"/>
                    </a:cubicBezTo>
                    <a:cubicBezTo>
                      <a:pt x="8914" y="3713"/>
                      <a:pt x="9943" y="4725"/>
                      <a:pt x="9943" y="4725"/>
                    </a:cubicBezTo>
                    <a:cubicBezTo>
                      <a:pt x="9943" y="3375"/>
                      <a:pt x="8914" y="2025"/>
                      <a:pt x="8914" y="2025"/>
                    </a:cubicBezTo>
                    <a:cubicBezTo>
                      <a:pt x="10971" y="0"/>
                      <a:pt x="10971" y="0"/>
                      <a:pt x="10971" y="0"/>
                    </a:cubicBezTo>
                    <a:cubicBezTo>
                      <a:pt x="12686" y="2025"/>
                      <a:pt x="12686" y="2025"/>
                      <a:pt x="12686" y="2025"/>
                    </a:cubicBezTo>
                    <a:cubicBezTo>
                      <a:pt x="12000" y="3375"/>
                      <a:pt x="12000" y="4725"/>
                      <a:pt x="12000" y="4725"/>
                    </a:cubicBezTo>
                    <a:cubicBezTo>
                      <a:pt x="12343" y="3713"/>
                      <a:pt x="13714" y="3038"/>
                      <a:pt x="13714" y="3038"/>
                    </a:cubicBezTo>
                    <a:cubicBezTo>
                      <a:pt x="15086" y="4388"/>
                      <a:pt x="15086" y="4388"/>
                      <a:pt x="15086" y="4388"/>
                    </a:cubicBezTo>
                    <a:cubicBezTo>
                      <a:pt x="13714" y="4725"/>
                      <a:pt x="13029" y="6075"/>
                      <a:pt x="13029" y="6075"/>
                    </a:cubicBezTo>
                    <a:cubicBezTo>
                      <a:pt x="12343" y="7425"/>
                      <a:pt x="11657" y="10125"/>
                      <a:pt x="13029" y="11812"/>
                    </a:cubicBezTo>
                    <a:cubicBezTo>
                      <a:pt x="14400" y="13837"/>
                      <a:pt x="16800" y="11812"/>
                      <a:pt x="16800" y="11812"/>
                    </a:cubicBezTo>
                    <a:cubicBezTo>
                      <a:pt x="21600" y="7763"/>
                      <a:pt x="16457" y="2025"/>
                      <a:pt x="16457" y="2025"/>
                    </a:cubicBezTo>
                    <a:cubicBezTo>
                      <a:pt x="16114" y="1688"/>
                      <a:pt x="16457" y="1688"/>
                      <a:pt x="16457" y="1688"/>
                    </a:cubicBezTo>
                    <a:cubicBezTo>
                      <a:pt x="18857" y="3375"/>
                      <a:pt x="21600" y="5400"/>
                      <a:pt x="21600" y="10800"/>
                    </a:cubicBezTo>
                    <a:cubicBezTo>
                      <a:pt x="21600" y="16875"/>
                      <a:pt x="17143" y="21600"/>
                      <a:pt x="10971" y="21600"/>
                    </a:cubicBezTo>
                    <a:cubicBezTo>
                      <a:pt x="4800" y="21600"/>
                      <a:pt x="0" y="16537"/>
                      <a:pt x="0" y="10463"/>
                    </a:cubicBezTo>
                    <a:cubicBezTo>
                      <a:pt x="343" y="7088"/>
                      <a:pt x="2057" y="3713"/>
                      <a:pt x="5143" y="1688"/>
                    </a:cubicBezTo>
                    <a:close/>
                  </a:path>
                </a:pathLst>
              </a:custGeom>
              <a:solidFill>
                <a:schemeClr val="bg1"/>
              </a:solidFill>
              <a:ln w="12700" cap="flat">
                <a:noFill/>
                <a:miter lim="400000"/>
              </a:ln>
              <a:effectLst/>
            </p:spPr>
            <p:txBody>
              <a:bodyPr wrap="square" lIns="45713" tIns="45713" rIns="45713" bIns="45713" numCol="1" anchor="t">
                <a:noAutofit/>
              </a:bodyPr>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Group 59"/>
            <p:cNvGrpSpPr/>
            <p:nvPr>
              <p:custDataLst>
                <p:tags r:id="rId21"/>
              </p:custDataLst>
            </p:nvPr>
          </p:nvGrpSpPr>
          <p:grpSpPr>
            <a:xfrm rot="0">
              <a:off x="8697" y="8654"/>
              <a:ext cx="1249" cy="1249"/>
              <a:chOff x="12547316" y="10533753"/>
              <a:chExt cx="1586753" cy="1586753"/>
            </a:xfrm>
          </p:grpSpPr>
          <p:sp>
            <p:nvSpPr>
              <p:cNvPr id="21" name="Rounded Rectangle 24"/>
              <p:cNvSpPr/>
              <p:nvPr>
                <p:custDataLst>
                  <p:tags r:id="rId22"/>
                </p:custDataLst>
              </p:nvPr>
            </p:nvSpPr>
            <p:spPr>
              <a:xfrm>
                <a:off x="12547316" y="10533753"/>
                <a:ext cx="1586753" cy="1586753"/>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noAutofit/>
              </a:bodyPr>
              <a:p>
                <a:pPr algn="ctr"/>
                <a:endParaRPr 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Shape 5339"/>
              <p:cNvSpPr/>
              <p:nvPr>
                <p:custDataLst>
                  <p:tags r:id="rId23"/>
                </p:custDataLst>
              </p:nvPr>
            </p:nvSpPr>
            <p:spPr>
              <a:xfrm>
                <a:off x="13029588" y="11021252"/>
                <a:ext cx="622209" cy="611755"/>
              </a:xfrm>
              <a:custGeom>
                <a:avLst/>
                <a:gdLst/>
                <a:ahLst/>
                <a:cxnLst>
                  <a:cxn ang="0">
                    <a:pos x="wd2" y="hd2"/>
                  </a:cxn>
                  <a:cxn ang="5400000">
                    <a:pos x="wd2" y="hd2"/>
                  </a:cxn>
                  <a:cxn ang="10800000">
                    <a:pos x="wd2" y="hd2"/>
                  </a:cxn>
                  <a:cxn ang="16200000">
                    <a:pos x="wd2" y="hd2"/>
                  </a:cxn>
                </a:cxnLst>
                <a:rect l="0" t="0" r="r" b="b"/>
                <a:pathLst>
                  <a:path w="21600" h="21600" extrusionOk="0">
                    <a:moveTo>
                      <a:pt x="9033" y="6800"/>
                    </a:moveTo>
                    <a:cubicBezTo>
                      <a:pt x="9033" y="11600"/>
                      <a:pt x="6284" y="16000"/>
                      <a:pt x="2356" y="17600"/>
                    </a:cubicBezTo>
                    <a:cubicBezTo>
                      <a:pt x="785" y="16000"/>
                      <a:pt x="0" y="13600"/>
                      <a:pt x="0" y="10800"/>
                    </a:cubicBezTo>
                    <a:cubicBezTo>
                      <a:pt x="0" y="5200"/>
                      <a:pt x="3927" y="800"/>
                      <a:pt x="9033" y="0"/>
                    </a:cubicBezTo>
                    <a:lnTo>
                      <a:pt x="9033" y="6800"/>
                    </a:lnTo>
                    <a:close/>
                    <a:moveTo>
                      <a:pt x="10604" y="21600"/>
                    </a:moveTo>
                    <a:cubicBezTo>
                      <a:pt x="8640" y="21600"/>
                      <a:pt x="7069" y="21200"/>
                      <a:pt x="5498" y="20400"/>
                    </a:cubicBezTo>
                    <a:cubicBezTo>
                      <a:pt x="7855" y="18800"/>
                      <a:pt x="9818" y="16400"/>
                      <a:pt x="10604" y="13600"/>
                    </a:cubicBezTo>
                    <a:cubicBezTo>
                      <a:pt x="11389" y="16400"/>
                      <a:pt x="13353" y="18800"/>
                      <a:pt x="15709" y="20400"/>
                    </a:cubicBezTo>
                    <a:cubicBezTo>
                      <a:pt x="14138" y="21200"/>
                      <a:pt x="12567" y="21600"/>
                      <a:pt x="10604" y="21600"/>
                    </a:cubicBezTo>
                    <a:close/>
                    <a:moveTo>
                      <a:pt x="18851" y="17600"/>
                    </a:moveTo>
                    <a:cubicBezTo>
                      <a:pt x="15316" y="16000"/>
                      <a:pt x="12567" y="11600"/>
                      <a:pt x="12567" y="6800"/>
                    </a:cubicBezTo>
                    <a:cubicBezTo>
                      <a:pt x="12567" y="0"/>
                      <a:pt x="12567" y="0"/>
                      <a:pt x="12567" y="0"/>
                    </a:cubicBezTo>
                    <a:cubicBezTo>
                      <a:pt x="17673" y="800"/>
                      <a:pt x="21600" y="5200"/>
                      <a:pt x="21600" y="10800"/>
                    </a:cubicBezTo>
                    <a:cubicBezTo>
                      <a:pt x="21600" y="13600"/>
                      <a:pt x="20422" y="16000"/>
                      <a:pt x="18851" y="17600"/>
                    </a:cubicBezTo>
                    <a:close/>
                  </a:path>
                </a:pathLst>
              </a:custGeom>
              <a:solidFill>
                <a:schemeClr val="bg1"/>
              </a:solidFill>
              <a:ln w="12700" cap="flat">
                <a:noFill/>
                <a:miter lim="400000"/>
              </a:ln>
              <a:effectLst/>
            </p:spPr>
            <p:txBody>
              <a:bodyPr wrap="square" lIns="45713" tIns="45713" rIns="45713" bIns="45713" numCol="1" anchor="t">
                <a:noAutofit/>
              </a:bodyPr>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4" name="Rectangle 30"/>
            <p:cNvSpPr/>
            <p:nvPr>
              <p:custDataLst>
                <p:tags r:id="rId24"/>
              </p:custDataLst>
            </p:nvPr>
          </p:nvSpPr>
          <p:spPr>
            <a:xfrm>
              <a:off x="10176" y="5277"/>
              <a:ext cx="6092" cy="628"/>
            </a:xfrm>
            <a:prstGeom prst="rect">
              <a:avLst/>
            </a:prstGeom>
          </p:spPr>
          <p:txBody>
            <a:bodyPr wrap="square">
              <a:spAutoFit/>
            </a:bodyPr>
            <a:p>
              <a:pPr marL="0" marR="0" lvl="0" indent="0"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rPr>
                <a:t>（4）传播速度快、传播范围广</a:t>
              </a:r>
              <a:endPar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45" name="Rectangle 30"/>
            <p:cNvSpPr/>
            <p:nvPr>
              <p:custDataLst>
                <p:tags r:id="rId25"/>
              </p:custDataLst>
            </p:nvPr>
          </p:nvSpPr>
          <p:spPr>
            <a:xfrm>
              <a:off x="10340" y="7084"/>
              <a:ext cx="3649" cy="628"/>
            </a:xfrm>
            <a:prstGeom prst="rect">
              <a:avLst/>
            </a:prstGeom>
          </p:spPr>
          <p:txBody>
            <a:bodyPr wrap="square">
              <a:spAutoFit/>
            </a:bodyPr>
            <a:p>
              <a:pPr marL="0" marR="0" lvl="0" indent="0"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rPr>
                <a:t>（5）互动性强</a:t>
              </a:r>
              <a:endPar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46" name="Rectangle 30"/>
            <p:cNvSpPr/>
            <p:nvPr>
              <p:custDataLst>
                <p:tags r:id="rId26"/>
              </p:custDataLst>
            </p:nvPr>
          </p:nvSpPr>
          <p:spPr>
            <a:xfrm>
              <a:off x="10340" y="8891"/>
              <a:ext cx="4229" cy="628"/>
            </a:xfrm>
            <a:prstGeom prst="rect">
              <a:avLst/>
            </a:prstGeom>
          </p:spPr>
          <p:txBody>
            <a:bodyPr wrap="square">
              <a:spAutoFit/>
            </a:bodyPr>
            <a:p>
              <a:pPr marL="0" marR="0" lvl="0" indent="0"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rPr>
                <a:t>（6）可预测效果</a:t>
              </a:r>
              <a:endParaRPr lang="zh-CN" altLang="en-US" sz="20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02940" y="4368165"/>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5"/>
            </p:custDataLst>
          </p:nvPr>
        </p:nvGrpSpPr>
        <p:grpSpPr>
          <a:xfrm>
            <a:off x="2129677" y="3390917"/>
            <a:ext cx="1191914" cy="672217"/>
            <a:chOff x="2215144" y="1952311"/>
            <a:chExt cx="1244730" cy="924318"/>
          </a:xfrm>
        </p:grpSpPr>
        <p:sp>
          <p:nvSpPr>
            <p:cNvPr id="85" name="平行四边形 84"/>
            <p:cNvSpPr/>
            <p:nvPr>
              <p:custDataLst>
                <p:tags r:id="rId6"/>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7"/>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7.2</a:t>
              </a:r>
              <a:endParaRPr lang="zh-CN" altLang="en-US" sz="3700" dirty="0">
                <a:solidFill>
                  <a:schemeClr val="bg1"/>
                </a:solidFill>
                <a:latin typeface="Impact" panose="020B0806030902050204" pitchFamily="34" charset="0"/>
              </a:endParaRPr>
            </a:p>
          </p:txBody>
        </p:sp>
      </p:grpSp>
      <p:sp>
        <p:nvSpPr>
          <p:cNvPr id="96" name="矩形 95"/>
          <p:cNvSpPr/>
          <p:nvPr>
            <p:custDataLst>
              <p:tags r:id="rId8"/>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认识短视频营销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custDataLst>
              <p:tags r:id="rId9"/>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制作短视频</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7" name="组合 86"/>
          <p:cNvGrpSpPr/>
          <p:nvPr>
            <p:custDataLst>
              <p:tags r:id="rId10"/>
            </p:custDataLst>
          </p:nvPr>
        </p:nvGrpSpPr>
        <p:grpSpPr>
          <a:xfrm rot="0">
            <a:off x="2129790" y="4326890"/>
            <a:ext cx="1191895" cy="661670"/>
            <a:chOff x="2215144" y="3018134"/>
            <a:chExt cx="1244730" cy="909499"/>
          </a:xfrm>
        </p:grpSpPr>
        <p:sp>
          <p:nvSpPr>
            <p:cNvPr id="88" name="平行四边形 87"/>
            <p:cNvSpPr/>
            <p:nvPr>
              <p:custDataLst>
                <p:tags r:id="rId11"/>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2"/>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7.3</a:t>
              </a:r>
              <a:endParaRPr lang="zh-CN" altLang="en-US" sz="3700" dirty="0">
                <a:solidFill>
                  <a:schemeClr val="bg1"/>
                </a:solidFill>
                <a:latin typeface="Impact" panose="020B0806030902050204" pitchFamily="34" charset="0"/>
              </a:endParaRPr>
            </a:p>
          </p:txBody>
        </p:sp>
      </p:grpSp>
      <p:sp>
        <p:nvSpPr>
          <p:cNvPr id="98" name="矩形 97"/>
          <p:cNvSpPr/>
          <p:nvPr>
            <p:custDataLst>
              <p:tags r:id="rId13"/>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课堂实训</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格 46"/>
          <p:cNvGraphicFramePr>
            <a:graphicFrameLocks noGrp="1"/>
          </p:cNvGraphicFramePr>
          <p:nvPr>
            <p:custDataLst>
              <p:tags r:id="rId1"/>
            </p:custDataLst>
          </p:nvPr>
        </p:nvGraphicFramePr>
        <p:xfrm>
          <a:off x="1054735" y="2278380"/>
          <a:ext cx="10173970" cy="4297680"/>
        </p:xfrm>
        <a:graphic>
          <a:graphicData uri="http://schemas.openxmlformats.org/drawingml/2006/table">
            <a:tbl>
              <a:tblPr firstRow="1" bandRow="1">
                <a:tableStyleId>{5C22544A-7EE6-4342-B048-85BDC9FD1C3A}</a:tableStyleId>
              </a:tblPr>
              <a:tblGrid>
                <a:gridCol w="1334135"/>
                <a:gridCol w="4472940"/>
                <a:gridCol w="4366895"/>
              </a:tblGrid>
              <a:tr h="1463040">
                <a:tc>
                  <a:txBody>
                    <a:bodyPr/>
                    <a:lstStyle/>
                    <a:p>
                      <a:pPr indent="0" algn="l"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gridSpan="2">
                  <a:txBody>
                    <a:bodyPr/>
                    <a:lstStyle/>
                    <a:p>
                      <a:pPr indent="0" fontAlgn="auto">
                        <a:lnSpc>
                          <a:spcPct val="150000"/>
                        </a:lnSpc>
                      </a:pPr>
                      <a:r>
                        <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rPr>
                        <a:t>（1）确定短视频内容并撰写短视频分镜头脚本。 </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rPr>
                        <a:t>（2）拍摄并使用剪映App剪辑短视频，要求根据需要调整短视频速度，突出大米的细节，并为短视频添加转场、字幕和背景音乐。</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c hMerge="1">
                  <a:tcPr marL="91419" marR="91419" marT="45709" marB="45709" anchor="ctr">
                    <a:solidFill>
                      <a:schemeClr val="bg1">
                        <a:lumMod val="85000"/>
                      </a:schemeClr>
                    </a:solidFill>
                  </a:tcPr>
                </a:tc>
              </a:tr>
              <a:tr h="2834640">
                <a:tc>
                  <a:txBody>
                    <a:bodyPr/>
                    <a:p>
                      <a:pPr indent="0" algn="l" defTabSz="914400" rtl="0" fontAlgn="auto">
                        <a:lnSpc>
                          <a:spcPct val="150000"/>
                        </a:lnSpc>
                        <a:buNone/>
                      </a:pPr>
                      <a:r>
                        <a:rPr lang="zh-CN" altLang="en-US" sz="2000" b="1" dirty="0">
                          <a:solidFill>
                            <a:srgbClr val="FFFFFF"/>
                          </a:solidFill>
                          <a:latin typeface="微软雅黑" panose="020B0503020204020204" pitchFamily="34" charset="-122"/>
                          <a:sym typeface="+mn-ea"/>
                        </a:rPr>
                        <a:t>实训步骤</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p>
                      <a:pPr indent="0" algn="l" defTabSz="914400" rtl="0" fontAlgn="auto">
                        <a:lnSpc>
                          <a:spcPct val="150000"/>
                        </a:lnSpc>
                        <a:buNone/>
                      </a:pP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a:txBody>
                    <a:bodyPr/>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01 明确短视频主题。</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02 搭建内容框架。</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03 撰写短视频分镜头脚本。</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04 拍摄大米短视频。</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05 添加视频素材。</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06 调整视频速度。</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19" marR="91419" marT="45709" marB="45709" anchor="ctr">
                    <a:solidFill>
                      <a:schemeClr val="bg1">
                        <a:lumMod val="85000"/>
                      </a:schemeClr>
                    </a:solidFill>
                  </a:tcPr>
                </a:tc>
                <a:tc>
                  <a:txBody>
                    <a:bodyPr/>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07 设置视频转场。</a:t>
                      </a:r>
                      <a:endPar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08 添加字幕。</a:t>
                      </a:r>
                      <a:endPar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09 添加背景音乐。</a:t>
                      </a:r>
                      <a:endPar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S</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TEP 10 设置音乐淡入淡出。</a:t>
                      </a:r>
                      <a:endPar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11 导出短视频。</a:t>
                      </a:r>
                      <a:endPar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19" marR="91419" marT="45709" marB="45709" anchor="ctr">
                    <a:solidFill>
                      <a:schemeClr val="bg1">
                        <a:lumMod val="85000"/>
                      </a:schemeClr>
                    </a:solidFill>
                  </a:tcPr>
                </a:tc>
              </a:tr>
            </a:tbl>
          </a:graphicData>
        </a:graphic>
      </p:graphicFrame>
      <p:sp>
        <p:nvSpPr>
          <p:cNvPr id="104" name="文本框 103"/>
          <p:cNvSpPr txBox="1"/>
          <p:nvPr/>
        </p:nvSpPr>
        <p:spPr>
          <a:xfrm>
            <a:off x="1054735" y="1122045"/>
            <a:ext cx="10362565" cy="1014730"/>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大米品牌金稻谷为扩展销售渠道，提高大米的销量，在抖音App注册了短视频账号。现该品牌打算为畅销的一款五常大米拍摄营销短视频，并根据需要剪辑短视频。</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7.3.1  </a:t>
            </a:r>
            <a:r>
              <a:rPr lang="zh-CN" altLang="en-US" dirty="0"/>
              <a:t>拍摄并使用剪映App剪辑大米营销短视频</a:t>
            </a:r>
            <a:endParaRPr lang="zh-CN" altLang="en-US" dirty="0"/>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格 46"/>
          <p:cNvGraphicFramePr>
            <a:graphicFrameLocks noGrp="1"/>
          </p:cNvGraphicFramePr>
          <p:nvPr>
            <p:custDataLst>
              <p:tags r:id="rId1"/>
            </p:custDataLst>
          </p:nvPr>
        </p:nvGraphicFramePr>
        <p:xfrm>
          <a:off x="1395095" y="2573020"/>
          <a:ext cx="9833610" cy="3272790"/>
        </p:xfrm>
        <a:graphic>
          <a:graphicData uri="http://schemas.openxmlformats.org/drawingml/2006/table">
            <a:tbl>
              <a:tblPr firstRow="1" bandRow="1">
                <a:tableStyleId>{5C22544A-7EE6-4342-B048-85BDC9FD1C3A}</a:tableStyleId>
              </a:tblPr>
              <a:tblGrid>
                <a:gridCol w="1409065"/>
                <a:gridCol w="8424545"/>
              </a:tblGrid>
              <a:tr h="1352550">
                <a:tc>
                  <a:txBody>
                    <a:bodyPr/>
                    <a:lstStyle/>
                    <a:p>
                      <a:pPr indent="0" algn="l"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a:txBody>
                    <a:bodyPr/>
                    <a:lstStyle/>
                    <a:p>
                      <a:pPr indent="0" fontAlgn="auto">
                        <a:lnSpc>
                          <a:spcPct val="150000"/>
                        </a:lnSpc>
                      </a:pPr>
                      <a:r>
                        <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rPr>
                        <a:t>（1）设置投放时长为24小时，投放金额为1000元。</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rPr>
                        <a:t>（2）设置投放人群的性别、年龄不限。</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r>
              <a:tr h="1920240">
                <a:tc>
                  <a:txBody>
                    <a:bodyPr/>
                    <a:p>
                      <a:pPr indent="0" algn="l" defTabSz="914400" rtl="0" fontAlgn="auto">
                        <a:lnSpc>
                          <a:spcPct val="150000"/>
                        </a:lnSpc>
                        <a:buNone/>
                      </a:pPr>
                      <a:r>
                        <a:rPr lang="zh-CN" altLang="en-US" sz="2000" b="1" dirty="0">
                          <a:solidFill>
                            <a:srgbClr val="FFFFFF"/>
                          </a:solidFill>
                          <a:latin typeface="微软雅黑" panose="020B0503020204020204" pitchFamily="34" charset="-122"/>
                          <a:sym typeface="+mn-ea"/>
                        </a:rPr>
                        <a:t>实训步骤</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p>
                      <a:pPr indent="0" algn="l" defTabSz="914400" rtl="0" fontAlgn="auto">
                        <a:lnSpc>
                          <a:spcPct val="150000"/>
                        </a:lnSpc>
                        <a:buNone/>
                      </a:pP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a:txBody>
                    <a:bodyPr/>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01 开始推广。</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STEP 02 选择推广套餐。</a:t>
                      </a:r>
                      <a:endPar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STEP 03 设置推广时长和人群。</a:t>
                      </a:r>
                      <a:endPar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STEP 04 设置投放金额。</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19" marR="91419" marT="45709" marB="45709" anchor="ctr">
                    <a:solidFill>
                      <a:schemeClr val="bg1">
                        <a:lumMod val="85000"/>
                      </a:schemeClr>
                    </a:solidFill>
                  </a:tcPr>
                </a:tc>
              </a:tr>
            </a:tbl>
          </a:graphicData>
        </a:graphic>
      </p:graphicFrame>
      <p:sp>
        <p:nvSpPr>
          <p:cNvPr id="104" name="文本框 103"/>
          <p:cNvSpPr txBox="1"/>
          <p:nvPr/>
        </p:nvSpPr>
        <p:spPr>
          <a:xfrm>
            <a:off x="857250" y="1431925"/>
            <a:ext cx="10567035" cy="55308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为提高该条短视频的曝光度，该品牌打算利用抖音的DOU+推广短视频，带动大米的销量。</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7.3.2  </a:t>
            </a:r>
            <a:r>
              <a:rPr lang="zh-CN" altLang="en-US" dirty="0"/>
              <a:t>使用推广工具推广大米营销短视频</a:t>
            </a:r>
            <a:endParaRPr lang="zh-CN" altLang="en-US" dirty="0"/>
          </a:p>
        </p:txBody>
      </p:sp>
      <p:grpSp>
        <p:nvGrpSpPr>
          <p:cNvPr id="15" name="组合 20"/>
          <p:cNvGrpSpPr/>
          <p:nvPr/>
        </p:nvGrpSpPr>
        <p:grpSpPr bwMode="auto">
          <a:xfrm>
            <a:off x="-3175" y="6433896"/>
            <a:ext cx="12258675" cy="215900"/>
            <a:chOff x="-2540" y="3525964"/>
            <a:chExt cx="12258200" cy="216024"/>
          </a:xfrm>
        </p:grpSpPr>
        <p:sp>
          <p:nvSpPr>
            <p:cNvPr id="16"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9"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0"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1"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2"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5842" y="2534713"/>
            <a:ext cx="6855321" cy="669925"/>
          </a:xfrm>
          <a:prstGeom prst="rect">
            <a:avLst/>
          </a:prstGeom>
        </p:spPr>
        <p:txBody>
          <a:bodyPr vert="horz" lIns="121917" tIns="60958" rIns="121917" bIns="6095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谢谢观看</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5101752" y="3425758"/>
            <a:ext cx="6409408" cy="430212"/>
          </a:xfrm>
          <a:prstGeom prst="rect">
            <a:avLst/>
          </a:prstGeom>
        </p:spPr>
        <p:txBody>
          <a:bodyPr vert="horz" lIns="121917" tIns="60958" rIns="121917" bIns="60958"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sym typeface="+mn-ea"/>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sym typeface="+mn-ea"/>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47758" y="3315470"/>
            <a:ext cx="464121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6" y="2530839"/>
            <a:ext cx="506725" cy="2146300"/>
          </a:xfrm>
          <a:prstGeom prst="rect">
            <a:avLst/>
          </a:prstGeom>
          <a:solidFill>
            <a:schemeClr val="accent1"/>
          </a:solidFill>
          <a:ln>
            <a:noFill/>
          </a:ln>
        </p:spPr>
        <p:txBody>
          <a:bodyPr lIns="91407" tIns="45704" rIns="91407" bIns="457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1" y="4095900"/>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9099609" y="4096425"/>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9963704" y="4095900"/>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7371417" y="4095900"/>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8235512" y="4095900"/>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 y="1241425"/>
            <a:ext cx="5584190" cy="5584825"/>
          </a:xfrm>
          <a:prstGeom prst="rect">
            <a:avLst/>
          </a:prstGeom>
          <a:solidFill>
            <a:srgbClr val="E5450F"/>
          </a:solid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a:t>
            </a:r>
            <a:r>
              <a:rPr lang="en-US" dirty="0"/>
              <a:t>2  </a:t>
            </a:r>
            <a:r>
              <a:rPr dirty="0"/>
              <a:t>短视频的类型</a:t>
            </a:r>
            <a:endParaRPr dirty="0"/>
          </a:p>
        </p:txBody>
      </p:sp>
      <p:sp>
        <p:nvSpPr>
          <p:cNvPr id="2" name="文本框 1"/>
          <p:cNvSpPr txBox="1"/>
          <p:nvPr/>
        </p:nvSpPr>
        <p:spPr>
          <a:xfrm>
            <a:off x="979170" y="2040890"/>
            <a:ext cx="5116830" cy="147637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街头采访就是通过提出用户较为关注的问题，采访街边路人的看法，以街边路人的反应和回答，吸引用户观看的短视频类型。</a:t>
            </a:r>
            <a:endParaRPr sz="2000" dirty="0">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61085" y="1287780"/>
            <a:ext cx="25901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1. 街头采访</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7489190" y="2040890"/>
            <a:ext cx="3677285" cy="147637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搞笑吐槽类短视频一般针对日常生活中，一些具有争议性的话题及社会现象进行吐槽。</a:t>
            </a:r>
            <a:endParaRPr sz="2000" dirty="0">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7571105" y="1287780"/>
            <a:ext cx="25901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2．搞笑吐槽</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979170" y="4676140"/>
            <a:ext cx="10187305" cy="147637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生活记录类短视频是将生活中的琐碎事件等记录下来，再经过剪辑、配乐、添加字幕等操作，通过生活中的小事吸引用户。另外，短视频中也可以分享一些小技巧，用于解决生活中可能遇到的问题、尴尬情况等，以其实用性吸引用户。</a:t>
            </a:r>
            <a:endParaRPr sz="2000" dirty="0">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1061085" y="3923030"/>
            <a:ext cx="25901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3．生活记录</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a:t>
            </a:r>
            <a:r>
              <a:rPr lang="en-US" dirty="0"/>
              <a:t>2  </a:t>
            </a:r>
            <a:r>
              <a:rPr dirty="0"/>
              <a:t>短视频的类型</a:t>
            </a:r>
            <a:endParaRPr dirty="0"/>
          </a:p>
        </p:txBody>
      </p:sp>
      <p:sp>
        <p:nvSpPr>
          <p:cNvPr id="2" name="文本框 1"/>
          <p:cNvSpPr txBox="1"/>
          <p:nvPr/>
        </p:nvSpPr>
        <p:spPr>
          <a:xfrm>
            <a:off x="979170" y="2040890"/>
            <a:ext cx="10187305" cy="1476375"/>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影视解说类短视频一般是对电影、电视剧、动漫等内容进行解说。这类短视频需要先找好要解说的短视频素材，根据短视频内容理清解说思路，并合理地剪辑短视频，再配上字幕和解说。</a:t>
            </a:r>
            <a:endParaRPr sz="2000" dirty="0">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61085" y="1287780"/>
            <a:ext cx="25901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4．影视解说</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979170" y="4871085"/>
            <a:ext cx="10187305" cy="1014730"/>
          </a:xfrm>
          <a:prstGeom prst="rect">
            <a:avLst/>
          </a:prstGeom>
          <a:noFill/>
        </p:spPr>
        <p:txBody>
          <a:bodyPr wrap="square" rtlCol="0">
            <a:spAutoFit/>
          </a:bodyPr>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才艺展示类短视频是一种以个人才艺为主题，通过演唱、舞蹈、乐器演奏、绘画等形式展示自己才华的视频。例如，某抖音账号就是通过发布简笔画绘画教程吸引用户关注。</a:t>
            </a:r>
            <a:endParaRPr sz="2000" dirty="0">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1061085" y="3999230"/>
            <a:ext cx="25901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5．才艺展示</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a:t>
            </a:r>
            <a:r>
              <a:rPr lang="en-US" dirty="0"/>
              <a:t>3  </a:t>
            </a:r>
            <a:r>
              <a:rPr dirty="0"/>
              <a:t> 短视频营销的策略</a:t>
            </a:r>
            <a:endParaRPr dirty="0"/>
          </a:p>
        </p:txBody>
      </p:sp>
      <p:sp>
        <p:nvSpPr>
          <p:cNvPr id="2" name="文本框 1"/>
          <p:cNvSpPr txBox="1"/>
          <p:nvPr/>
        </p:nvSpPr>
        <p:spPr>
          <a:xfrm>
            <a:off x="1413510" y="2409190"/>
            <a:ext cx="9694545" cy="2553335"/>
          </a:xfrm>
          <a:prstGeom prst="rect">
            <a:avLst/>
          </a:prstGeom>
          <a:noFill/>
        </p:spPr>
        <p:txBody>
          <a:bodyPr wrap="square" rtlCol="0">
            <a:spAutoFit/>
          </a:bodyPr>
          <a:p>
            <a:pPr lvl="0" indent="457200" algn="just" fontAlgn="auto">
              <a:lnSpc>
                <a:spcPct val="200000"/>
              </a:lnSpc>
              <a:buClrTx/>
              <a:buSzTx/>
              <a:buFontTx/>
            </a:pPr>
            <a:r>
              <a:rPr sz="2000" dirty="0">
                <a:latin typeface="微软雅黑" panose="020B0503020204020204" pitchFamily="34" charset="-122"/>
                <a:ea typeface="微软雅黑" panose="020B0503020204020204" pitchFamily="34" charset="-122"/>
                <a:sym typeface="+mn-ea"/>
              </a:rPr>
              <a:t>整合营销是对各种营销工具、营销手段的系统化结合，注重系统化管理，强调协调统一。短视频营销中的整合传播，不仅体现在工具和手段的整合上，还需要在整合的基础上进行内容传播。以用户为中心，以产品和服务为核心，以互联网为媒介，利用整合视频营销和传播的多种形式和内容，达到立体传播的效果。</a:t>
            </a:r>
            <a:endParaRPr sz="2000" dirty="0">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61085" y="1409700"/>
            <a:ext cx="33026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1．短视频整合传播策略</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9170" y="2040890"/>
            <a:ext cx="10187305" cy="1938020"/>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（1）内容</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短视频内容的质量是短视频的生存之本，大部分用户更愿意主动分享和传播经典、有趣、轻松的短视频，这样的内容也更容易形成病毒式传播。需要注意的是，病毒式传播的前提是短视频内容具有一定的价值。</a:t>
            </a:r>
            <a:endParaRPr sz="2000" dirty="0">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61085" y="1287780"/>
            <a:ext cx="291973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2．短视频创意策略</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a:t>
            </a:r>
            <a:r>
              <a:rPr lang="en-US" dirty="0"/>
              <a:t>3  </a:t>
            </a:r>
            <a:r>
              <a:rPr dirty="0"/>
              <a:t> 短视频营销的策略</a:t>
            </a:r>
            <a:endParaRPr dirty="0"/>
          </a:p>
        </p:txBody>
      </p:sp>
      <p:sp>
        <p:nvSpPr>
          <p:cNvPr id="4" name="文本框 3"/>
          <p:cNvSpPr txBox="1"/>
          <p:nvPr/>
        </p:nvSpPr>
        <p:spPr>
          <a:xfrm>
            <a:off x="1061085" y="4257675"/>
            <a:ext cx="10187305" cy="1476375"/>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（2）形式</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形式的创新也是短视频创意的重要组成部分，现在的短视频形式非常多元，精彩的创意内容与恰当的短视频形式相搭配，才能获得更好的传播效果。</a:t>
            </a:r>
            <a:endParaRPr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9170" y="2040890"/>
            <a:ext cx="4142740" cy="4246245"/>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（1）纵向连锁传播</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纵向连锁传播贯穿短视频的构思、制作、宣传、发布、传播的每一个环节，精确抓住每一个环节的传播点，配合相应的渠道进行推广。例如，某企业要制作一个推广短视频，制作初期可以透露短视频的制作消息，包括短视频热点、拍摄人员等信息，进行宣传预热。</a:t>
            </a:r>
            <a:endParaRPr sz="2000" dirty="0">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61085" y="1287780"/>
            <a:ext cx="34410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3．短视频连锁传播策略</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a:t>
            </a:r>
            <a:r>
              <a:rPr lang="en-US" dirty="0"/>
              <a:t>3  </a:t>
            </a:r>
            <a:r>
              <a:rPr dirty="0"/>
              <a:t> 短视频营销的策略</a:t>
            </a:r>
            <a:endParaRPr dirty="0"/>
          </a:p>
        </p:txBody>
      </p:sp>
      <p:sp>
        <p:nvSpPr>
          <p:cNvPr id="4" name="文本框 3"/>
          <p:cNvSpPr txBox="1"/>
          <p:nvPr/>
        </p:nvSpPr>
        <p:spPr>
          <a:xfrm>
            <a:off x="6516370" y="2040890"/>
            <a:ext cx="4799965" cy="4246245"/>
          </a:xfrm>
          <a:prstGeom prst="rect">
            <a:avLst/>
          </a:prstGeom>
          <a:noFill/>
        </p:spPr>
        <p:txBody>
          <a:bodyPr wrap="square" rtlCol="0">
            <a:spAutoFit/>
          </a:bodyPr>
          <a:p>
            <a:pPr lvl="0" indent="457200" algn="just">
              <a:lnSpc>
                <a:spcPct val="150000"/>
              </a:lnSpc>
              <a:buClrTx/>
              <a:buSzTx/>
              <a:buFontTx/>
            </a:pPr>
            <a:r>
              <a:rPr sz="2000" b="1" dirty="0">
                <a:solidFill>
                  <a:schemeClr val="tx2"/>
                </a:solidFill>
                <a:latin typeface="微软雅黑" panose="020B0503020204020204" pitchFamily="34" charset="-122"/>
                <a:ea typeface="微软雅黑" panose="020B0503020204020204" pitchFamily="34" charset="-122"/>
                <a:sym typeface="+mn-ea"/>
              </a:rPr>
              <a:t>（2）横向连锁传播</a:t>
            </a:r>
            <a:endParaRPr sz="2000" b="1" dirty="0">
              <a:solidFill>
                <a:schemeClr val="tx2"/>
              </a:solidFill>
              <a:latin typeface="微软雅黑" panose="020B0503020204020204" pitchFamily="34" charset="-122"/>
              <a:ea typeface="微软雅黑" panose="020B0503020204020204" pitchFamily="34" charset="-122"/>
              <a:sym typeface="+mn-ea"/>
            </a:endParaRP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横向连锁传播贯穿于整个纵向传播的过程，又在每一个环节进行横向延伸，选择更多、更热门、更适合的传播平台，不局限于某一个媒体或网站，将社交媒体平台、短视频平台全部纳入横向连锁传播体系，扩大每一个纵向环节的传播策略，扩大传播深度和广度，可以让营销效果进一步延伸，从而实现立体化营销。</a:t>
            </a:r>
            <a:endParaRPr sz="2000" dirty="0">
              <a:latin typeface="微软雅黑" panose="020B0503020204020204" pitchFamily="34" charset="-122"/>
              <a:ea typeface="微软雅黑" panose="020B0503020204020204" pitchFamily="34" charset="-122"/>
              <a:sym typeface="+mn-ea"/>
            </a:endParaRPr>
          </a:p>
        </p:txBody>
      </p:sp>
      <p:sp>
        <p:nvSpPr>
          <p:cNvPr id="6" name="矩形 21"/>
          <p:cNvSpPr>
            <a:spLocks noChangeArrowheads="1"/>
          </p:cNvSpPr>
          <p:nvPr/>
        </p:nvSpPr>
        <p:spPr bwMode="auto">
          <a:xfrm flipH="1" flipV="1">
            <a:off x="5895340" y="2641600"/>
            <a:ext cx="39600" cy="3588385"/>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7</a:t>
            </a:r>
            <a:r>
              <a:rPr dirty="0"/>
              <a:t>.1.</a:t>
            </a:r>
            <a:r>
              <a:rPr lang="en-US" dirty="0"/>
              <a:t>3  </a:t>
            </a:r>
            <a:r>
              <a:rPr dirty="0"/>
              <a:t> 短视频营销的策略</a:t>
            </a:r>
            <a:endParaRPr dirty="0"/>
          </a:p>
        </p:txBody>
      </p:sp>
      <p:sp>
        <p:nvSpPr>
          <p:cNvPr id="2" name="文本框 1"/>
          <p:cNvSpPr txBox="1"/>
          <p:nvPr/>
        </p:nvSpPr>
        <p:spPr>
          <a:xfrm>
            <a:off x="1061085" y="2384425"/>
            <a:ext cx="10363200" cy="1938020"/>
          </a:xfrm>
          <a:prstGeom prst="rect">
            <a:avLst/>
          </a:prstGeom>
          <a:noFill/>
        </p:spPr>
        <p:txBody>
          <a:bodyPr wrap="square" rtlCol="0">
            <a:spAutoFit/>
          </a:bodyPr>
          <a:p>
            <a:pPr lvl="0" indent="457200" algn="just" fontAlgn="auto">
              <a:lnSpc>
                <a:spcPct val="200000"/>
              </a:lnSpc>
              <a:buClrTx/>
              <a:buSzTx/>
              <a:buFontTx/>
            </a:pPr>
            <a:r>
              <a:rPr sz="2000" dirty="0">
                <a:latin typeface="微软雅黑" panose="020B0503020204020204" pitchFamily="34" charset="-122"/>
                <a:ea typeface="微软雅黑" panose="020B0503020204020204" pitchFamily="34" charset="-122"/>
                <a:sym typeface="+mn-ea"/>
              </a:rPr>
              <a:t>短视频互动体验策略是指在短视频营销过程中，及时与用户互动和沟通，关注用户的体验，并根据他们的需求提供更丰富的体验。一般来说，用户体验越好，营销效果就越出众。</a:t>
            </a:r>
            <a:endParaRPr sz="2000" dirty="0">
              <a:latin typeface="微软雅黑" panose="020B0503020204020204" pitchFamily="34" charset="-122"/>
              <a:ea typeface="微软雅黑" panose="020B0503020204020204" pitchFamily="34" charset="-122"/>
              <a:sym typeface="+mn-ea"/>
            </a:endParaRPr>
          </a:p>
          <a:p>
            <a:pPr lvl="0" indent="457200" algn="just" fontAlgn="auto">
              <a:lnSpc>
                <a:spcPct val="200000"/>
              </a:lnSpc>
              <a:buClrTx/>
              <a:buSzTx/>
              <a:buFontTx/>
            </a:pPr>
            <a:endParaRPr sz="2000" dirty="0">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061085" y="1409700"/>
            <a:ext cx="33026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4．短视频互动体验策略</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矩形 21"/>
          <p:cNvSpPr>
            <a:spLocks noChangeArrowheads="1"/>
          </p:cNvSpPr>
          <p:nvPr/>
        </p:nvSpPr>
        <p:spPr bwMode="auto">
          <a:xfrm>
            <a:off x="10795" y="4106545"/>
            <a:ext cx="12181205" cy="4572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3" name="文本框 2"/>
          <p:cNvSpPr txBox="1"/>
          <p:nvPr/>
        </p:nvSpPr>
        <p:spPr>
          <a:xfrm>
            <a:off x="1160145" y="4663440"/>
            <a:ext cx="10264140" cy="1322070"/>
          </a:xfrm>
          <a:prstGeom prst="rect">
            <a:avLst/>
          </a:prstGeom>
          <a:noFill/>
        </p:spPr>
        <p:txBody>
          <a:bodyPr wrap="square" rtlCol="0">
            <a:spAutoFit/>
          </a:bodyPr>
          <a:p>
            <a:pPr lvl="0" indent="457200" algn="just" fontAlgn="auto">
              <a:lnSpc>
                <a:spcPct val="200000"/>
              </a:lnSpc>
              <a:buClrTx/>
              <a:buSzTx/>
              <a:buFontTx/>
            </a:pPr>
            <a:r>
              <a:rPr sz="2000" dirty="0">
                <a:latin typeface="微软雅黑" panose="020B0503020204020204" pitchFamily="34" charset="-122"/>
                <a:ea typeface="微软雅黑" panose="020B0503020204020204" pitchFamily="34" charset="-122"/>
                <a:sym typeface="+mn-ea"/>
              </a:rPr>
              <a:t>短视频互动体验营销的前提是要有一个多样化的互动渠道，能够支持更多用户参与互动，如常见的抖音、快手等都可以实现互动。</a:t>
            </a:r>
            <a:endParaRPr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tags/tag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632_5*l_h_i*1_5_1"/>
  <p:tag name="KSO_WM_TEMPLATE_CATEGORY" val="diagram"/>
  <p:tag name="KSO_WM_TEMPLATE_INDEX" val="632"/>
  <p:tag name="KSO_WM_UNIT_LAYERLEVEL" val="1_1_1"/>
  <p:tag name="KSO_WM_TAG_VERSION" val="1.0"/>
  <p:tag name="KSO_WM_UNIT_FILL_FORE_SCHEMECOLOR_INDEX" val="9"/>
  <p:tag name="KSO_WM_UNIT_FILL_TYPE" val="1"/>
  <p:tag name="KSO_WM_UNIT_TEXT_FILL_FORE_SCHEMECOLOR_INDEX" val="2"/>
  <p:tag name="KSO_WM_UNIT_TEXT_FILL_TYPE" val="1"/>
  <p:tag name="KSO_WM_DIAGRAM_VIRTUALLY_FRAME" val="{&quot;height&quot;:144.5,&quot;left&quot;:104.35,&quot;top&quot;:290.7,&quot;width&quot;:787.15}"/>
</p:tagLst>
</file>

<file path=ppt/tags/tag101.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2.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3.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4.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5.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6.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7.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8.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09.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10.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11.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12.xml><?xml version="1.0" encoding="utf-8"?>
<p:tagLst xmlns:p="http://schemas.openxmlformats.org/presentationml/2006/main">
  <p:tag name="KSO_WM_BEAUTIFY_FLAG" val=""/>
  <p:tag name="KSO_WM_DIAGRAM_VIRTUALLY_FRAME" val="{&quot;height&quot;:141.8832283464567,&quot;left&quot;:83.05,&quot;top&quot;:322.5,&quot;width&quot;:811.7}"/>
</p:tagLst>
</file>

<file path=ppt/tags/tag113.xml><?xml version="1.0" encoding="utf-8"?>
<p:tagLst xmlns:p="http://schemas.openxmlformats.org/presentationml/2006/main">
  <p:tag name="KSO_WM_DIAGRAM_VIRTUALLY_FRAME" val="{&quot;height&quot;:228.5,&quot;left&quot;:120.69999999999996,&quot;top&quot;:271.55,&quot;width&quot;:739.3544964942587}"/>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214_6*l_h_i*1_1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5"/>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14_6*l_h_f*1_1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214_6*l_h_i*1_1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14_6*l_h_i*1_2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6"/>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214_6*l_h_f*1_2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214_6*l_h_i*1_2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214_6*l_h_i*1_3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7"/>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214_6*l_h_f*1_3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214_6*l_h_i*1_3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9214_6*l_h_i*1_4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8"/>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2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214_6*l_h_f*1_4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19214_6*l_h_i*1_4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19214_6*l_h_i*1_5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9"/>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9214_6*l_h_f*1_5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19214_6*l_h_i*1_5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19214_6*l_h_i*1_6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10"/>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3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19214_6*l_h_f*1_6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19214_6*l_h_i*1_6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diagram20219214_6*l_h_i*1_7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5"/>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3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19214_6*l_h_f*1_7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2"/>
  <p:tag name="KSO_WM_UNIT_ID" val="diagram20219214_6*l_h_i*1_7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8_1"/>
  <p:tag name="KSO_WM_UNIT_ID" val="diagram20219214_6*l_h_i*1_8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6"/>
  <p:tag name="KSO_WM_UNIT_FILL_TYPE" val="1"/>
  <p:tag name="KSO_WM_UNIT_TEXT_FILL_FORE_SCHEMECOLOR_INDEX" val="2"/>
  <p:tag name="KSO_WM_UNIT_TEXT_FILL_TYPE" val="1"/>
  <p:tag name="KSO_WM_DIAGRAM_VIRTUALLY_FRAME" val="{&quot;height&quot;:228.5,&quot;left&quot;:120.69999999999996,&quot;top&quot;:271.55,&quot;width&quot;:739.3544964942587}"/>
</p:tagLst>
</file>

<file path=ppt/tags/tag13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219214_6*l_h_f*1_8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228.5,&quot;left&quot;:120.69999999999996,&quot;top&quot;:271.55,&quot;width&quot;:739.354496494258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8_2"/>
  <p:tag name="KSO_WM_UNIT_ID" val="diagram20219214_6*l_h_i*1_8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228.5,&quot;left&quot;:120.69999999999996,&quot;top&quot;:271.55,&quot;width&quot;:739.3544964942587}"/>
</p:tagLst>
</file>

<file path=ppt/tags/tag138.xml><?xml version="1.0" encoding="utf-8"?>
<p:tagLst xmlns:p="http://schemas.openxmlformats.org/presentationml/2006/main">
  <p:tag name="KSO_WM_DIAGRAM_VIRTUALLY_FRAME" val="{&quot;height&quot;:421.70669291338584,&quot;left&quot;:78.18102362204725,&quot;top&quot;:87.65,&quot;width&quot;:843.2579527559055}"/>
</p:tagLst>
</file>

<file path=ppt/tags/tag139.xml><?xml version="1.0" encoding="utf-8"?>
<p:tagLst xmlns:p="http://schemas.openxmlformats.org/presentationml/2006/main">
  <p:tag name="KSO_WM_TAG_VERSION" val="1.0"/>
  <p:tag name="KSO_WM_TEMPLATE_CATEGORY" val="diagram"/>
  <p:tag name="KSO_WM_TEMPLATE_INDEX" val="20169921"/>
  <p:tag name="KSO_WM_UNIT_TYPE" val="l_h_i"/>
  <p:tag name="KSO_WM_UNIT_INDEX" val="1_3_1"/>
  <p:tag name="KSO_WM_UNIT_ID" val="diagram20169921_6*l_h_i*1_3_1"/>
  <p:tag name="KSO_WM_UNIT_LAYERLEVEL" val="1_1_1"/>
  <p:tag name="KSO_WM_DIAGRAM_GROUP_CODE" val="l1-1"/>
  <p:tag name="KSO_WM_UNIT_FILL_FORE_SCHEMECOLOR_INDEX" val="9"/>
  <p:tag name="KSO_WM_UNIT_FILL_TYPE" val="1"/>
  <p:tag name="KSO_WM_UNIT_TEXT_FILL_FORE_SCHEMECOLOR_INDEX" val="2"/>
  <p:tag name="KSO_WM_UNIT_TEXT_FILL_TYPE" val="1"/>
  <p:tag name="KSO_WM_DIAGRAM_VIRTUALLY_FRAME" val="{&quot;height&quot;:421.70669291338584,&quot;left&quot;:78.18102362204725,&quot;top&quot;:87.65,&quot;width&quot;:843.2579527559055}"/>
</p:tagLst>
</file>

<file path=ppt/tags/tag14.xml><?xml version="1.0" encoding="utf-8"?>
<p:tagLst xmlns:p="http://schemas.openxmlformats.org/presentationml/2006/main">
  <p:tag name="KSO_WM_DIAGRAM_VIRTUALLY_FRAME" val="{&quot;height&quot;:339,&quot;left&quot;:79.5,&quot;top&quot;:150.7,&quot;width&quot;:851.7}"/>
</p:tagLst>
</file>

<file path=ppt/tags/tag140.xml><?xml version="1.0" encoding="utf-8"?>
<p:tagLst xmlns:p="http://schemas.openxmlformats.org/presentationml/2006/main">
  <p:tag name="KSO_WM_TAG_VERSION" val="1.0"/>
  <p:tag name="KSO_WM_TEMPLATE_CATEGORY" val="diagram"/>
  <p:tag name="KSO_WM_TEMPLATE_INDEX" val="20169921"/>
  <p:tag name="KSO_WM_UNIT_TYPE" val="l_h_i"/>
  <p:tag name="KSO_WM_UNIT_INDEX" val="1_6_1"/>
  <p:tag name="KSO_WM_UNIT_ID" val="diagram20169921_6*l_h_i*1_6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 name="KSO_WM_DIAGRAM_VIRTUALLY_FRAME" val="{&quot;height&quot;:421.70669291338584,&quot;left&quot;:78.18102362204725,&quot;top&quot;:87.65,&quot;width&quot;:843.2579527559055}"/>
</p:tagLst>
</file>

<file path=ppt/tags/tag141.xml><?xml version="1.0" encoding="utf-8"?>
<p:tagLst xmlns:p="http://schemas.openxmlformats.org/presentationml/2006/main">
  <p:tag name="KSO_WM_TAG_VERSION" val="1.0"/>
  <p:tag name="KSO_WM_TEMPLATE_CATEGORY" val="diagram"/>
  <p:tag name="KSO_WM_TEMPLATE_INDEX" val="20169921"/>
  <p:tag name="KSO_WM_UNIT_TYPE" val="l_h_f"/>
  <p:tag name="KSO_WM_UNIT_INDEX" val="1_6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69921_6*l_h_f*1_6_1"/>
  <p:tag name="KSO_WM_UNIT_TEXT_FILL_FORE_SCHEMECOLOR_INDEX" val="14"/>
  <p:tag name="KSO_WM_UNIT_TEXT_FILL_TYPE" val="1"/>
  <p:tag name="KSO_WM_DIAGRAM_VIRTUALLY_FRAME" val="{&quot;height&quot;:421.70669291338584,&quot;left&quot;:78.18102362204725,&quot;top&quot;:87.65,&quot;width&quot;:843.2579527559055}"/>
</p:tagLst>
</file>

<file path=ppt/tags/tag142.xml><?xml version="1.0" encoding="utf-8"?>
<p:tagLst xmlns:p="http://schemas.openxmlformats.org/presentationml/2006/main">
  <p:tag name="KSO_WM_TAG_VERSION" val="1.0"/>
  <p:tag name="KSO_WM_TEMPLATE_CATEGORY" val="diagram"/>
  <p:tag name="KSO_WM_TEMPLATE_INDEX" val="20169921"/>
  <p:tag name="KSO_WM_UNIT_TYPE" val="l_h_f"/>
  <p:tag name="KSO_WM_UNIT_INDEX" val="1_3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69921_6*l_h_f*1_3_1"/>
  <p:tag name="KSO_WM_UNIT_TEXT_FILL_FORE_SCHEMECOLOR_INDEX" val="14"/>
  <p:tag name="KSO_WM_UNIT_TEXT_FILL_TYPE" val="1"/>
  <p:tag name="KSO_WM_DIAGRAM_VIRTUALLY_FRAME" val="{&quot;height&quot;:421.70669291338584,&quot;left&quot;:78.18102362204725,&quot;top&quot;:87.65,&quot;width&quot;:843.2579527559055}"/>
</p:tagLst>
</file>

<file path=ppt/tags/tag143.xml><?xml version="1.0" encoding="utf-8"?>
<p:tagLst xmlns:p="http://schemas.openxmlformats.org/presentationml/2006/main">
  <p:tag name="KSO_WM_TAG_VERSION" val="1.0"/>
  <p:tag name="KSO_WM_TEMPLATE_CATEGORY" val="diagram"/>
  <p:tag name="KSO_WM_TEMPLATE_INDEX" val="20169921"/>
  <p:tag name="KSO_WM_UNIT_TYPE" val="l_h_i"/>
  <p:tag name="KSO_WM_UNIT_INDEX" val="1_2_1"/>
  <p:tag name="KSO_WM_UNIT_ID" val="diagram20169921_6*l_h_i*1_2_1"/>
  <p:tag name="KSO_WM_UNIT_LAYERLEVEL" val="1_1_1"/>
  <p:tag name="KSO_WM_DIAGRAM_GROUP_CODE" val="l1-1"/>
  <p:tag name="KSO_WM_UNIT_FILL_FORE_SCHEMECOLOR_INDEX" val="8"/>
  <p:tag name="KSO_WM_UNIT_FILL_TYPE" val="1"/>
  <p:tag name="KSO_WM_UNIT_TEXT_FILL_FORE_SCHEMECOLOR_INDEX" val="2"/>
  <p:tag name="KSO_WM_UNIT_TEXT_FILL_TYPE" val="1"/>
  <p:tag name="KSO_WM_DIAGRAM_VIRTUALLY_FRAME" val="{&quot;height&quot;:421.70669291338584,&quot;left&quot;:78.18102362204725,&quot;top&quot;:87.65,&quot;width&quot;:843.2579527559055}"/>
</p:tagLst>
</file>

<file path=ppt/tags/tag144.xml><?xml version="1.0" encoding="utf-8"?>
<p:tagLst xmlns:p="http://schemas.openxmlformats.org/presentationml/2006/main">
  <p:tag name="KSO_WM_TAG_VERSION" val="1.0"/>
  <p:tag name="KSO_WM_TEMPLATE_CATEGORY" val="diagram"/>
  <p:tag name="KSO_WM_TEMPLATE_INDEX" val="20169921"/>
  <p:tag name="KSO_WM_UNIT_TYPE" val="l_h_i"/>
  <p:tag name="KSO_WM_UNIT_INDEX" val="1_5_1"/>
  <p:tag name="KSO_WM_UNIT_ID" val="diagram20169921_6*l_h_i*1_5_1"/>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DIAGRAM_VIRTUALLY_FRAME" val="{&quot;height&quot;:421.70669291338584,&quot;left&quot;:78.18102362204725,&quot;top&quot;:87.65,&quot;width&quot;:843.2579527559055}"/>
</p:tagLst>
</file>

<file path=ppt/tags/tag145.xml><?xml version="1.0" encoding="utf-8"?>
<p:tagLst xmlns:p="http://schemas.openxmlformats.org/presentationml/2006/main">
  <p:tag name="KSO_WM_TAG_VERSION" val="1.0"/>
  <p:tag name="KSO_WM_TEMPLATE_CATEGORY" val="diagram"/>
  <p:tag name="KSO_WM_TEMPLATE_INDEX" val="20169921"/>
  <p:tag name="KSO_WM_UNIT_TYPE" val="l_h_f"/>
  <p:tag name="KSO_WM_UNIT_INDEX" val="1_2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69921_6*l_h_f*1_2_1"/>
  <p:tag name="KSO_WM_UNIT_TEXT_FILL_FORE_SCHEMECOLOR_INDEX" val="14"/>
  <p:tag name="KSO_WM_UNIT_TEXT_FILL_TYPE" val="1"/>
  <p:tag name="KSO_WM_DIAGRAM_VIRTUALLY_FRAME" val="{&quot;height&quot;:421.70669291338584,&quot;left&quot;:78.18102362204725,&quot;top&quot;:87.65,&quot;width&quot;:843.2579527559055}"/>
</p:tagLst>
</file>

<file path=ppt/tags/tag146.xml><?xml version="1.0" encoding="utf-8"?>
<p:tagLst xmlns:p="http://schemas.openxmlformats.org/presentationml/2006/main">
  <p:tag name="KSO_WM_TAG_VERSION" val="1.0"/>
  <p:tag name="KSO_WM_TEMPLATE_CATEGORY" val="diagram"/>
  <p:tag name="KSO_WM_TEMPLATE_INDEX" val="20169921"/>
  <p:tag name="KSO_WM_UNIT_TYPE" val="l_h_f"/>
  <p:tag name="KSO_WM_UNIT_INDEX" val="1_5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69921_6*l_h_f*1_5_1"/>
  <p:tag name="KSO_WM_UNIT_TEXT_FILL_FORE_SCHEMECOLOR_INDEX" val="14"/>
  <p:tag name="KSO_WM_UNIT_TEXT_FILL_TYPE" val="1"/>
  <p:tag name="KSO_WM_DIAGRAM_VIRTUALLY_FRAME" val="{&quot;height&quot;:421.70669291338584,&quot;left&quot;:78.18102362204725,&quot;top&quot;:87.65,&quot;width&quot;:843.2579527559055}"/>
</p:tagLst>
</file>

<file path=ppt/tags/tag147.xml><?xml version="1.0" encoding="utf-8"?>
<p:tagLst xmlns:p="http://schemas.openxmlformats.org/presentationml/2006/main">
  <p:tag name="KSO_WM_TAG_VERSION" val="1.0"/>
  <p:tag name="KSO_WM_TEMPLATE_CATEGORY" val="diagram"/>
  <p:tag name="KSO_WM_TEMPLATE_INDEX" val="20169921"/>
  <p:tag name="KSO_WM_UNIT_TYPE" val="l_h_i"/>
  <p:tag name="KSO_WM_UNIT_INDEX" val="1_1_1"/>
  <p:tag name="KSO_WM_UNIT_ID" val="diagram20169921_6*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DIAGRAM_VIRTUALLY_FRAME" val="{&quot;height&quot;:421.70669291338584,&quot;left&quot;:78.18102362204725,&quot;top&quot;:87.65,&quot;width&quot;:843.2579527559055}"/>
</p:tagLst>
</file>

<file path=ppt/tags/tag148.xml><?xml version="1.0" encoding="utf-8"?>
<p:tagLst xmlns:p="http://schemas.openxmlformats.org/presentationml/2006/main">
  <p:tag name="KSO_WM_TAG_VERSION" val="1.0"/>
  <p:tag name="KSO_WM_TEMPLATE_CATEGORY" val="diagram"/>
  <p:tag name="KSO_WM_TEMPLATE_INDEX" val="20169921"/>
  <p:tag name="KSO_WM_UNIT_TYPE" val="l_h_i"/>
  <p:tag name="KSO_WM_UNIT_INDEX" val="1_4_1"/>
  <p:tag name="KSO_WM_UNIT_ID" val="diagram20169921_6*l_h_i*1_4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 name="KSO_WM_DIAGRAM_VIRTUALLY_FRAME" val="{&quot;height&quot;:421.70669291338584,&quot;left&quot;:78.18102362204725,&quot;top&quot;:87.65,&quot;width&quot;:843.2579527559055}"/>
</p:tagLst>
</file>

<file path=ppt/tags/tag149.xml><?xml version="1.0" encoding="utf-8"?>
<p:tagLst xmlns:p="http://schemas.openxmlformats.org/presentationml/2006/main">
  <p:tag name="KSO_WM_TAG_VERSION" val="1.0"/>
  <p:tag name="KSO_WM_TEMPLATE_CATEGORY" val="diagram"/>
  <p:tag name="KSO_WM_TEMPLATE_INDEX" val="20169921"/>
  <p:tag name="KSO_WM_UNIT_TYPE" val="l_h_f"/>
  <p:tag name="KSO_WM_UNIT_INDEX" val="1_4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69921_6*l_h_f*1_4_1"/>
  <p:tag name="KSO_WM_UNIT_TEXT_FILL_FORE_SCHEMECOLOR_INDEX" val="14"/>
  <p:tag name="KSO_WM_UNIT_TEXT_FILL_TYPE" val="1"/>
  <p:tag name="KSO_WM_DIAGRAM_VIRTUALLY_FRAME" val="{&quot;height&quot;:421.70669291338584,&quot;left&quot;:78.18102362204725,&quot;top&quot;:87.65,&quot;width&quot;:843.2579527559055}"/>
</p:tagLst>
</file>

<file path=ppt/tags/tag15.xml><?xml version="1.0" encoding="utf-8"?>
<p:tagLst xmlns:p="http://schemas.openxmlformats.org/presentationml/2006/main">
  <p:tag name="KSO_WM_DIAGRAM_VIRTUALLY_FRAME" val="{&quot;height&quot;:250.0544881889764,&quot;left&quot;:79.51582677165354,&quot;top&quot;:150.7211023622047,&quot;width&quot;:793.2973228346457}"/>
</p:tagLst>
</file>

<file path=ppt/tags/tag150.xml><?xml version="1.0" encoding="utf-8"?>
<p:tagLst xmlns:p="http://schemas.openxmlformats.org/presentationml/2006/main">
  <p:tag name="KSO_WM_TAG_VERSION" val="1.0"/>
  <p:tag name="KSO_WM_TEMPLATE_CATEGORY" val="diagram"/>
  <p:tag name="KSO_WM_TEMPLATE_INDEX" val="20169921"/>
  <p:tag name="KSO_WM_UNIT_TYPE" val="l_h_f"/>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69921_6*l_h_f*1_1_1"/>
  <p:tag name="KSO_WM_UNIT_TEXT_FILL_FORE_SCHEMECOLOR_INDEX" val="14"/>
  <p:tag name="KSO_WM_UNIT_TEXT_FILL_TYPE" val="1"/>
  <p:tag name="KSO_WM_DIAGRAM_VIRTUALLY_FRAME" val="{&quot;height&quot;:421.70669291338584,&quot;left&quot;:78.18102362204725,&quot;top&quot;:87.65,&quot;width&quot;:843.2579527559055}"/>
</p:tagLst>
</file>

<file path=ppt/tags/tag151.xml><?xml version="1.0" encoding="utf-8"?>
<p:tagLst xmlns:p="http://schemas.openxmlformats.org/presentationml/2006/main">
  <p:tag name="KSO_WM_DIAGRAM_VIRTUALLY_FRAME" val="{&quot;height&quot;:219.55,&quot;left&quot;:126.95,&quot;top&quot;:261.3,&quot;width&quot;:697.15}"/>
</p:tagLst>
</file>

<file path=ppt/tags/tag152.xml><?xml version="1.0" encoding="utf-8"?>
<p:tagLst xmlns:p="http://schemas.openxmlformats.org/presentationml/2006/main">
  <p:tag name="KSO_WM_DIAGRAM_VIRTUALLY_FRAME" val="{&quot;height&quot;:219.55,&quot;left&quot;:126.95,&quot;top&quot;:261.3,&quot;width&quot;:697.15}"/>
</p:tagLst>
</file>

<file path=ppt/tags/tag153.xml><?xml version="1.0" encoding="utf-8"?>
<p:tagLst xmlns:p="http://schemas.openxmlformats.org/presentationml/2006/main">
  <p:tag name="KSO_WM_DIAGRAM_VIRTUALLY_FRAME" val="{&quot;height&quot;:219.55,&quot;left&quot;:126.95,&quot;top&quot;:261.3,&quot;width&quot;:697.15}"/>
</p:tagLst>
</file>

<file path=ppt/tags/tag154.xml><?xml version="1.0" encoding="utf-8"?>
<p:tagLst xmlns:p="http://schemas.openxmlformats.org/presentationml/2006/main">
  <p:tag name="KSO_WM_DIAGRAM_VIRTUALLY_FRAME" val="{&quot;height&quot;:219.55,&quot;left&quot;:126.95,&quot;top&quot;:261.3,&quot;width&quot;:697.15}"/>
</p:tagLst>
</file>

<file path=ppt/tags/tag155.xml><?xml version="1.0" encoding="utf-8"?>
<p:tagLst xmlns:p="http://schemas.openxmlformats.org/presentationml/2006/main">
  <p:tag name="KSO_WM_DIAGRAM_VIRTUALLY_FRAME" val="{&quot;height&quot;:241.38365434077915,&quot;left&quot;:112.45,&quot;top&quot;:278.4,&quot;width&quot;:756.55}"/>
</p:tagLst>
</file>

<file path=ppt/tags/tag156.xml><?xml version="1.0" encoding="utf-8"?>
<p:tagLst xmlns:p="http://schemas.openxmlformats.org/presentationml/2006/main">
  <p:tag name="KSO_WM_DIAGRAM_VIRTUALLY_FRAME" val="{&quot;height&quot;:219.55,&quot;left&quot;:126.95,&quot;top&quot;:261.3,&quot;width&quot;:697.15}"/>
</p:tagLst>
</file>

<file path=ppt/tags/tag157.xml><?xml version="1.0" encoding="utf-8"?>
<p:tagLst xmlns:p="http://schemas.openxmlformats.org/presentationml/2006/main">
  <p:tag name="KSO_WM_DIAGRAM_VIRTUALLY_FRAME" val="{&quot;height&quot;:219.55,&quot;left&quot;:126.95,&quot;top&quot;:261.3,&quot;width&quot;:697.15}"/>
</p:tagLst>
</file>

<file path=ppt/tags/tag158.xml><?xml version="1.0" encoding="utf-8"?>
<p:tagLst xmlns:p="http://schemas.openxmlformats.org/presentationml/2006/main">
  <p:tag name="KSO_WM_DIAGRAM_VIRTUALLY_FRAME" val="{&quot;height&quot;:219.55,&quot;left&quot;:126.95,&quot;top&quot;:261.3,&quot;width&quot;:697.15}"/>
</p:tagLst>
</file>

<file path=ppt/tags/tag159.xml><?xml version="1.0" encoding="utf-8"?>
<p:tagLst xmlns:p="http://schemas.openxmlformats.org/presentationml/2006/main">
  <p:tag name="KSO_WM_DIAGRAM_VIRTUALLY_FRAME" val="{&quot;height&quot;:219.55,&quot;left&quot;:126.95,&quot;top&quot;:261.3,&quot;width&quot;:697.15}"/>
</p:tagLst>
</file>

<file path=ppt/tags/tag16.xml><?xml version="1.0" encoding="utf-8"?>
<p:tagLst xmlns:p="http://schemas.openxmlformats.org/presentationml/2006/main">
  <p:tag name="KSO_WM_DIAGRAM_VIRTUALLY_FRAME" val="{&quot;height&quot;:250.07559055118108,&quot;left&quot;:79.5,&quot;top&quot;:150.7,&quot;width&quot;:793.3131496062991}"/>
</p:tagLst>
</file>

<file path=ppt/tags/tag160.xml><?xml version="1.0" encoding="utf-8"?>
<p:tagLst xmlns:p="http://schemas.openxmlformats.org/presentationml/2006/main">
  <p:tag name="KSO_WM_DIAGRAM_VIRTUALLY_FRAME" val="{&quot;height&quot;:219.55,&quot;left&quot;:126.95,&quot;top&quot;:261.3,&quot;width&quot;:697.15}"/>
</p:tagLst>
</file>

<file path=ppt/tags/tag161.xml><?xml version="1.0" encoding="utf-8"?>
<p:tagLst xmlns:p="http://schemas.openxmlformats.org/presentationml/2006/main">
  <p:tag name="KSO_WM_DIAGRAM_VIRTUALLY_FRAME" val="{&quot;height&quot;:241.38365434077915,&quot;left&quot;:112.45,&quot;top&quot;:278.4,&quot;width&quot;:756.55}"/>
</p:tagLst>
</file>

<file path=ppt/tags/tag162.xml><?xml version="1.0" encoding="utf-8"?>
<p:tagLst xmlns:p="http://schemas.openxmlformats.org/presentationml/2006/main">
  <p:tag name="KSO_WM_DIAGRAM_VIRTUALLY_FRAME" val="{&quot;height&quot;:219.55,&quot;left&quot;:126.95,&quot;top&quot;:261.3,&quot;width&quot;:697.15}"/>
</p:tagLst>
</file>

<file path=ppt/tags/tag163.xml><?xml version="1.0" encoding="utf-8"?>
<p:tagLst xmlns:p="http://schemas.openxmlformats.org/presentationml/2006/main">
  <p:tag name="KSO_WM_DIAGRAM_VIRTUALLY_FRAME" val="{&quot;height&quot;:219.55,&quot;left&quot;:126.95,&quot;top&quot;:261.3,&quot;width&quot;:697.15}"/>
</p:tagLst>
</file>

<file path=ppt/tags/tag164.xml><?xml version="1.0" encoding="utf-8"?>
<p:tagLst xmlns:p="http://schemas.openxmlformats.org/presentationml/2006/main">
  <p:tag name="KSO_WM_DIAGRAM_VIRTUALLY_FRAME" val="{&quot;height&quot;:219.55,&quot;left&quot;:126.95,&quot;top&quot;:261.3,&quot;width&quot;:697.15}"/>
</p:tagLst>
</file>

<file path=ppt/tags/tag165.xml><?xml version="1.0" encoding="utf-8"?>
<p:tagLst xmlns:p="http://schemas.openxmlformats.org/presentationml/2006/main">
  <p:tag name="KSO_WM_DIAGRAM_VIRTUALLY_FRAME" val="{&quot;height&quot;:219.55,&quot;left&quot;:126.95,&quot;top&quot;:261.3,&quot;width&quot;:697.15}"/>
</p:tagLst>
</file>

<file path=ppt/tags/tag166.xml><?xml version="1.0" encoding="utf-8"?>
<p:tagLst xmlns:p="http://schemas.openxmlformats.org/presentationml/2006/main">
  <p:tag name="KSO_WM_DIAGRAM_VIRTUALLY_FRAME" val="{&quot;height&quot;:241.38365434077915,&quot;left&quot;:112.45,&quot;top&quot;:278.4,&quot;width&quot;:756.55}"/>
</p:tagLst>
</file>

<file path=ppt/tags/tag167.xml><?xml version="1.0" encoding="utf-8"?>
<p:tagLst xmlns:p="http://schemas.openxmlformats.org/presentationml/2006/main">
  <p:tag name="KSO_WM_DIAGRAM_VIRTUALLY_FRAME" val="{&quot;height&quot;:219.55,&quot;left&quot;:126.95,&quot;top&quot;:261.3,&quot;width&quot;:697.15}"/>
</p:tagLst>
</file>

<file path=ppt/tags/tag168.xml><?xml version="1.0" encoding="utf-8"?>
<p:tagLst xmlns:p="http://schemas.openxmlformats.org/presentationml/2006/main">
  <p:tag name="KSO_WM_DIAGRAM_VIRTUALLY_FRAME" val="{&quot;height&quot;:219.55,&quot;left&quot;:126.95,&quot;top&quot;:261.3,&quot;width&quot;:697.15}"/>
</p:tagLst>
</file>

<file path=ppt/tags/tag169.xml><?xml version="1.0" encoding="utf-8"?>
<p:tagLst xmlns:p="http://schemas.openxmlformats.org/presentationml/2006/main">
  <p:tag name="KSO_WM_DIAGRAM_VIRTUALLY_FRAME" val="{&quot;height&quot;:219.55,&quot;left&quot;:126.95,&quot;top&quot;:261.3,&quot;width&quot;:697.15}"/>
</p:tagLst>
</file>

<file path=ppt/tags/tag17.xml><?xml version="1.0" encoding="utf-8"?>
<p:tagLst xmlns:p="http://schemas.openxmlformats.org/presentationml/2006/main">
  <p:tag name="KSO_WM_DIAGRAM_VIRTUALLY_FRAME" val="{&quot;height&quot;:250.07559055118108,&quot;left&quot;:79.5,&quot;top&quot;:150.7,&quot;width&quot;:793.3131496062991}"/>
</p:tagLst>
</file>

<file path=ppt/tags/tag170.xml><?xml version="1.0" encoding="utf-8"?>
<p:tagLst xmlns:p="http://schemas.openxmlformats.org/presentationml/2006/main">
  <p:tag name="KSO_WM_DIAGRAM_VIRTUALLY_FRAME" val="{&quot;height&quot;:219.55,&quot;left&quot;:126.95,&quot;top&quot;:261.3,&quot;width&quot;:697.15}"/>
</p:tagLst>
</file>

<file path=ppt/tags/tag171.xml><?xml version="1.0" encoding="utf-8"?>
<p:tagLst xmlns:p="http://schemas.openxmlformats.org/presentationml/2006/main">
  <p:tag name="KSO_WM_DIAGRAM_VIRTUALLY_FRAME" val="{&quot;height&quot;:201.90834645669293,&quot;left&quot;:121.35,&quot;top&quot;:243.69165354330707,&quot;width&quot;:776.8}"/>
</p:tagLst>
</file>

<file path=ppt/tags/tag172.xml><?xml version="1.0" encoding="utf-8"?>
<p:tagLst xmlns:p="http://schemas.openxmlformats.org/presentationml/2006/main">
  <p:tag name="KSO_WM_DIAGRAM_VIRTUALLY_FRAME" val="{&quot;height&quot;:201.90834645669293,&quot;left&quot;:121.35,&quot;top&quot;:243.69165354330707,&quot;width&quot;:776.8}"/>
</p:tagLst>
</file>

<file path=ppt/tags/tag173.xml><?xml version="1.0" encoding="utf-8"?>
<p:tagLst xmlns:p="http://schemas.openxmlformats.org/presentationml/2006/main">
  <p:tag name="KSO_WM_DIAGRAM_VIRTUALLY_FRAME" val="{&quot;height&quot;:201.90834645669293,&quot;left&quot;:121.35,&quot;top&quot;:243.69165354330707,&quot;width&quot;:776.8}"/>
</p:tagLst>
</file>

<file path=ppt/tags/tag174.xml><?xml version="1.0" encoding="utf-8"?>
<p:tagLst xmlns:p="http://schemas.openxmlformats.org/presentationml/2006/main">
  <p:tag name="KSO_WM_DIAGRAM_VIRTUALLY_FRAME" val="{&quot;height&quot;:201.90834645669293,&quot;left&quot;:121.35,&quot;top&quot;:243.69165354330707,&quot;width&quot;:776.8}"/>
</p:tagLst>
</file>

<file path=ppt/tags/tag175.xml><?xml version="1.0" encoding="utf-8"?>
<p:tagLst xmlns:p="http://schemas.openxmlformats.org/presentationml/2006/main">
  <p:tag name="KSO_WM_DIAGRAM_VIRTUALLY_FRAME" val="{&quot;height&quot;:201.90834645669293,&quot;left&quot;:121.35,&quot;top&quot;:243.69165354330707,&quot;width&quot;:776.8}"/>
</p:tagLst>
</file>

<file path=ppt/tags/tag176.xml><?xml version="1.0" encoding="utf-8"?>
<p:tagLst xmlns:p="http://schemas.openxmlformats.org/presentationml/2006/main">
  <p:tag name="KSO_WM_DIAGRAM_VIRTUALLY_FRAME" val="{&quot;height&quot;:201.90834645669293,&quot;left&quot;:121.35,&quot;top&quot;:243.69165354330707,&quot;width&quot;:776.8}"/>
</p:tagLst>
</file>

<file path=ppt/tags/tag177.xml><?xml version="1.0" encoding="utf-8"?>
<p:tagLst xmlns:p="http://schemas.openxmlformats.org/presentationml/2006/main">
  <p:tag name="KSO_WM_DIAGRAM_VIRTUALLY_FRAME" val="{&quot;height&quot;:201.90834645669293,&quot;left&quot;:121.35,&quot;top&quot;:243.69165354330707,&quot;width&quot;:776.8}"/>
</p:tagLst>
</file>

<file path=ppt/tags/tag17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7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xml><?xml version="1.0" encoding="utf-8"?>
<p:tagLst xmlns:p="http://schemas.openxmlformats.org/presentationml/2006/main">
  <p:tag name="KSO_WM_DIAGRAM_VIRTUALLY_FRAME" val="{&quot;height&quot;:250.0544881889764,&quot;left&quot;:79.51582677165354,&quot;top&quot;:150.7211023622047,&quot;width&quot;:793.2973228346457}"/>
</p:tagLst>
</file>

<file path=ppt/tags/tag18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4.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5.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6.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8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9.xml><?xml version="1.0" encoding="utf-8"?>
<p:tagLst xmlns:p="http://schemas.openxmlformats.org/presentationml/2006/main">
  <p:tag name="KSO_WM_DIAGRAM_VIRTUALLY_FRAME" val="{&quot;height&quot;:250.07559055118108,&quot;left&quot;:79.5,&quot;top&quot;:150.7,&quot;width&quot;:793.3131496062991}"/>
</p:tagLst>
</file>

<file path=ppt/tags/tag19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91.xml><?xml version="1.0" encoding="utf-8"?>
<p:tagLst xmlns:p="http://schemas.openxmlformats.org/presentationml/2006/main">
  <p:tag name="TABLE_ENDDRAG_ORIGIN_RECT" val="801*320"/>
  <p:tag name="TABLE_ENDDRAG_RECT" val="83*179*801*320"/>
</p:tagLst>
</file>

<file path=ppt/tags/tag192.xml><?xml version="1.0" encoding="utf-8"?>
<p:tagLst xmlns:p="http://schemas.openxmlformats.org/presentationml/2006/main">
  <p:tag name="TABLE_ENDDRAG_ORIGIN_RECT" val="774*246"/>
  <p:tag name="TABLE_ENDDRAG_RECT" val="109*229*774*246"/>
</p:tagLst>
</file>

<file path=ppt/tags/tag193.xml><?xml version="1.0" encoding="utf-8"?>
<p:tagLst xmlns:p="http://schemas.openxmlformats.org/presentationml/2006/main">
  <p:tag name="commondata" val="eyJoZGlkIjoiYjFiNDRlMmVmMGYyODhhODVmYTYxODcyZjc2MDI2MjgifQ=="/>
</p:tagLst>
</file>

<file path=ppt/tags/tag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20.xml><?xml version="1.0" encoding="utf-8"?>
<p:tagLst xmlns:p="http://schemas.openxmlformats.org/presentationml/2006/main">
  <p:tag name="KSO_WM_DIAGRAM_VIRTUALLY_FRAME" val="{&quot;height&quot;:250.07559055118108,&quot;left&quot;:79.5,&quot;top&quot;:150.7,&quot;width&quot;:793.3131496062991}"/>
</p:tagLst>
</file>

<file path=ppt/tags/tag21.xml><?xml version="1.0" encoding="utf-8"?>
<p:tagLst xmlns:p="http://schemas.openxmlformats.org/presentationml/2006/main">
  <p:tag name="KSO_WM_DIAGRAM_VIRTUALLY_FRAME" val="{&quot;height&quot;:250.0544881889764,&quot;left&quot;:79.51582677165354,&quot;top&quot;:150.7211023622047,&quot;width&quot;:793.2973228346457}"/>
</p:tagLst>
</file>

<file path=ppt/tags/tag22.xml><?xml version="1.0" encoding="utf-8"?>
<p:tagLst xmlns:p="http://schemas.openxmlformats.org/presentationml/2006/main">
  <p:tag name="KSO_WM_DIAGRAM_VIRTUALLY_FRAME" val="{&quot;height&quot;:250.07559055118108,&quot;left&quot;:79.5,&quot;top&quot;:150.7,&quot;width&quot;:793.3131496062991}"/>
</p:tagLst>
</file>

<file path=ppt/tags/tag23.xml><?xml version="1.0" encoding="utf-8"?>
<p:tagLst xmlns:p="http://schemas.openxmlformats.org/presentationml/2006/main">
  <p:tag name="KSO_WM_DIAGRAM_VIRTUALLY_FRAME" val="{&quot;height&quot;:250.07559055118108,&quot;left&quot;:79.5,&quot;top&quot;:150.7,&quot;width&quot;:793.3131496062991}"/>
</p:tagLst>
</file>

<file path=ppt/tags/tag24.xml><?xml version="1.0" encoding="utf-8"?>
<p:tagLst xmlns:p="http://schemas.openxmlformats.org/presentationml/2006/main">
  <p:tag name="KSO_WM_DIAGRAM_VIRTUALLY_FRAME" val="{&quot;height&quot;:339,&quot;left&quot;:79.5,&quot;top&quot;:150.7,&quot;width&quot;:851.7}"/>
</p:tagLst>
</file>

<file path=ppt/tags/tag25.xml><?xml version="1.0" encoding="utf-8"?>
<p:tagLst xmlns:p="http://schemas.openxmlformats.org/presentationml/2006/main">
  <p:tag name="KSO_WM_DIAGRAM_VIRTUALLY_FRAME" val="{&quot;height&quot;:339,&quot;left&quot;:79.5,&quot;top&quot;:150.7,&quot;width&quot;:851.7}"/>
</p:tagLst>
</file>

<file path=ppt/tags/tag26.xml><?xml version="1.0" encoding="utf-8"?>
<p:tagLst xmlns:p="http://schemas.openxmlformats.org/presentationml/2006/main">
  <p:tag name="KSO_WM_DIAGRAM_VIRTUALLY_FRAME" val="{&quot;height&quot;:339,&quot;left&quot;:79.5,&quot;top&quot;:150.7,&quot;width&quot;:851.7}"/>
</p:tagLst>
</file>

<file path=ppt/tags/tag27.xml><?xml version="1.0" encoding="utf-8"?>
<p:tagLst xmlns:p="http://schemas.openxmlformats.org/presentationml/2006/main">
  <p:tag name="KSO_WM_DIAGRAM_VIRTUALLY_FRAME" val="{&quot;height&quot;:339,&quot;left&quot;:79.5,&quot;top&quot;:150.7,&quot;width&quot;:851.7}"/>
</p:tagLst>
</file>

<file path=ppt/tags/tag28.xml><?xml version="1.0" encoding="utf-8"?>
<p:tagLst xmlns:p="http://schemas.openxmlformats.org/presentationml/2006/main">
  <p:tag name="KSO_WM_DIAGRAM_VIRTUALLY_FRAME" val="{&quot;height&quot;:250.07559055118108,&quot;left&quot;:79.5,&quot;top&quot;:150.7,&quot;width&quot;:793.3131496062991}"/>
</p:tagLst>
</file>

<file path=ppt/tags/tag29.xml><?xml version="1.0" encoding="utf-8"?>
<p:tagLst xmlns:p="http://schemas.openxmlformats.org/presentationml/2006/main">
  <p:tag name="KSO_WM_DIAGRAM_VIRTUALLY_FRAME" val="{&quot;height&quot;:339,&quot;left&quot;:79.5,&quot;top&quot;:150.7,&quot;width&quot;:851.7}"/>
</p:tagLst>
</file>

<file path=ppt/tags/tag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0.xml><?xml version="1.0" encoding="utf-8"?>
<p:tagLst xmlns:p="http://schemas.openxmlformats.org/presentationml/2006/main">
  <p:tag name="KSO_WM_DIAGRAM_VIRTUALLY_FRAME" val="{&quot;height&quot;:339,&quot;left&quot;:79.5,&quot;top&quot;:150.7,&quot;width&quot;:851.7}"/>
</p:tagLst>
</file>

<file path=ppt/tags/tag31.xml><?xml version="1.0" encoding="utf-8"?>
<p:tagLst xmlns:p="http://schemas.openxmlformats.org/presentationml/2006/main">
  <p:tag name="KSO_WM_DIAGRAM_VIRTUALLY_FRAME" val="{&quot;height&quot;:250.07559055118108,&quot;left&quot;:79.5,&quot;top&quot;:150.7,&quot;width&quot;:793.3131496062991}"/>
</p:tagLst>
</file>

<file path=ppt/tags/tag32.xml><?xml version="1.0" encoding="utf-8"?>
<p:tagLst xmlns:p="http://schemas.openxmlformats.org/presentationml/2006/main">
  <p:tag name="KSO_WM_DIAGRAM_VIRTUALLY_FRAME" val="{&quot;height&quot;:339,&quot;left&quot;:79.5,&quot;top&quot;:150.7,&quot;width&quot;:851.7}"/>
</p:tagLst>
</file>

<file path=ppt/tags/tag33.xml><?xml version="1.0" encoding="utf-8"?>
<p:tagLst xmlns:p="http://schemas.openxmlformats.org/presentationml/2006/main">
  <p:tag name="KSO_WM_DIAGRAM_VIRTUALLY_FRAME" val="{&quot;height&quot;:339,&quot;left&quot;:79.5,&quot;top&quot;:150.7,&quot;width&quot;:851.7}"/>
</p:tagLst>
</file>

<file path=ppt/tags/tag34.xml><?xml version="1.0" encoding="utf-8"?>
<p:tagLst xmlns:p="http://schemas.openxmlformats.org/presentationml/2006/main">
  <p:tag name="KSO_WM_DIAGRAM_VIRTUALLY_FRAME" val="{&quot;height&quot;:250.07559055118108,&quot;left&quot;:79.5,&quot;top&quot;:150.7,&quot;width&quot;:793.3131496062991}"/>
</p:tagLst>
</file>

<file path=ppt/tags/tag35.xml><?xml version="1.0" encoding="utf-8"?>
<p:tagLst xmlns:p="http://schemas.openxmlformats.org/presentationml/2006/main">
  <p:tag name="KSO_WM_DIAGRAM_VIRTUALLY_FRAME" val="{&quot;height&quot;:339,&quot;left&quot;:79.5,&quot;top&quot;:150.7,&quot;width&quot;:851.7}"/>
</p:tagLst>
</file>

<file path=ppt/tags/tag36.xml><?xml version="1.0" encoding="utf-8"?>
<p:tagLst xmlns:p="http://schemas.openxmlformats.org/presentationml/2006/main">
  <p:tag name="KSO_WM_DIAGRAM_VIRTUALLY_FRAME" val="{&quot;height&quot;:339,&quot;left&quot;:79.5,&quot;top&quot;:150.7,&quot;width&quot;:851.7}"/>
</p:tagLst>
</file>

<file path=ppt/tags/tag37.xml><?xml version="1.0" encoding="utf-8"?>
<p:tagLst xmlns:p="http://schemas.openxmlformats.org/presentationml/2006/main">
  <p:tag name="KSO_WM_DIAGRAM_VIRTUALLY_FRAME" val="{&quot;height&quot;:339,&quot;left&quot;:79.5,&quot;top&quot;:150.7,&quot;width&quot;:851.7}"/>
</p:tagLst>
</file>

<file path=ppt/tags/tag38.xml><?xml version="1.0" encoding="utf-8"?>
<p:tagLst xmlns:p="http://schemas.openxmlformats.org/presentationml/2006/main">
  <p:tag name="KSO_WM_DIAGRAM_VIRTUALLY_FRAME" val="{&quot;height&quot;:339,&quot;left&quot;:79.5,&quot;top&quot;:150.7,&quot;width&quot;:851.7}"/>
</p:tagLst>
</file>

<file path=ppt/tags/tag39.xml><?xml version="1.0" encoding="utf-8"?>
<p:tagLst xmlns:p="http://schemas.openxmlformats.org/presentationml/2006/main">
  <p:tag name="KSO_WM_DIAGRAM_VIRTUALLY_FRAME" val="{&quot;height&quot;:339,&quot;left&quot;:79.5,&quot;top&quot;:150.7,&quot;width&quot;:851.7}"/>
</p:tagLst>
</file>

<file path=ppt/tags/tag4.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4.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5.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6.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5.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5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5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5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53.xml><?xml version="1.0" encoding="utf-8"?>
<p:tagLst xmlns:p="http://schemas.openxmlformats.org/presentationml/2006/main">
  <p:tag name="KSO_WM_DIAGRAM_VIRTUALLY_FRAME" val="{&quot;height&quot;:248.44787401574803,&quot;left&quot;:54.99614173228347,&quot;top&quot;:184.4,&quot;width&quot;:845.1038582677165}"/>
</p:tagLst>
</file>

<file path=ppt/tags/tag54.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55.xml><?xml version="1.0" encoding="utf-8"?>
<p:tagLst xmlns:p="http://schemas.openxmlformats.org/presentationml/2006/main">
  <p:tag name="KSO_WM_DIAGRAM_VIRTUALLY_FRAME" val="{&quot;height&quot;:248.44787401574803,&quot;left&quot;:54.99614173228347,&quot;top&quot;:184.4,&quot;width&quot;:845.1038582677165}"/>
</p:tagLst>
</file>

<file path=ppt/tags/tag56.xml><?xml version="1.0" encoding="utf-8"?>
<p:tagLst xmlns:p="http://schemas.openxmlformats.org/presentationml/2006/main">
  <p:tag name="KSO_WM_DIAGRAM_VIRTUALLY_FRAME" val="{&quot;height&quot;:248.44787401574803,&quot;left&quot;:54.99614173228347,&quot;top&quot;:184.4,&quot;width&quot;:845.1038582677165}"/>
</p:tagLst>
</file>

<file path=ppt/tags/tag57.xml><?xml version="1.0" encoding="utf-8"?>
<p:tagLst xmlns:p="http://schemas.openxmlformats.org/presentationml/2006/main">
  <p:tag name="KSO_WM_DIAGRAM_VIRTUALLY_FRAME" val="{&quot;height&quot;:248.44787401574803,&quot;left&quot;:54.99614173228347,&quot;top&quot;:184.4,&quot;width&quot;:845.1038582677165}"/>
</p:tagLst>
</file>

<file path=ppt/tags/tag58.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59.xml><?xml version="1.0" encoding="utf-8"?>
<p:tagLst xmlns:p="http://schemas.openxmlformats.org/presentationml/2006/main">
  <p:tag name="KSO_WM_DIAGRAM_VIRTUALLY_FRAME" val="{&quot;height&quot;:248.44787401574803,&quot;left&quot;:54.99614173228347,&quot;top&quot;:184.4,&quot;width&quot;:845.1038582677165}"/>
</p:tagLst>
</file>

<file path=ppt/tags/tag6.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60.xml><?xml version="1.0" encoding="utf-8"?>
<p:tagLst xmlns:p="http://schemas.openxmlformats.org/presentationml/2006/main">
  <p:tag name="KSO_WM_DIAGRAM_VIRTUALLY_FRAME" val="{&quot;height&quot;:248.44787401574803,&quot;left&quot;:54.99614173228347,&quot;top&quot;:184.4,&quot;width&quot;:845.1038582677165}"/>
</p:tagLst>
</file>

<file path=ppt/tags/tag61.xml><?xml version="1.0" encoding="utf-8"?>
<p:tagLst xmlns:p="http://schemas.openxmlformats.org/presentationml/2006/main">
  <p:tag name="KSO_WM_DIAGRAM_VIRTUALLY_FRAME" val="{&quot;height&quot;:248.44787401574803,&quot;left&quot;:54.99614173228347,&quot;top&quot;:184.4,&quot;width&quot;:845.1038582677165}"/>
</p:tagLst>
</file>

<file path=ppt/tags/tag62.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63.xml><?xml version="1.0" encoding="utf-8"?>
<p:tagLst xmlns:p="http://schemas.openxmlformats.org/presentationml/2006/main">
  <p:tag name="KSO_WM_DIAGRAM_VIRTUALLY_FRAME" val="{&quot;height&quot;:248.44787401574803,&quot;left&quot;:54.99614173228347,&quot;top&quot;:184.4,&quot;width&quot;:845.1038582677165}"/>
</p:tagLst>
</file>

<file path=ppt/tags/tag64.xml><?xml version="1.0" encoding="utf-8"?>
<p:tagLst xmlns:p="http://schemas.openxmlformats.org/presentationml/2006/main">
  <p:tag name="KSO_WM_DIAGRAM_VIRTUALLY_FRAME" val="{&quot;height&quot;:248.44787401574803,&quot;left&quot;:54.99614173228347,&quot;top&quot;:184.4,&quot;width&quot;:845.1038582677165}"/>
</p:tagLst>
</file>

<file path=ppt/tags/tag65.xml><?xml version="1.0" encoding="utf-8"?>
<p:tagLst xmlns:p="http://schemas.openxmlformats.org/presentationml/2006/main">
  <p:tag name="KSO_WM_DIAGRAM_VIRTUALLY_FRAME" val="{&quot;height&quot;:248.44787401574803,&quot;left&quot;:54.99614173228347,&quot;top&quot;:184.4,&quot;width&quot;:845.1038582677165}"/>
</p:tagLst>
</file>

<file path=ppt/tags/tag66.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67.xml><?xml version="1.0" encoding="utf-8"?>
<p:tagLst xmlns:p="http://schemas.openxmlformats.org/presentationml/2006/main">
  <p:tag name="KSO_WM_DIAGRAM_VIRTUALLY_FRAME" val="{&quot;height&quot;:248.44787401574803,&quot;left&quot;:54.99614173228347,&quot;top&quot;:184.4,&quot;width&quot;:845.1038582677165}"/>
</p:tagLst>
</file>

<file path=ppt/tags/tag68.xml><?xml version="1.0" encoding="utf-8"?>
<p:tagLst xmlns:p="http://schemas.openxmlformats.org/presentationml/2006/main">
  <p:tag name="KSO_WM_DIAGRAM_VIRTUALLY_FRAME" val="{&quot;height&quot;:248.44787401574803,&quot;left&quot;:54.99614173228347,&quot;top&quot;:184.4,&quot;width&quot;:845.1038582677165}"/>
</p:tagLst>
</file>

<file path=ppt/tags/tag69.xml><?xml version="1.0" encoding="utf-8"?>
<p:tagLst xmlns:p="http://schemas.openxmlformats.org/presentationml/2006/main">
  <p:tag name="KSO_WM_DIAGRAM_VIRTUALLY_FRAME" val="{&quot;height&quot;:248.44787401574803,&quot;left&quot;:54.99614173228347,&quot;top&quot;:184.4,&quot;width&quot;:845.1038582677165}"/>
</p:tagLst>
</file>

<file path=ppt/tags/tag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214_6*l_h_i*1_1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5"/>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14_6*l_h_f*1_1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214_6*l_h_i*1_1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14_6*l_h_i*1_2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6"/>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214_6*l_h_f*1_2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214_6*l_h_i*1_2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214_6*l_h_i*1_3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7"/>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214_6*l_h_f*1_3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214_6*l_h_i*1_3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19214_6*l_h_i*1_5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9"/>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9214_6*l_h_f*1_5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19214_6*l_h_i*1_5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19214_6*l_h_i*1_6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10"/>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19214_6*l_h_f*1_6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19214_6*l_h_i*1_6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diagram20219214_6*l_h_i*1_7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5"/>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8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19214_6*l_h_f*1_7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2"/>
  <p:tag name="KSO_WM_UNIT_ID" val="diagram20219214_6*l_h_i*1_7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88.xml><?xml version="1.0" encoding="utf-8"?>
<p:tagLst xmlns:p="http://schemas.openxmlformats.org/presentationml/2006/main">
  <p:tag name="KSO_WM_DIAGRAM_VIRTUALLY_FRAME" val="{&quot;height&quot;:144.5,&quot;left&quot;:104.35,&quot;top&quot;:290.7,&quot;width&quot;:787.15}"/>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2_5*l_h_i*1_2_1"/>
  <p:tag name="KSO_WM_TEMPLATE_CATEGORY" val="diagram"/>
  <p:tag name="KSO_WM_TEMPLATE_INDEX" val="632"/>
  <p:tag name="KSO_WM_UNIT_LAYERLEVEL" val="1_1_1"/>
  <p:tag name="KSO_WM_TAG_VERSION" val="1.0"/>
  <p:tag name="KSO_WM_UNIT_TEXT_FILL_FORE_SCHEMECOLOR_INDEX" val="6"/>
  <p:tag name="KSO_WM_UNIT_TEXT_FILL_TYPE" val="1"/>
  <p:tag name="KSO_WM_DIAGRAM_VIRTUALLY_FRAME" val="{&quot;height&quot;:144.5,&quot;left&quot;:104.35,&quot;top&quot;:290.7,&quot;width&quot;:787.15}"/>
</p:tagLst>
</file>

<file path=ppt/tags/tag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9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2_5*l_h_a*1_2_1"/>
  <p:tag name="KSO_WM_TEMPLATE_CATEGORY" val="diagram"/>
  <p:tag name="KSO_WM_TEMPLATE_INDEX" val="632"/>
  <p:tag name="KSO_WM_UNIT_LAYERLEVEL" val="1_1_1"/>
  <p:tag name="KSO_WM_TAG_VERSION" val="1.0"/>
  <p:tag name="KSO_WM_UNIT_PRESET_TEXT" val="添加标题"/>
  <p:tag name="KSO_WM_UNIT_TEXT_FILL_FORE_SCHEMECOLOR_INDEX" val="6"/>
  <p:tag name="KSO_WM_UNIT_TEXT_FILL_TYPE" val="1"/>
  <p:tag name="KSO_WM_DIAGRAM_VIRTUALLY_FRAME" val="{&quot;height&quot;:144.5,&quot;left&quot;:104.35,&quot;top&quot;:290.7,&quot;width&quot;:787.15}"/>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32_5*l_h_i*1_2_1"/>
  <p:tag name="KSO_WM_TEMPLATE_CATEGORY" val="diagram"/>
  <p:tag name="KSO_WM_TEMPLATE_INDEX" val="632"/>
  <p:tag name="KSO_WM_UNIT_LAYERLEVEL" val="1_1_1"/>
  <p:tag name="KSO_WM_TAG_VERSION" val="1.0"/>
  <p:tag name="KSO_WM_UNIT_FILL_FORE_SCHEMECOLOR_INDEX" val="6"/>
  <p:tag name="KSO_WM_UNIT_FILL_TYPE" val="1"/>
  <p:tag name="KSO_WM_UNIT_TEXT_FILL_FORE_SCHEMECOLOR_INDEX" val="2"/>
  <p:tag name="KSO_WM_UNIT_TEXT_FILL_TYPE" val="1"/>
  <p:tag name="KSO_WM_DIAGRAM_VIRTUALLY_FRAME" val="{&quot;height&quot;:144.5,&quot;left&quot;:104.35,&quot;top&quot;:290.7,&quot;width&quot;:787.15}"/>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632_5*l_h_i*1_3_1"/>
  <p:tag name="KSO_WM_TEMPLATE_CATEGORY" val="diagram"/>
  <p:tag name="KSO_WM_TEMPLATE_INDEX" val="632"/>
  <p:tag name="KSO_WM_UNIT_LAYERLEVEL" val="1_1_1"/>
  <p:tag name="KSO_WM_TAG_VERSION" val="1.0"/>
  <p:tag name="KSO_WM_UNIT_TEXT_FILL_FORE_SCHEMECOLOR_INDEX" val="7"/>
  <p:tag name="KSO_WM_UNIT_TEXT_FILL_TYPE" val="1"/>
  <p:tag name="KSO_WM_DIAGRAM_VIRTUALLY_FRAME" val="{&quot;height&quot;:144.5,&quot;left&quot;:104.35,&quot;top&quot;:290.7,&quot;width&quot;:787.15}"/>
</p:tagLst>
</file>

<file path=ppt/tags/tag93.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32_5*l_h_a*1_3_1"/>
  <p:tag name="KSO_WM_TEMPLATE_CATEGORY" val="diagram"/>
  <p:tag name="KSO_WM_TEMPLATE_INDEX" val="632"/>
  <p:tag name="KSO_WM_UNIT_LAYERLEVEL" val="1_1_1"/>
  <p:tag name="KSO_WM_TAG_VERSION" val="1.0"/>
  <p:tag name="KSO_WM_UNIT_PRESET_TEXT" val="添加标题"/>
  <p:tag name="KSO_WM_UNIT_TEXT_FILL_FORE_SCHEMECOLOR_INDEX" val="7"/>
  <p:tag name="KSO_WM_UNIT_TEXT_FILL_TYPE" val="1"/>
  <p:tag name="KSO_WM_DIAGRAM_VIRTUALLY_FRAME" val="{&quot;height&quot;:144.5,&quot;left&quot;:104.35,&quot;top&quot;:290.7,&quot;width&quot;:787.15}"/>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32_5*l_h_i*1_3_1"/>
  <p:tag name="KSO_WM_TEMPLATE_CATEGORY" val="diagram"/>
  <p:tag name="KSO_WM_TEMPLATE_INDEX" val="632"/>
  <p:tag name="KSO_WM_UNIT_LAYERLEVEL" val="1_1_1"/>
  <p:tag name="KSO_WM_TAG_VERSION" val="1.0"/>
  <p:tag name="KSO_WM_UNIT_FILL_FORE_SCHEMECOLOR_INDEX" val="7"/>
  <p:tag name="KSO_WM_UNIT_FILL_TYPE" val="1"/>
  <p:tag name="KSO_WM_UNIT_TEXT_FILL_FORE_SCHEMECOLOR_INDEX" val="7"/>
  <p:tag name="KSO_WM_UNIT_TEXT_FILL_TYPE" val="1"/>
  <p:tag name="KSO_WM_DIAGRAM_VIRTUALLY_FRAME" val="{&quot;height&quot;:144.5,&quot;left&quot;:104.35,&quot;top&quot;:290.7,&quot;width&quot;:787.1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632_5*l_h_i*1_4_1"/>
  <p:tag name="KSO_WM_TEMPLATE_CATEGORY" val="diagram"/>
  <p:tag name="KSO_WM_TEMPLATE_INDEX" val="632"/>
  <p:tag name="KSO_WM_UNIT_LAYERLEVEL" val="1_1_1"/>
  <p:tag name="KSO_WM_TAG_VERSION" val="1.0"/>
  <p:tag name="KSO_WM_UNIT_TEXT_FILL_FORE_SCHEMECOLOR_INDEX" val="8"/>
  <p:tag name="KSO_WM_UNIT_TEXT_FILL_TYPE" val="1"/>
  <p:tag name="KSO_WM_DIAGRAM_VIRTUALLY_FRAME" val="{&quot;height&quot;:144.5,&quot;left&quot;:104.35,&quot;top&quot;:290.7,&quot;width&quot;:787.15}"/>
</p:tagLst>
</file>

<file path=ppt/tags/tag9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632_5*l_h_a*1_4_1"/>
  <p:tag name="KSO_WM_TEMPLATE_CATEGORY" val="diagram"/>
  <p:tag name="KSO_WM_TEMPLATE_INDEX" val="632"/>
  <p:tag name="KSO_WM_UNIT_LAYERLEVEL" val="1_1_1"/>
  <p:tag name="KSO_WM_TAG_VERSION" val="1.0"/>
  <p:tag name="KSO_WM_UNIT_PRESET_TEXT" val="添加标题"/>
  <p:tag name="KSO_WM_UNIT_TEXT_FILL_FORE_SCHEMECOLOR_INDEX" val="8"/>
  <p:tag name="KSO_WM_UNIT_TEXT_FILL_TYPE" val="1"/>
  <p:tag name="KSO_WM_DIAGRAM_VIRTUALLY_FRAME" val="{&quot;height&quot;:144.5,&quot;left&quot;:104.35,&quot;top&quot;:290.7,&quot;width&quot;:787.15}"/>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32_5*l_h_i*1_4_1"/>
  <p:tag name="KSO_WM_TEMPLATE_CATEGORY" val="diagram"/>
  <p:tag name="KSO_WM_TEMPLATE_INDEX" val="632"/>
  <p:tag name="KSO_WM_UNIT_LAYERLEVEL" val="1_1_1"/>
  <p:tag name="KSO_WM_TAG_VERSION" val="1.0"/>
  <p:tag name="KSO_WM_UNIT_FILL_FORE_SCHEMECOLOR_INDEX" val="8"/>
  <p:tag name="KSO_WM_UNIT_FILL_TYPE" val="1"/>
  <p:tag name="KSO_WM_UNIT_TEXT_FILL_FORE_SCHEMECOLOR_INDEX" val="2"/>
  <p:tag name="KSO_WM_UNIT_TEXT_FILL_TYPE" val="1"/>
  <p:tag name="KSO_WM_DIAGRAM_VIRTUALLY_FRAME" val="{&quot;height&quot;:144.5,&quot;left&quot;:104.35,&quot;top&quot;:290.7,&quot;width&quot;:787.15}"/>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632_5*l_h_i*1_5_1"/>
  <p:tag name="KSO_WM_TEMPLATE_CATEGORY" val="diagram"/>
  <p:tag name="KSO_WM_TEMPLATE_INDEX" val="632"/>
  <p:tag name="KSO_WM_UNIT_LAYERLEVEL" val="1_1_1"/>
  <p:tag name="KSO_WM_TAG_VERSION" val="1.0"/>
  <p:tag name="KSO_WM_UNIT_TEXT_FILL_FORE_SCHEMECOLOR_INDEX" val="9"/>
  <p:tag name="KSO_WM_UNIT_TEXT_FILL_TYPE" val="1"/>
  <p:tag name="KSO_WM_DIAGRAM_VIRTUALLY_FRAME" val="{&quot;height&quot;:144.5,&quot;left&quot;:104.35,&quot;top&quot;:290.7,&quot;width&quot;:787.15}"/>
</p:tagLst>
</file>

<file path=ppt/tags/tag99.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632_5*l_h_a*1_5_1"/>
  <p:tag name="KSO_WM_TEMPLATE_CATEGORY" val="diagram"/>
  <p:tag name="KSO_WM_TEMPLATE_INDEX" val="632"/>
  <p:tag name="KSO_WM_UNIT_LAYERLEVEL" val="1_1_1"/>
  <p:tag name="KSO_WM_TAG_VERSION" val="1.0"/>
  <p:tag name="KSO_WM_UNIT_PRESET_TEXT" val="添加标题"/>
  <p:tag name="KSO_WM_UNIT_TEXT_FILL_FORE_SCHEMECOLOR_INDEX" val="9"/>
  <p:tag name="KSO_WM_UNIT_TEXT_FILL_TYPE" val="1"/>
  <p:tag name="KSO_WM_DIAGRAM_VIRTUALLY_FRAME" val="{&quot;height&quot;:144.5,&quot;left&quot;:104.35,&quot;top&quot;:290.7,&quot;width&quot;:787.15}"/>
</p:tagLst>
</file>

<file path=ppt/theme/theme1.xml><?xml version="1.0" encoding="utf-8"?>
<a:theme xmlns:a="http://schemas.openxmlformats.org/drawingml/2006/main" name="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5514</Words>
  <Application>WPS 演示</Application>
  <PresentationFormat>宽屏</PresentationFormat>
  <Paragraphs>473</Paragraphs>
  <Slides>33</Slides>
  <Notes>5</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33</vt:i4>
      </vt:variant>
    </vt:vector>
  </HeadingPairs>
  <TitlesOfParts>
    <vt:vector size="56" baseType="lpstr">
      <vt:lpstr>Arial</vt:lpstr>
      <vt:lpstr>宋体</vt:lpstr>
      <vt:lpstr>Wingdings</vt:lpstr>
      <vt:lpstr>微软雅黑</vt:lpstr>
      <vt:lpstr>微软雅黑 Light</vt:lpstr>
      <vt:lpstr>Calibri</vt:lpstr>
      <vt:lpstr>Roboto Light</vt:lpstr>
      <vt:lpstr>Impact</vt:lpstr>
      <vt:lpstr>Calibri</vt:lpstr>
      <vt:lpstr>Open Sans</vt:lpstr>
      <vt:lpstr>Segoe Print</vt:lpstr>
      <vt:lpstr>Times New Roman</vt:lpstr>
      <vt:lpstr>楷体_GB2312</vt:lpstr>
      <vt:lpstr>AMGDT</vt:lpstr>
      <vt:lpstr>Arial Unicode MS</vt:lpstr>
      <vt:lpstr>等线</vt:lpstr>
      <vt:lpstr>思源黑体</vt:lpstr>
      <vt:lpstr>黑体</vt:lpstr>
      <vt:lpstr>Calibri Light</vt:lpstr>
      <vt:lpstr>MiSans Light</vt:lpstr>
      <vt:lpstr>新宋体</vt:lpstr>
      <vt:lpstr>主题1</vt:lpstr>
      <vt:lpstr>3_主题1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数列的极限</dc:title>
  <dc:creator>Administrator</dc:creator>
  <cp:lastModifiedBy>Administrator</cp:lastModifiedBy>
  <cp:revision>280</cp:revision>
  <dcterms:created xsi:type="dcterms:W3CDTF">2016-04-22T03:11:00Z</dcterms:created>
  <dcterms:modified xsi:type="dcterms:W3CDTF">2024-06-30T11:33:05Z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900110C153E4434B8D3AE363B00870F2_12</vt:lpwstr>
  </property>
  <property fmtid="{D5CDD505-2E9C-101B-9397-08002B2CF9AE}" pid="3" name="KSOProductBuildVer">
    <vt:lpwstr>2052-12.1.0.16929</vt:lpwstr>
  </property>
</Properties>
</file>