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Lst>
  <p:notesMasterIdLst>
    <p:notesMasterId r:id="rId28"/>
  </p:notesMasterIdLst>
  <p:sldIdLst>
    <p:sldId id="285" r:id="rId4"/>
    <p:sldId id="486" r:id="rId5"/>
    <p:sldId id="489" r:id="rId6"/>
    <p:sldId id="581" r:id="rId7"/>
    <p:sldId id="582" r:id="rId8"/>
    <p:sldId id="583" r:id="rId9"/>
    <p:sldId id="584" r:id="rId10"/>
    <p:sldId id="586" r:id="rId11"/>
    <p:sldId id="587" r:id="rId12"/>
    <p:sldId id="548" r:id="rId13"/>
    <p:sldId id="604" r:id="rId14"/>
    <p:sldId id="589" r:id="rId15"/>
    <p:sldId id="590" r:id="rId16"/>
    <p:sldId id="591" r:id="rId17"/>
    <p:sldId id="592" r:id="rId18"/>
    <p:sldId id="593" r:id="rId19"/>
    <p:sldId id="594" r:id="rId20"/>
    <p:sldId id="595" r:id="rId21"/>
    <p:sldId id="596" r:id="rId22"/>
    <p:sldId id="597" r:id="rId23"/>
    <p:sldId id="549" r:id="rId24"/>
    <p:sldId id="438" r:id="rId25"/>
    <p:sldId id="599" r:id="rId26"/>
    <p:sldId id="36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00B050"/>
    <a:srgbClr val="C00000"/>
    <a:srgbClr val="01ACBE"/>
    <a:srgbClr val="FF9900"/>
    <a:srgbClr val="FBC470"/>
    <a:srgbClr val="3992DB"/>
    <a:srgbClr val="F49445"/>
    <a:srgbClr val="31859C"/>
    <a:srgbClr val="99B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660"/>
  </p:normalViewPr>
  <p:slideViewPr>
    <p:cSldViewPr snapToGrid="0" showGuides="1">
      <p:cViewPr varScale="1">
        <p:scale>
          <a:sx n="71" d="100"/>
          <a:sy n="71" d="100"/>
        </p:scale>
        <p:origin x="612" y="60"/>
      </p:cViewPr>
      <p:guideLst>
        <p:guide orient="horz" pos="2136"/>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DE96B-29A3-4833-AA6B-A1954772AFAF}" type="datetimeFigureOut">
              <a:rPr lang="zh-CN" altLang="en-US" smtClean="0"/>
              <a:t>2024/07/04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CAE69-60E8-4916-8DA3-E40C3BA877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t>‹#›</a:t>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t>‹#›</a:t>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t>‹#›</a:t>
            </a:fld>
            <a:r>
              <a:rPr lang="zh-CN" altLang="en-US" sz="2400" b="0" dirty="0">
                <a:solidFill>
                  <a:schemeClr val="bg1"/>
                </a:solidFill>
                <a:latin typeface="微软雅黑 Light" panose="020B0502040204020203" pitchFamily="34" charset="-122"/>
                <a:ea typeface="微软雅黑 Light" panose="020B0502040204020203" pitchFamily="34" charset="-122"/>
              </a:rPr>
              <a:t> </a:t>
            </a: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2</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新媒体营销定位</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t>‹#›</a:t>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t>‹#›</a:t>
            </a:fld>
            <a:r>
              <a:rPr lang="zh-CN" altLang="en-US" sz="2400" b="0" dirty="0">
                <a:solidFill>
                  <a:schemeClr val="bg1"/>
                </a:solidFill>
                <a:latin typeface="微软雅黑 Light" panose="020B0502040204020203" pitchFamily="34" charset="-122"/>
                <a:ea typeface="微软雅黑 Light" panose="020B0502040204020203" pitchFamily="34" charset="-122"/>
              </a:rPr>
              <a:t> </a:t>
            </a: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2</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新媒体营销定位</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t>‹#›</a:t>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t>‹#›</a:t>
            </a:fld>
            <a:r>
              <a:rPr lang="zh-CN" altLang="en-US" sz="2400" b="0" dirty="0">
                <a:solidFill>
                  <a:schemeClr val="bg1"/>
                </a:solidFill>
                <a:latin typeface="微软雅黑 Light" panose="020B0502040204020203" pitchFamily="34" charset="-122"/>
                <a:ea typeface="微软雅黑 Light" panose="020B0502040204020203" pitchFamily="34" charset="-122"/>
              </a:rPr>
              <a:t> </a:t>
            </a: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2</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新媒体营销定位</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notesSlide" Target="../notesSlides/notesSlide3.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slideLayout" Target="../slideLayouts/slideLayout2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 Type="http://schemas.openxmlformats.org/officeDocument/2006/relationships/tags" Target="../tags/tag71.xml"/><Relationship Id="rId16" Type="http://schemas.openxmlformats.org/officeDocument/2006/relationships/tags" Target="../tags/tag85.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tags" Target="../tags/tag8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Layout" Target="../slideLayouts/slideLayout8.xml"/><Relationship Id="rId4"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Layout" Target="../slideLayouts/slideLayout8.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6" Type="http://schemas.openxmlformats.org/officeDocument/2006/relationships/slideLayout" Target="../slideLayouts/slideLayout8.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8.xml"/><Relationship Id="rId4" Type="http://schemas.openxmlformats.org/officeDocument/2006/relationships/tags" Target="../tags/tag113.xml"/></Relationships>
</file>

<file path=ppt/slides/_rels/slide21.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tags" Target="../tags/tag125.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5" Type="http://schemas.openxmlformats.org/officeDocument/2006/relationships/notesSlide" Target="../notesSlides/notesSlide4.xml"/><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slideLayout" Target="../slideLayouts/slideLayout22.xml"/><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Layout" Target="../slideLayouts/slideLayout22.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6363" y="2534713"/>
            <a:ext cx="6852843" cy="669925"/>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新媒体营销定位</a:t>
            </a:r>
          </a:p>
        </p:txBody>
      </p:sp>
      <p:sp>
        <p:nvSpPr>
          <p:cNvPr id="44" name="Rectangle 4"/>
          <p:cNvSpPr txBox="1">
            <a:spLocks noChangeArrowheads="1"/>
          </p:cNvSpPr>
          <p:nvPr/>
        </p:nvSpPr>
        <p:spPr>
          <a:xfrm>
            <a:off x="5102112" y="3425758"/>
            <a:ext cx="6407091" cy="430212"/>
          </a:xfrm>
          <a:prstGeom prst="rect">
            <a:avLst/>
          </a:prstGeom>
        </p:spPr>
        <p:txBody>
          <a:bodyPr vert="horz" lIns="121889" tIns="60944" rIns="121889" bIns="60944"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12825" y="3315470"/>
            <a:ext cx="467423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3255" y="2530839"/>
            <a:ext cx="506542" cy="2146300"/>
          </a:xfrm>
          <a:prstGeom prst="rect">
            <a:avLst/>
          </a:prstGeom>
          <a:solidFill>
            <a:schemeClr val="accent1"/>
          </a:solidFill>
          <a:ln>
            <a:noFill/>
          </a:ln>
        </p:spPr>
        <p:txBody>
          <a:bodyPr lIns="91386" tIns="45693" rIns="91386" bIns="4569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9346434" y="1241479"/>
            <a:ext cx="2175510" cy="1013460"/>
          </a:xfrm>
          <a:prstGeom prst="rect">
            <a:avLst/>
          </a:prstGeom>
        </p:spPr>
        <p:txBody>
          <a:bodyPr wrap="none" lIns="91405" tIns="45701" rIns="91405" bIns="45701">
            <a:spAutoFit/>
          </a:bodyPr>
          <a:lstStyle/>
          <a:p>
            <a:pPr algn="r"/>
            <a:r>
              <a:rPr lang="zh-CN" altLang="en-US" sz="6000" b="1" dirty="0">
                <a:solidFill>
                  <a:schemeClr val="accent1"/>
                </a:solidFill>
                <a:latin typeface="微软雅黑" panose="020B0503020204020204" pitchFamily="34" charset="-122"/>
                <a:ea typeface="微软雅黑" panose="020B0503020204020204" pitchFamily="34" charset="-122"/>
              </a:rPr>
              <a:t>第</a:t>
            </a:r>
            <a:r>
              <a:rPr lang="en-US" altLang="zh-CN" sz="6000" b="1" dirty="0">
                <a:solidFill>
                  <a:schemeClr val="accent1"/>
                </a:solidFill>
                <a:latin typeface="微软雅黑" panose="020B0503020204020204" pitchFamily="34" charset="-122"/>
                <a:ea typeface="微软雅黑" panose="020B0503020204020204" pitchFamily="34" charset="-122"/>
              </a:rPr>
              <a:t>2</a:t>
            </a:r>
            <a:r>
              <a:rPr lang="zh-CN" altLang="en-US" sz="6000" b="1" dirty="0">
                <a:solidFill>
                  <a:schemeClr val="accent1"/>
                </a:solidFill>
                <a:latin typeface="微软雅黑" panose="020B0503020204020204" pitchFamily="34" charset="-122"/>
                <a:ea typeface="微软雅黑" panose="020B0503020204020204" pitchFamily="34" charset="-122"/>
              </a:rPr>
              <a:t>章</a:t>
            </a:r>
          </a:p>
        </p:txBody>
      </p:sp>
      <p:grpSp>
        <p:nvGrpSpPr>
          <p:cNvPr id="49" name="组合 48"/>
          <p:cNvGrpSpPr/>
          <p:nvPr/>
        </p:nvGrpSpPr>
        <p:grpSpPr>
          <a:xfrm>
            <a:off x="10826090" y="4095900"/>
            <a:ext cx="575856"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2" name="组合 51"/>
          <p:cNvGrpSpPr/>
          <p:nvPr/>
        </p:nvGrpSpPr>
        <p:grpSpPr>
          <a:xfrm>
            <a:off x="9098523" y="4096425"/>
            <a:ext cx="575856"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5" name="组合 54"/>
          <p:cNvGrpSpPr/>
          <p:nvPr/>
        </p:nvGrpSpPr>
        <p:grpSpPr>
          <a:xfrm>
            <a:off x="9962306" y="4095900"/>
            <a:ext cx="576902"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8" name="组合 57"/>
          <p:cNvGrpSpPr/>
          <p:nvPr/>
        </p:nvGrpSpPr>
        <p:grpSpPr>
          <a:xfrm>
            <a:off x="7370956" y="4095900"/>
            <a:ext cx="576902"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61" name="组合 60"/>
          <p:cNvGrpSpPr/>
          <p:nvPr/>
        </p:nvGrpSpPr>
        <p:grpSpPr>
          <a:xfrm>
            <a:off x="8234739" y="4095900"/>
            <a:ext cx="576902"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925195"/>
            <a:ext cx="5932170" cy="5932805"/>
          </a:xfrm>
          <a:prstGeom prst="rect">
            <a:avLst/>
          </a:prstGeom>
          <a:solidFill>
            <a:srgbClr val="E5450F"/>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 calcmode="lin" valueType="num">
                                      <p:cBhvr>
                                        <p:cTn id="1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3"/>
                                        </p:tgtEl>
                                      </p:cBhvr>
                                    </p:animEffect>
                                  </p:childTnLst>
                                </p:cTn>
                              </p:par>
                            </p:childTnLst>
                          </p:cTn>
                        </p:par>
                        <p:par>
                          <p:cTn id="22" fill="hold">
                            <p:stCondLst>
                              <p:cond delay="2299"/>
                            </p:stCondLst>
                            <p:childTnLst>
                              <p:par>
                                <p:cTn id="23" presetID="22" presetClass="entr" presetSubtype="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1000"/>
                                        <p:tgtEl>
                                          <p:spTgt spid="46"/>
                                        </p:tgtEl>
                                      </p:cBhvr>
                                    </p:animEffect>
                                  </p:childTnLst>
                                </p:cTn>
                              </p:par>
                            </p:childTnLst>
                          </p:cTn>
                        </p:par>
                        <p:par>
                          <p:cTn id="26" fill="hold">
                            <p:stCondLst>
                              <p:cond delay="3299"/>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4114"/>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nodeType="withEffect">
                                  <p:stCondLst>
                                    <p:cond delay="2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par>
                                <p:cTn id="43" presetID="53" presetClass="entr" presetSubtype="16" fill="hold" nodeType="withEffect">
                                  <p:stCondLst>
                                    <p:cond delay="4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16" fill="hold" nodeType="withEffect">
                                  <p:stCondLst>
                                    <p:cond delay="60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nodeType="withEffect">
                                  <p:stCondLst>
                                    <p:cond delay="80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par>
                          <p:cTn id="58" fill="hold">
                            <p:stCondLst>
                              <p:cond delay="4614"/>
                            </p:stCondLst>
                            <p:childTnLst>
                              <p:par>
                                <p:cTn id="59" presetID="3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35960" y="3455035"/>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1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13"/>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3"/>
            </p:custDataLst>
          </p:nvPr>
        </p:nvGrpSpPr>
        <p:grpSpPr>
          <a:xfrm>
            <a:off x="2129677" y="3390917"/>
            <a:ext cx="1191914" cy="672217"/>
            <a:chOff x="2215144" y="1952311"/>
            <a:chExt cx="1244730" cy="924318"/>
          </a:xfrm>
        </p:grpSpPr>
        <p:sp>
          <p:nvSpPr>
            <p:cNvPr id="85" name="平行四边形 84"/>
            <p:cNvSpPr/>
            <p:nvPr>
              <p:custDataLst>
                <p:tags r:id="rId10"/>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11"/>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2.2</a:t>
              </a:r>
              <a:endParaRPr lang="zh-CN" altLang="en-US" sz="3700" dirty="0">
                <a:solidFill>
                  <a:schemeClr val="bg1"/>
                </a:solidFill>
                <a:latin typeface="Impact" panose="020B0806030902050204" pitchFamily="34" charset="0"/>
              </a:endParaRPr>
            </a:p>
          </p:txBody>
        </p:sp>
      </p:grpSp>
      <p:sp>
        <p:nvSpPr>
          <p:cNvPr id="96" name="矩形 95"/>
          <p:cNvSpPr/>
          <p:nvPr>
            <p:custDataLst>
              <p:tags r:id="rId4"/>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新媒体用户定位</a:t>
            </a:r>
          </a:p>
        </p:txBody>
      </p:sp>
      <p:sp>
        <p:nvSpPr>
          <p:cNvPr id="97" name="矩形 96"/>
          <p:cNvSpPr/>
          <p:nvPr>
            <p:custDataLst>
              <p:tags r:id="rId5"/>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内容定位</a:t>
            </a:r>
          </a:p>
        </p:txBody>
      </p:sp>
      <p:grpSp>
        <p:nvGrpSpPr>
          <p:cNvPr id="87" name="组合 86"/>
          <p:cNvGrpSpPr/>
          <p:nvPr>
            <p:custDataLst>
              <p:tags r:id="rId6"/>
            </p:custDataLst>
          </p:nvPr>
        </p:nvGrpSpPr>
        <p:grpSpPr>
          <a:xfrm>
            <a:off x="2129790" y="4326890"/>
            <a:ext cx="1191895" cy="661670"/>
            <a:chOff x="2215144" y="3018134"/>
            <a:chExt cx="1244730" cy="909499"/>
          </a:xfrm>
        </p:grpSpPr>
        <p:sp>
          <p:nvSpPr>
            <p:cNvPr id="88" name="平行四边形 87"/>
            <p:cNvSpPr/>
            <p:nvPr>
              <p:custDataLst>
                <p:tags r:id="rId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9"/>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2.3</a:t>
              </a:r>
              <a:endParaRPr lang="zh-CN" altLang="en-US" sz="3700" dirty="0">
                <a:solidFill>
                  <a:schemeClr val="bg1"/>
                </a:solidFill>
                <a:latin typeface="Impact" panose="020B0806030902050204" pitchFamily="34" charset="0"/>
              </a:endParaRPr>
            </a:p>
          </p:txBody>
        </p:sp>
      </p:grpSp>
      <p:sp>
        <p:nvSpPr>
          <p:cNvPr id="98" name="矩形 97"/>
          <p:cNvSpPr/>
          <p:nvPr>
            <p:custDataLst>
              <p:tags r:id="rId7"/>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1  </a:t>
            </a:r>
            <a:r>
              <a:rPr dirty="0"/>
              <a:t>内容的表现形式</a:t>
            </a:r>
          </a:p>
        </p:txBody>
      </p:sp>
      <p:sp>
        <p:nvSpPr>
          <p:cNvPr id="2" name="文本框 1"/>
          <p:cNvSpPr txBox="1"/>
          <p:nvPr/>
        </p:nvSpPr>
        <p:spPr>
          <a:xfrm>
            <a:off x="1177290" y="3519170"/>
            <a:ext cx="3181350" cy="2399665"/>
          </a:xfrm>
          <a:prstGeom prst="rect">
            <a:avLst/>
          </a:prstGeom>
          <a:noFill/>
        </p:spPr>
        <p:txBody>
          <a:bodyPr wrap="square" rtlCol="0">
            <a:spAutoFit/>
          </a:bodyPr>
          <a:lstStyle/>
          <a:p>
            <a:pPr lvl="0" indent="457200" algn="just">
              <a:lnSpc>
                <a:spcPct val="150000"/>
              </a:lnSpc>
              <a:buClrTx/>
              <a:buSzTx/>
              <a:buFontTx/>
            </a:pPr>
            <a:r>
              <a:rPr sz="2000" b="1" dirty="0">
                <a:solidFill>
                  <a:schemeClr val="accent1"/>
                </a:solidFill>
                <a:latin typeface="微软雅黑" panose="020B0503020204020204" pitchFamily="34" charset="-122"/>
                <a:ea typeface="微软雅黑" panose="020B0503020204020204" pitchFamily="34" charset="-122"/>
                <a:sym typeface="+mn-ea"/>
              </a:rPr>
              <a:t>（1）文字</a:t>
            </a:r>
          </a:p>
          <a:p>
            <a:pPr lvl="0" indent="457200" algn="just">
              <a:lnSpc>
                <a:spcPct val="150000"/>
              </a:lnSpc>
              <a:buClrTx/>
              <a:buSzTx/>
              <a:buFontTx/>
            </a:pPr>
            <a:r>
              <a:rPr lang="en-US" sz="2000" dirty="0">
                <a:latin typeface="微软雅黑" panose="020B0503020204020204" pitchFamily="34" charset="-122"/>
                <a:ea typeface="微软雅黑" panose="020B0503020204020204" pitchFamily="34" charset="-122"/>
                <a:sym typeface="+mn-ea"/>
              </a:rPr>
              <a:t>文字可以准确地传递内容的核心观点，常应用于新闻报道（见</a:t>
            </a:r>
            <a:r>
              <a:rPr lang="zh-CN" altLang="en-US" sz="2000" dirty="0">
                <a:latin typeface="微软雅黑" panose="020B0503020204020204" pitchFamily="34" charset="-122"/>
                <a:ea typeface="微软雅黑" panose="020B0503020204020204" pitchFamily="34" charset="-122"/>
                <a:sym typeface="+mn-ea"/>
              </a:rPr>
              <a:t>右</a:t>
            </a:r>
            <a:r>
              <a:rPr lang="en-US" sz="2000" dirty="0">
                <a:latin typeface="微软雅黑" panose="020B0503020204020204" pitchFamily="34" charset="-122"/>
                <a:ea typeface="微软雅黑" panose="020B0503020204020204" pitchFamily="34" charset="-122"/>
                <a:sym typeface="+mn-ea"/>
              </a:rPr>
              <a:t>图）、博客文章、公告通知等。</a:t>
            </a:r>
          </a:p>
        </p:txBody>
      </p:sp>
      <p:sp>
        <p:nvSpPr>
          <p:cNvPr id="3" name="文本框 2"/>
          <p:cNvSpPr txBox="1"/>
          <p:nvPr/>
        </p:nvSpPr>
        <p:spPr>
          <a:xfrm>
            <a:off x="1054735" y="1359535"/>
            <a:ext cx="10468610" cy="1476375"/>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新媒体营销内容的表现形式主要包括文字、图片、视频、H5（HTML5，超文本标记语言的第5个版本）等，它们的特点和适用场景各不相同，可以满足不同的营销需求，营销人员可以根据营销内容和营销需要选择合适的内容表现形式。</a:t>
            </a:r>
          </a:p>
        </p:txBody>
      </p:sp>
      <p:grpSp>
        <p:nvGrpSpPr>
          <p:cNvPr id="12" name="组合 11"/>
          <p:cNvGrpSpPr/>
          <p:nvPr/>
        </p:nvGrpSpPr>
        <p:grpSpPr>
          <a:xfrm>
            <a:off x="4641215" y="3429000"/>
            <a:ext cx="2247265" cy="2684780"/>
            <a:chOff x="7006" y="5204"/>
            <a:chExt cx="4274" cy="4836"/>
          </a:xfrm>
        </p:grpSpPr>
        <p:sp>
          <p:nvSpPr>
            <p:cNvPr id="11" name="矩形 10"/>
            <p:cNvSpPr/>
            <p:nvPr/>
          </p:nvSpPr>
          <p:spPr>
            <a:xfrm>
              <a:off x="7006" y="5204"/>
              <a:ext cx="4274" cy="48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2"/>
            <a:stretch>
              <a:fillRect/>
            </a:stretch>
          </p:blipFill>
          <p:spPr>
            <a:xfrm>
              <a:off x="7517" y="5204"/>
              <a:ext cx="3191" cy="4835"/>
            </a:xfrm>
            <a:prstGeom prst="rect">
              <a:avLst/>
            </a:prstGeom>
          </p:spPr>
        </p:pic>
      </p:grpSp>
      <p:sp>
        <p:nvSpPr>
          <p:cNvPr id="10" name="文本框 9"/>
          <p:cNvSpPr txBox="1"/>
          <p:nvPr/>
        </p:nvSpPr>
        <p:spPr>
          <a:xfrm>
            <a:off x="7336790" y="3519170"/>
            <a:ext cx="4068445" cy="2399665"/>
          </a:xfrm>
          <a:prstGeom prst="rect">
            <a:avLst/>
          </a:prstGeom>
          <a:noFill/>
        </p:spPr>
        <p:txBody>
          <a:bodyPr wrap="square" rtlCol="0">
            <a:spAutoFit/>
          </a:bodyPr>
          <a:lstStyle/>
          <a:p>
            <a:pPr lvl="0" indent="457200" algn="just">
              <a:lnSpc>
                <a:spcPct val="150000"/>
              </a:lnSpc>
              <a:buClrTx/>
              <a:buSzTx/>
              <a:buFontTx/>
            </a:pPr>
            <a:r>
              <a:rPr sz="2000" dirty="0">
                <a:solidFill>
                  <a:schemeClr val="tx1"/>
                </a:solidFill>
                <a:latin typeface="微软雅黑" panose="020B0503020204020204" pitchFamily="34" charset="-122"/>
                <a:ea typeface="微软雅黑" panose="020B0503020204020204" pitchFamily="34" charset="-122"/>
                <a:sym typeface="+mn-ea"/>
              </a:rPr>
              <a:t>同时，采取不同的写作手法和写作角度，其营销效果也会有所差异。需要注意的是，选用此种表现形式时，其篇幅和每一段的内容不宜过长，且要描述准确、用语简洁。</a:t>
            </a:r>
          </a:p>
        </p:txBody>
      </p:sp>
      <p:sp>
        <p:nvSpPr>
          <p:cNvPr id="39" name="0"/>
          <p:cNvSpPr/>
          <p:nvPr/>
        </p:nvSpPr>
        <p:spPr bwMode="auto">
          <a:xfrm>
            <a:off x="7336790" y="3429635"/>
            <a:ext cx="4186555" cy="2690495"/>
          </a:xfrm>
          <a:custGeom>
            <a:avLst/>
            <a:gdLst>
              <a:gd name="T0" fmla="*/ 0 w 578"/>
              <a:gd name="T1" fmla="*/ 0 h 579"/>
              <a:gd name="T2" fmla="*/ 578 w 578"/>
              <a:gd name="T3" fmla="*/ 0 h 579"/>
              <a:gd name="T4" fmla="*/ 578 w 578"/>
              <a:gd name="T5" fmla="*/ 579 h 579"/>
              <a:gd name="T6" fmla="*/ 0 w 578"/>
              <a:gd name="T7" fmla="*/ 579 h 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8" h="579">
                <a:moveTo>
                  <a:pt x="0" y="0"/>
                </a:moveTo>
                <a:lnTo>
                  <a:pt x="578" y="0"/>
                </a:lnTo>
                <a:lnTo>
                  <a:pt x="578" y="579"/>
                </a:lnTo>
                <a:lnTo>
                  <a:pt x="0" y="579"/>
                </a:lnTo>
              </a:path>
            </a:pathLst>
          </a:custGeom>
          <a:noFill/>
          <a:ln w="9525" cap="flat" cmpd="sng">
            <a:solidFill>
              <a:schemeClr val="tx2"/>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rmAutofit/>
          </a:bodyPr>
          <a:lstStyle/>
          <a:p>
            <a:pPr indent="0">
              <a:lnSpc>
                <a:spcPct val="150000"/>
              </a:lnSpc>
              <a:spcBef>
                <a:spcPct val="0"/>
              </a:spcBef>
              <a:buFont typeface="Arial" panose="020B0604020202020204" pitchFamily="34" charset="0"/>
              <a:buNone/>
            </a:pPr>
            <a:endParaRPr lang="en-US" altLang="zh-CN" sz="2000" dirty="0">
              <a:latin typeface="微软雅黑" panose="020B0503020204020204" pitchFamily="34" charset="-122"/>
              <a:ea typeface="微软雅黑" panose="020B0503020204020204" pitchFamily="34" charset="-122"/>
            </a:endParaRPr>
          </a:p>
        </p:txBody>
      </p:sp>
      <p:sp>
        <p:nvSpPr>
          <p:cNvPr id="4" name="0"/>
          <p:cNvSpPr/>
          <p:nvPr/>
        </p:nvSpPr>
        <p:spPr bwMode="auto">
          <a:xfrm rot="10800000">
            <a:off x="1054735" y="3429635"/>
            <a:ext cx="3303905" cy="2708275"/>
          </a:xfrm>
          <a:custGeom>
            <a:avLst/>
            <a:gdLst>
              <a:gd name="T0" fmla="*/ 0 w 578"/>
              <a:gd name="T1" fmla="*/ 0 h 579"/>
              <a:gd name="T2" fmla="*/ 578 w 578"/>
              <a:gd name="T3" fmla="*/ 0 h 579"/>
              <a:gd name="T4" fmla="*/ 578 w 578"/>
              <a:gd name="T5" fmla="*/ 579 h 579"/>
              <a:gd name="T6" fmla="*/ 0 w 578"/>
              <a:gd name="T7" fmla="*/ 579 h 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8" h="579">
                <a:moveTo>
                  <a:pt x="0" y="0"/>
                </a:moveTo>
                <a:lnTo>
                  <a:pt x="578" y="0"/>
                </a:lnTo>
                <a:lnTo>
                  <a:pt x="578" y="579"/>
                </a:lnTo>
                <a:lnTo>
                  <a:pt x="0" y="579"/>
                </a:lnTo>
              </a:path>
            </a:pathLst>
          </a:custGeom>
          <a:noFill/>
          <a:ln w="9525" cap="flat" cmpd="sng">
            <a:solidFill>
              <a:schemeClr val="tx2"/>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rmAutofit/>
          </a:bodyPr>
          <a:lstStyle/>
          <a:p>
            <a:pPr indent="0">
              <a:lnSpc>
                <a:spcPct val="150000"/>
              </a:lnSpc>
              <a:spcBef>
                <a:spcPct val="0"/>
              </a:spcBef>
              <a:buFont typeface="Arial" panose="020B0604020202020204" pitchFamily="34" charset="0"/>
              <a:buNone/>
            </a:pP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1  </a:t>
            </a:r>
            <a:r>
              <a:rPr dirty="0"/>
              <a:t>内容的表现形式</a:t>
            </a:r>
          </a:p>
        </p:txBody>
      </p:sp>
      <p:sp>
        <p:nvSpPr>
          <p:cNvPr id="2" name="文本框 1"/>
          <p:cNvSpPr txBox="1"/>
          <p:nvPr/>
        </p:nvSpPr>
        <p:spPr>
          <a:xfrm>
            <a:off x="1054100" y="1423670"/>
            <a:ext cx="7182485" cy="1476375"/>
          </a:xfrm>
          <a:prstGeom prst="rect">
            <a:avLst/>
          </a:prstGeom>
          <a:noFill/>
        </p:spPr>
        <p:txBody>
          <a:bodyPr wrap="square" rtlCol="0">
            <a:spAutoFit/>
          </a:bodyPr>
          <a:lstStyle/>
          <a:p>
            <a:pPr lvl="0" indent="457200" algn="just">
              <a:lnSpc>
                <a:spcPct val="150000"/>
              </a:lnSpc>
              <a:buClrTx/>
              <a:buSzTx/>
              <a:buFontTx/>
            </a:pPr>
            <a:r>
              <a:rPr sz="2000" b="1" dirty="0">
                <a:solidFill>
                  <a:schemeClr val="accent1"/>
                </a:solidFill>
                <a:latin typeface="微软雅黑" panose="020B0503020204020204" pitchFamily="34" charset="-122"/>
                <a:ea typeface="微软雅黑" panose="020B0503020204020204" pitchFamily="34" charset="-122"/>
                <a:sym typeface="+mn-ea"/>
              </a:rPr>
              <a:t>（</a:t>
            </a:r>
            <a:r>
              <a:rPr lang="en-US" sz="2000" b="1" dirty="0">
                <a:solidFill>
                  <a:schemeClr val="accent1"/>
                </a:solidFill>
                <a:latin typeface="微软雅黑" panose="020B0503020204020204" pitchFamily="34" charset="-122"/>
                <a:ea typeface="微软雅黑" panose="020B0503020204020204" pitchFamily="34" charset="-122"/>
                <a:sym typeface="+mn-ea"/>
              </a:rPr>
              <a:t>2</a:t>
            </a:r>
            <a:r>
              <a:rPr sz="2000" b="1" dirty="0">
                <a:solidFill>
                  <a:schemeClr val="accent1"/>
                </a:solidFill>
                <a:latin typeface="微软雅黑" panose="020B0503020204020204" pitchFamily="34" charset="-122"/>
                <a:ea typeface="微软雅黑" panose="020B0503020204020204" pitchFamily="34" charset="-122"/>
                <a:sym typeface="+mn-ea"/>
              </a:rPr>
              <a:t>）图片</a:t>
            </a: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图片形式多样，包括动图、长图、九宫格图片等，非常直观且具有很强的视觉冲击力，常用于广告宣传、海报设计等。</a:t>
            </a:r>
          </a:p>
        </p:txBody>
      </p:sp>
      <p:pic>
        <p:nvPicPr>
          <p:cNvPr id="4" name="图片 3"/>
          <p:cNvPicPr>
            <a:picLocks noChangeAspect="1"/>
          </p:cNvPicPr>
          <p:nvPr/>
        </p:nvPicPr>
        <p:blipFill>
          <a:blip r:embed="rId2"/>
          <a:stretch>
            <a:fillRect/>
          </a:stretch>
        </p:blipFill>
        <p:spPr>
          <a:xfrm>
            <a:off x="9095740" y="1861185"/>
            <a:ext cx="2217420" cy="4224020"/>
          </a:xfrm>
          <a:prstGeom prst="rect">
            <a:avLst/>
          </a:prstGeom>
        </p:spPr>
      </p:pic>
      <p:sp>
        <p:nvSpPr>
          <p:cNvPr id="5" name="文本框 4"/>
          <p:cNvSpPr txBox="1"/>
          <p:nvPr/>
        </p:nvSpPr>
        <p:spPr>
          <a:xfrm>
            <a:off x="1038225" y="3685540"/>
            <a:ext cx="7092315" cy="2399665"/>
          </a:xfrm>
          <a:prstGeom prst="rect">
            <a:avLst/>
          </a:prstGeom>
          <a:noFill/>
        </p:spPr>
        <p:txBody>
          <a:bodyPr wrap="square" rtlCol="0">
            <a:spAutoFit/>
          </a:bodyPr>
          <a:lstStyle/>
          <a:p>
            <a:pPr lvl="0" indent="457200" algn="just">
              <a:lnSpc>
                <a:spcPct val="150000"/>
              </a:lnSpc>
              <a:buClrTx/>
              <a:buSzTx/>
              <a:buFontTx/>
            </a:pPr>
            <a:r>
              <a:rPr sz="2000" dirty="0">
                <a:solidFill>
                  <a:schemeClr val="tx1"/>
                </a:solidFill>
                <a:latin typeface="微软雅黑" panose="020B0503020204020204" pitchFamily="34" charset="-122"/>
                <a:ea typeface="微软雅黑" panose="020B0503020204020204" pitchFamily="34" charset="-122"/>
                <a:sym typeface="+mn-ea"/>
              </a:rPr>
              <a:t>例如，某运动服饰品牌推出一款运动鞋，使用宣传海报直观地展示新产品的全貌。图片既可单独传达营销信息，也可以与文字搭配使用，便于用户理解，提升用户的阅读体验。一般来说，产品的营销海报（见</a:t>
            </a:r>
            <a:r>
              <a:rPr lang="zh-CN" sz="2000" dirty="0">
                <a:solidFill>
                  <a:schemeClr val="tx1"/>
                </a:solidFill>
                <a:latin typeface="微软雅黑" panose="020B0503020204020204" pitchFamily="34" charset="-122"/>
                <a:ea typeface="微软雅黑" panose="020B0503020204020204" pitchFamily="34" charset="-122"/>
                <a:sym typeface="+mn-ea"/>
              </a:rPr>
              <a:t>右</a:t>
            </a:r>
            <a:r>
              <a:rPr sz="2000" dirty="0">
                <a:solidFill>
                  <a:schemeClr val="tx1"/>
                </a:solidFill>
                <a:latin typeface="微软雅黑" panose="020B0503020204020204" pitchFamily="34" charset="-122"/>
                <a:ea typeface="微软雅黑" panose="020B0503020204020204" pitchFamily="34" charset="-122"/>
                <a:sym typeface="+mn-ea"/>
              </a:rPr>
              <a:t>图）、品牌的宣传图等大多采用图文结合的方式体现。</a:t>
            </a:r>
          </a:p>
        </p:txBody>
      </p:sp>
      <p:sp>
        <p:nvSpPr>
          <p:cNvPr id="8" name="矩形 21"/>
          <p:cNvSpPr>
            <a:spLocks noChangeArrowheads="1"/>
          </p:cNvSpPr>
          <p:nvPr/>
        </p:nvSpPr>
        <p:spPr bwMode="auto">
          <a:xfrm flipV="1">
            <a:off x="1038225" y="3353435"/>
            <a:ext cx="7198360" cy="396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1  </a:t>
            </a:r>
            <a:r>
              <a:rPr dirty="0"/>
              <a:t>内容的表现形式</a:t>
            </a:r>
          </a:p>
        </p:txBody>
      </p:sp>
      <p:sp>
        <p:nvSpPr>
          <p:cNvPr id="2" name="文本框 1"/>
          <p:cNvSpPr txBox="1"/>
          <p:nvPr/>
        </p:nvSpPr>
        <p:spPr>
          <a:xfrm>
            <a:off x="1172845" y="1323340"/>
            <a:ext cx="9983470" cy="1476375"/>
          </a:xfrm>
          <a:prstGeom prst="rect">
            <a:avLst/>
          </a:prstGeom>
          <a:noFill/>
        </p:spPr>
        <p:txBody>
          <a:bodyPr wrap="square" rtlCol="0">
            <a:spAutoFit/>
          </a:bodyPr>
          <a:lstStyle/>
          <a:p>
            <a:pPr lvl="0" indent="457200" algn="just">
              <a:lnSpc>
                <a:spcPct val="150000"/>
              </a:lnSpc>
              <a:buClrTx/>
              <a:buSzTx/>
              <a:buFontTx/>
            </a:pPr>
            <a:r>
              <a:rPr sz="2000" b="1" dirty="0">
                <a:solidFill>
                  <a:schemeClr val="accent1"/>
                </a:solidFill>
                <a:latin typeface="微软雅黑" panose="020B0503020204020204" pitchFamily="34" charset="-122"/>
                <a:ea typeface="微软雅黑" panose="020B0503020204020204" pitchFamily="34" charset="-122"/>
                <a:sym typeface="+mn-ea"/>
              </a:rPr>
              <a:t>（</a:t>
            </a:r>
            <a:r>
              <a:rPr lang="en-US" sz="2000" b="1" dirty="0">
                <a:solidFill>
                  <a:schemeClr val="accent1"/>
                </a:solidFill>
                <a:latin typeface="微软雅黑" panose="020B0503020204020204" pitchFamily="34" charset="-122"/>
                <a:ea typeface="微软雅黑" panose="020B0503020204020204" pitchFamily="34" charset="-122"/>
                <a:sym typeface="+mn-ea"/>
              </a:rPr>
              <a:t>3</a:t>
            </a:r>
            <a:r>
              <a:rPr sz="2000" b="1" dirty="0">
                <a:solidFill>
                  <a:schemeClr val="accent1"/>
                </a:solidFill>
                <a:latin typeface="微软雅黑" panose="020B0503020204020204" pitchFamily="34" charset="-122"/>
                <a:ea typeface="微软雅黑" panose="020B0503020204020204" pitchFamily="34" charset="-122"/>
                <a:sym typeface="+mn-ea"/>
              </a:rPr>
              <a:t>）视频</a:t>
            </a: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视频是一种非常生动和直观的表现形式，可以通过图像和声音传达信息，如品牌宣传、产品演示、教育培训等大多通过视频来展示。</a:t>
            </a:r>
          </a:p>
        </p:txBody>
      </p:sp>
      <p:sp>
        <p:nvSpPr>
          <p:cNvPr id="5" name="文本框 4"/>
          <p:cNvSpPr txBox="1"/>
          <p:nvPr/>
        </p:nvSpPr>
        <p:spPr>
          <a:xfrm>
            <a:off x="1033780" y="3741420"/>
            <a:ext cx="5973445" cy="2399665"/>
          </a:xfrm>
          <a:prstGeom prst="rect">
            <a:avLst/>
          </a:prstGeom>
          <a:noFill/>
        </p:spPr>
        <p:txBody>
          <a:bodyPr wrap="square" rtlCol="0">
            <a:spAutoFit/>
          </a:bodyPr>
          <a:lstStyle/>
          <a:p>
            <a:pPr lvl="0" indent="457200" algn="just">
              <a:lnSpc>
                <a:spcPct val="150000"/>
              </a:lnSpc>
              <a:buClrTx/>
              <a:buSzTx/>
              <a:buFontTx/>
            </a:pPr>
            <a:r>
              <a:rPr lang="zh-CN" sz="2000" dirty="0">
                <a:solidFill>
                  <a:schemeClr val="tx1"/>
                </a:solidFill>
                <a:latin typeface="微软雅黑" panose="020B0503020204020204" pitchFamily="34" charset="-122"/>
                <a:ea typeface="微软雅黑" panose="020B0503020204020204" pitchFamily="34" charset="-122"/>
                <a:sym typeface="+mn-ea"/>
              </a:rPr>
              <a:t>右</a:t>
            </a:r>
            <a:r>
              <a:rPr sz="2000" dirty="0">
                <a:solidFill>
                  <a:schemeClr val="tx1"/>
                </a:solidFill>
                <a:latin typeface="微软雅黑" panose="020B0503020204020204" pitchFamily="34" charset="-122"/>
                <a:ea typeface="微软雅黑" panose="020B0503020204020204" pitchFamily="34" charset="-122"/>
                <a:sym typeface="+mn-ea"/>
              </a:rPr>
              <a:t>图所示为蒙牛发布的名为《不止于此》的短片截图，该短片由女足征战世界杯前的欢送场面切入，回溯2022年重返亚洲冠军之巅、2004年雅典首战失利、1999年世界杯亚军几个关键性时间节点，在比赛的起起伏伏中，展现出不屈不挠的女足精神。</a:t>
            </a:r>
          </a:p>
        </p:txBody>
      </p:sp>
      <p:pic>
        <p:nvPicPr>
          <p:cNvPr id="3" name="图片 2"/>
          <p:cNvPicPr>
            <a:picLocks noChangeAspect="1"/>
          </p:cNvPicPr>
          <p:nvPr/>
        </p:nvPicPr>
        <p:blipFill>
          <a:blip r:embed="rId2"/>
          <a:stretch>
            <a:fillRect/>
          </a:stretch>
        </p:blipFill>
        <p:spPr>
          <a:xfrm>
            <a:off x="7475220" y="3891280"/>
            <a:ext cx="3851910" cy="2105660"/>
          </a:xfrm>
          <a:prstGeom prst="rect">
            <a:avLst/>
          </a:prstGeom>
        </p:spPr>
      </p:pic>
      <p:sp>
        <p:nvSpPr>
          <p:cNvPr id="6" name="矩形 21"/>
          <p:cNvSpPr>
            <a:spLocks noChangeArrowheads="1"/>
          </p:cNvSpPr>
          <p:nvPr/>
        </p:nvSpPr>
        <p:spPr bwMode="auto">
          <a:xfrm flipV="1">
            <a:off x="1038225" y="3357245"/>
            <a:ext cx="10288905" cy="396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1  </a:t>
            </a:r>
            <a:r>
              <a:rPr dirty="0"/>
              <a:t>内容的表现形式</a:t>
            </a:r>
          </a:p>
        </p:txBody>
      </p:sp>
      <p:sp>
        <p:nvSpPr>
          <p:cNvPr id="2" name="文本框 1"/>
          <p:cNvSpPr txBox="1"/>
          <p:nvPr/>
        </p:nvSpPr>
        <p:spPr>
          <a:xfrm>
            <a:off x="1172845" y="1322070"/>
            <a:ext cx="10647120" cy="961289"/>
          </a:xfrm>
          <a:prstGeom prst="rect">
            <a:avLst/>
          </a:prstGeom>
          <a:noFill/>
        </p:spPr>
        <p:txBody>
          <a:bodyPr wrap="square" rtlCol="0">
            <a:spAutoFit/>
          </a:bodyPr>
          <a:lstStyle/>
          <a:p>
            <a:pPr lvl="0" indent="457200" algn="just">
              <a:lnSpc>
                <a:spcPct val="150000"/>
              </a:lnSpc>
              <a:buClrTx/>
              <a:buSzTx/>
              <a:buFontTx/>
            </a:pPr>
            <a:r>
              <a:rPr sz="2000" b="1" dirty="0">
                <a:solidFill>
                  <a:schemeClr val="accent1"/>
                </a:solidFill>
                <a:latin typeface="微软雅黑" panose="020B0503020204020204" pitchFamily="34" charset="-122"/>
                <a:ea typeface="微软雅黑" panose="020B0503020204020204" pitchFamily="34" charset="-122"/>
                <a:sym typeface="+mn-ea"/>
              </a:rPr>
              <a:t>（</a:t>
            </a:r>
            <a:r>
              <a:rPr lang="en-US" sz="2000" b="1" dirty="0">
                <a:solidFill>
                  <a:schemeClr val="accent1"/>
                </a:solidFill>
                <a:latin typeface="微软雅黑" panose="020B0503020204020204" pitchFamily="34" charset="-122"/>
                <a:ea typeface="微软雅黑" panose="020B0503020204020204" pitchFamily="34" charset="-122"/>
                <a:sym typeface="+mn-ea"/>
              </a:rPr>
              <a:t>4</a:t>
            </a:r>
            <a:r>
              <a:rPr sz="2000" b="1" dirty="0">
                <a:solidFill>
                  <a:schemeClr val="accent1"/>
                </a:solidFill>
                <a:latin typeface="微软雅黑" panose="020B0503020204020204" pitchFamily="34" charset="-122"/>
                <a:ea typeface="微软雅黑" panose="020B0503020204020204" pitchFamily="34" charset="-122"/>
                <a:sym typeface="+mn-ea"/>
              </a:rPr>
              <a:t>）H5</a:t>
            </a:r>
          </a:p>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H5是构建以及呈现互联网内容的语言方式，也可以简单理解为使用HTML5制作的网页。</a:t>
            </a:r>
          </a:p>
        </p:txBody>
      </p:sp>
      <p:sp>
        <p:nvSpPr>
          <p:cNvPr id="5" name="文本框 4"/>
          <p:cNvSpPr txBox="1"/>
          <p:nvPr/>
        </p:nvSpPr>
        <p:spPr>
          <a:xfrm>
            <a:off x="1054735" y="3094990"/>
            <a:ext cx="7945755" cy="3169285"/>
          </a:xfrm>
          <a:prstGeom prst="rect">
            <a:avLst/>
          </a:prstGeom>
          <a:noFill/>
        </p:spPr>
        <p:txBody>
          <a:bodyPr wrap="square" rtlCol="0">
            <a:spAutoFit/>
          </a:bodyPr>
          <a:lstStyle/>
          <a:p>
            <a:pPr lvl="0" indent="457200" algn="just" fontAlgn="auto">
              <a:lnSpc>
                <a:spcPct val="200000"/>
              </a:lnSpc>
              <a:buClrTx/>
              <a:buSzTx/>
              <a:buFontTx/>
            </a:pPr>
            <a:r>
              <a:rPr sz="2000" dirty="0">
                <a:solidFill>
                  <a:schemeClr val="tx1"/>
                </a:solidFill>
                <a:latin typeface="微软雅黑" panose="020B0503020204020204" pitchFamily="34" charset="-122"/>
                <a:ea typeface="微软雅黑" panose="020B0503020204020204" pitchFamily="34" charset="-122"/>
                <a:sym typeface="+mn-ea"/>
              </a:rPr>
              <a:t>H5可以集文字、图片、音乐、视频、链接等多种形式于一身，多用于邀请函、产品宣传网页、企业形象宣传和招聘网页等的制作。</a:t>
            </a:r>
            <a:r>
              <a:rPr lang="zh-CN" sz="2000" dirty="0">
                <a:solidFill>
                  <a:schemeClr val="tx1"/>
                </a:solidFill>
                <a:latin typeface="微软雅黑" panose="020B0503020204020204" pitchFamily="34" charset="-122"/>
                <a:ea typeface="微软雅黑" panose="020B0503020204020204" pitchFamily="34" charset="-122"/>
                <a:sym typeface="+mn-ea"/>
              </a:rPr>
              <a:t>右</a:t>
            </a:r>
            <a:r>
              <a:rPr sz="2000" dirty="0">
                <a:solidFill>
                  <a:schemeClr val="tx1"/>
                </a:solidFill>
                <a:latin typeface="微软雅黑" panose="020B0503020204020204" pitchFamily="34" charset="-122"/>
                <a:ea typeface="微软雅黑" panose="020B0503020204020204" pitchFamily="34" charset="-122"/>
                <a:sym typeface="+mn-ea"/>
              </a:rPr>
              <a:t>图所示为搜狐汽车与欧了出行在六一儿童节期间联合推出的H5作品，用户可在作品中选择自己喜欢的人物和幼儿车，生成童趣海报，以此祝贺用户六一快乐，加深用户对品牌的印象。</a:t>
            </a:r>
          </a:p>
        </p:txBody>
      </p:sp>
      <p:pic>
        <p:nvPicPr>
          <p:cNvPr id="4" name="图片 3"/>
          <p:cNvPicPr>
            <a:picLocks noChangeAspect="1"/>
          </p:cNvPicPr>
          <p:nvPr/>
        </p:nvPicPr>
        <p:blipFill>
          <a:blip r:embed="rId2"/>
          <a:stretch>
            <a:fillRect/>
          </a:stretch>
        </p:blipFill>
        <p:spPr>
          <a:xfrm>
            <a:off x="9620250" y="2784475"/>
            <a:ext cx="1731010" cy="3319780"/>
          </a:xfrm>
          <a:prstGeom prst="rect">
            <a:avLst/>
          </a:prstGeom>
        </p:spPr>
      </p:pic>
      <p:sp>
        <p:nvSpPr>
          <p:cNvPr id="6" name="矩形 21"/>
          <p:cNvSpPr>
            <a:spLocks noChangeArrowheads="1"/>
          </p:cNvSpPr>
          <p:nvPr/>
        </p:nvSpPr>
        <p:spPr bwMode="auto">
          <a:xfrm flipV="1">
            <a:off x="1054735" y="2893060"/>
            <a:ext cx="7810500" cy="3960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6" name="文本框 5"/>
          <p:cNvSpPr txBox="1"/>
          <p:nvPr/>
        </p:nvSpPr>
        <p:spPr>
          <a:xfrm>
            <a:off x="1448435" y="1694180"/>
            <a:ext cx="9517380" cy="3169285"/>
          </a:xfrm>
          <a:prstGeom prst="rect">
            <a:avLst/>
          </a:prstGeom>
          <a:noFill/>
        </p:spPr>
        <p:txBody>
          <a:bodyPr wrap="square" rtlCol="0">
            <a:spAutoFit/>
          </a:bodyPr>
          <a:lstStyle/>
          <a:p>
            <a:pPr indent="457200" fontAlgn="auto">
              <a:lnSpc>
                <a:spcPct val="200000"/>
              </a:lnSpc>
            </a:pPr>
            <a:r>
              <a:rPr lang="zh-CN" altLang="en-US" sz="2000" b="1" dirty="0">
                <a:solidFill>
                  <a:schemeClr val="accent1"/>
                </a:solidFill>
                <a:latin typeface="微软雅黑" panose="020B0503020204020204" pitchFamily="34" charset="-122"/>
                <a:ea typeface="微软雅黑" panose="020B0503020204020204" pitchFamily="34" charset="-122"/>
              </a:rPr>
              <a:t>（5）音频</a:t>
            </a:r>
          </a:p>
          <a:p>
            <a:pPr indent="457200" fontAlgn="auto">
              <a:lnSpc>
                <a:spcPct val="200000"/>
              </a:lnSpc>
            </a:pPr>
            <a:r>
              <a:rPr lang="zh-CN" altLang="en-US" sz="2000" dirty="0">
                <a:latin typeface="微软雅黑" panose="020B0503020204020204" pitchFamily="34" charset="-122"/>
                <a:ea typeface="微软雅黑" panose="020B0503020204020204" pitchFamily="34" charset="-122"/>
              </a:rPr>
              <a:t>音频也是一种比较常用的内容表现形式，当营销人员需要创造特定氛围、传达情感或提供音频内容时，可以选用音频这一表现形式，拉近与用户的距离，让用户感到亲切。并且，也有一些音频平台，直接借助音频展开营销，如荔枝FM、蜻蜓FM、网易云音乐、酷狗音乐等。</a:t>
            </a:r>
          </a:p>
        </p:txBody>
      </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1  </a:t>
            </a:r>
            <a:r>
              <a:rPr dirty="0"/>
              <a:t>内容的表现形式</a:t>
            </a: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2  </a:t>
            </a:r>
            <a:r>
              <a:rPr dirty="0"/>
              <a:t>内容定位的原则</a:t>
            </a:r>
          </a:p>
        </p:txBody>
      </p:sp>
      <p:sp>
        <p:nvSpPr>
          <p:cNvPr id="2" name="文本框 1"/>
          <p:cNvSpPr txBox="1"/>
          <p:nvPr/>
        </p:nvSpPr>
        <p:spPr>
          <a:xfrm>
            <a:off x="925830" y="1577340"/>
            <a:ext cx="10669905" cy="1014730"/>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内容定位能为后期的营销内容创作打好基础，因此，内容定位时需要遵循一定的原则，保证内容的创作方向不发生偏差。</a:t>
            </a:r>
          </a:p>
        </p:txBody>
      </p:sp>
      <p:grpSp>
        <p:nvGrpSpPr>
          <p:cNvPr id="3" name="组合 2"/>
          <p:cNvGrpSpPr/>
          <p:nvPr>
            <p:custDataLst>
              <p:tags r:id="rId1"/>
            </p:custDataLst>
          </p:nvPr>
        </p:nvGrpSpPr>
        <p:grpSpPr>
          <a:xfrm>
            <a:off x="1353344" y="3134203"/>
            <a:ext cx="9620885" cy="2412324"/>
            <a:chOff x="1508151" y="3859978"/>
            <a:chExt cx="9620885" cy="2412324"/>
          </a:xfrm>
        </p:grpSpPr>
        <p:sp>
          <p:nvSpPr>
            <p:cNvPr id="20" name="Freeform 5"/>
            <p:cNvSpPr>
              <a:spLocks noEditPoints="1"/>
            </p:cNvSpPr>
            <p:nvPr>
              <p:custDataLst>
                <p:tags r:id="rId2"/>
              </p:custDataLst>
            </p:nvPr>
          </p:nvSpPr>
          <p:spPr bwMode="auto">
            <a:xfrm>
              <a:off x="9298014" y="3885052"/>
              <a:ext cx="957263" cy="1300163"/>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rgbClr val="4C6062"/>
            </a:solidFill>
            <a:ln>
              <a:noFill/>
            </a:ln>
          </p:spPr>
          <p:txBody>
            <a:bodyPr vert="horz" wrap="square" lIns="91440" tIns="45720" rIns="91440" bIns="45720" numCol="1" anchor="t" anchorCtr="0" compatLnSpc="1"/>
            <a:lstStyle/>
            <a:p>
              <a:endParaRPr lang="zh-CN" altLang="en-US"/>
            </a:p>
          </p:txBody>
        </p:sp>
        <p:sp>
          <p:nvSpPr>
            <p:cNvPr id="21" name="Freeform 10"/>
            <p:cNvSpPr>
              <a:spLocks noEditPoints="1"/>
            </p:cNvSpPr>
            <p:nvPr>
              <p:custDataLst>
                <p:tags r:id="rId3"/>
              </p:custDataLst>
            </p:nvPr>
          </p:nvSpPr>
          <p:spPr bwMode="auto">
            <a:xfrm>
              <a:off x="6857450" y="3859978"/>
              <a:ext cx="965200" cy="1300163"/>
            </a:xfrm>
            <a:custGeom>
              <a:avLst/>
              <a:gdLst>
                <a:gd name="T0" fmla="*/ 55 w 109"/>
                <a:gd name="T1" fmla="*/ 0 h 145"/>
                <a:gd name="T2" fmla="*/ 0 w 109"/>
                <a:gd name="T3" fmla="*/ 54 h 145"/>
                <a:gd name="T4" fmla="*/ 55 w 109"/>
                <a:gd name="T5" fmla="*/ 145 h 145"/>
                <a:gd name="T6" fmla="*/ 109 w 109"/>
                <a:gd name="T7" fmla="*/ 54 h 145"/>
                <a:gd name="T8" fmla="*/ 55 w 109"/>
                <a:gd name="T9" fmla="*/ 0 h 145"/>
                <a:gd name="T10" fmla="*/ 55 w 109"/>
                <a:gd name="T11" fmla="*/ 97 h 145"/>
                <a:gd name="T12" fmla="*/ 10 w 109"/>
                <a:gd name="T13" fmla="*/ 53 h 145"/>
                <a:gd name="T14" fmla="*/ 55 w 109"/>
                <a:gd name="T15" fmla="*/ 8 h 145"/>
                <a:gd name="T16" fmla="*/ 99 w 109"/>
                <a:gd name="T17" fmla="*/ 53 h 145"/>
                <a:gd name="T18" fmla="*/ 55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rgbClr val="A2B932"/>
            </a:solidFill>
            <a:ln>
              <a:noFill/>
            </a:ln>
          </p:spPr>
          <p:txBody>
            <a:bodyPr vert="horz" wrap="square" lIns="91440" tIns="45720" rIns="91440" bIns="45720" numCol="1" anchor="t" anchorCtr="0" compatLnSpc="1"/>
            <a:lstStyle/>
            <a:p>
              <a:endParaRPr lang="zh-CN" altLang="en-US"/>
            </a:p>
          </p:txBody>
        </p:sp>
        <p:sp>
          <p:nvSpPr>
            <p:cNvPr id="22" name="Freeform 14"/>
            <p:cNvSpPr>
              <a:spLocks noEditPoints="1"/>
            </p:cNvSpPr>
            <p:nvPr>
              <p:custDataLst>
                <p:tags r:id="rId4"/>
              </p:custDataLst>
            </p:nvPr>
          </p:nvSpPr>
          <p:spPr bwMode="auto">
            <a:xfrm>
              <a:off x="4402164" y="3886871"/>
              <a:ext cx="965200" cy="1300163"/>
            </a:xfrm>
            <a:custGeom>
              <a:avLst/>
              <a:gdLst>
                <a:gd name="T0" fmla="*/ 54 w 109"/>
                <a:gd name="T1" fmla="*/ 0 h 145"/>
                <a:gd name="T2" fmla="*/ 0 w 109"/>
                <a:gd name="T3" fmla="*/ 54 h 145"/>
                <a:gd name="T4" fmla="*/ 54 w 109"/>
                <a:gd name="T5" fmla="*/ 145 h 145"/>
                <a:gd name="T6" fmla="*/ 109 w 109"/>
                <a:gd name="T7" fmla="*/ 54 h 145"/>
                <a:gd name="T8" fmla="*/ 54 w 109"/>
                <a:gd name="T9" fmla="*/ 0 h 145"/>
                <a:gd name="T10" fmla="*/ 54 w 109"/>
                <a:gd name="T11" fmla="*/ 97 h 145"/>
                <a:gd name="T12" fmla="*/ 10 w 109"/>
                <a:gd name="T13" fmla="*/ 53 h 145"/>
                <a:gd name="T14" fmla="*/ 54 w 109"/>
                <a:gd name="T15" fmla="*/ 8 h 145"/>
                <a:gd name="T16" fmla="*/ 99 w 109"/>
                <a:gd name="T17" fmla="*/ 53 h 145"/>
                <a:gd name="T18" fmla="*/ 54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rgbClr val="EBAC07"/>
            </a:solidFill>
            <a:ln>
              <a:noFill/>
            </a:ln>
          </p:spPr>
          <p:txBody>
            <a:bodyPr vert="horz" wrap="square" lIns="91440" tIns="45720" rIns="91440" bIns="45720" numCol="1" anchor="t" anchorCtr="0" compatLnSpc="1"/>
            <a:lstStyle/>
            <a:p>
              <a:endParaRPr lang="zh-CN" altLang="en-US"/>
            </a:p>
          </p:txBody>
        </p:sp>
        <p:sp>
          <p:nvSpPr>
            <p:cNvPr id="23" name="Freeform 18"/>
            <p:cNvSpPr>
              <a:spLocks noEditPoints="1"/>
            </p:cNvSpPr>
            <p:nvPr>
              <p:custDataLst>
                <p:tags r:id="rId5"/>
              </p:custDataLst>
            </p:nvPr>
          </p:nvSpPr>
          <p:spPr bwMode="auto">
            <a:xfrm>
              <a:off x="2153521" y="3921532"/>
              <a:ext cx="957263" cy="1300163"/>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rgbClr val="F83003"/>
            </a:solidFill>
            <a:ln>
              <a:noFill/>
            </a:ln>
          </p:spPr>
          <p:txBody>
            <a:bodyPr vert="horz" wrap="square" lIns="91440" tIns="45720" rIns="91440" bIns="45720" numCol="1" anchor="t" anchorCtr="0" compatLnSpc="1"/>
            <a:lstStyle/>
            <a:p>
              <a:endParaRPr lang="zh-CN" altLang="en-US"/>
            </a:p>
          </p:txBody>
        </p:sp>
        <p:sp>
          <p:nvSpPr>
            <p:cNvPr id="24" name="Rectangle 22"/>
            <p:cNvSpPr>
              <a:spLocks noChangeArrowheads="1"/>
            </p:cNvSpPr>
            <p:nvPr>
              <p:custDataLst>
                <p:tags r:id="rId6"/>
              </p:custDataLst>
            </p:nvPr>
          </p:nvSpPr>
          <p:spPr bwMode="auto">
            <a:xfrm>
              <a:off x="8545191" y="5296824"/>
              <a:ext cx="2448272" cy="304800"/>
            </a:xfrm>
            <a:prstGeom prst="rect">
              <a:avLst/>
            </a:prstGeom>
            <a:solidFill>
              <a:srgbClr val="4C6062"/>
            </a:solidFill>
            <a:ln>
              <a:noFill/>
            </a:ln>
          </p:spPr>
          <p:txBody>
            <a:bodyPr vert="horz" wrap="square" lIns="91440" tIns="45720" rIns="91440" bIns="45720" numCol="1" anchor="t" anchorCtr="0" compatLnSpc="1"/>
            <a:lstStyle/>
            <a:p>
              <a:endParaRPr lang="zh-CN" altLang="en-US"/>
            </a:p>
          </p:txBody>
        </p:sp>
        <p:sp>
          <p:nvSpPr>
            <p:cNvPr id="25" name="Rectangle 23"/>
            <p:cNvSpPr>
              <a:spLocks noChangeArrowheads="1"/>
            </p:cNvSpPr>
            <p:nvPr>
              <p:custDataLst>
                <p:tags r:id="rId7"/>
              </p:custDataLst>
            </p:nvPr>
          </p:nvSpPr>
          <p:spPr bwMode="auto">
            <a:xfrm>
              <a:off x="6116664" y="5296824"/>
              <a:ext cx="2310792" cy="304800"/>
            </a:xfrm>
            <a:prstGeom prst="rect">
              <a:avLst/>
            </a:prstGeom>
            <a:solidFill>
              <a:srgbClr val="A2B932"/>
            </a:solidFill>
            <a:ln>
              <a:noFill/>
            </a:ln>
          </p:spPr>
          <p:txBody>
            <a:bodyPr vert="horz" wrap="square" lIns="91440" tIns="45720" rIns="91440" bIns="45720" numCol="1" anchor="t" anchorCtr="0" compatLnSpc="1"/>
            <a:lstStyle/>
            <a:p>
              <a:endParaRPr lang="zh-CN" altLang="en-US"/>
            </a:p>
          </p:txBody>
        </p:sp>
        <p:sp>
          <p:nvSpPr>
            <p:cNvPr id="26" name="Rectangle 24"/>
            <p:cNvSpPr>
              <a:spLocks noChangeArrowheads="1"/>
            </p:cNvSpPr>
            <p:nvPr>
              <p:custDataLst>
                <p:tags r:id="rId8"/>
              </p:custDataLst>
            </p:nvPr>
          </p:nvSpPr>
          <p:spPr bwMode="auto">
            <a:xfrm>
              <a:off x="3919564" y="5296824"/>
              <a:ext cx="2078710" cy="304800"/>
            </a:xfrm>
            <a:prstGeom prst="rect">
              <a:avLst/>
            </a:prstGeom>
            <a:solidFill>
              <a:srgbClr val="EBAC07"/>
            </a:solidFill>
            <a:ln>
              <a:noFill/>
            </a:ln>
          </p:spPr>
          <p:txBody>
            <a:bodyPr vert="horz" wrap="square" lIns="91440" tIns="45720" rIns="91440" bIns="45720" numCol="1" anchor="t" anchorCtr="0" compatLnSpc="1"/>
            <a:lstStyle/>
            <a:p>
              <a:endParaRPr lang="zh-CN" altLang="en-US"/>
            </a:p>
          </p:txBody>
        </p:sp>
        <p:sp>
          <p:nvSpPr>
            <p:cNvPr id="27" name="Rectangle 25"/>
            <p:cNvSpPr>
              <a:spLocks noChangeArrowheads="1"/>
            </p:cNvSpPr>
            <p:nvPr>
              <p:custDataLst>
                <p:tags r:id="rId9"/>
              </p:custDataLst>
            </p:nvPr>
          </p:nvSpPr>
          <p:spPr bwMode="auto">
            <a:xfrm>
              <a:off x="1508151" y="5296824"/>
              <a:ext cx="2284512" cy="304800"/>
            </a:xfrm>
            <a:prstGeom prst="rect">
              <a:avLst/>
            </a:prstGeom>
            <a:solidFill>
              <a:srgbClr val="F83003"/>
            </a:solidFill>
            <a:ln>
              <a:noFill/>
            </a:ln>
          </p:spPr>
          <p:txBody>
            <a:bodyPr vert="horz" wrap="square" lIns="91440" tIns="45720" rIns="91440" bIns="45720" numCol="1" anchor="t" anchorCtr="0" compatLnSpc="1"/>
            <a:lstStyle/>
            <a:p>
              <a:endParaRPr lang="zh-CN" altLang="en-US"/>
            </a:p>
          </p:txBody>
        </p:sp>
        <p:sp>
          <p:nvSpPr>
            <p:cNvPr id="28" name="文本框 25"/>
            <p:cNvSpPr txBox="1"/>
            <p:nvPr>
              <p:custDataLst>
                <p:tags r:id="rId10"/>
              </p:custDataLst>
            </p:nvPr>
          </p:nvSpPr>
          <p:spPr>
            <a:xfrm>
              <a:off x="2431437" y="4123144"/>
              <a:ext cx="437940" cy="584775"/>
            </a:xfrm>
            <a:prstGeom prst="rect">
              <a:avLst/>
            </a:prstGeom>
            <a:noFill/>
          </p:spPr>
          <p:txBody>
            <a:bodyPr wrap="none" rtlCol="0">
              <a:spAutoFit/>
            </a:bodyPr>
            <a:lstStyle/>
            <a:p>
              <a:pPr algn="ctr"/>
              <a:r>
                <a:rPr lang="en-US" altLang="zh-CN" sz="3200" b="1" dirty="0">
                  <a:solidFill>
                    <a:srgbClr val="F83003"/>
                  </a:solidFill>
                  <a:latin typeface="微软雅黑" panose="020B0503020204020204" pitchFamily="34" charset="-122"/>
                  <a:ea typeface="微软雅黑" panose="020B0503020204020204" pitchFamily="34" charset="-122"/>
                </a:rPr>
                <a:t>1</a:t>
              </a:r>
              <a:endParaRPr lang="zh-CN" altLang="en-US" dirty="0">
                <a:solidFill>
                  <a:srgbClr val="F83003"/>
                </a:solidFill>
                <a:latin typeface="微软雅黑" panose="020B0503020204020204" pitchFamily="34" charset="-122"/>
                <a:ea typeface="微软雅黑" panose="020B0503020204020204" pitchFamily="34" charset="-122"/>
              </a:endParaRPr>
            </a:p>
          </p:txBody>
        </p:sp>
        <p:sp>
          <p:nvSpPr>
            <p:cNvPr id="29" name="文本框 26"/>
            <p:cNvSpPr txBox="1"/>
            <p:nvPr>
              <p:custDataLst>
                <p:tags r:id="rId11"/>
              </p:custDataLst>
            </p:nvPr>
          </p:nvSpPr>
          <p:spPr>
            <a:xfrm>
              <a:off x="4665794" y="4088483"/>
              <a:ext cx="437940" cy="584775"/>
            </a:xfrm>
            <a:prstGeom prst="rect">
              <a:avLst/>
            </a:prstGeom>
            <a:noFill/>
          </p:spPr>
          <p:txBody>
            <a:bodyPr wrap="none" rtlCol="0">
              <a:spAutoFit/>
            </a:bodyPr>
            <a:lstStyle/>
            <a:p>
              <a:pPr algn="ctr"/>
              <a:r>
                <a:rPr lang="en-US" altLang="zh-CN" sz="3200" b="1" dirty="0">
                  <a:solidFill>
                    <a:srgbClr val="EBAC07"/>
                  </a:solidFill>
                  <a:latin typeface="微软雅黑" panose="020B0503020204020204" pitchFamily="34" charset="-122"/>
                  <a:ea typeface="微软雅黑" panose="020B0503020204020204" pitchFamily="34" charset="-122"/>
                </a:rPr>
                <a:t>2</a:t>
              </a:r>
              <a:endParaRPr lang="zh-CN" altLang="en-US" dirty="0">
                <a:solidFill>
                  <a:srgbClr val="EBAC07"/>
                </a:solidFill>
                <a:latin typeface="微软雅黑" panose="020B0503020204020204" pitchFamily="34" charset="-122"/>
                <a:ea typeface="微软雅黑" panose="020B0503020204020204" pitchFamily="34" charset="-122"/>
              </a:endParaRPr>
            </a:p>
          </p:txBody>
        </p:sp>
        <p:sp>
          <p:nvSpPr>
            <p:cNvPr id="30" name="文本框 27"/>
            <p:cNvSpPr txBox="1"/>
            <p:nvPr>
              <p:custDataLst>
                <p:tags r:id="rId12"/>
              </p:custDataLst>
            </p:nvPr>
          </p:nvSpPr>
          <p:spPr>
            <a:xfrm>
              <a:off x="7121080" y="4061590"/>
              <a:ext cx="437940" cy="584775"/>
            </a:xfrm>
            <a:prstGeom prst="rect">
              <a:avLst/>
            </a:prstGeom>
            <a:noFill/>
          </p:spPr>
          <p:txBody>
            <a:bodyPr wrap="none" rtlCol="0">
              <a:spAutoFit/>
            </a:bodyPr>
            <a:lstStyle/>
            <a:p>
              <a:pPr algn="ctr"/>
              <a:r>
                <a:rPr lang="en-US" altLang="zh-CN" sz="3200" b="1" dirty="0">
                  <a:solidFill>
                    <a:srgbClr val="A2B932"/>
                  </a:solidFill>
                  <a:latin typeface="微软雅黑" panose="020B0503020204020204" pitchFamily="34" charset="-122"/>
                  <a:ea typeface="微软雅黑" panose="020B0503020204020204" pitchFamily="34" charset="-122"/>
                </a:rPr>
                <a:t>3</a:t>
              </a:r>
              <a:endParaRPr lang="zh-CN" altLang="en-US" dirty="0">
                <a:solidFill>
                  <a:srgbClr val="A2B932"/>
                </a:solidFill>
                <a:latin typeface="微软雅黑" panose="020B0503020204020204" pitchFamily="34" charset="-122"/>
                <a:ea typeface="微软雅黑" panose="020B0503020204020204" pitchFamily="34" charset="-122"/>
              </a:endParaRPr>
            </a:p>
          </p:txBody>
        </p:sp>
        <p:sp>
          <p:nvSpPr>
            <p:cNvPr id="31" name="文本框 28"/>
            <p:cNvSpPr txBox="1"/>
            <p:nvPr>
              <p:custDataLst>
                <p:tags r:id="rId13"/>
              </p:custDataLst>
            </p:nvPr>
          </p:nvSpPr>
          <p:spPr>
            <a:xfrm>
              <a:off x="9589734" y="4148218"/>
              <a:ext cx="373820" cy="461665"/>
            </a:xfrm>
            <a:prstGeom prst="rect">
              <a:avLst/>
            </a:prstGeom>
            <a:noFill/>
          </p:spPr>
          <p:txBody>
            <a:bodyPr wrap="none" rtlCol="0">
              <a:spAutoFit/>
            </a:bodyPr>
            <a:lstStyle/>
            <a:p>
              <a:pPr algn="ctr"/>
              <a:r>
                <a:rPr lang="en-US" altLang="zh-CN" sz="2400" b="1" dirty="0">
                  <a:solidFill>
                    <a:srgbClr val="4C6062"/>
                  </a:solidFill>
                  <a:latin typeface="微软雅黑" panose="020B0503020204020204" pitchFamily="34" charset="-122"/>
                  <a:ea typeface="微软雅黑" panose="020B0503020204020204" pitchFamily="34" charset="-122"/>
                </a:rPr>
                <a:t>4</a:t>
              </a:r>
              <a:endParaRPr lang="zh-CN" altLang="en-US" sz="1400" dirty="0">
                <a:solidFill>
                  <a:srgbClr val="4C6062"/>
                </a:solidFill>
                <a:latin typeface="微软雅黑" panose="020B0503020204020204" pitchFamily="34" charset="-122"/>
                <a:ea typeface="微软雅黑" panose="020B0503020204020204" pitchFamily="34" charset="-122"/>
              </a:endParaRPr>
            </a:p>
          </p:txBody>
        </p:sp>
        <p:sp>
          <p:nvSpPr>
            <p:cNvPr id="32" name="文本框 29"/>
            <p:cNvSpPr txBox="1"/>
            <p:nvPr>
              <p:custDataLst>
                <p:tags r:id="rId14"/>
              </p:custDataLst>
            </p:nvPr>
          </p:nvSpPr>
          <p:spPr>
            <a:xfrm>
              <a:off x="1706310" y="5719217"/>
              <a:ext cx="1851683" cy="553085"/>
            </a:xfrm>
            <a:prstGeom prst="rect">
              <a:avLst/>
            </a:prstGeom>
            <a:noFill/>
          </p:spPr>
          <p:txBody>
            <a:bodyPr wrap="square" rtlCol="0">
              <a:spAutoFit/>
            </a:bodyPr>
            <a:lstStyle/>
            <a:p>
              <a:pPr algn="ctr">
                <a:lnSpc>
                  <a:spcPct val="150000"/>
                </a:lnSpc>
              </a:pPr>
              <a:r>
                <a:rPr lang="zh-CN" altLang="en-US" sz="2000" b="1" dirty="0">
                  <a:solidFill>
                    <a:srgbClr val="4C6062"/>
                  </a:solidFill>
                  <a:latin typeface="微软雅黑" panose="020B0503020204020204" pitchFamily="34" charset="-122"/>
                  <a:ea typeface="微软雅黑" panose="020B0503020204020204" pitchFamily="34" charset="-122"/>
                </a:rPr>
                <a:t>风格统一</a:t>
              </a:r>
            </a:p>
          </p:txBody>
        </p:sp>
        <p:sp>
          <p:nvSpPr>
            <p:cNvPr id="33" name="文本框 30"/>
            <p:cNvSpPr txBox="1"/>
            <p:nvPr>
              <p:custDataLst>
                <p:tags r:id="rId15"/>
              </p:custDataLst>
            </p:nvPr>
          </p:nvSpPr>
          <p:spPr>
            <a:xfrm>
              <a:off x="8545221" y="5712273"/>
              <a:ext cx="2583815" cy="553085"/>
            </a:xfrm>
            <a:prstGeom prst="rect">
              <a:avLst/>
            </a:prstGeom>
            <a:noFill/>
          </p:spPr>
          <p:txBody>
            <a:bodyPr wrap="square" rtlCol="0">
              <a:spAutoFit/>
            </a:bodyPr>
            <a:lstStyle/>
            <a:p>
              <a:pPr algn="ctr">
                <a:lnSpc>
                  <a:spcPct val="150000"/>
                </a:lnSpc>
              </a:pPr>
              <a:r>
                <a:rPr lang="zh-CN" altLang="en-US" sz="2000" b="1" dirty="0">
                  <a:solidFill>
                    <a:srgbClr val="4C6062"/>
                  </a:solidFill>
                  <a:latin typeface="微软雅黑" panose="020B0503020204020204" pitchFamily="34" charset="-122"/>
                  <a:ea typeface="微软雅黑" panose="020B0503020204020204" pitchFamily="34" charset="-122"/>
                </a:rPr>
                <a:t> 贴合营销人员的能力</a:t>
              </a:r>
            </a:p>
          </p:txBody>
        </p:sp>
        <p:sp>
          <p:nvSpPr>
            <p:cNvPr id="34" name="文本框 31"/>
            <p:cNvSpPr txBox="1"/>
            <p:nvPr>
              <p:custDataLst>
                <p:tags r:id="rId16"/>
              </p:custDataLst>
            </p:nvPr>
          </p:nvSpPr>
          <p:spPr>
            <a:xfrm>
              <a:off x="4042477" y="5712206"/>
              <a:ext cx="1832883" cy="553085"/>
            </a:xfrm>
            <a:prstGeom prst="rect">
              <a:avLst/>
            </a:prstGeom>
            <a:noFill/>
          </p:spPr>
          <p:txBody>
            <a:bodyPr wrap="square" rtlCol="0">
              <a:spAutoFit/>
            </a:bodyPr>
            <a:lstStyle/>
            <a:p>
              <a:pPr algn="ctr">
                <a:lnSpc>
                  <a:spcPct val="150000"/>
                </a:lnSpc>
              </a:pPr>
              <a:r>
                <a:rPr lang="zh-CN" altLang="en-US" sz="2000" b="1" dirty="0">
                  <a:solidFill>
                    <a:srgbClr val="4C6062"/>
                  </a:solidFill>
                  <a:latin typeface="微软雅黑" panose="020B0503020204020204" pitchFamily="34" charset="-122"/>
                  <a:ea typeface="微软雅黑" panose="020B0503020204020204" pitchFamily="34" charset="-122"/>
                </a:rPr>
                <a:t>满足用户需求</a:t>
              </a:r>
            </a:p>
          </p:txBody>
        </p:sp>
        <p:sp>
          <p:nvSpPr>
            <p:cNvPr id="35" name="文本框 32"/>
            <p:cNvSpPr txBox="1"/>
            <p:nvPr>
              <p:custDataLst>
                <p:tags r:id="rId17"/>
              </p:custDataLst>
            </p:nvPr>
          </p:nvSpPr>
          <p:spPr>
            <a:xfrm>
              <a:off x="6311005" y="5702096"/>
              <a:ext cx="1797739" cy="553085"/>
            </a:xfrm>
            <a:prstGeom prst="rect">
              <a:avLst/>
            </a:prstGeom>
            <a:noFill/>
          </p:spPr>
          <p:txBody>
            <a:bodyPr wrap="square" rtlCol="0">
              <a:spAutoFit/>
            </a:bodyPr>
            <a:lstStyle/>
            <a:p>
              <a:pPr algn="ctr">
                <a:lnSpc>
                  <a:spcPct val="150000"/>
                </a:lnSpc>
              </a:pPr>
              <a:r>
                <a:rPr lang="zh-CN" altLang="en-US" sz="2000" b="1" dirty="0">
                  <a:solidFill>
                    <a:srgbClr val="4C6062"/>
                  </a:solidFill>
                  <a:latin typeface="微软雅黑" panose="020B0503020204020204" pitchFamily="34" charset="-122"/>
                  <a:ea typeface="微软雅黑" panose="020B0503020204020204" pitchFamily="34" charset="-122"/>
                </a:rPr>
                <a:t> 符合营销目的</a:t>
              </a:r>
            </a:p>
          </p:txBody>
        </p:sp>
      </p:gr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111250" y="1287780"/>
            <a:ext cx="2852420"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1．圈定目标用户</a:t>
            </a:r>
          </a:p>
        </p:txBody>
      </p:sp>
      <p:sp>
        <p:nvSpPr>
          <p:cNvPr id="6" name="文本框 5"/>
          <p:cNvSpPr txBox="1"/>
          <p:nvPr>
            <p:custDataLst>
              <p:tags r:id="rId2"/>
            </p:custDataLst>
          </p:nvPr>
        </p:nvSpPr>
        <p:spPr>
          <a:xfrm>
            <a:off x="1104900" y="2000250"/>
            <a:ext cx="10151110" cy="1938020"/>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圈定目标用户是指缩小企业投注成本范围，确定具有重要价值的目标用户。一个产品的使用用户的范围通常会比较广泛，但在这个大范围内，只有一定数量的用户会为产品创造价值，企业需要找出这部分目标用户，缩小成本投入范围，分析其消费方式、习惯以及心理，挖掘能够触动他们的痛点，针对目标用户制订营销策略，提高推广精准度。</a:t>
            </a:r>
          </a:p>
        </p:txBody>
      </p:sp>
      <p:sp>
        <p:nvSpPr>
          <p:cNvPr id="4" name="矩形 3"/>
          <p:cNvSpPr/>
          <p:nvPr>
            <p:custDataLst>
              <p:tags r:id="rId3"/>
            </p:custDataLst>
          </p:nvPr>
        </p:nvSpPr>
        <p:spPr>
          <a:xfrm>
            <a:off x="1120775" y="4293235"/>
            <a:ext cx="3592830"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2．确定营销内容表现形式</a:t>
            </a:r>
          </a:p>
        </p:txBody>
      </p:sp>
      <p:sp>
        <p:nvSpPr>
          <p:cNvPr id="5" name="文本框 4"/>
          <p:cNvSpPr txBox="1"/>
          <p:nvPr>
            <p:custDataLst>
              <p:tags r:id="rId4"/>
            </p:custDataLst>
          </p:nvPr>
        </p:nvSpPr>
        <p:spPr>
          <a:xfrm>
            <a:off x="1090295" y="5067935"/>
            <a:ext cx="10165080" cy="1014730"/>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不同的内容表现形式有不同的作用，适用于不同的场合，确定内容表现形式时，应该综合考虑产品和品牌的特点、营销目的和营销渠道等因素。</a:t>
            </a:r>
          </a:p>
        </p:txBody>
      </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3  </a:t>
            </a:r>
            <a:r>
              <a:rPr dirty="0"/>
              <a:t>内容定位的</a:t>
            </a:r>
            <a:r>
              <a:rPr lang="zh-CN" dirty="0"/>
              <a:t>流程</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111250" y="1287780"/>
            <a:ext cx="2852420"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3．选择营销媒介</a:t>
            </a:r>
          </a:p>
        </p:txBody>
      </p:sp>
      <p:sp>
        <p:nvSpPr>
          <p:cNvPr id="6" name="文本框 5"/>
          <p:cNvSpPr txBox="1"/>
          <p:nvPr>
            <p:custDataLst>
              <p:tags r:id="rId2"/>
            </p:custDataLst>
          </p:nvPr>
        </p:nvSpPr>
        <p:spPr>
          <a:xfrm>
            <a:off x="1104900" y="2000250"/>
            <a:ext cx="10437495" cy="1476375"/>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有了好的营销内容后，还要依靠好的营销媒介和渠道，才能扩大营销范围，增强营销效果。此外，有影响力的人也是一种常用的营销媒介，如自由撰稿人、合作伙伴、行业意见领袖、忠实粉丝等。</a:t>
            </a:r>
          </a:p>
        </p:txBody>
      </p:sp>
      <p:sp>
        <p:nvSpPr>
          <p:cNvPr id="4" name="矩形 3"/>
          <p:cNvSpPr/>
          <p:nvPr>
            <p:custDataLst>
              <p:tags r:id="rId3"/>
            </p:custDataLst>
          </p:nvPr>
        </p:nvSpPr>
        <p:spPr>
          <a:xfrm>
            <a:off x="1120775" y="3787140"/>
            <a:ext cx="3053715"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4．策划和包装内容</a:t>
            </a:r>
          </a:p>
        </p:txBody>
      </p:sp>
      <p:sp>
        <p:nvSpPr>
          <p:cNvPr id="5" name="文本框 4"/>
          <p:cNvSpPr txBox="1"/>
          <p:nvPr>
            <p:custDataLst>
              <p:tags r:id="rId4"/>
            </p:custDataLst>
          </p:nvPr>
        </p:nvSpPr>
        <p:spPr>
          <a:xfrm>
            <a:off x="1090295" y="4632960"/>
            <a:ext cx="10452100" cy="1476375"/>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策划和包装内容是内容营销中的重要一环。即使是好的内容，如果没有经过系统的策划和包装，可能也无法让更多人知晓，而通过适当的策划和包装后，一般的内容也可能会获得较多的流量。</a:t>
            </a: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3  </a:t>
            </a:r>
            <a:r>
              <a:rPr dirty="0"/>
              <a:t>内容定位的</a:t>
            </a:r>
            <a:r>
              <a:rPr lang="zh-CN" dirty="0"/>
              <a:t>流程</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111250" y="1287780"/>
            <a:ext cx="2852420"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5．打造内容亮点</a:t>
            </a:r>
          </a:p>
        </p:txBody>
      </p:sp>
      <p:sp>
        <p:nvSpPr>
          <p:cNvPr id="6" name="文本框 5"/>
          <p:cNvSpPr txBox="1"/>
          <p:nvPr>
            <p:custDataLst>
              <p:tags r:id="rId2"/>
            </p:custDataLst>
          </p:nvPr>
        </p:nvSpPr>
        <p:spPr>
          <a:xfrm>
            <a:off x="1054735" y="2179955"/>
            <a:ext cx="10437495" cy="1014730"/>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打造内容亮点是内容定位的核心步骤，能够使内容创造出更多的价值。一般可以从以下</a:t>
            </a:r>
            <a:r>
              <a:rPr lang="en-US" altLang="zh-CN" sz="2000" dirty="0">
                <a:latin typeface="微软雅黑" panose="020B0503020204020204" pitchFamily="34" charset="-122"/>
                <a:ea typeface="微软雅黑" panose="020B0503020204020204" pitchFamily="34" charset="-122"/>
                <a:sym typeface="+mn-ea"/>
              </a:rPr>
              <a:t>4</a:t>
            </a:r>
            <a:r>
              <a:rPr lang="zh-CN" altLang="en-US" sz="2000" dirty="0">
                <a:latin typeface="微软雅黑" panose="020B0503020204020204" pitchFamily="34" charset="-122"/>
                <a:ea typeface="微软雅黑" panose="020B0503020204020204" pitchFamily="34" charset="-122"/>
                <a:sym typeface="+mn-ea"/>
              </a:rPr>
              <a:t>个方面来思考。</a:t>
            </a:r>
          </a:p>
        </p:txBody>
      </p:sp>
      <p:grpSp>
        <p:nvGrpSpPr>
          <p:cNvPr id="27" name="组合 26"/>
          <p:cNvGrpSpPr/>
          <p:nvPr>
            <p:custDataLst>
              <p:tags r:id="rId3"/>
            </p:custDataLst>
          </p:nvPr>
        </p:nvGrpSpPr>
        <p:grpSpPr>
          <a:xfrm>
            <a:off x="1325245" y="3691890"/>
            <a:ext cx="9996805" cy="1835150"/>
            <a:chOff x="2217" y="5784"/>
            <a:chExt cx="15743" cy="2890"/>
          </a:xfrm>
        </p:grpSpPr>
        <p:grpSp>
          <p:nvGrpSpPr>
            <p:cNvPr id="23" name="组合 22"/>
            <p:cNvGrpSpPr/>
            <p:nvPr/>
          </p:nvGrpSpPr>
          <p:grpSpPr>
            <a:xfrm>
              <a:off x="2217" y="5784"/>
              <a:ext cx="2702" cy="2861"/>
              <a:chOff x="5322" y="5784"/>
              <a:chExt cx="2702" cy="2861"/>
            </a:xfrm>
          </p:grpSpPr>
          <p:sp>
            <p:nvSpPr>
              <p:cNvPr id="11" name="文本框 10"/>
              <p:cNvSpPr txBox="1"/>
              <p:nvPr>
                <p:custDataLst>
                  <p:tags r:id="rId13"/>
                </p:custDataLst>
              </p:nvPr>
            </p:nvSpPr>
            <p:spPr>
              <a:xfrm>
                <a:off x="5858" y="5784"/>
                <a:ext cx="1632" cy="1609"/>
              </a:xfrm>
              <a:prstGeom prst="rect">
                <a:avLst/>
              </a:prstGeom>
              <a:noFill/>
            </p:spPr>
            <p:txBody>
              <a:bodyPr wrap="none" rtlCol="0">
                <a:normAutofit/>
              </a:bodyPr>
              <a:lstStyle/>
              <a:p>
                <a:pPr algn="ctr"/>
                <a:r>
                  <a:rPr lang="en-US" altLang="zh-CN" sz="4000" b="1" dirty="0">
                    <a:solidFill>
                      <a:schemeClr val="tx2"/>
                    </a:solidFill>
                    <a:sym typeface="Arial" panose="020B0604020202020204" pitchFamily="34" charset="0"/>
                  </a:rPr>
                  <a:t>01</a:t>
                </a:r>
              </a:p>
            </p:txBody>
          </p:sp>
          <p:sp>
            <p:nvSpPr>
              <p:cNvPr id="12" name="文本框 11"/>
              <p:cNvSpPr txBox="1"/>
              <p:nvPr>
                <p:custDataLst>
                  <p:tags r:id="rId14"/>
                </p:custDataLst>
              </p:nvPr>
            </p:nvSpPr>
            <p:spPr>
              <a:xfrm>
                <a:off x="5322" y="7805"/>
                <a:ext cx="2703" cy="840"/>
              </a:xfrm>
              <a:prstGeom prst="rect">
                <a:avLst/>
              </a:prstGeom>
              <a:noFill/>
            </p:spPr>
            <p:txBody>
              <a:bodyPr wrap="square" lIns="91392" tIns="45696" rIns="91392" bIns="0" rtlCol="0" anchor="b" anchorCtr="0">
                <a:normAutofit/>
              </a:bodyPr>
              <a:lstStyle/>
              <a:p>
                <a:pPr algn="ctr">
                  <a:lnSpc>
                    <a:spcPct val="120000"/>
                  </a:lnSpc>
                </a:pPr>
                <a:r>
                  <a:rPr lang="zh-CN" altLang="en-US" sz="2000" b="1" spc="30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优化关键词</a:t>
                </a:r>
              </a:p>
            </p:txBody>
          </p:sp>
          <p:sp>
            <p:nvSpPr>
              <p:cNvPr id="13" name="等腰三角形 12"/>
              <p:cNvSpPr/>
              <p:nvPr>
                <p:custDataLst>
                  <p:tags r:id="rId15"/>
                </p:custDataLst>
              </p:nvPr>
            </p:nvSpPr>
            <p:spPr>
              <a:xfrm rot="10800000">
                <a:off x="6512" y="7474"/>
                <a:ext cx="325" cy="280"/>
              </a:xfrm>
              <a:prstGeom prst="triangle">
                <a:avLst/>
              </a:prstGeom>
              <a:solidFill>
                <a:schemeClr val="tx2"/>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olidFill>
                    <a:schemeClr val="tx2"/>
                  </a:solidFill>
                  <a:sym typeface="Arial" panose="020B0604020202020204" pitchFamily="34" charset="0"/>
                </a:endParaRPr>
              </a:p>
            </p:txBody>
          </p:sp>
        </p:grpSp>
        <p:grpSp>
          <p:nvGrpSpPr>
            <p:cNvPr id="24" name="组合 23"/>
            <p:cNvGrpSpPr/>
            <p:nvPr/>
          </p:nvGrpSpPr>
          <p:grpSpPr>
            <a:xfrm>
              <a:off x="6242" y="5784"/>
              <a:ext cx="2702" cy="2861"/>
              <a:chOff x="8566" y="5784"/>
              <a:chExt cx="2702" cy="2861"/>
            </a:xfrm>
          </p:grpSpPr>
          <p:sp>
            <p:nvSpPr>
              <p:cNvPr id="14" name="文本框 13"/>
              <p:cNvSpPr txBox="1"/>
              <p:nvPr>
                <p:custDataLst>
                  <p:tags r:id="rId10"/>
                </p:custDataLst>
              </p:nvPr>
            </p:nvSpPr>
            <p:spPr>
              <a:xfrm>
                <a:off x="9102" y="5784"/>
                <a:ext cx="1632" cy="1609"/>
              </a:xfrm>
              <a:prstGeom prst="rect">
                <a:avLst/>
              </a:prstGeom>
              <a:noFill/>
            </p:spPr>
            <p:txBody>
              <a:bodyPr wrap="none" rtlCol="0">
                <a:normAutofit/>
              </a:bodyPr>
              <a:lstStyle/>
              <a:p>
                <a:pPr algn="ctr"/>
                <a:r>
                  <a:rPr lang="en-US" altLang="zh-CN" sz="4000" b="1" dirty="0">
                    <a:solidFill>
                      <a:srgbClr val="B9DD55"/>
                    </a:solidFill>
                    <a:sym typeface="Arial" panose="020B0604020202020204" pitchFamily="34" charset="0"/>
                  </a:rPr>
                  <a:t>02</a:t>
                </a:r>
              </a:p>
            </p:txBody>
          </p:sp>
          <p:sp>
            <p:nvSpPr>
              <p:cNvPr id="15" name="文本框 14"/>
              <p:cNvSpPr txBox="1"/>
              <p:nvPr>
                <p:custDataLst>
                  <p:tags r:id="rId11"/>
                </p:custDataLst>
              </p:nvPr>
            </p:nvSpPr>
            <p:spPr>
              <a:xfrm>
                <a:off x="8566" y="7805"/>
                <a:ext cx="2703" cy="840"/>
              </a:xfrm>
              <a:prstGeom prst="rect">
                <a:avLst/>
              </a:prstGeom>
              <a:noFill/>
            </p:spPr>
            <p:txBody>
              <a:bodyPr wrap="square" lIns="91392" tIns="45696" rIns="91392" bIns="0" rtlCol="0" anchor="b" anchorCtr="0">
                <a:normAutofit/>
              </a:bodyPr>
              <a:lstStyle/>
              <a:p>
                <a:pPr algn="ctr">
                  <a:lnSpc>
                    <a:spcPct val="120000"/>
                  </a:lnSpc>
                </a:pPr>
                <a:r>
                  <a:rPr lang="zh-CN" altLang="en-US" sz="2000" b="1" spc="300">
                    <a:solidFill>
                      <a:srgbClr val="B9DD55"/>
                    </a:solidFill>
                    <a:latin typeface="Arial" panose="020B0604020202020204" pitchFamily="34" charset="0"/>
                    <a:ea typeface="微软雅黑" panose="020B0503020204020204" pitchFamily="34" charset="-122"/>
                    <a:cs typeface="+mn-ea"/>
                    <a:sym typeface="Arial" panose="020B0604020202020204" pitchFamily="34" charset="0"/>
                  </a:rPr>
                  <a:t>展现价值</a:t>
                </a:r>
              </a:p>
            </p:txBody>
          </p:sp>
          <p:sp>
            <p:nvSpPr>
              <p:cNvPr id="16" name="等腰三角形 15"/>
              <p:cNvSpPr/>
              <p:nvPr>
                <p:custDataLst>
                  <p:tags r:id="rId12"/>
                </p:custDataLst>
              </p:nvPr>
            </p:nvSpPr>
            <p:spPr>
              <a:xfrm rot="10800000">
                <a:off x="9756" y="7474"/>
                <a:ext cx="325" cy="280"/>
              </a:xfrm>
              <a:prstGeom prst="triangle">
                <a:avLst/>
              </a:prstGeom>
              <a:solidFill>
                <a:srgbClr val="B9DD55"/>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olidFill>
                    <a:srgbClr val="B9DD55"/>
                  </a:solidFill>
                  <a:sym typeface="Arial" panose="020B0604020202020204" pitchFamily="34" charset="0"/>
                </a:endParaRPr>
              </a:p>
            </p:txBody>
          </p:sp>
        </p:grpSp>
        <p:grpSp>
          <p:nvGrpSpPr>
            <p:cNvPr id="25" name="组合 24"/>
            <p:cNvGrpSpPr/>
            <p:nvPr/>
          </p:nvGrpSpPr>
          <p:grpSpPr>
            <a:xfrm>
              <a:off x="10267" y="5784"/>
              <a:ext cx="3118" cy="2891"/>
              <a:chOff x="11785" y="5784"/>
              <a:chExt cx="3118" cy="2891"/>
            </a:xfrm>
          </p:grpSpPr>
          <p:sp>
            <p:nvSpPr>
              <p:cNvPr id="17" name="文本框 16"/>
              <p:cNvSpPr txBox="1"/>
              <p:nvPr>
                <p:custDataLst>
                  <p:tags r:id="rId7"/>
                </p:custDataLst>
              </p:nvPr>
            </p:nvSpPr>
            <p:spPr>
              <a:xfrm>
                <a:off x="12346" y="5784"/>
                <a:ext cx="1632" cy="1609"/>
              </a:xfrm>
              <a:prstGeom prst="rect">
                <a:avLst/>
              </a:prstGeom>
              <a:noFill/>
            </p:spPr>
            <p:txBody>
              <a:bodyPr wrap="none" rtlCol="0">
                <a:normAutofit/>
              </a:bodyPr>
              <a:lstStyle/>
              <a:p>
                <a:pPr algn="ctr"/>
                <a:r>
                  <a:rPr lang="en-US" altLang="zh-CN" sz="4000" b="1" dirty="0">
                    <a:solidFill>
                      <a:schemeClr val="accent3">
                        <a:lumMod val="75000"/>
                      </a:schemeClr>
                    </a:solidFill>
                    <a:sym typeface="Arial" panose="020B0604020202020204" pitchFamily="34" charset="0"/>
                  </a:rPr>
                  <a:t>03</a:t>
                </a:r>
              </a:p>
            </p:txBody>
          </p:sp>
          <p:sp>
            <p:nvSpPr>
              <p:cNvPr id="18" name="文本框 17"/>
              <p:cNvSpPr txBox="1"/>
              <p:nvPr>
                <p:custDataLst>
                  <p:tags r:id="rId8"/>
                </p:custDataLst>
              </p:nvPr>
            </p:nvSpPr>
            <p:spPr>
              <a:xfrm>
                <a:off x="11785" y="7835"/>
                <a:ext cx="3118" cy="840"/>
              </a:xfrm>
              <a:prstGeom prst="rect">
                <a:avLst/>
              </a:prstGeom>
              <a:noFill/>
            </p:spPr>
            <p:txBody>
              <a:bodyPr wrap="square" lIns="91392" tIns="45696" rIns="91392" bIns="0" rtlCol="0" anchor="b" anchorCtr="0">
                <a:normAutofit/>
              </a:bodyPr>
              <a:lstStyle/>
              <a:p>
                <a:pPr algn="ctr">
                  <a:lnSpc>
                    <a:spcPct val="120000"/>
                  </a:lnSpc>
                </a:pPr>
                <a:r>
                  <a:rPr lang="zh-CN" altLang="en-US" sz="2000" b="1" spc="300">
                    <a:solidFill>
                      <a:schemeClr val="accent3">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体现品牌精神</a:t>
                </a:r>
              </a:p>
            </p:txBody>
          </p:sp>
          <p:sp>
            <p:nvSpPr>
              <p:cNvPr id="19" name="等腰三角形 18"/>
              <p:cNvSpPr/>
              <p:nvPr>
                <p:custDataLst>
                  <p:tags r:id="rId9"/>
                </p:custDataLst>
              </p:nvPr>
            </p:nvSpPr>
            <p:spPr>
              <a:xfrm rot="10800000">
                <a:off x="13000" y="7474"/>
                <a:ext cx="325" cy="280"/>
              </a:xfrm>
              <a:prstGeom prst="triangle">
                <a:avLst/>
              </a:prstGeom>
              <a:solidFill>
                <a:schemeClr val="accent3"/>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26" name="组合 25"/>
            <p:cNvGrpSpPr/>
            <p:nvPr/>
          </p:nvGrpSpPr>
          <p:grpSpPr>
            <a:xfrm>
              <a:off x="14640" y="5814"/>
              <a:ext cx="3320" cy="2861"/>
              <a:chOff x="14720" y="5784"/>
              <a:chExt cx="3320" cy="2861"/>
            </a:xfrm>
          </p:grpSpPr>
          <p:sp>
            <p:nvSpPr>
              <p:cNvPr id="20" name="文本框 19"/>
              <p:cNvSpPr txBox="1"/>
              <p:nvPr>
                <p:custDataLst>
                  <p:tags r:id="rId4"/>
                </p:custDataLst>
              </p:nvPr>
            </p:nvSpPr>
            <p:spPr>
              <a:xfrm>
                <a:off x="15591" y="5784"/>
                <a:ext cx="1632" cy="1609"/>
              </a:xfrm>
              <a:prstGeom prst="rect">
                <a:avLst/>
              </a:prstGeom>
              <a:noFill/>
            </p:spPr>
            <p:txBody>
              <a:bodyPr wrap="none" rtlCol="0">
                <a:normAutofit/>
              </a:bodyPr>
              <a:lstStyle/>
              <a:p>
                <a:pPr algn="ctr"/>
                <a:r>
                  <a:rPr lang="en-US" altLang="zh-CN" sz="4000" b="1" dirty="0">
                    <a:solidFill>
                      <a:srgbClr val="4B99BC"/>
                    </a:solidFill>
                    <a:sym typeface="Arial" panose="020B0604020202020204" pitchFamily="34" charset="0"/>
                  </a:rPr>
                  <a:t>04</a:t>
                </a:r>
              </a:p>
            </p:txBody>
          </p:sp>
          <p:sp>
            <p:nvSpPr>
              <p:cNvPr id="21" name="文本框 20"/>
              <p:cNvSpPr txBox="1"/>
              <p:nvPr>
                <p:custDataLst>
                  <p:tags r:id="rId5"/>
                </p:custDataLst>
              </p:nvPr>
            </p:nvSpPr>
            <p:spPr>
              <a:xfrm>
                <a:off x="14720" y="7805"/>
                <a:ext cx="3320" cy="840"/>
              </a:xfrm>
              <a:prstGeom prst="rect">
                <a:avLst/>
              </a:prstGeom>
              <a:noFill/>
            </p:spPr>
            <p:txBody>
              <a:bodyPr wrap="square" lIns="91392" tIns="45696" rIns="91392" bIns="0" rtlCol="0" anchor="b" anchorCtr="0">
                <a:normAutofit/>
              </a:bodyPr>
              <a:lstStyle/>
              <a:p>
                <a:pPr algn="ctr">
                  <a:lnSpc>
                    <a:spcPct val="120000"/>
                  </a:lnSpc>
                </a:pPr>
                <a:r>
                  <a:rPr lang="zh-CN" altLang="en-US" sz="2000" b="1" spc="300">
                    <a:solidFill>
                      <a:srgbClr val="4B99BC"/>
                    </a:solidFill>
                    <a:latin typeface="Arial" panose="020B0604020202020204" pitchFamily="34" charset="0"/>
                    <a:ea typeface="微软雅黑" panose="020B0503020204020204" pitchFamily="34" charset="-122"/>
                    <a:cs typeface="+mn-ea"/>
                    <a:sym typeface="Arial" panose="020B0604020202020204" pitchFamily="34" charset="0"/>
                  </a:rPr>
                  <a:t>挖掘用户痛点</a:t>
                </a:r>
              </a:p>
            </p:txBody>
          </p:sp>
          <p:sp>
            <p:nvSpPr>
              <p:cNvPr id="22" name="等腰三角形 21"/>
              <p:cNvSpPr/>
              <p:nvPr>
                <p:custDataLst>
                  <p:tags r:id="rId6"/>
                </p:custDataLst>
              </p:nvPr>
            </p:nvSpPr>
            <p:spPr>
              <a:xfrm rot="10800000">
                <a:off x="16245" y="7474"/>
                <a:ext cx="325" cy="280"/>
              </a:xfrm>
              <a:prstGeom prst="triangle">
                <a:avLst/>
              </a:prstGeom>
              <a:solidFill>
                <a:srgbClr val="4B99BC"/>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3  </a:t>
            </a:r>
            <a:r>
              <a:rPr dirty="0"/>
              <a:t>内容定位的</a:t>
            </a:r>
            <a:r>
              <a:rPr lang="zh-CN" dirty="0"/>
              <a:t>流程</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02940" y="2532380"/>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1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13"/>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3"/>
            </p:custDataLst>
          </p:nvPr>
        </p:nvGrpSpPr>
        <p:grpSpPr>
          <a:xfrm>
            <a:off x="2129677" y="3390917"/>
            <a:ext cx="1191914" cy="672217"/>
            <a:chOff x="2215144" y="1952311"/>
            <a:chExt cx="1244730" cy="924318"/>
          </a:xfrm>
        </p:grpSpPr>
        <p:sp>
          <p:nvSpPr>
            <p:cNvPr id="85" name="平行四边形 84"/>
            <p:cNvSpPr/>
            <p:nvPr>
              <p:custDataLst>
                <p:tags r:id="rId10"/>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11"/>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2.2</a:t>
              </a:r>
              <a:endParaRPr lang="zh-CN" altLang="en-US" sz="3700" dirty="0">
                <a:solidFill>
                  <a:schemeClr val="bg1"/>
                </a:solidFill>
                <a:latin typeface="Impact" panose="020B0806030902050204" pitchFamily="34" charset="0"/>
              </a:endParaRPr>
            </a:p>
          </p:txBody>
        </p:sp>
      </p:grpSp>
      <p:sp>
        <p:nvSpPr>
          <p:cNvPr id="96" name="矩形 95"/>
          <p:cNvSpPr/>
          <p:nvPr>
            <p:custDataLst>
              <p:tags r:id="rId4"/>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新媒体用户定位</a:t>
            </a:r>
          </a:p>
        </p:txBody>
      </p:sp>
      <p:sp>
        <p:nvSpPr>
          <p:cNvPr id="97" name="矩形 96"/>
          <p:cNvSpPr/>
          <p:nvPr>
            <p:custDataLst>
              <p:tags r:id="rId5"/>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内容定位</a:t>
            </a:r>
          </a:p>
        </p:txBody>
      </p:sp>
      <p:grpSp>
        <p:nvGrpSpPr>
          <p:cNvPr id="87" name="组合 86"/>
          <p:cNvGrpSpPr/>
          <p:nvPr>
            <p:custDataLst>
              <p:tags r:id="rId6"/>
            </p:custDataLst>
          </p:nvPr>
        </p:nvGrpSpPr>
        <p:grpSpPr>
          <a:xfrm>
            <a:off x="2129790" y="4326890"/>
            <a:ext cx="1191895" cy="661670"/>
            <a:chOff x="2215144" y="3018134"/>
            <a:chExt cx="1244730" cy="909499"/>
          </a:xfrm>
        </p:grpSpPr>
        <p:sp>
          <p:nvSpPr>
            <p:cNvPr id="88" name="平行四边形 87"/>
            <p:cNvSpPr/>
            <p:nvPr>
              <p:custDataLst>
                <p:tags r:id="rId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9"/>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2.3</a:t>
              </a:r>
              <a:endParaRPr lang="zh-CN" altLang="en-US" sz="3700" dirty="0">
                <a:solidFill>
                  <a:schemeClr val="bg1"/>
                </a:solidFill>
                <a:latin typeface="Impact" panose="020B0806030902050204" pitchFamily="34" charset="0"/>
              </a:endParaRPr>
            </a:p>
          </p:txBody>
        </p:sp>
      </p:grpSp>
      <p:sp>
        <p:nvSpPr>
          <p:cNvPr id="98" name="矩形 97"/>
          <p:cNvSpPr/>
          <p:nvPr>
            <p:custDataLst>
              <p:tags r:id="rId7"/>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111250" y="1287780"/>
            <a:ext cx="2852420"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6．设计转化入口</a:t>
            </a:r>
          </a:p>
        </p:txBody>
      </p:sp>
      <p:sp>
        <p:nvSpPr>
          <p:cNvPr id="6" name="文本框 5"/>
          <p:cNvSpPr txBox="1"/>
          <p:nvPr>
            <p:custDataLst>
              <p:tags r:id="rId2"/>
            </p:custDataLst>
          </p:nvPr>
        </p:nvSpPr>
        <p:spPr>
          <a:xfrm>
            <a:off x="1104900" y="2000250"/>
            <a:ext cx="10437495" cy="1476375"/>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不管是视频、音频、图片还是文字，在营销时都需要提供一个方便用户行动的入口，如快速关注、直接购买、了解更多、收藏转发等，让用户可以及时通过简单便捷的入口对所接收的信息进行关注、购买、收藏等。</a:t>
            </a:r>
          </a:p>
        </p:txBody>
      </p:sp>
      <p:sp>
        <p:nvSpPr>
          <p:cNvPr id="4" name="矩形 3"/>
          <p:cNvSpPr/>
          <p:nvPr>
            <p:custDataLst>
              <p:tags r:id="rId3"/>
            </p:custDataLst>
          </p:nvPr>
        </p:nvSpPr>
        <p:spPr>
          <a:xfrm>
            <a:off x="1120775" y="3787140"/>
            <a:ext cx="3053715" cy="535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7．追踪和反馈效果</a:t>
            </a:r>
          </a:p>
        </p:txBody>
      </p:sp>
      <p:sp>
        <p:nvSpPr>
          <p:cNvPr id="5" name="文本框 4"/>
          <p:cNvSpPr txBox="1"/>
          <p:nvPr>
            <p:custDataLst>
              <p:tags r:id="rId4"/>
            </p:custDataLst>
          </p:nvPr>
        </p:nvSpPr>
        <p:spPr>
          <a:xfrm>
            <a:off x="1090295" y="4632960"/>
            <a:ext cx="10452100" cy="1476375"/>
          </a:xfrm>
          <a:prstGeom prst="rect">
            <a:avLst/>
          </a:prstGeom>
          <a:noFill/>
        </p:spPr>
        <p:txBody>
          <a:bodyPr wrap="square" rtlCol="0">
            <a:spAutoFit/>
          </a:bodyPr>
          <a:lstStyle/>
          <a:p>
            <a:pPr lvl="0" indent="457200" algn="just">
              <a:lnSpc>
                <a:spcPct val="150000"/>
              </a:lnSpc>
              <a:buClrTx/>
              <a:buSzTx/>
              <a:buFontTx/>
            </a:pPr>
            <a:r>
              <a:rPr lang="zh-CN" altLang="en-US" sz="2000" dirty="0">
                <a:latin typeface="微软雅黑" panose="020B0503020204020204" pitchFamily="34" charset="-122"/>
                <a:ea typeface="微软雅黑" panose="020B0503020204020204" pitchFamily="34" charset="-122"/>
                <a:sym typeface="+mn-ea"/>
              </a:rPr>
              <a:t>一般来说，衡量内容营销的质量和效果可以遵循内容制作效率、内容传播广度、内容传播次数、内容转化率等指标。根据各项指标实际表现对内容营销的效果进行评价和判断，再优化表现不佳的指标，从而获取更大的营销价值。</a:t>
            </a:r>
          </a:p>
        </p:txBody>
      </p:sp>
      <p:sp>
        <p:nvSpPr>
          <p:cNvPr id="2"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a:t>
            </a:r>
            <a:r>
              <a:rPr lang="en-US" dirty="0"/>
              <a:t>2</a:t>
            </a:r>
            <a:r>
              <a:rPr dirty="0"/>
              <a:t>.</a:t>
            </a:r>
            <a:r>
              <a:rPr lang="en-US" dirty="0"/>
              <a:t>3  </a:t>
            </a:r>
            <a:r>
              <a:rPr dirty="0"/>
              <a:t>内容定位的</a:t>
            </a:r>
            <a:r>
              <a:rPr lang="zh-CN" dirty="0"/>
              <a:t>流程</a:t>
            </a: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3202940" y="4368165"/>
            <a:ext cx="5356225"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a:off x="2129677" y="2484764"/>
            <a:ext cx="1191914" cy="660400"/>
            <a:chOff x="2215144" y="927951"/>
            <a:chExt cx="1244730" cy="908065"/>
          </a:xfrm>
        </p:grpSpPr>
        <p:sp>
          <p:nvSpPr>
            <p:cNvPr id="82" name="平行四边形 81"/>
            <p:cNvSpPr/>
            <p:nvPr>
              <p:custDataLst>
                <p:tags r:id="rId1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13"/>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2.1</a:t>
              </a:r>
              <a:endParaRPr lang="zh-CN" altLang="en-US" sz="3700" dirty="0">
                <a:solidFill>
                  <a:schemeClr val="bg1"/>
                </a:solidFill>
                <a:latin typeface="Impact" panose="020B0806030902050204" pitchFamily="34" charset="0"/>
              </a:endParaRPr>
            </a:p>
          </p:txBody>
        </p:sp>
      </p:grpSp>
      <p:grpSp>
        <p:nvGrpSpPr>
          <p:cNvPr id="84" name="组合 83"/>
          <p:cNvGrpSpPr/>
          <p:nvPr>
            <p:custDataLst>
              <p:tags r:id="rId3"/>
            </p:custDataLst>
          </p:nvPr>
        </p:nvGrpSpPr>
        <p:grpSpPr>
          <a:xfrm>
            <a:off x="2129677" y="3390917"/>
            <a:ext cx="1191914" cy="672217"/>
            <a:chOff x="2215144" y="1952311"/>
            <a:chExt cx="1244730" cy="924318"/>
          </a:xfrm>
        </p:grpSpPr>
        <p:sp>
          <p:nvSpPr>
            <p:cNvPr id="85" name="平行四边形 84"/>
            <p:cNvSpPr/>
            <p:nvPr>
              <p:custDataLst>
                <p:tags r:id="rId10"/>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11"/>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2.2</a:t>
              </a:r>
              <a:endParaRPr lang="zh-CN" altLang="en-US" sz="3700" dirty="0">
                <a:solidFill>
                  <a:schemeClr val="bg1"/>
                </a:solidFill>
                <a:latin typeface="Impact" panose="020B0806030902050204" pitchFamily="34" charset="0"/>
              </a:endParaRPr>
            </a:p>
          </p:txBody>
        </p:sp>
      </p:grpSp>
      <p:sp>
        <p:nvSpPr>
          <p:cNvPr id="96" name="矩形 95"/>
          <p:cNvSpPr/>
          <p:nvPr>
            <p:custDataLst>
              <p:tags r:id="rId4"/>
            </p:custDataLst>
          </p:nvPr>
        </p:nvSpPr>
        <p:spPr>
          <a:xfrm>
            <a:off x="3625462" y="2622214"/>
            <a:ext cx="3768167"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新媒体用户定位</a:t>
            </a:r>
          </a:p>
        </p:txBody>
      </p:sp>
      <p:sp>
        <p:nvSpPr>
          <p:cNvPr id="97" name="矩形 96"/>
          <p:cNvSpPr/>
          <p:nvPr>
            <p:custDataLst>
              <p:tags r:id="rId5"/>
            </p:custDataLst>
          </p:nvPr>
        </p:nvSpPr>
        <p:spPr>
          <a:xfrm>
            <a:off x="3625462" y="3549586"/>
            <a:ext cx="3768167" cy="436245"/>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内容定位</a:t>
            </a:r>
          </a:p>
        </p:txBody>
      </p:sp>
      <p:grpSp>
        <p:nvGrpSpPr>
          <p:cNvPr id="87" name="组合 86"/>
          <p:cNvGrpSpPr/>
          <p:nvPr>
            <p:custDataLst>
              <p:tags r:id="rId6"/>
            </p:custDataLst>
          </p:nvPr>
        </p:nvGrpSpPr>
        <p:grpSpPr>
          <a:xfrm>
            <a:off x="2129790" y="4326890"/>
            <a:ext cx="1191895" cy="661670"/>
            <a:chOff x="2215144" y="3018134"/>
            <a:chExt cx="1244730" cy="909499"/>
          </a:xfrm>
        </p:grpSpPr>
        <p:sp>
          <p:nvSpPr>
            <p:cNvPr id="88" name="平行四边形 87"/>
            <p:cNvSpPr/>
            <p:nvPr>
              <p:custDataLst>
                <p:tags r:id="rId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9"/>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2.3</a:t>
              </a:r>
              <a:endParaRPr lang="zh-CN" altLang="en-US" sz="3700" dirty="0">
                <a:solidFill>
                  <a:schemeClr val="bg1"/>
                </a:solidFill>
                <a:latin typeface="Impact" panose="020B0806030902050204" pitchFamily="34" charset="0"/>
              </a:endParaRPr>
            </a:p>
          </p:txBody>
        </p:sp>
      </p:grpSp>
      <p:sp>
        <p:nvSpPr>
          <p:cNvPr id="98" name="矩形 97"/>
          <p:cNvSpPr/>
          <p:nvPr>
            <p:custDataLst>
              <p:tags r:id="rId7"/>
            </p:custDataLst>
          </p:nvPr>
        </p:nvSpPr>
        <p:spPr>
          <a:xfrm>
            <a:off x="3625215" y="4474210"/>
            <a:ext cx="5220970"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课堂实训</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2.3.1  </a:t>
            </a:r>
            <a:r>
              <a:rPr lang="zh-CN" altLang="en-US" dirty="0"/>
              <a:t>为化妆品品牌建立用户管理表</a:t>
            </a:r>
          </a:p>
        </p:txBody>
      </p:sp>
      <p:graphicFrame>
        <p:nvGraphicFramePr>
          <p:cNvPr id="47" name="表格 46"/>
          <p:cNvGraphicFramePr>
            <a:graphicFrameLocks noGrp="1"/>
          </p:cNvGraphicFramePr>
          <p:nvPr>
            <p:custDataLst>
              <p:tags r:id="rId1"/>
            </p:custDataLst>
          </p:nvPr>
        </p:nvGraphicFramePr>
        <p:xfrm>
          <a:off x="1055370" y="2569210"/>
          <a:ext cx="10377170" cy="4135120"/>
        </p:xfrm>
        <a:graphic>
          <a:graphicData uri="http://schemas.openxmlformats.org/drawingml/2006/table">
            <a:tbl>
              <a:tblPr firstRow="1" bandRow="1">
                <a:tableStyleId>{5C22544A-7EE6-4342-B048-85BDC9FD1C3A}</a:tableStyleId>
              </a:tblPr>
              <a:tblGrid>
                <a:gridCol w="1352550">
                  <a:extLst>
                    <a:ext uri="{9D8B030D-6E8A-4147-A177-3AD203B41FA5}">
                      <a16:colId xmlns:a16="http://schemas.microsoft.com/office/drawing/2014/main" val="20000"/>
                    </a:ext>
                  </a:extLst>
                </a:gridCol>
                <a:gridCol w="4187190">
                  <a:extLst>
                    <a:ext uri="{9D8B030D-6E8A-4147-A177-3AD203B41FA5}">
                      <a16:colId xmlns:a16="http://schemas.microsoft.com/office/drawing/2014/main" val="20001"/>
                    </a:ext>
                  </a:extLst>
                </a:gridCol>
                <a:gridCol w="4837430">
                  <a:extLst>
                    <a:ext uri="{9D8B030D-6E8A-4147-A177-3AD203B41FA5}">
                      <a16:colId xmlns:a16="http://schemas.microsoft.com/office/drawing/2014/main" val="20002"/>
                    </a:ext>
                  </a:extLst>
                </a:gridCol>
              </a:tblGrid>
              <a:tr h="1012190">
                <a:tc rowSpan="3">
                  <a:txBody>
                    <a:bodyPr/>
                    <a:lstStyle/>
                    <a:p>
                      <a:pPr indent="0" algn="l" defTabSz="914400" rtl="0" fontAlgn="auto">
                        <a:lnSpc>
                          <a:spcPct val="100000"/>
                        </a:lnSpc>
                        <a:buNone/>
                      </a:pPr>
                      <a:r>
                        <a:rPr lang="zh-CN" altLang="en-US" sz="2000" b="1" dirty="0">
                          <a:solidFill>
                            <a:srgbClr val="FFFFFF"/>
                          </a:solidFill>
                          <a:latin typeface="微软雅黑" panose="020B0503020204020204" pitchFamily="34" charset="-122"/>
                        </a:rPr>
                        <a:t>实训步骤</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gridSpan="2">
                  <a:txBody>
                    <a:bodyPr/>
                    <a:lstStyle/>
                    <a:p>
                      <a:pPr indent="0" fontAlgn="auto">
                        <a:lnSpc>
                          <a:spcPct val="100000"/>
                        </a:lnSpc>
                      </a:pPr>
                      <a:r>
                        <a:rPr sz="2000" b="0" dirty="0">
                          <a:solidFill>
                            <a:schemeClr val="dk1"/>
                          </a:solidFill>
                          <a:latin typeface="微软雅黑" panose="020B0503020204020204" pitchFamily="34" charset="-122"/>
                          <a:ea typeface="微软雅黑" panose="020B0503020204020204" pitchFamily="34" charset="-122"/>
                          <a:sym typeface="+mn-ea"/>
                        </a:rPr>
                        <a:t>（1）收集并整理用户信息。</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00000"/>
                        </a:lnSpc>
                      </a:pPr>
                      <a:r>
                        <a:rPr sz="2000" b="0" dirty="0">
                          <a:solidFill>
                            <a:schemeClr val="dk1"/>
                          </a:solidFill>
                          <a:latin typeface="微软雅黑" panose="020B0503020204020204" pitchFamily="34" charset="-122"/>
                          <a:ea typeface="微软雅黑" panose="020B0503020204020204" pitchFamily="34" charset="-122"/>
                          <a:sym typeface="+mn-ea"/>
                        </a:rPr>
                        <a:t>（2）使用RFM模型划分用户等级。</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00000"/>
                        </a:lnSpc>
                      </a:pPr>
                      <a:r>
                        <a:rPr sz="2000" b="0" dirty="0">
                          <a:solidFill>
                            <a:schemeClr val="dk1"/>
                          </a:solidFill>
                          <a:latin typeface="微软雅黑" panose="020B0503020204020204" pitchFamily="34" charset="-122"/>
                          <a:ea typeface="微软雅黑" panose="020B0503020204020204" pitchFamily="34" charset="-122"/>
                          <a:sym typeface="+mn-ea"/>
                        </a:rPr>
                        <a:t>（3）建立用户管理表。</a:t>
                      </a:r>
                      <a:endPar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19" marR="91419" marT="45709" marB="45709" anchor="ctr">
                    <a:solidFill>
                      <a:schemeClr val="bg1">
                        <a:lumMod val="85000"/>
                      </a:schemeClr>
                    </a:solidFill>
                  </a:tcPr>
                </a:tc>
                <a:tc hMerge="1">
                  <a:txBody>
                    <a:bodyPr/>
                    <a:lstStyle/>
                    <a:p>
                      <a:endParaRPr lang="zh-CN"/>
                    </a:p>
                  </a:txBody>
                  <a:tcPr marL="91419" marR="91419" marT="45709" marB="45709" anchor="ctr">
                    <a:solidFill>
                      <a:schemeClr val="bg1">
                        <a:lumMod val="85000"/>
                      </a:schemeClr>
                    </a:solidFill>
                  </a:tcPr>
                </a:tc>
                <a:extLst>
                  <a:ext uri="{0D108BD9-81ED-4DB2-BD59-A6C34878D82A}">
                    <a16:rowId xmlns:a16="http://schemas.microsoft.com/office/drawing/2014/main" val="10000"/>
                  </a:ext>
                </a:extLst>
              </a:tr>
              <a:tr h="546735">
                <a:tc vMerge="1">
                  <a:txBody>
                    <a:bodyPr/>
                    <a:lstStyle/>
                    <a:p>
                      <a:endParaRPr lang="zh-CN"/>
                    </a:p>
                  </a:txBody>
                  <a:tcPr marL="91419" marR="91419" marT="45709" marB="45709" anchor="ctr">
                    <a:solidFill>
                      <a:srgbClr val="0070C0"/>
                    </a:solidFill>
                  </a:tcPr>
                </a:tc>
                <a:tc gridSpan="2">
                  <a:txBody>
                    <a:bodyPr/>
                    <a:lstStyle/>
                    <a:p>
                      <a:pPr indent="0" fontAlgn="auto">
                        <a:lnSpc>
                          <a:spcPct val="100000"/>
                        </a:lnSpc>
                      </a:pPr>
                      <a:r>
                        <a:rPr sz="2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（1）收集并整理用户信息。</a:t>
                      </a:r>
                      <a:endPar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19" marR="91419" marT="45709" marB="45709" anchor="ctr">
                    <a:solidFill>
                      <a:schemeClr val="bg1">
                        <a:lumMod val="85000"/>
                      </a:schemeClr>
                    </a:solidFill>
                  </a:tcPr>
                </a:tc>
                <a:tc hMerge="1">
                  <a:txBody>
                    <a:bodyPr/>
                    <a:lstStyle/>
                    <a:p>
                      <a:endParaRPr lang="zh-CN"/>
                    </a:p>
                  </a:txBody>
                  <a:tcPr marL="91419" marR="91419" marT="45709" marB="45709" anchor="ctr">
                    <a:solidFill>
                      <a:schemeClr val="bg1">
                        <a:lumMod val="85000"/>
                      </a:schemeClr>
                    </a:solidFill>
                  </a:tcPr>
                </a:tc>
                <a:extLst>
                  <a:ext uri="{0D108BD9-81ED-4DB2-BD59-A6C34878D82A}">
                    <a16:rowId xmlns:a16="http://schemas.microsoft.com/office/drawing/2014/main" val="10001"/>
                  </a:ext>
                </a:extLst>
              </a:tr>
              <a:tr h="2576195">
                <a:tc vMerge="1">
                  <a:txBody>
                    <a:bodyPr/>
                    <a:lstStyle/>
                    <a:p>
                      <a:endParaRPr lang="zh-CN"/>
                    </a:p>
                  </a:txBody>
                  <a:tcPr marL="91419" marR="91419" marT="45709" marB="45709" anchor="ctr">
                    <a:solidFill>
                      <a:srgbClr val="0070C0"/>
                    </a:solidFill>
                  </a:tcPr>
                </a:tc>
                <a:tc>
                  <a:txBody>
                    <a:bodyPr/>
                    <a:lstStyle/>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（2）构建用户画像。</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01 计算男性用户人数。</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02 计算女性用户人数。</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03 计算性别占比。</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04 选择C31:C32单元格区域。</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05 插入簇状柱形图。</a:t>
                      </a:r>
                    </a:p>
                  </a:txBody>
                  <a:tcPr marL="91419" marR="91419" marT="45709" marB="45709" anchor="ctr">
                    <a:solidFill>
                      <a:schemeClr val="bg1">
                        <a:lumMod val="85000"/>
                      </a:schemeClr>
                    </a:solidFill>
                  </a:tcPr>
                </a:tc>
                <a:tc>
                  <a:txBody>
                    <a:bodyPr/>
                    <a:lstStyle/>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（3）使用RFM模型划分用户等级。</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01 计算间隔天数。</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02 计算R值。</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03 计算F值和M值。</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04 统计RFM值和用户类型。</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05 匹配用户类型。</a:t>
                      </a:r>
                    </a:p>
                    <a:p>
                      <a:pPr indent="0" fontAlgn="auto">
                        <a:lnSpc>
                          <a:spcPct val="100000"/>
                        </a:lnSpc>
                        <a:buNone/>
                      </a:pPr>
                      <a:r>
                        <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06 根据用户的姓名、性别、年龄和用户类型等信息制作出用户管理表。</a:t>
                      </a:r>
                    </a:p>
                  </a:txBody>
                  <a:tcPr marL="91419" marR="91419" marT="45709" marB="45709"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04" name="文本框 103"/>
          <p:cNvSpPr txBox="1"/>
          <p:nvPr/>
        </p:nvSpPr>
        <p:spPr>
          <a:xfrm>
            <a:off x="939800" y="969645"/>
            <a:ext cx="10668635" cy="147637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某化妆品品牌现即将推出新款洗面奶，为了解用户购买品牌化妆品的消费频率、消费金额等的差异，现需根据收集的用户信息，构建用户画像，划分用户等级，并建立用户管理表，以采取不同的营销策略。</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p:cNvGrpSpPr/>
          <p:nvPr/>
        </p:nvGrpSpPr>
        <p:grpSpPr bwMode="auto">
          <a:xfrm>
            <a:off x="-3175" y="6433896"/>
            <a:ext cx="12258675" cy="215900"/>
            <a:chOff x="-2540" y="3525964"/>
            <a:chExt cx="12258200" cy="216024"/>
          </a:xfrm>
        </p:grpSpPr>
        <p:sp>
          <p:nvSpPr>
            <p:cNvPr id="16"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9"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0"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1"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2"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graphicFrame>
        <p:nvGraphicFramePr>
          <p:cNvPr id="47" name="表格 46"/>
          <p:cNvGraphicFramePr>
            <a:graphicFrameLocks noGrp="1"/>
          </p:cNvGraphicFramePr>
          <p:nvPr>
            <p:custDataLst>
              <p:tags r:id="rId1"/>
            </p:custDataLst>
          </p:nvPr>
        </p:nvGraphicFramePr>
        <p:xfrm>
          <a:off x="1054735" y="3000375"/>
          <a:ext cx="10363200" cy="2943225"/>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4433570">
                  <a:extLst>
                    <a:ext uri="{9D8B030D-6E8A-4147-A177-3AD203B41FA5}">
                      <a16:colId xmlns:a16="http://schemas.microsoft.com/office/drawing/2014/main" val="20001"/>
                    </a:ext>
                  </a:extLst>
                </a:gridCol>
                <a:gridCol w="4570730">
                  <a:extLst>
                    <a:ext uri="{9D8B030D-6E8A-4147-A177-3AD203B41FA5}">
                      <a16:colId xmlns:a16="http://schemas.microsoft.com/office/drawing/2014/main" val="20002"/>
                    </a:ext>
                  </a:extLst>
                </a:gridCol>
              </a:tblGrid>
              <a:tr h="1022985">
                <a:tc>
                  <a:txBody>
                    <a:bodyPr/>
                    <a:lstStyle/>
                    <a:p>
                      <a:pPr indent="0" algn="l"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p>
                  </a:txBody>
                  <a:tcPr marL="91419" marR="91419" marT="45709" marB="45709" anchor="ctr">
                    <a:solidFill>
                      <a:srgbClr val="0070C0"/>
                    </a:solidFill>
                  </a:tcPr>
                </a:tc>
                <a:tc gridSpan="2">
                  <a:txBody>
                    <a:bodyPr/>
                    <a:lstStyle/>
                    <a:p>
                      <a:pPr indent="0" fontAlgn="auto">
                        <a:lnSpc>
                          <a:spcPct val="150000"/>
                        </a:lnSpc>
                      </a:pPr>
                      <a:r>
                        <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rPr>
                        <a:t>（1）按照内容定位的流程对洗面奶的营销内容进行内容定位。</a:t>
                      </a:r>
                    </a:p>
                    <a:p>
                      <a:pPr indent="0" fontAlgn="auto">
                        <a:lnSpc>
                          <a:spcPct val="150000"/>
                        </a:lnSpc>
                      </a:pPr>
                      <a:r>
                        <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rPr>
                        <a:t>（2）策划洗面奶的营销方案。</a:t>
                      </a:r>
                    </a:p>
                  </a:txBody>
                  <a:tcPr marL="91419" marR="91419" marT="45709" marB="45709" anchor="ctr">
                    <a:solidFill>
                      <a:schemeClr val="bg1">
                        <a:lumMod val="85000"/>
                      </a:schemeClr>
                    </a:solidFill>
                  </a:tcPr>
                </a:tc>
                <a:tc hMerge="1">
                  <a:txBody>
                    <a:bodyPr/>
                    <a:lstStyle/>
                    <a:p>
                      <a:endParaRPr lang="zh-CN"/>
                    </a:p>
                  </a:txBody>
                  <a:tcPr marL="91419" marR="91419" marT="45709" marB="45709" anchor="ctr">
                    <a:solidFill>
                      <a:schemeClr val="bg1">
                        <a:lumMod val="85000"/>
                      </a:schemeClr>
                    </a:solidFill>
                  </a:tcPr>
                </a:tc>
                <a:extLst>
                  <a:ext uri="{0D108BD9-81ED-4DB2-BD59-A6C34878D82A}">
                    <a16:rowId xmlns:a16="http://schemas.microsoft.com/office/drawing/2014/main" val="10000"/>
                  </a:ext>
                </a:extLst>
              </a:tr>
              <a:tr h="1920240">
                <a:tc>
                  <a:txBody>
                    <a:bodyPr/>
                    <a:lstStyle/>
                    <a:p>
                      <a:pPr indent="0" algn="l" defTabSz="914400" rtl="0" fontAlgn="auto">
                        <a:lnSpc>
                          <a:spcPct val="150000"/>
                        </a:lnSpc>
                        <a:buNone/>
                      </a:pPr>
                      <a:r>
                        <a:rPr lang="zh-CN" altLang="en-US" sz="2000" b="1" dirty="0">
                          <a:solidFill>
                            <a:srgbClr val="FFFFFF"/>
                          </a:solidFill>
                          <a:latin typeface="微软雅黑" panose="020B0503020204020204" pitchFamily="34" charset="-122"/>
                          <a:sym typeface="+mn-ea"/>
                        </a:rPr>
                        <a:t>实训步骤</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p>
                      <a:pPr indent="0" algn="l" defTabSz="914400" rtl="0" fontAlgn="auto">
                        <a:lnSpc>
                          <a:spcPct val="150000"/>
                        </a:lnSpc>
                        <a:buNone/>
                      </a:pP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rgbClr val="0070C0"/>
                    </a:solidFill>
                  </a:tcPr>
                </a:tc>
                <a:tc>
                  <a:txBody>
                    <a:bodyPr/>
                    <a:lstStyle/>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01 分析目标用户。</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02 确定营销内容表现形式。</a:t>
                      </a:r>
                      <a:endParaRPr lang="zh-CN"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03 选择营销媒介。</a:t>
                      </a:r>
                      <a:endParaRPr lang="zh-CN"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04 策划内容。</a:t>
                      </a:r>
                      <a:endPar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tc>
                  <a:txBody>
                    <a:bodyPr/>
                    <a:lstStyle/>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05 打造内容亮点。</a:t>
                      </a:r>
                      <a:endParaRPr lang="zh-CN"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06 设计转化入口。</a:t>
                      </a:r>
                      <a:endParaRPr lang="zh-CN"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07 形成内容营销方案。</a:t>
                      </a:r>
                      <a:endParaRPr lang="zh-CN" altLang="en-US"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4" name="文本框 103"/>
          <p:cNvSpPr txBox="1"/>
          <p:nvPr/>
        </p:nvSpPr>
        <p:spPr>
          <a:xfrm>
            <a:off x="1054735" y="1122045"/>
            <a:ext cx="10362565" cy="147637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该品牌在微博、微信和小红书等新媒体平台均开设有账号，且保持着稳定的内容更新频率，现已积累了一大批粉丝。为增加新款洗面奶的销量，该品牌打算策划营销方案，做好营销内容定位，打造出更符合用户需求、突出产品亮点的营销内容。</a:t>
            </a:r>
          </a:p>
        </p:txBody>
      </p:sp>
      <p:sp>
        <p:nvSpPr>
          <p:cNvPr id="2"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2.3.2  </a:t>
            </a:r>
            <a:r>
              <a:rPr lang="zh-CN" altLang="en-US" dirty="0"/>
              <a:t>策划洗面奶产品的营销方案</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5842" y="2534713"/>
            <a:ext cx="6855321" cy="669925"/>
          </a:xfrm>
          <a:prstGeom prst="rect">
            <a:avLst/>
          </a:prstGeom>
        </p:spPr>
        <p:txBody>
          <a:bodyPr vert="horz" lIns="121917" tIns="60958" rIns="121917" bIns="6095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谢谢观看</a:t>
            </a:r>
          </a:p>
        </p:txBody>
      </p:sp>
      <p:sp>
        <p:nvSpPr>
          <p:cNvPr id="44" name="Rectangle 4"/>
          <p:cNvSpPr txBox="1">
            <a:spLocks noChangeArrowheads="1"/>
          </p:cNvSpPr>
          <p:nvPr/>
        </p:nvSpPr>
        <p:spPr>
          <a:xfrm>
            <a:off x="5101752" y="3425758"/>
            <a:ext cx="6409408" cy="430212"/>
          </a:xfrm>
          <a:prstGeom prst="rect">
            <a:avLst/>
          </a:prstGeom>
        </p:spPr>
        <p:txBody>
          <a:bodyPr vert="horz" lIns="121917" tIns="60958" rIns="121917" bIns="60958"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sym typeface="+mn-ea"/>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sym typeface="+mn-ea"/>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47758" y="3315470"/>
            <a:ext cx="464121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6" y="2530839"/>
            <a:ext cx="506725" cy="2146300"/>
          </a:xfrm>
          <a:prstGeom prst="rect">
            <a:avLst/>
          </a:prstGeom>
          <a:solidFill>
            <a:schemeClr val="accent1"/>
          </a:solidFill>
          <a:ln>
            <a:noFill/>
          </a:ln>
        </p:spPr>
        <p:txBody>
          <a:bodyPr lIns="91407" tIns="45704" rIns="91407" bIns="457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1" y="4095900"/>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9099609" y="4096425"/>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9963704" y="4095900"/>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7371417" y="4095900"/>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8235512" y="4095900"/>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1241425"/>
            <a:ext cx="5584190" cy="5584825"/>
          </a:xfrm>
          <a:prstGeom prst="rect">
            <a:avLst/>
          </a:prstGeom>
          <a:solidFill>
            <a:srgbClr val="E5450F"/>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.1.1</a:t>
            </a:r>
            <a:r>
              <a:rPr lang="en-US" dirty="0"/>
              <a:t>  </a:t>
            </a:r>
            <a:r>
              <a:rPr dirty="0"/>
              <a:t>了解目标用户</a:t>
            </a:r>
          </a:p>
        </p:txBody>
      </p:sp>
      <p:sp>
        <p:nvSpPr>
          <p:cNvPr id="14" name="矩形 13"/>
          <p:cNvSpPr/>
          <p:nvPr/>
        </p:nvSpPr>
        <p:spPr>
          <a:xfrm>
            <a:off x="1061085" y="1287780"/>
            <a:ext cx="25901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1. 用户属性</a:t>
            </a:r>
          </a:p>
        </p:txBody>
      </p:sp>
      <p:sp>
        <p:nvSpPr>
          <p:cNvPr id="2" name="文本框 1"/>
          <p:cNvSpPr txBox="1"/>
          <p:nvPr/>
        </p:nvSpPr>
        <p:spPr>
          <a:xfrm>
            <a:off x="1054735" y="2137410"/>
            <a:ext cx="10302240" cy="1291590"/>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用户属性是指用户的不同分类属性，包括用户的性别、年龄、星座、城市、职业等基本信息，不同属性的用户在消费理念、生活习惯和心理需求上都不同。在定位目标用户群体时，可以从以下两方面进行考虑。</a:t>
            </a:r>
          </a:p>
        </p:txBody>
      </p:sp>
      <p:sp>
        <p:nvSpPr>
          <p:cNvPr id="21" name="矩形 20"/>
          <p:cNvSpPr/>
          <p:nvPr/>
        </p:nvSpPr>
        <p:spPr>
          <a:xfrm>
            <a:off x="1054100" y="3804285"/>
            <a:ext cx="5464810" cy="2399665"/>
          </a:xfrm>
          <a:prstGeom prst="rect">
            <a:avLst/>
          </a:prstGeom>
          <a:solidFill>
            <a:schemeClr val="bg1"/>
          </a:solidFill>
          <a:ln>
            <a:noFill/>
          </a:ln>
        </p:spPr>
        <p:txBody>
          <a:bodyPr wrap="square">
            <a:spAutoFit/>
          </a:bodyPr>
          <a:lstStyle/>
          <a:p>
            <a:pPr marL="285750" indent="0" algn="just" defTabSz="914400" fontAlgn="auto">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cs typeface="+mn-ea"/>
                <a:sym typeface="+mn-lt"/>
              </a:rPr>
              <a:t>（1）分析大量用户的收入水平、消费水平、消费行为和地理位置等属性信息，将其分为不同类别，再对比分析不同类别的用户群体与企业的产品或品牌目标，找出匹配度高的用户群体，即产品或品牌的目标用户群体。</a:t>
            </a:r>
          </a:p>
        </p:txBody>
      </p:sp>
      <p:sp>
        <p:nvSpPr>
          <p:cNvPr id="19" name="矩形 18"/>
          <p:cNvSpPr/>
          <p:nvPr/>
        </p:nvSpPr>
        <p:spPr>
          <a:xfrm>
            <a:off x="7462520" y="3804285"/>
            <a:ext cx="3785870" cy="2399665"/>
          </a:xfrm>
          <a:prstGeom prst="rect">
            <a:avLst/>
          </a:prstGeom>
          <a:solidFill>
            <a:schemeClr val="bg1"/>
          </a:solidFill>
        </p:spPr>
        <p:txBody>
          <a:bodyPr wrap="square">
            <a:spAutoFit/>
          </a:bodyPr>
          <a:lstStyle/>
          <a:p>
            <a:pPr marL="285750" indent="0" algn="just" defTabSz="914400" fontAlgn="auto">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cs typeface="+mn-ea"/>
                <a:sym typeface="+mn-lt"/>
              </a:rPr>
              <a:t>（2）通过调查了解并分析用户的需求，适当调整产品或品牌的定位，一般来说，调查的方法有发放调查问卷、有奖问答以及实地探访等。</a:t>
            </a:r>
          </a:p>
        </p:txBody>
      </p:sp>
      <p:sp>
        <p:nvSpPr>
          <p:cNvPr id="6" name="矩形 21"/>
          <p:cNvSpPr>
            <a:spLocks noChangeArrowheads="1"/>
          </p:cNvSpPr>
          <p:nvPr/>
        </p:nvSpPr>
        <p:spPr bwMode="auto">
          <a:xfrm flipV="1">
            <a:off x="7144385" y="3804285"/>
            <a:ext cx="39600" cy="2485390"/>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no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.1.1</a:t>
            </a:r>
            <a:r>
              <a:rPr lang="en-US" dirty="0"/>
              <a:t>  </a:t>
            </a:r>
            <a:r>
              <a:rPr dirty="0"/>
              <a:t>了解目标用户</a:t>
            </a:r>
          </a:p>
        </p:txBody>
      </p:sp>
      <p:sp>
        <p:nvSpPr>
          <p:cNvPr id="14" name="矩形 13"/>
          <p:cNvSpPr/>
          <p:nvPr/>
        </p:nvSpPr>
        <p:spPr>
          <a:xfrm>
            <a:off x="1061085" y="1287780"/>
            <a:ext cx="377063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2. 影响用户消费意向的因素</a:t>
            </a:r>
          </a:p>
        </p:txBody>
      </p:sp>
      <p:sp>
        <p:nvSpPr>
          <p:cNvPr id="2" name="文本框 1"/>
          <p:cNvSpPr txBox="1"/>
          <p:nvPr/>
        </p:nvSpPr>
        <p:spPr>
          <a:xfrm>
            <a:off x="1054735" y="2284095"/>
            <a:ext cx="10302240" cy="891540"/>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用户的消费行为受到多种因素的影响，如以下4种。在这些因素的影响下，用户可能会改变其消费决策，进而改变其消费意向。</a:t>
            </a:r>
          </a:p>
        </p:txBody>
      </p:sp>
      <p:grpSp>
        <p:nvGrpSpPr>
          <p:cNvPr id="3" name="组合 2"/>
          <p:cNvGrpSpPr/>
          <p:nvPr/>
        </p:nvGrpSpPr>
        <p:grpSpPr>
          <a:xfrm>
            <a:off x="1826260" y="4195445"/>
            <a:ext cx="8834120" cy="1480185"/>
            <a:chOff x="2591393" y="5203368"/>
            <a:chExt cx="7336399" cy="1089602"/>
          </a:xfrm>
        </p:grpSpPr>
        <p:sp>
          <p:nvSpPr>
            <p:cNvPr id="18" name="Oval 38"/>
            <p:cNvSpPr>
              <a:spLocks noChangeArrowheads="1"/>
            </p:cNvSpPr>
            <p:nvPr/>
          </p:nvSpPr>
          <p:spPr bwMode="auto">
            <a:xfrm>
              <a:off x="2754169" y="5203368"/>
              <a:ext cx="672799" cy="671079"/>
            </a:xfrm>
            <a:prstGeom prst="ellipse">
              <a:avLst/>
            </a:prstGeom>
            <a:solidFill>
              <a:srgbClr val="EEE9D9"/>
            </a:solidFill>
            <a:ln w="12700" cap="flat">
              <a:solidFill>
                <a:schemeClr val="accent1"/>
              </a:solidFill>
              <a:prstDash val="solid"/>
              <a:miter lim="800000"/>
            </a:ln>
          </p:spPr>
          <p:txBody>
            <a:bodyPr vert="horz" wrap="square" lIns="81887" tIns="40943" rIns="81887" bIns="40943" numCol="1" anchor="t" anchorCtr="0" compatLnSpc="1"/>
            <a:lstStyle/>
            <a:p>
              <a:endParaRPr lang="zh-CN" altLang="en-US"/>
            </a:p>
          </p:txBody>
        </p:sp>
        <p:sp>
          <p:nvSpPr>
            <p:cNvPr id="4" name="Freeform 39"/>
            <p:cNvSpPr>
              <a:spLocks noEditPoints="1"/>
            </p:cNvSpPr>
            <p:nvPr/>
          </p:nvSpPr>
          <p:spPr bwMode="auto">
            <a:xfrm>
              <a:off x="2926980" y="535927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81887" tIns="40943" rIns="81887" bIns="40943" numCol="1" anchor="t" anchorCtr="0" compatLnSpc="1"/>
            <a:lstStyle/>
            <a:p>
              <a:endParaRPr lang="zh-CN" altLang="en-US"/>
            </a:p>
          </p:txBody>
        </p:sp>
        <p:sp>
          <p:nvSpPr>
            <p:cNvPr id="20" name="Oval 40"/>
            <p:cNvSpPr>
              <a:spLocks noChangeArrowheads="1"/>
            </p:cNvSpPr>
            <p:nvPr/>
          </p:nvSpPr>
          <p:spPr bwMode="auto">
            <a:xfrm>
              <a:off x="4814231" y="5203368"/>
              <a:ext cx="675073" cy="671079"/>
            </a:xfrm>
            <a:prstGeom prst="ellipse">
              <a:avLst/>
            </a:prstGeom>
            <a:solidFill>
              <a:srgbClr val="EEE9D9"/>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5" name="Oval 41"/>
            <p:cNvSpPr>
              <a:spLocks noChangeArrowheads="1"/>
            </p:cNvSpPr>
            <p:nvPr/>
          </p:nvSpPr>
          <p:spPr bwMode="auto">
            <a:xfrm>
              <a:off x="6881297" y="5203368"/>
              <a:ext cx="672799" cy="671079"/>
            </a:xfrm>
            <a:prstGeom prst="ellipse">
              <a:avLst/>
            </a:prstGeom>
            <a:solidFill>
              <a:srgbClr val="EEE9D9"/>
            </a:solidFill>
            <a:ln w="12700" cap="flat">
              <a:solidFill>
                <a:schemeClr val="accent1"/>
              </a:solidFill>
              <a:prstDash val="solid"/>
              <a:miter lim="800000"/>
            </a:ln>
          </p:spPr>
          <p:txBody>
            <a:bodyPr vert="horz" wrap="square" lIns="81887" tIns="40943" rIns="81887" bIns="40943" numCol="1" anchor="t" anchorCtr="0" compatLnSpc="1"/>
            <a:lstStyle/>
            <a:p>
              <a:endParaRPr lang="zh-CN" altLang="en-US"/>
            </a:p>
          </p:txBody>
        </p:sp>
        <p:sp>
          <p:nvSpPr>
            <p:cNvPr id="26" name="Oval 42"/>
            <p:cNvSpPr>
              <a:spLocks noChangeArrowheads="1"/>
            </p:cNvSpPr>
            <p:nvPr/>
          </p:nvSpPr>
          <p:spPr bwMode="auto">
            <a:xfrm>
              <a:off x="8953212" y="5203368"/>
              <a:ext cx="672799" cy="671079"/>
            </a:xfrm>
            <a:prstGeom prst="ellipse">
              <a:avLst/>
            </a:prstGeom>
            <a:solidFill>
              <a:srgbClr val="EEE9D9"/>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27" name="Freeform 43"/>
            <p:cNvSpPr>
              <a:spLocks noEditPoints="1"/>
            </p:cNvSpPr>
            <p:nvPr/>
          </p:nvSpPr>
          <p:spPr bwMode="auto">
            <a:xfrm>
              <a:off x="7077909" y="542706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81887" tIns="40943" rIns="81887" bIns="40943" numCol="1" anchor="t" anchorCtr="0" compatLnSpc="1"/>
            <a:lstStyle/>
            <a:p>
              <a:endParaRPr lang="zh-CN" altLang="en-US"/>
            </a:p>
          </p:txBody>
        </p:sp>
        <p:sp>
          <p:nvSpPr>
            <p:cNvPr id="28" name="Freeform 44"/>
            <p:cNvSpPr>
              <a:spLocks noEditPoints="1"/>
            </p:cNvSpPr>
            <p:nvPr/>
          </p:nvSpPr>
          <p:spPr bwMode="auto">
            <a:xfrm>
              <a:off x="4957851" y="537241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333333"/>
            </a:solidFill>
            <a:ln>
              <a:noFill/>
            </a:ln>
          </p:spPr>
          <p:txBody>
            <a:bodyPr vert="horz" wrap="square" lIns="81887" tIns="40943" rIns="81887" bIns="40943" numCol="1" anchor="t" anchorCtr="0" compatLnSpc="1"/>
            <a:lstStyle/>
            <a:p>
              <a:endParaRPr lang="zh-CN" altLang="en-US"/>
            </a:p>
          </p:txBody>
        </p:sp>
        <p:sp>
          <p:nvSpPr>
            <p:cNvPr id="29" name="Freeform 45"/>
            <p:cNvSpPr>
              <a:spLocks noEditPoints="1"/>
            </p:cNvSpPr>
            <p:nvPr/>
          </p:nvSpPr>
          <p:spPr bwMode="auto">
            <a:xfrm>
              <a:off x="9130370" y="537861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333333"/>
            </a:solidFill>
            <a:ln>
              <a:noFill/>
            </a:ln>
          </p:spPr>
          <p:txBody>
            <a:bodyPr vert="horz" wrap="square" lIns="81887" tIns="40943" rIns="81887" bIns="40943" numCol="1" anchor="t" anchorCtr="0" compatLnSpc="1"/>
            <a:lstStyle/>
            <a:p>
              <a:endParaRPr lang="zh-CN" altLang="en-US"/>
            </a:p>
          </p:txBody>
        </p:sp>
        <p:sp>
          <p:nvSpPr>
            <p:cNvPr id="30" name="TextBox 97"/>
            <p:cNvSpPr txBox="1"/>
            <p:nvPr/>
          </p:nvSpPr>
          <p:spPr>
            <a:xfrm>
              <a:off x="2591393" y="5986329"/>
              <a:ext cx="1354745" cy="293552"/>
            </a:xfrm>
            <a:prstGeom prst="rect">
              <a:avLst/>
            </a:prstGeom>
            <a:noFill/>
          </p:spPr>
          <p:txBody>
            <a:bodyPr wrap="squar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环境因素</a:t>
              </a:r>
            </a:p>
          </p:txBody>
        </p:sp>
        <p:sp>
          <p:nvSpPr>
            <p:cNvPr id="31" name="TextBox 99"/>
            <p:cNvSpPr txBox="1"/>
            <p:nvPr/>
          </p:nvSpPr>
          <p:spPr>
            <a:xfrm>
              <a:off x="4615337" y="5999418"/>
              <a:ext cx="1071561" cy="293552"/>
            </a:xfrm>
            <a:prstGeom prst="rect">
              <a:avLst/>
            </a:prstGeom>
            <a:noFill/>
          </p:spPr>
          <p:txBody>
            <a:bodyPr wrap="squar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产品因素</a:t>
              </a:r>
            </a:p>
          </p:txBody>
        </p:sp>
        <p:sp>
          <p:nvSpPr>
            <p:cNvPr id="32" name="TextBox 101"/>
            <p:cNvSpPr txBox="1"/>
            <p:nvPr/>
          </p:nvSpPr>
          <p:spPr>
            <a:xfrm>
              <a:off x="6733674" y="5999418"/>
              <a:ext cx="1345780" cy="293552"/>
            </a:xfrm>
            <a:prstGeom prst="rect">
              <a:avLst/>
            </a:prstGeom>
            <a:noFill/>
          </p:spPr>
          <p:txBody>
            <a:bodyPr wrap="squar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 经济因素</a:t>
              </a:r>
            </a:p>
          </p:txBody>
        </p:sp>
        <p:sp>
          <p:nvSpPr>
            <p:cNvPr id="33" name="TextBox 103"/>
            <p:cNvSpPr txBox="1"/>
            <p:nvPr/>
          </p:nvSpPr>
          <p:spPr>
            <a:xfrm>
              <a:off x="8847793" y="5986329"/>
              <a:ext cx="1079999" cy="293552"/>
            </a:xfrm>
            <a:prstGeom prst="rect">
              <a:avLst/>
            </a:prstGeom>
            <a:noFill/>
          </p:spPr>
          <p:txBody>
            <a:bodyPr wrap="squar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兴趣习惯</a:t>
              </a:r>
            </a:p>
          </p:txBody>
        </p:sp>
      </p:gr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a:t>
            </a:r>
            <a:r>
              <a:rPr lang="en-US" dirty="0"/>
              <a:t>2  </a:t>
            </a:r>
            <a:r>
              <a:rPr dirty="0"/>
              <a:t>构建用户画像</a:t>
            </a:r>
          </a:p>
        </p:txBody>
      </p:sp>
      <p:sp>
        <p:nvSpPr>
          <p:cNvPr id="2" name="文本框 1"/>
          <p:cNvSpPr txBox="1"/>
          <p:nvPr/>
        </p:nvSpPr>
        <p:spPr>
          <a:xfrm>
            <a:off x="1054735" y="1338580"/>
            <a:ext cx="10302240" cy="1476375"/>
          </a:xfrm>
          <a:prstGeom prst="rect">
            <a:avLst/>
          </a:prstGeom>
          <a:noFill/>
        </p:spPr>
        <p:txBody>
          <a:bodyPr wrap="square" rtlCol="0">
            <a:spAutoFit/>
          </a:bodyPr>
          <a:lstStyle/>
          <a:p>
            <a:pPr indent="457200" algn="just" fontAlgn="auto">
              <a:lnSpc>
                <a:spcPct val="150000"/>
              </a:lnSpc>
            </a:pPr>
            <a:r>
              <a:rPr sz="2000" dirty="0">
                <a:latin typeface="微软雅黑" panose="020B0503020204020204" pitchFamily="34" charset="-122"/>
                <a:ea typeface="微软雅黑" panose="020B0503020204020204" pitchFamily="34" charset="-122"/>
              </a:rPr>
              <a:t>用户画像是一种将用户属性、行为等信息以图像直观地展示出来，以便营销人员进行用户定位的有效工具，是实际用户的虚拟代表，能够将产品或品牌的目标用户通过数据进行展示。在构建用户画像时，应遵守8个基本原则</a:t>
            </a:r>
            <a:r>
              <a:rPr lang="zh-CN" sz="2000" dirty="0">
                <a:latin typeface="微软雅黑" panose="020B0503020204020204" pitchFamily="34" charset="-122"/>
                <a:ea typeface="微软雅黑" panose="020B0503020204020204" pitchFamily="34" charset="-122"/>
              </a:rPr>
              <a:t>。</a:t>
            </a:r>
          </a:p>
        </p:txBody>
      </p:sp>
      <p:grpSp>
        <p:nvGrpSpPr>
          <p:cNvPr id="1020" name="组合 1019"/>
          <p:cNvGrpSpPr/>
          <p:nvPr>
            <p:custDataLst>
              <p:tags r:id="rId1"/>
            </p:custDataLst>
          </p:nvPr>
        </p:nvGrpSpPr>
        <p:grpSpPr>
          <a:xfrm>
            <a:off x="2058670" y="3526155"/>
            <a:ext cx="8190230" cy="2321560"/>
            <a:chOff x="2279" y="3572"/>
            <a:chExt cx="9841" cy="3656"/>
          </a:xfrm>
        </p:grpSpPr>
        <p:sp>
          <p:nvSpPr>
            <p:cNvPr id="996" name="泪滴形 995"/>
            <p:cNvSpPr/>
            <p:nvPr>
              <p:custDataLst>
                <p:tags r:id="rId2"/>
              </p:custDataLst>
            </p:nvPr>
          </p:nvSpPr>
          <p:spPr>
            <a:xfrm flipH="1">
              <a:off x="2905" y="3572"/>
              <a:ext cx="866" cy="866"/>
            </a:xfrm>
            <a:prstGeom prst="teardrop">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997" name="文本框 996"/>
            <p:cNvSpPr txBox="1"/>
            <p:nvPr>
              <p:custDataLst>
                <p:tags r:id="rId3"/>
              </p:custDataLst>
            </p:nvPr>
          </p:nvSpPr>
          <p:spPr>
            <a:xfrm>
              <a:off x="2280"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基本性</a:t>
              </a:r>
            </a:p>
          </p:txBody>
        </p:sp>
        <p:sp>
          <p:nvSpPr>
            <p:cNvPr id="998" name="文本框 997"/>
            <p:cNvSpPr txBox="1"/>
            <p:nvPr>
              <p:custDataLst>
                <p:tags r:id="rId4"/>
              </p:custDataLst>
            </p:nvPr>
          </p:nvSpPr>
          <p:spPr>
            <a:xfrm>
              <a:off x="2912"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01</a:t>
              </a:r>
            </a:p>
          </p:txBody>
        </p:sp>
        <p:sp>
          <p:nvSpPr>
            <p:cNvPr id="999" name="泪滴形 998"/>
            <p:cNvSpPr/>
            <p:nvPr>
              <p:custDataLst>
                <p:tags r:id="rId5"/>
              </p:custDataLst>
            </p:nvPr>
          </p:nvSpPr>
          <p:spPr>
            <a:xfrm flipH="1">
              <a:off x="5480" y="3572"/>
              <a:ext cx="866" cy="866"/>
            </a:xfrm>
            <a:prstGeom prst="teardrop">
              <a:avLst/>
            </a:prstGeom>
            <a:solidFill>
              <a:srgbClr val="767676"/>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0" name="文本框 999"/>
            <p:cNvSpPr txBox="1"/>
            <p:nvPr>
              <p:custDataLst>
                <p:tags r:id="rId6"/>
              </p:custDataLst>
            </p:nvPr>
          </p:nvSpPr>
          <p:spPr>
            <a:xfrm>
              <a:off x="4854"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同理性</a:t>
              </a:r>
            </a:p>
          </p:txBody>
        </p:sp>
        <p:sp>
          <p:nvSpPr>
            <p:cNvPr id="1001" name="文本框 1000"/>
            <p:cNvSpPr txBox="1"/>
            <p:nvPr>
              <p:custDataLst>
                <p:tags r:id="rId7"/>
              </p:custDataLst>
            </p:nvPr>
          </p:nvSpPr>
          <p:spPr>
            <a:xfrm>
              <a:off x="5486"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02</a:t>
              </a:r>
            </a:p>
          </p:txBody>
        </p:sp>
        <p:sp>
          <p:nvSpPr>
            <p:cNvPr id="1002" name="泪滴形 1001"/>
            <p:cNvSpPr/>
            <p:nvPr>
              <p:custDataLst>
                <p:tags r:id="rId8"/>
              </p:custDataLst>
            </p:nvPr>
          </p:nvSpPr>
          <p:spPr>
            <a:xfrm flipH="1">
              <a:off x="8054" y="3572"/>
              <a:ext cx="866" cy="866"/>
            </a:xfrm>
            <a:prstGeom prst="teardrop">
              <a:avLst/>
            </a:prstGeom>
            <a:solidFill>
              <a:srgbClr val="E34C3F"/>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3" name="文本框 1002"/>
            <p:cNvSpPr txBox="1"/>
            <p:nvPr>
              <p:custDataLst>
                <p:tags r:id="rId9"/>
              </p:custDataLst>
            </p:nvPr>
          </p:nvSpPr>
          <p:spPr>
            <a:xfrm>
              <a:off x="7428"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真实性</a:t>
              </a:r>
            </a:p>
          </p:txBody>
        </p:sp>
        <p:sp>
          <p:nvSpPr>
            <p:cNvPr id="1004" name="文本框 1003"/>
            <p:cNvSpPr txBox="1"/>
            <p:nvPr>
              <p:custDataLst>
                <p:tags r:id="rId10"/>
              </p:custDataLst>
            </p:nvPr>
          </p:nvSpPr>
          <p:spPr>
            <a:xfrm>
              <a:off x="8060"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03</a:t>
              </a:r>
            </a:p>
          </p:txBody>
        </p:sp>
        <p:sp>
          <p:nvSpPr>
            <p:cNvPr id="1005" name="泪滴形 1004"/>
            <p:cNvSpPr/>
            <p:nvPr>
              <p:custDataLst>
                <p:tags r:id="rId11"/>
              </p:custDataLst>
            </p:nvPr>
          </p:nvSpPr>
          <p:spPr>
            <a:xfrm flipH="1">
              <a:off x="10628" y="3572"/>
              <a:ext cx="866" cy="866"/>
            </a:xfrm>
            <a:prstGeom prst="teardrop">
              <a:avLst/>
            </a:prstGeom>
            <a:solidFill>
              <a:srgbClr val="34B2E4"/>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6" name="文本框 1005"/>
            <p:cNvSpPr txBox="1"/>
            <p:nvPr>
              <p:custDataLst>
                <p:tags r:id="rId12"/>
              </p:custDataLst>
            </p:nvPr>
          </p:nvSpPr>
          <p:spPr>
            <a:xfrm>
              <a:off x="10002" y="4566"/>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独特性</a:t>
              </a:r>
            </a:p>
          </p:txBody>
        </p:sp>
        <p:sp>
          <p:nvSpPr>
            <p:cNvPr id="1007" name="文本框 1006"/>
            <p:cNvSpPr txBox="1"/>
            <p:nvPr>
              <p:custDataLst>
                <p:tags r:id="rId13"/>
              </p:custDataLst>
            </p:nvPr>
          </p:nvSpPr>
          <p:spPr>
            <a:xfrm>
              <a:off x="10634" y="3647"/>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04</a:t>
              </a:r>
            </a:p>
          </p:txBody>
        </p:sp>
        <p:sp>
          <p:nvSpPr>
            <p:cNvPr id="1008" name="泪滴形 1007"/>
            <p:cNvSpPr/>
            <p:nvPr>
              <p:custDataLst>
                <p:tags r:id="rId14"/>
              </p:custDataLst>
            </p:nvPr>
          </p:nvSpPr>
          <p:spPr>
            <a:xfrm flipH="1">
              <a:off x="2905" y="5559"/>
              <a:ext cx="866" cy="866"/>
            </a:xfrm>
            <a:prstGeom prst="teardrop">
              <a:avLst/>
            </a:prstGeom>
            <a:solidFill>
              <a:srgbClr val="0AD0D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09" name="文本框 1008"/>
            <p:cNvSpPr txBox="1"/>
            <p:nvPr>
              <p:custDataLst>
                <p:tags r:id="rId15"/>
              </p:custDataLst>
            </p:nvPr>
          </p:nvSpPr>
          <p:spPr>
            <a:xfrm>
              <a:off x="2279"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目标性</a:t>
              </a:r>
            </a:p>
          </p:txBody>
        </p:sp>
        <p:sp>
          <p:nvSpPr>
            <p:cNvPr id="1010" name="文本框 1009"/>
            <p:cNvSpPr txBox="1"/>
            <p:nvPr>
              <p:custDataLst>
                <p:tags r:id="rId16"/>
              </p:custDataLst>
            </p:nvPr>
          </p:nvSpPr>
          <p:spPr>
            <a:xfrm>
              <a:off x="2912"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05</a:t>
              </a:r>
            </a:p>
          </p:txBody>
        </p:sp>
        <p:sp>
          <p:nvSpPr>
            <p:cNvPr id="1011" name="泪滴形 1010"/>
            <p:cNvSpPr/>
            <p:nvPr>
              <p:custDataLst>
                <p:tags r:id="rId17"/>
              </p:custDataLst>
            </p:nvPr>
          </p:nvSpPr>
          <p:spPr>
            <a:xfrm flipH="1">
              <a:off x="5480" y="5559"/>
              <a:ext cx="866" cy="866"/>
            </a:xfrm>
            <a:prstGeom prst="teardrop">
              <a:avLst/>
            </a:prstGeom>
            <a:solidFill>
              <a:srgbClr val="0ADAAD"/>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2" name="文本框 1011"/>
            <p:cNvSpPr txBox="1"/>
            <p:nvPr>
              <p:custDataLst>
                <p:tags r:id="rId18"/>
              </p:custDataLst>
            </p:nvPr>
          </p:nvSpPr>
          <p:spPr>
            <a:xfrm>
              <a:off x="4854"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数量性</a:t>
              </a:r>
            </a:p>
          </p:txBody>
        </p:sp>
        <p:sp>
          <p:nvSpPr>
            <p:cNvPr id="1013" name="文本框 1012"/>
            <p:cNvSpPr txBox="1"/>
            <p:nvPr>
              <p:custDataLst>
                <p:tags r:id="rId19"/>
              </p:custDataLst>
            </p:nvPr>
          </p:nvSpPr>
          <p:spPr>
            <a:xfrm>
              <a:off x="5486"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06</a:t>
              </a:r>
            </a:p>
          </p:txBody>
        </p:sp>
        <p:sp>
          <p:nvSpPr>
            <p:cNvPr id="1014" name="泪滴形 1013"/>
            <p:cNvSpPr/>
            <p:nvPr>
              <p:custDataLst>
                <p:tags r:id="rId20"/>
              </p:custDataLst>
            </p:nvPr>
          </p:nvSpPr>
          <p:spPr>
            <a:xfrm flipH="1">
              <a:off x="8054" y="5559"/>
              <a:ext cx="866" cy="866"/>
            </a:xfrm>
            <a:prstGeom prst="teardrop">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5" name="文本框 1014"/>
            <p:cNvSpPr txBox="1"/>
            <p:nvPr>
              <p:custDataLst>
                <p:tags r:id="rId21"/>
              </p:custDataLst>
            </p:nvPr>
          </p:nvSpPr>
          <p:spPr>
            <a:xfrm>
              <a:off x="7428"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应用性</a:t>
              </a:r>
            </a:p>
          </p:txBody>
        </p:sp>
        <p:sp>
          <p:nvSpPr>
            <p:cNvPr id="1016" name="文本框 1015"/>
            <p:cNvSpPr txBox="1"/>
            <p:nvPr>
              <p:custDataLst>
                <p:tags r:id="rId22"/>
              </p:custDataLst>
            </p:nvPr>
          </p:nvSpPr>
          <p:spPr>
            <a:xfrm>
              <a:off x="8060"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07</a:t>
              </a:r>
            </a:p>
          </p:txBody>
        </p:sp>
        <p:sp>
          <p:nvSpPr>
            <p:cNvPr id="1017" name="泪滴形 1016"/>
            <p:cNvSpPr/>
            <p:nvPr>
              <p:custDataLst>
                <p:tags r:id="rId23"/>
              </p:custDataLst>
            </p:nvPr>
          </p:nvSpPr>
          <p:spPr>
            <a:xfrm flipH="1">
              <a:off x="10628" y="5559"/>
              <a:ext cx="866" cy="866"/>
            </a:xfrm>
            <a:prstGeom prst="teardrop">
              <a:avLst/>
            </a:prstGeom>
            <a:solidFill>
              <a:srgbClr val="767676"/>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018" name="文本框 1017"/>
            <p:cNvSpPr txBox="1"/>
            <p:nvPr>
              <p:custDataLst>
                <p:tags r:id="rId24"/>
              </p:custDataLst>
            </p:nvPr>
          </p:nvSpPr>
          <p:spPr>
            <a:xfrm>
              <a:off x="10002" y="6553"/>
              <a:ext cx="2118" cy="675"/>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r>
                <a:rPr lang="zh-CN" altLang="en-US" sz="2000" b="1" spc="150" dirty="0">
                  <a:solidFill>
                    <a:srgbClr val="000000">
                      <a:lumMod val="85000"/>
                      <a:lumOff val="15000"/>
                    </a:srgbClr>
                  </a:solidFill>
                  <a:latin typeface="微软雅黑" panose="020B0503020204020204" pitchFamily="34" charset="-122"/>
                  <a:sym typeface="微软雅黑" panose="020B0503020204020204" pitchFamily="34" charset="-122"/>
                </a:rPr>
                <a:t>长久性</a:t>
              </a:r>
            </a:p>
          </p:txBody>
        </p:sp>
        <p:sp>
          <p:nvSpPr>
            <p:cNvPr id="1019" name="文本框 1018"/>
            <p:cNvSpPr txBox="1"/>
            <p:nvPr>
              <p:custDataLst>
                <p:tags r:id="rId25"/>
              </p:custDataLst>
            </p:nvPr>
          </p:nvSpPr>
          <p:spPr>
            <a:xfrm>
              <a:off x="10634" y="5634"/>
              <a:ext cx="854" cy="717"/>
            </a:xfrm>
            <a:prstGeom prst="rect">
              <a:avLst/>
            </a:prstGeom>
            <a:noFill/>
          </p:spPr>
          <p:txBody>
            <a:bodyPr wrap="square" lIns="0" tIns="0" rIns="0" bIns="0" rtlCol="0" anchor="ctr">
              <a:normAutofit/>
            </a:bodyPr>
            <a:lstStyle/>
            <a:p>
              <a:pPr algn="ctr"/>
              <a:r>
                <a:rPr kumimoji="1" lang="en-US" altLang="zh-CN" sz="2000" b="1" spc="300" dirty="0">
                  <a:solidFill>
                    <a:srgbClr val="FFFFFF"/>
                  </a:solidFill>
                  <a:latin typeface="微软雅黑" panose="020B0503020204020204" pitchFamily="34" charset="-122"/>
                  <a:ea typeface="微软雅黑" panose="020B0503020204020204" pitchFamily="34" charset="-122"/>
                </a:rPr>
                <a:t>08</a:t>
              </a:r>
            </a:p>
          </p:txBody>
        </p:sp>
      </p:gr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742305" y="2651125"/>
            <a:ext cx="5591175" cy="32086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a:t>
            </a:r>
            <a:r>
              <a:rPr lang="en-US" dirty="0"/>
              <a:t>3  </a:t>
            </a:r>
            <a:r>
              <a:rPr dirty="0"/>
              <a:t>划分用户等级</a:t>
            </a:r>
          </a:p>
        </p:txBody>
      </p:sp>
      <p:sp>
        <p:nvSpPr>
          <p:cNvPr id="14" name="矩形 13"/>
          <p:cNvSpPr/>
          <p:nvPr/>
        </p:nvSpPr>
        <p:spPr>
          <a:xfrm>
            <a:off x="1061085" y="1456055"/>
            <a:ext cx="39668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1. 用户金字塔模型</a:t>
            </a:r>
          </a:p>
        </p:txBody>
      </p:sp>
      <p:sp>
        <p:nvSpPr>
          <p:cNvPr id="2" name="文本框 1"/>
          <p:cNvSpPr txBox="1"/>
          <p:nvPr/>
        </p:nvSpPr>
        <p:spPr>
          <a:xfrm>
            <a:off x="1061085" y="2553970"/>
            <a:ext cx="4175760" cy="3322955"/>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用户金字塔模型是根据用户盈利能力的差异帮助企业找到能盈利的用户，以便企业把资源配置到盈利能力最强的用户身上，也就是说详细划分用户层级，如铂金层级用户、黄金层级用户、钢铁层级用户和重铅层级用户，如</a:t>
            </a:r>
            <a:r>
              <a:rPr lang="zh-CN" sz="2000" dirty="0">
                <a:latin typeface="微软雅黑" panose="020B0503020204020204" pitchFamily="34" charset="-122"/>
                <a:ea typeface="微软雅黑" panose="020B0503020204020204" pitchFamily="34" charset="-122"/>
                <a:sym typeface="+mn-ea"/>
              </a:rPr>
              <a:t>右</a:t>
            </a:r>
            <a:r>
              <a:rPr sz="2000" dirty="0">
                <a:latin typeface="微软雅黑" panose="020B0503020204020204" pitchFamily="34" charset="-122"/>
                <a:ea typeface="微软雅黑" panose="020B0503020204020204" pitchFamily="34" charset="-122"/>
                <a:sym typeface="+mn-ea"/>
              </a:rPr>
              <a:t>图所示。</a:t>
            </a:r>
          </a:p>
        </p:txBody>
      </p:sp>
      <p:pic>
        <p:nvPicPr>
          <p:cNvPr id="6" name="图片 5"/>
          <p:cNvPicPr>
            <a:picLocks noChangeAspect="1"/>
          </p:cNvPicPr>
          <p:nvPr/>
        </p:nvPicPr>
        <p:blipFill>
          <a:blip r:embed="rId2"/>
          <a:stretch>
            <a:fillRect/>
          </a:stretch>
        </p:blipFill>
        <p:spPr>
          <a:xfrm>
            <a:off x="5895975" y="2860040"/>
            <a:ext cx="5283835" cy="2790825"/>
          </a:xfrm>
          <a:prstGeom prst="rect">
            <a:avLst/>
          </a:prstGeom>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a:t>
            </a:r>
            <a:r>
              <a:rPr lang="en-US" dirty="0"/>
              <a:t>3  </a:t>
            </a:r>
            <a:r>
              <a:rPr dirty="0"/>
              <a:t>划分用户等级</a:t>
            </a:r>
          </a:p>
        </p:txBody>
      </p:sp>
      <p:sp>
        <p:nvSpPr>
          <p:cNvPr id="14" name="矩形 13"/>
          <p:cNvSpPr/>
          <p:nvPr/>
        </p:nvSpPr>
        <p:spPr>
          <a:xfrm>
            <a:off x="1061085" y="1322070"/>
            <a:ext cx="245364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2. RFM模型</a:t>
            </a:r>
          </a:p>
        </p:txBody>
      </p:sp>
      <p:sp>
        <p:nvSpPr>
          <p:cNvPr id="2" name="文本框 1"/>
          <p:cNvSpPr txBox="1"/>
          <p:nvPr/>
        </p:nvSpPr>
        <p:spPr>
          <a:xfrm>
            <a:off x="1061085" y="2049145"/>
            <a:ext cx="10468610" cy="1014730"/>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RFM模型也是划分用户层级的常用模型，主要根据用户的消费能力和价值来划分用户等级，一般依据最近一次消费时间、消费频率</a:t>
            </a:r>
            <a:r>
              <a:rPr lang="en-US" sz="2000" dirty="0">
                <a:latin typeface="微软雅黑" panose="020B0503020204020204" pitchFamily="34" charset="-122"/>
                <a:ea typeface="微软雅黑" panose="020B0503020204020204" pitchFamily="34" charset="-122"/>
                <a:sym typeface="+mn-ea"/>
              </a:rPr>
              <a:t>和消费金额3</a:t>
            </a:r>
            <a:r>
              <a:rPr lang="zh-CN" altLang="en-US" sz="2000" dirty="0">
                <a:latin typeface="微软雅黑" panose="020B0503020204020204" pitchFamily="34" charset="-122"/>
                <a:ea typeface="微软雅黑" panose="020B0503020204020204" pitchFamily="34" charset="-122"/>
                <a:sym typeface="+mn-ea"/>
              </a:rPr>
              <a:t>个核心来划分。</a:t>
            </a:r>
          </a:p>
        </p:txBody>
      </p:sp>
      <p:sp>
        <p:nvSpPr>
          <p:cNvPr id="3" name="文本框 2"/>
          <p:cNvSpPr txBox="1"/>
          <p:nvPr/>
        </p:nvSpPr>
        <p:spPr>
          <a:xfrm>
            <a:off x="1061085" y="3246120"/>
            <a:ext cx="4425950" cy="2861310"/>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根据RFM模型，可将用户分成重要价值用户、重要保持用户、重要发展用户、重要挽留用户、一般价值用户、一般保持用户、一般发展用户和一般挽留用户8种类型，如</a:t>
            </a:r>
            <a:r>
              <a:rPr lang="zh-CN" sz="2000" dirty="0">
                <a:latin typeface="微软雅黑" panose="020B0503020204020204" pitchFamily="34" charset="-122"/>
                <a:ea typeface="微软雅黑" panose="020B0503020204020204" pitchFamily="34" charset="-122"/>
                <a:sym typeface="+mn-ea"/>
              </a:rPr>
              <a:t>右</a:t>
            </a:r>
            <a:r>
              <a:rPr sz="2000" dirty="0">
                <a:latin typeface="微软雅黑" panose="020B0503020204020204" pitchFamily="34" charset="-122"/>
                <a:ea typeface="微软雅黑" panose="020B0503020204020204" pitchFamily="34" charset="-122"/>
                <a:sym typeface="+mn-ea"/>
              </a:rPr>
              <a:t>图所示。其R、F、M值的高低如</a:t>
            </a:r>
            <a:r>
              <a:rPr lang="zh-CN" sz="2000" dirty="0">
                <a:latin typeface="微软雅黑" panose="020B0503020204020204" pitchFamily="34" charset="-122"/>
                <a:ea typeface="微软雅黑" panose="020B0503020204020204" pitchFamily="34" charset="-122"/>
                <a:sym typeface="+mn-ea"/>
              </a:rPr>
              <a:t>右</a:t>
            </a:r>
            <a:r>
              <a:rPr sz="2000" dirty="0">
                <a:latin typeface="微软雅黑" panose="020B0503020204020204" pitchFamily="34" charset="-122"/>
                <a:ea typeface="微软雅黑" panose="020B0503020204020204" pitchFamily="34" charset="-122"/>
                <a:sym typeface="+mn-ea"/>
              </a:rPr>
              <a:t>图所示。</a:t>
            </a:r>
          </a:p>
        </p:txBody>
      </p:sp>
      <p:grpSp>
        <p:nvGrpSpPr>
          <p:cNvPr id="5" name="组合 4"/>
          <p:cNvGrpSpPr/>
          <p:nvPr/>
        </p:nvGrpSpPr>
        <p:grpSpPr>
          <a:xfrm>
            <a:off x="5937885" y="3429000"/>
            <a:ext cx="5591810" cy="2678430"/>
            <a:chOff x="9351" y="5400"/>
            <a:chExt cx="8806" cy="4218"/>
          </a:xfrm>
        </p:grpSpPr>
        <p:sp>
          <p:nvSpPr>
            <p:cNvPr id="7" name="矩形 6"/>
            <p:cNvSpPr/>
            <p:nvPr/>
          </p:nvSpPr>
          <p:spPr>
            <a:xfrm>
              <a:off x="9351" y="5400"/>
              <a:ext cx="8805" cy="42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2"/>
            <a:stretch>
              <a:fillRect/>
            </a:stretch>
          </p:blipFill>
          <p:spPr>
            <a:xfrm>
              <a:off x="9353" y="6010"/>
              <a:ext cx="8804" cy="2999"/>
            </a:xfrm>
            <a:prstGeom prst="rect">
              <a:avLst/>
            </a:prstGeom>
          </p:spPr>
        </p:pic>
      </p:gr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a:t>
            </a:r>
            <a:r>
              <a:rPr lang="en-US" dirty="0"/>
              <a:t>4  </a:t>
            </a:r>
            <a:r>
              <a:rPr dirty="0"/>
              <a:t>建立用户成长体系</a:t>
            </a:r>
          </a:p>
        </p:txBody>
      </p:sp>
      <p:sp>
        <p:nvSpPr>
          <p:cNvPr id="14" name="矩形 13"/>
          <p:cNvSpPr/>
          <p:nvPr/>
        </p:nvSpPr>
        <p:spPr>
          <a:xfrm>
            <a:off x="1061085" y="1322070"/>
            <a:ext cx="39668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1. 建立用户成长体系的方法</a:t>
            </a:r>
          </a:p>
        </p:txBody>
      </p:sp>
      <p:sp>
        <p:nvSpPr>
          <p:cNvPr id="2" name="文本框 1"/>
          <p:cNvSpPr txBox="1"/>
          <p:nvPr/>
        </p:nvSpPr>
        <p:spPr>
          <a:xfrm>
            <a:off x="1061085" y="2049145"/>
            <a:ext cx="10468610" cy="553085"/>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建立用户成长体系有3种方法，分别是积分/成长值/经验值、等级会员和勋章/奖章/成就。</a:t>
            </a:r>
          </a:p>
        </p:txBody>
      </p:sp>
      <p:sp>
        <p:nvSpPr>
          <p:cNvPr id="3" name="文本框 2"/>
          <p:cNvSpPr txBox="1"/>
          <p:nvPr/>
        </p:nvSpPr>
        <p:spPr>
          <a:xfrm>
            <a:off x="1053465" y="2854960"/>
            <a:ext cx="10288905" cy="1014730"/>
          </a:xfrm>
          <a:prstGeom prst="rect">
            <a:avLst/>
          </a:prstGeom>
          <a:noFill/>
        </p:spPr>
        <p:txBody>
          <a:bodyPr wrap="square" rtlCol="0">
            <a:spAutoFit/>
          </a:bodyPr>
          <a:lstStyle/>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Wingdings" panose="05000000000000000000" charset="0"/>
              </a:rPr>
              <a:t></a:t>
            </a:r>
            <a:r>
              <a:rPr lang="en-US" sz="2000" b="1" dirty="0">
                <a:latin typeface="微软雅黑" panose="020B0503020204020204" pitchFamily="34" charset="-122"/>
                <a:ea typeface="微软雅黑" panose="020B0503020204020204" pitchFamily="34" charset="-122"/>
                <a:sym typeface="Wingdings" panose="05000000000000000000" charset="0"/>
              </a:rPr>
              <a:t> </a:t>
            </a:r>
            <a:r>
              <a:rPr sz="2000" b="1" dirty="0">
                <a:latin typeface="微软雅黑" panose="020B0503020204020204" pitchFamily="34" charset="-122"/>
                <a:ea typeface="微软雅黑" panose="020B0503020204020204" pitchFamily="34" charset="-122"/>
                <a:sym typeface="+mn-ea"/>
              </a:rPr>
              <a:t>积分/成长值/经验值：</a:t>
            </a:r>
            <a:r>
              <a:rPr sz="2000" dirty="0">
                <a:latin typeface="微软雅黑" panose="020B0503020204020204" pitchFamily="34" charset="-122"/>
                <a:ea typeface="微软雅黑" panose="020B0503020204020204" pitchFamily="34" charset="-122"/>
                <a:sym typeface="+mn-ea"/>
              </a:rPr>
              <a:t>用户完成某操作或任务而获得，可用来兑换礼品、享受某一权益，是评判用户等级的标准之一。</a:t>
            </a:r>
            <a:r>
              <a:rPr lang="zh-CN" sz="2000" dirty="0">
                <a:latin typeface="微软雅黑" panose="020B0503020204020204" pitchFamily="34" charset="-122"/>
                <a:ea typeface="微软雅黑" panose="020B0503020204020204" pitchFamily="34" charset="-122"/>
                <a:sym typeface="+mn-ea"/>
              </a:rPr>
              <a:t>如下图所示。</a:t>
            </a:r>
          </a:p>
        </p:txBody>
      </p:sp>
      <p:sp>
        <p:nvSpPr>
          <p:cNvPr id="8" name="文本框 7"/>
          <p:cNvSpPr txBox="1"/>
          <p:nvPr/>
        </p:nvSpPr>
        <p:spPr>
          <a:xfrm>
            <a:off x="1053465" y="3925570"/>
            <a:ext cx="2276475" cy="2399665"/>
          </a:xfrm>
          <a:prstGeom prst="rect">
            <a:avLst/>
          </a:prstGeom>
          <a:noFill/>
        </p:spPr>
        <p:txBody>
          <a:bodyPr wrap="square" rtlCol="0">
            <a:spAutoFit/>
          </a:bodyPr>
          <a:lstStyle/>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Wingdings" panose="05000000000000000000" charset="0"/>
              </a:rPr>
              <a:t></a:t>
            </a:r>
            <a:r>
              <a:rPr lang="en-US" sz="2000" b="1" dirty="0">
                <a:latin typeface="微软雅黑" panose="020B0503020204020204" pitchFamily="34" charset="-122"/>
                <a:ea typeface="微软雅黑" panose="020B0503020204020204" pitchFamily="34" charset="-122"/>
                <a:sym typeface="Wingdings" panose="05000000000000000000" charset="0"/>
              </a:rPr>
              <a:t> </a:t>
            </a:r>
            <a:r>
              <a:rPr sz="2000" b="1" dirty="0">
                <a:latin typeface="微软雅黑" panose="020B0503020204020204" pitchFamily="34" charset="-122"/>
                <a:ea typeface="微软雅黑" panose="020B0503020204020204" pitchFamily="34" charset="-122"/>
                <a:sym typeface="+mn-ea"/>
              </a:rPr>
              <a:t>等级会员：</a:t>
            </a:r>
            <a:r>
              <a:rPr sz="2000" dirty="0">
                <a:latin typeface="微软雅黑" panose="020B0503020204020204" pitchFamily="34" charset="-122"/>
                <a:ea typeface="微软雅黑" panose="020B0503020204020204" pitchFamily="34" charset="-122"/>
                <a:sym typeface="+mn-ea"/>
              </a:rPr>
              <a:t>将用户依照某一标准进行分级，不同等级的用户享有不同的服务或权益</a:t>
            </a:r>
            <a:r>
              <a:rPr lang="zh-CN" sz="2000" dirty="0">
                <a:latin typeface="微软雅黑" panose="020B0503020204020204" pitchFamily="34" charset="-122"/>
                <a:ea typeface="微软雅黑" panose="020B0503020204020204" pitchFamily="34" charset="-122"/>
                <a:sym typeface="+mn-ea"/>
              </a:rPr>
              <a:t>。</a:t>
            </a:r>
          </a:p>
        </p:txBody>
      </p:sp>
      <p:sp>
        <p:nvSpPr>
          <p:cNvPr id="10" name="文本框 9"/>
          <p:cNvSpPr txBox="1"/>
          <p:nvPr/>
        </p:nvSpPr>
        <p:spPr>
          <a:xfrm>
            <a:off x="8016240" y="3992880"/>
            <a:ext cx="3313430" cy="2399665"/>
          </a:xfrm>
          <a:prstGeom prst="rect">
            <a:avLst/>
          </a:prstGeom>
          <a:noFill/>
        </p:spPr>
        <p:txBody>
          <a:bodyPr wrap="square" rtlCol="0">
            <a:spAutoFit/>
          </a:bodyPr>
          <a:lstStyle/>
          <a:p>
            <a:pPr lvl="0" indent="457200" algn="just">
              <a:lnSpc>
                <a:spcPct val="150000"/>
              </a:lnSpc>
              <a:buClrTx/>
              <a:buSzTx/>
              <a:buFontTx/>
            </a:pPr>
            <a:r>
              <a:rPr sz="2000" b="1" dirty="0">
                <a:latin typeface="微软雅黑" panose="020B0503020204020204" pitchFamily="34" charset="-122"/>
                <a:ea typeface="微软雅黑" panose="020B0503020204020204" pitchFamily="34" charset="-122"/>
                <a:sym typeface="Wingdings" panose="05000000000000000000" charset="0"/>
              </a:rPr>
              <a:t></a:t>
            </a:r>
            <a:r>
              <a:rPr lang="en-US" sz="2000" b="1" dirty="0">
                <a:latin typeface="微软雅黑" panose="020B0503020204020204" pitchFamily="34" charset="-122"/>
                <a:ea typeface="微软雅黑" panose="020B0503020204020204" pitchFamily="34" charset="-122"/>
                <a:sym typeface="Wingdings" panose="05000000000000000000" charset="0"/>
              </a:rPr>
              <a:t> </a:t>
            </a:r>
            <a:r>
              <a:rPr sz="2000" b="1" dirty="0">
                <a:latin typeface="微软雅黑" panose="020B0503020204020204" pitchFamily="34" charset="-122"/>
                <a:ea typeface="微软雅黑" panose="020B0503020204020204" pitchFamily="34" charset="-122"/>
                <a:sym typeface="+mn-ea"/>
              </a:rPr>
              <a:t>勋章/奖章/成就：</a:t>
            </a:r>
            <a:r>
              <a:rPr sz="2000" dirty="0">
                <a:latin typeface="微软雅黑" panose="020B0503020204020204" pitchFamily="34" charset="-122"/>
                <a:ea typeface="微软雅黑" panose="020B0503020204020204" pitchFamily="34" charset="-122"/>
                <a:sym typeface="+mn-ea"/>
              </a:rPr>
              <a:t>为符合某一要求或某一任务的用户颁发证明，表明用户的参与经历或某一特性，如新浪微博勋章。</a:t>
            </a:r>
            <a:r>
              <a:rPr lang="zh-CN" sz="2000" dirty="0">
                <a:latin typeface="微软雅黑" panose="020B0503020204020204" pitchFamily="34" charset="-122"/>
                <a:ea typeface="微软雅黑" panose="020B0503020204020204" pitchFamily="34" charset="-122"/>
                <a:sym typeface="+mn-ea"/>
              </a:rPr>
              <a:t>如左图所示。</a:t>
            </a:r>
          </a:p>
        </p:txBody>
      </p:sp>
      <p:grpSp>
        <p:nvGrpSpPr>
          <p:cNvPr id="12" name="组合 11"/>
          <p:cNvGrpSpPr/>
          <p:nvPr/>
        </p:nvGrpSpPr>
        <p:grpSpPr>
          <a:xfrm>
            <a:off x="3858895" y="4055110"/>
            <a:ext cx="3693795" cy="2270760"/>
            <a:chOff x="11254" y="5929"/>
            <a:chExt cx="6516" cy="4182"/>
          </a:xfrm>
        </p:grpSpPr>
        <p:pic>
          <p:nvPicPr>
            <p:cNvPr id="6" name="图片 5"/>
            <p:cNvPicPr>
              <a:picLocks noChangeAspect="1"/>
            </p:cNvPicPr>
            <p:nvPr/>
          </p:nvPicPr>
          <p:blipFill>
            <a:blip r:embed="rId2"/>
            <a:stretch>
              <a:fillRect/>
            </a:stretch>
          </p:blipFill>
          <p:spPr>
            <a:xfrm>
              <a:off x="11254" y="5929"/>
              <a:ext cx="2464" cy="4182"/>
            </a:xfrm>
            <a:prstGeom prst="rect">
              <a:avLst/>
            </a:prstGeom>
          </p:spPr>
        </p:pic>
        <p:pic>
          <p:nvPicPr>
            <p:cNvPr id="11" name="图片 10"/>
            <p:cNvPicPr>
              <a:picLocks noChangeAspect="1"/>
            </p:cNvPicPr>
            <p:nvPr/>
          </p:nvPicPr>
          <p:blipFill>
            <a:blip r:embed="rId3"/>
            <a:stretch>
              <a:fillRect/>
            </a:stretch>
          </p:blipFill>
          <p:spPr>
            <a:xfrm>
              <a:off x="14654" y="5929"/>
              <a:ext cx="3116" cy="4181"/>
            </a:xfrm>
            <a:prstGeom prst="rect">
              <a:avLst/>
            </a:prstGeom>
          </p:spPr>
        </p:pic>
      </p:grpSp>
      <p:cxnSp>
        <p:nvCxnSpPr>
          <p:cNvPr id="24" name="直接连接符 23"/>
          <p:cNvCxnSpPr/>
          <p:nvPr/>
        </p:nvCxnSpPr>
        <p:spPr>
          <a:xfrm>
            <a:off x="1047999" y="2850853"/>
            <a:ext cx="10370820" cy="825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2</a:t>
            </a:r>
            <a:r>
              <a:rPr dirty="0"/>
              <a:t>.1.</a:t>
            </a:r>
            <a:r>
              <a:rPr lang="en-US" dirty="0"/>
              <a:t>4  </a:t>
            </a:r>
            <a:r>
              <a:rPr dirty="0"/>
              <a:t>建立用户成长体系</a:t>
            </a:r>
          </a:p>
        </p:txBody>
      </p:sp>
      <p:sp>
        <p:nvSpPr>
          <p:cNvPr id="14" name="矩形 13"/>
          <p:cNvSpPr/>
          <p:nvPr/>
        </p:nvSpPr>
        <p:spPr>
          <a:xfrm>
            <a:off x="1061085" y="1322070"/>
            <a:ext cx="39668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2. 建立用户成长体系的流程</a:t>
            </a:r>
          </a:p>
        </p:txBody>
      </p:sp>
      <p:sp>
        <p:nvSpPr>
          <p:cNvPr id="2" name="文本框 1"/>
          <p:cNvSpPr txBox="1"/>
          <p:nvPr/>
        </p:nvSpPr>
        <p:spPr>
          <a:xfrm>
            <a:off x="1061085" y="2049145"/>
            <a:ext cx="10362565" cy="1014730"/>
          </a:xfrm>
          <a:prstGeom prst="rect">
            <a:avLst/>
          </a:prstGeom>
          <a:noFill/>
        </p:spPr>
        <p:txBody>
          <a:bodyPr wrap="square" rtlCol="0">
            <a:spAutoFit/>
          </a:bodyPr>
          <a:lstStyle/>
          <a:p>
            <a:pPr lvl="0" indent="457200" algn="just">
              <a:lnSpc>
                <a:spcPct val="150000"/>
              </a:lnSpc>
              <a:buClrTx/>
              <a:buSzTx/>
              <a:buFontTx/>
            </a:pPr>
            <a:r>
              <a:rPr sz="2000" dirty="0">
                <a:latin typeface="微软雅黑" panose="020B0503020204020204" pitchFamily="34" charset="-122"/>
                <a:ea typeface="微软雅黑" panose="020B0503020204020204" pitchFamily="34" charset="-122"/>
                <a:sym typeface="+mn-ea"/>
              </a:rPr>
              <a:t>建立用户成长体系需要根据用户需求和营销需要选择用户成长体系的建立方法，并且还需要遵循一定的流程。</a:t>
            </a:r>
          </a:p>
        </p:txBody>
      </p:sp>
      <p:grpSp>
        <p:nvGrpSpPr>
          <p:cNvPr id="5" name="组合 4"/>
          <p:cNvGrpSpPr/>
          <p:nvPr>
            <p:custDataLst>
              <p:tags r:id="rId1"/>
            </p:custDataLst>
          </p:nvPr>
        </p:nvGrpSpPr>
        <p:grpSpPr>
          <a:xfrm>
            <a:off x="1061085" y="3711575"/>
            <a:ext cx="10211435" cy="2067560"/>
            <a:chOff x="623" y="1091"/>
            <a:chExt cx="16081" cy="3256"/>
          </a:xfrm>
        </p:grpSpPr>
        <p:grpSp>
          <p:nvGrpSpPr>
            <p:cNvPr id="7" name="组合 6"/>
            <p:cNvGrpSpPr/>
            <p:nvPr/>
          </p:nvGrpSpPr>
          <p:grpSpPr>
            <a:xfrm>
              <a:off x="623" y="1091"/>
              <a:ext cx="15553" cy="3256"/>
              <a:chOff x="1724" y="3898"/>
              <a:chExt cx="15553" cy="3256"/>
            </a:xfrm>
          </p:grpSpPr>
          <p:sp>
            <p:nvSpPr>
              <p:cNvPr id="58" name="矩形 57"/>
              <p:cNvSpPr/>
              <p:nvPr>
                <p:custDataLst>
                  <p:tags r:id="rId3"/>
                </p:custDataLst>
              </p:nvPr>
            </p:nvSpPr>
            <p:spPr>
              <a:xfrm>
                <a:off x="1724" y="6423"/>
                <a:ext cx="2351" cy="725"/>
              </a:xfrm>
              <a:prstGeom prst="rect">
                <a:avLst/>
              </a:prstGeom>
            </p:spPr>
            <p:txBody>
              <a:bodyPr wrap="square">
                <a:spAutoFit/>
              </a:bodyPr>
              <a:lstStyle/>
              <a:p>
                <a:pPr algn="ctr">
                  <a:lnSpc>
                    <a:spcPct val="120000"/>
                  </a:lnSpc>
                </a:pPr>
                <a:r>
                  <a:rPr lang="zh-CN" altLang="en-US" sz="2000" b="1" dirty="0">
                    <a:solidFill>
                      <a:srgbClr val="53585F"/>
                    </a:solidFill>
                  </a:rPr>
                  <a:t>划分等级</a:t>
                </a:r>
              </a:p>
            </p:txBody>
          </p:sp>
          <p:sp>
            <p:nvSpPr>
              <p:cNvPr id="61" name="矩形 60"/>
              <p:cNvSpPr/>
              <p:nvPr>
                <p:custDataLst>
                  <p:tags r:id="rId4"/>
                </p:custDataLst>
              </p:nvPr>
            </p:nvSpPr>
            <p:spPr>
              <a:xfrm>
                <a:off x="7824" y="6429"/>
                <a:ext cx="3509" cy="725"/>
              </a:xfrm>
              <a:prstGeom prst="rect">
                <a:avLst/>
              </a:prstGeom>
            </p:spPr>
            <p:txBody>
              <a:bodyPr wrap="square">
                <a:spAutoFit/>
              </a:bodyPr>
              <a:lstStyle/>
              <a:p>
                <a:pPr lvl="0" algn="ctr">
                  <a:lnSpc>
                    <a:spcPct val="120000"/>
                  </a:lnSpc>
                  <a:buClrTx/>
                  <a:buSzTx/>
                  <a:buFontTx/>
                </a:pPr>
                <a:r>
                  <a:rPr lang="zh-CN" altLang="en-US" sz="2000" b="1" dirty="0">
                    <a:solidFill>
                      <a:srgbClr val="53585F"/>
                    </a:solidFill>
                    <a:sym typeface="+mn-ea"/>
                  </a:rPr>
                  <a:t>规划用户行为</a:t>
                </a:r>
              </a:p>
            </p:txBody>
          </p:sp>
          <p:sp>
            <p:nvSpPr>
              <p:cNvPr id="67" name="矩形 66"/>
              <p:cNvSpPr/>
              <p:nvPr>
                <p:custDataLst>
                  <p:tags r:id="rId5"/>
                </p:custDataLst>
              </p:nvPr>
            </p:nvSpPr>
            <p:spPr>
              <a:xfrm>
                <a:off x="4615" y="6423"/>
                <a:ext cx="3509" cy="725"/>
              </a:xfrm>
              <a:prstGeom prst="rect">
                <a:avLst/>
              </a:prstGeom>
            </p:spPr>
            <p:txBody>
              <a:bodyPr wrap="square">
                <a:spAutoFit/>
              </a:bodyPr>
              <a:lstStyle/>
              <a:p>
                <a:pPr lvl="0" algn="ctr">
                  <a:lnSpc>
                    <a:spcPct val="120000"/>
                  </a:lnSpc>
                  <a:buClrTx/>
                  <a:buSzTx/>
                  <a:buFontTx/>
                </a:pPr>
                <a:r>
                  <a:rPr lang="zh-CN" altLang="en-US" sz="2000" b="1" dirty="0">
                    <a:solidFill>
                      <a:srgbClr val="53585F"/>
                    </a:solidFill>
                    <a:sym typeface="+mn-ea"/>
                  </a:rPr>
                  <a:t>设定关键指标</a:t>
                </a:r>
              </a:p>
            </p:txBody>
          </p:sp>
          <p:sp>
            <p:nvSpPr>
              <p:cNvPr id="70" name="矩形 69"/>
              <p:cNvSpPr/>
              <p:nvPr>
                <p:custDataLst>
                  <p:tags r:id="rId6"/>
                </p:custDataLst>
              </p:nvPr>
            </p:nvSpPr>
            <p:spPr>
              <a:xfrm>
                <a:off x="11333" y="6423"/>
                <a:ext cx="3509" cy="725"/>
              </a:xfrm>
              <a:prstGeom prst="rect">
                <a:avLst/>
              </a:prstGeom>
            </p:spPr>
            <p:txBody>
              <a:bodyPr wrap="square">
                <a:spAutoFit/>
              </a:bodyPr>
              <a:lstStyle/>
              <a:p>
                <a:pPr lvl="0" algn="ctr">
                  <a:lnSpc>
                    <a:spcPct val="120000"/>
                  </a:lnSpc>
                  <a:buClrTx/>
                  <a:buSzTx/>
                  <a:buFontTx/>
                </a:pPr>
                <a:r>
                  <a:rPr lang="zh-CN" altLang="en-US" sz="2000" b="1" dirty="0">
                    <a:solidFill>
                      <a:srgbClr val="53585F"/>
                    </a:solidFill>
                    <a:sym typeface="+mn-ea"/>
                  </a:rPr>
                  <a:t>用户行为量化</a:t>
                </a:r>
              </a:p>
            </p:txBody>
          </p:sp>
          <p:grpSp>
            <p:nvGrpSpPr>
              <p:cNvPr id="4" name="组合 3"/>
              <p:cNvGrpSpPr/>
              <p:nvPr/>
            </p:nvGrpSpPr>
            <p:grpSpPr>
              <a:xfrm>
                <a:off x="2018" y="3898"/>
                <a:ext cx="15259" cy="2149"/>
                <a:chOff x="876862" y="3378364"/>
                <a:chExt cx="10514474" cy="1480458"/>
              </a:xfrm>
            </p:grpSpPr>
            <p:cxnSp>
              <p:nvCxnSpPr>
                <p:cNvPr id="50" name="直接连接符 49"/>
                <p:cNvCxnSpPr/>
                <p:nvPr>
                  <p:custDataLst>
                    <p:tags r:id="rId7"/>
                  </p:custDataLst>
                </p:nvPr>
              </p:nvCxnSpPr>
              <p:spPr>
                <a:xfrm>
                  <a:off x="1611737" y="4104081"/>
                  <a:ext cx="8905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custDataLst>
                    <p:tags r:id="rId8"/>
                  </p:custDataLst>
                </p:nvPr>
              </p:nvSpPr>
              <p:spPr>
                <a:xfrm>
                  <a:off x="876862" y="3378364"/>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2" name="椭圆 51"/>
                <p:cNvSpPr/>
                <p:nvPr>
                  <p:custDataLst>
                    <p:tags r:id="rId9"/>
                  </p:custDataLst>
                </p:nvPr>
              </p:nvSpPr>
              <p:spPr>
                <a:xfrm>
                  <a:off x="3135366" y="3378364"/>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3" name="椭圆 52"/>
                <p:cNvSpPr/>
                <p:nvPr>
                  <p:custDataLst>
                    <p:tags r:id="rId10"/>
                  </p:custDataLst>
                </p:nvPr>
              </p:nvSpPr>
              <p:spPr>
                <a:xfrm>
                  <a:off x="5393870" y="3378364"/>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3"/>
                    </a:solidFill>
                  </a:endParaRPr>
                </a:p>
              </p:txBody>
            </p:sp>
            <p:sp>
              <p:nvSpPr>
                <p:cNvPr id="54" name="椭圆 53"/>
                <p:cNvSpPr/>
                <p:nvPr>
                  <p:custDataLst>
                    <p:tags r:id="rId11"/>
                  </p:custDataLst>
                </p:nvPr>
              </p:nvSpPr>
              <p:spPr>
                <a:xfrm>
                  <a:off x="7652373" y="3378364"/>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5" name="椭圆 54"/>
                <p:cNvSpPr/>
                <p:nvPr>
                  <p:custDataLst>
                    <p:tags r:id="rId12"/>
                  </p:custDataLst>
                </p:nvPr>
              </p:nvSpPr>
              <p:spPr>
                <a:xfrm>
                  <a:off x="9910876" y="3378364"/>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1" name="文本框 70"/>
                <p:cNvSpPr txBox="1"/>
                <p:nvPr>
                  <p:custDataLst>
                    <p:tags r:id="rId13"/>
                  </p:custDataLst>
                </p:nvPr>
              </p:nvSpPr>
              <p:spPr>
                <a:xfrm>
                  <a:off x="1190459" y="3750138"/>
                  <a:ext cx="840662" cy="766752"/>
                </a:xfrm>
                <a:prstGeom prst="rect">
                  <a:avLst/>
                </a:prstGeom>
                <a:noFill/>
              </p:spPr>
              <p:txBody>
                <a:bodyPr wrap="none" rtlCol="0">
                  <a:spAutoFit/>
                </a:bodyPr>
                <a:lstStyle/>
                <a:p>
                  <a:pPr algn="ctr"/>
                  <a:r>
                    <a:rPr lang="en-US" altLang="zh-CN" sz="4000" b="1" dirty="0">
                      <a:solidFill>
                        <a:schemeClr val="bg1"/>
                      </a:solidFill>
                    </a:rPr>
                    <a:t>(1)</a:t>
                  </a:r>
                </a:p>
              </p:txBody>
            </p:sp>
            <p:sp>
              <p:nvSpPr>
                <p:cNvPr id="72" name="文本框 71"/>
                <p:cNvSpPr txBox="1"/>
                <p:nvPr>
                  <p:custDataLst>
                    <p:tags r:id="rId14"/>
                  </p:custDataLst>
                </p:nvPr>
              </p:nvSpPr>
              <p:spPr>
                <a:xfrm>
                  <a:off x="3455265" y="3750138"/>
                  <a:ext cx="840662" cy="766752"/>
                </a:xfrm>
                <a:prstGeom prst="rect">
                  <a:avLst/>
                </a:prstGeom>
                <a:noFill/>
              </p:spPr>
              <p:txBody>
                <a:bodyPr wrap="none" rtlCol="0">
                  <a:spAutoFit/>
                </a:bodyPr>
                <a:lstStyle/>
                <a:p>
                  <a:pPr algn="ctr"/>
                  <a:r>
                    <a:rPr lang="en-US" altLang="zh-CN" sz="4000" b="1" dirty="0">
                      <a:solidFill>
                        <a:schemeClr val="bg1"/>
                      </a:solidFill>
                    </a:rPr>
                    <a:t>(2)</a:t>
                  </a:r>
                </a:p>
              </p:txBody>
            </p:sp>
            <p:sp>
              <p:nvSpPr>
                <p:cNvPr id="73" name="文本框 72"/>
                <p:cNvSpPr txBox="1"/>
                <p:nvPr>
                  <p:custDataLst>
                    <p:tags r:id="rId15"/>
                  </p:custDataLst>
                </p:nvPr>
              </p:nvSpPr>
              <p:spPr>
                <a:xfrm>
                  <a:off x="5713769" y="3750138"/>
                  <a:ext cx="840662" cy="766752"/>
                </a:xfrm>
                <a:prstGeom prst="rect">
                  <a:avLst/>
                </a:prstGeom>
                <a:noFill/>
              </p:spPr>
              <p:txBody>
                <a:bodyPr wrap="none" rtlCol="0">
                  <a:spAutoFit/>
                </a:bodyPr>
                <a:lstStyle/>
                <a:p>
                  <a:pPr algn="ctr"/>
                  <a:r>
                    <a:rPr lang="en-US" altLang="zh-CN" sz="4000" b="1" dirty="0">
                      <a:solidFill>
                        <a:schemeClr val="bg1"/>
                      </a:solidFill>
                    </a:rPr>
                    <a:t>(3)</a:t>
                  </a:r>
                </a:p>
              </p:txBody>
            </p:sp>
            <p:sp>
              <p:nvSpPr>
                <p:cNvPr id="74" name="文本框 73"/>
                <p:cNvSpPr txBox="1"/>
                <p:nvPr>
                  <p:custDataLst>
                    <p:tags r:id="rId16"/>
                  </p:custDataLst>
                </p:nvPr>
              </p:nvSpPr>
              <p:spPr>
                <a:xfrm>
                  <a:off x="7972271" y="3750138"/>
                  <a:ext cx="840662" cy="766752"/>
                </a:xfrm>
                <a:prstGeom prst="rect">
                  <a:avLst/>
                </a:prstGeom>
                <a:noFill/>
              </p:spPr>
              <p:txBody>
                <a:bodyPr wrap="none" rtlCol="0">
                  <a:spAutoFit/>
                </a:bodyPr>
                <a:lstStyle/>
                <a:p>
                  <a:pPr algn="ctr"/>
                  <a:r>
                    <a:rPr lang="en-US" altLang="zh-CN" sz="4000" b="1" dirty="0">
                      <a:solidFill>
                        <a:schemeClr val="bg1"/>
                      </a:solidFill>
                    </a:rPr>
                    <a:t>(4)</a:t>
                  </a:r>
                </a:p>
              </p:txBody>
            </p:sp>
            <p:sp>
              <p:nvSpPr>
                <p:cNvPr id="75" name="文本框 74"/>
                <p:cNvSpPr txBox="1"/>
                <p:nvPr>
                  <p:custDataLst>
                    <p:tags r:id="rId17"/>
                  </p:custDataLst>
                </p:nvPr>
              </p:nvSpPr>
              <p:spPr>
                <a:xfrm>
                  <a:off x="10230775" y="3750138"/>
                  <a:ext cx="840662" cy="766752"/>
                </a:xfrm>
                <a:prstGeom prst="rect">
                  <a:avLst/>
                </a:prstGeom>
                <a:noFill/>
              </p:spPr>
              <p:txBody>
                <a:bodyPr wrap="none" rtlCol="0">
                  <a:spAutoFit/>
                </a:bodyPr>
                <a:lstStyle/>
                <a:p>
                  <a:pPr algn="ctr"/>
                  <a:r>
                    <a:rPr lang="en-US" altLang="zh-CN" sz="4000" b="1" dirty="0">
                      <a:solidFill>
                        <a:schemeClr val="bg1"/>
                      </a:solidFill>
                    </a:rPr>
                    <a:t>(5)</a:t>
                  </a:r>
                </a:p>
              </p:txBody>
            </p:sp>
          </p:grpSp>
        </p:grpSp>
        <p:sp>
          <p:nvSpPr>
            <p:cNvPr id="64" name="矩形 63"/>
            <p:cNvSpPr/>
            <p:nvPr>
              <p:custDataLst>
                <p:tags r:id="rId2"/>
              </p:custDataLst>
            </p:nvPr>
          </p:nvSpPr>
          <p:spPr>
            <a:xfrm>
              <a:off x="13741" y="3616"/>
              <a:ext cx="2963" cy="725"/>
            </a:xfrm>
            <a:prstGeom prst="rect">
              <a:avLst/>
            </a:prstGeom>
          </p:spPr>
          <p:txBody>
            <a:bodyPr wrap="square">
              <a:spAutoFit/>
            </a:bodyPr>
            <a:lstStyle/>
            <a:p>
              <a:pPr lvl="0" algn="ctr">
                <a:lnSpc>
                  <a:spcPct val="120000"/>
                </a:lnSpc>
                <a:buClrTx/>
                <a:buSzTx/>
                <a:buFontTx/>
              </a:pPr>
              <a:r>
                <a:rPr lang="zh-CN" altLang="en-US" sz="2000" b="1" dirty="0">
                  <a:solidFill>
                    <a:srgbClr val="53585F"/>
                  </a:solidFill>
                  <a:sym typeface="+mn-ea"/>
                </a:rPr>
                <a:t>诱导用户完成</a:t>
              </a:r>
            </a:p>
          </p:txBody>
        </p:sp>
      </p:grpSp>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kyZTUwZTIzYWVmYjY1YzA2YzU1MzIwNTU5YThmNGM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632_5*l_h_i*1_5_1"/>
  <p:tag name="KSO_WM_TEMPLATE_CATEGORY" val="diagram"/>
  <p:tag name="KSO_WM_TEMPLATE_INDEX" val="632"/>
  <p:tag name="KSO_WM_UNIT_LAYERLEVEL" val="1_1_1"/>
  <p:tag name="KSO_WM_TAG_VERSION" val="1.0"/>
  <p:tag name="KSO_WM_UNIT_FILL_FORE_SCHEMECOLOR_INDEX" val="9"/>
  <p:tag name="KSO_WM_UNIT_FILL_TYPE" val="1"/>
  <p:tag name="KSO_WM_UNIT_TEXT_FILL_FORE_SCHEMECOLOR_INDEX" val="2"/>
  <p:tag name="KSO_WM_UNIT_TEXT_FILL_TYPE" val="1"/>
  <p:tag name="KSO_WM_DIAGRAM_VIRTUALLY_FRAME" val="{&quot;height&quot;:144.5,&quot;left&quot;:104.35,&quot;top&quot;:290.7,&quot;width&quot;:787.15}"/>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632_5*l_h_i*1_4_1"/>
  <p:tag name="KSO_WM_TEMPLATE_CATEGORY" val="diagram"/>
  <p:tag name="KSO_WM_TEMPLATE_INDEX" val="632"/>
  <p:tag name="KSO_WM_UNIT_LAYERLEVEL" val="1_1_1"/>
  <p:tag name="KSO_WM_TAG_VERSION" val="1.0"/>
  <p:tag name="KSO_WM_UNIT_TEXT_FILL_FORE_SCHEMECOLOR_INDEX" val="8"/>
  <p:tag name="KSO_WM_UNIT_TEXT_FILL_TYPE" val="1"/>
  <p:tag name="KSO_WM_DIAGRAM_VIRTUALLY_FRAME" val="{&quot;height&quot;:144.5,&quot;left&quot;:104.35,&quot;top&quot;:290.7,&quot;width&quot;:787.15}"/>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632_5*l_h_a*1_4_1"/>
  <p:tag name="KSO_WM_TEMPLATE_CATEGORY" val="diagram"/>
  <p:tag name="KSO_WM_TEMPLATE_INDEX" val="632"/>
  <p:tag name="KSO_WM_UNIT_LAYERLEVEL" val="1_1_1"/>
  <p:tag name="KSO_WM_TAG_VERSION" val="1.0"/>
  <p:tag name="KSO_WM_UNIT_PRESET_TEXT" val="添加标题"/>
  <p:tag name="KSO_WM_UNIT_TEXT_FILL_FORE_SCHEMECOLOR_INDEX" val="8"/>
  <p:tag name="KSO_WM_UNIT_TEXT_FILL_TYPE" val="1"/>
  <p:tag name="KSO_WM_DIAGRAM_VIRTUALLY_FRAME" val="{&quot;height&quot;:144.5,&quot;left&quot;:104.35,&quot;top&quot;:290.7,&quot;width&quot;:787.15}"/>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32_5*l_h_i*1_4_1"/>
  <p:tag name="KSO_WM_TEMPLATE_CATEGORY" val="diagram"/>
  <p:tag name="KSO_WM_TEMPLATE_INDEX" val="632"/>
  <p:tag name="KSO_WM_UNIT_LAYERLEVEL" val="1_1_1"/>
  <p:tag name="KSO_WM_TAG_VERSION" val="1.0"/>
  <p:tag name="KSO_WM_UNIT_FILL_FORE_SCHEMECOLOR_INDEX" val="8"/>
  <p:tag name="KSO_WM_UNIT_FILL_TYPE" val="1"/>
  <p:tag name="KSO_WM_UNIT_TEXT_FILL_FORE_SCHEMECOLOR_INDEX" val="2"/>
  <p:tag name="KSO_WM_UNIT_TEXT_FILL_TYPE" val="1"/>
  <p:tag name="KSO_WM_DIAGRAM_VIRTUALLY_FRAME" val="{&quot;height&quot;:144.5,&quot;left&quot;:104.35,&quot;top&quot;:290.7,&quot;width&quot;:787.15}"/>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632_5*l_h_i*1_3_1"/>
  <p:tag name="KSO_WM_TEMPLATE_CATEGORY" val="diagram"/>
  <p:tag name="KSO_WM_TEMPLATE_INDEX" val="632"/>
  <p:tag name="KSO_WM_UNIT_LAYERLEVEL" val="1_1_1"/>
  <p:tag name="KSO_WM_TAG_VERSION" val="1.0"/>
  <p:tag name="KSO_WM_UNIT_TEXT_FILL_FORE_SCHEMECOLOR_INDEX" val="7"/>
  <p:tag name="KSO_WM_UNIT_TEXT_FILL_TYPE" val="1"/>
  <p:tag name="KSO_WM_DIAGRAM_VIRTUALLY_FRAME" val="{&quot;height&quot;:144.5,&quot;left&quot;:104.35,&quot;top&quot;:290.7,&quot;width&quot;:787.15}"/>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32_5*l_h_a*1_3_1"/>
  <p:tag name="KSO_WM_TEMPLATE_CATEGORY" val="diagram"/>
  <p:tag name="KSO_WM_TEMPLATE_INDEX" val="632"/>
  <p:tag name="KSO_WM_UNIT_LAYERLEVEL" val="1_1_1"/>
  <p:tag name="KSO_WM_TAG_VERSION" val="1.0"/>
  <p:tag name="KSO_WM_UNIT_PRESET_TEXT" val="添加标题"/>
  <p:tag name="KSO_WM_UNIT_TEXT_FILL_FORE_SCHEMECOLOR_INDEX" val="7"/>
  <p:tag name="KSO_WM_UNIT_TEXT_FILL_TYPE" val="1"/>
  <p:tag name="KSO_WM_DIAGRAM_VIRTUALLY_FRAME" val="{&quot;height&quot;:144.5,&quot;left&quot;:104.35,&quot;top&quot;:290.7,&quot;width&quot;:787.15}"/>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32_5*l_h_i*1_3_1"/>
  <p:tag name="KSO_WM_TEMPLATE_CATEGORY" val="diagram"/>
  <p:tag name="KSO_WM_TEMPLATE_INDEX" val="632"/>
  <p:tag name="KSO_WM_UNIT_LAYERLEVEL" val="1_1_1"/>
  <p:tag name="KSO_WM_TAG_VERSION" val="1.0"/>
  <p:tag name="KSO_WM_UNIT_FILL_FORE_SCHEMECOLOR_INDEX" val="7"/>
  <p:tag name="KSO_WM_UNIT_FILL_TYPE" val="1"/>
  <p:tag name="KSO_WM_UNIT_TEXT_FILL_FORE_SCHEMECOLOR_INDEX" val="7"/>
  <p:tag name="KSO_WM_UNIT_TEXT_FILL_TYPE" val="1"/>
  <p:tag name="KSO_WM_DIAGRAM_VIRTUALLY_FRAME" val="{&quot;height&quot;:144.5,&quot;left&quot;:104.35,&quot;top&quot;:290.7,&quot;width&quot;:787.15}"/>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2_5*l_h_i*1_2_1"/>
  <p:tag name="KSO_WM_TEMPLATE_CATEGORY" val="diagram"/>
  <p:tag name="KSO_WM_TEMPLATE_INDEX" val="632"/>
  <p:tag name="KSO_WM_UNIT_LAYERLEVEL" val="1_1_1"/>
  <p:tag name="KSO_WM_TAG_VERSION" val="1.0"/>
  <p:tag name="KSO_WM_UNIT_TEXT_FILL_FORE_SCHEMECOLOR_INDEX" val="6"/>
  <p:tag name="KSO_WM_UNIT_TEXT_FILL_TYPE" val="1"/>
  <p:tag name="KSO_WM_DIAGRAM_VIRTUALLY_FRAME" val="{&quot;height&quot;:144.5,&quot;left&quot;:104.35,&quot;top&quot;:290.7,&quot;width&quot;:787.15}"/>
</p:tagLst>
</file>

<file path=ppt/tags/tag10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2_5*l_h_a*1_2_1"/>
  <p:tag name="KSO_WM_TEMPLATE_CATEGORY" val="diagram"/>
  <p:tag name="KSO_WM_TEMPLATE_INDEX" val="632"/>
  <p:tag name="KSO_WM_UNIT_LAYERLEVEL" val="1_1_1"/>
  <p:tag name="KSO_WM_TAG_VERSION" val="1.0"/>
  <p:tag name="KSO_WM_UNIT_PRESET_TEXT" val="添加标题"/>
  <p:tag name="KSO_WM_UNIT_TEXT_FILL_FORE_SCHEMECOLOR_INDEX" val="6"/>
  <p:tag name="KSO_WM_UNIT_TEXT_FILL_TYPE" val="1"/>
  <p:tag name="KSO_WM_DIAGRAM_VIRTUALLY_FRAME" val="{&quot;height&quot;:144.5,&quot;left&quot;:104.35,&quot;top&quot;:290.7,&quot;width&quot;:787.15}"/>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32_5*l_h_i*1_2_1"/>
  <p:tag name="KSO_WM_TEMPLATE_CATEGORY" val="diagram"/>
  <p:tag name="KSO_WM_TEMPLATE_INDEX" val="632"/>
  <p:tag name="KSO_WM_UNIT_LAYERLEVEL" val="1_1_1"/>
  <p:tag name="KSO_WM_TAG_VERSION" val="1.0"/>
  <p:tag name="KSO_WM_UNIT_FILL_FORE_SCHEMECOLOR_INDEX" val="6"/>
  <p:tag name="KSO_WM_UNIT_FILL_TYPE" val="1"/>
  <p:tag name="KSO_WM_UNIT_TEXT_FILL_FORE_SCHEMECOLOR_INDEX" val="2"/>
  <p:tag name="KSO_WM_UNIT_TEXT_FILL_TYPE" val="1"/>
  <p:tag name="KSO_WM_DIAGRAM_VIRTUALLY_FRAME" val="{&quot;height&quot;:144.5,&quot;left&quot;:104.35,&quot;top&quot;:290.7,&quot;width&quot;:787.1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379.65,&quot;left&quot;:85.85,&quot;top&quot;:101.4,&quot;width&quot;:835.95}"/>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379.65,&quot;left&quot;:85.85,&quot;top&quot;:101.4,&quot;width&quot;:835.95}"/>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379.65,&quot;left&quot;:85.85,&quot;top&quot;:101.4,&quot;width&quot;:835.95}"/>
</p:tagLst>
</file>

<file path=ppt/tags/tag113.xml><?xml version="1.0" encoding="utf-8"?>
<p:tagLst xmlns:a="http://schemas.openxmlformats.org/drawingml/2006/main" xmlns:r="http://schemas.openxmlformats.org/officeDocument/2006/relationships" xmlns:p="http://schemas.openxmlformats.org/presentationml/2006/main">
  <p:tag name="KSO_WM_DIAGRAM_VIRTUALLY_FRAME" val="{&quot;height&quot;:379.65,&quot;left&quot;:85.85,&quot;top&quot;:101.4,&quot;width&quot;:835.95}"/>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15.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16.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17.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18.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19.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0.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1.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2.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3.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4.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5.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6.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27.xml><?xml version="1.0" encoding="utf-8"?>
<p:tagLst xmlns:a="http://schemas.openxmlformats.org/drawingml/2006/main" xmlns:r="http://schemas.openxmlformats.org/officeDocument/2006/relationships" xmlns:p="http://schemas.openxmlformats.org/presentationml/2006/main">
  <p:tag name="TABLE_ENDDRAG_ORIGIN_RECT" val="817*325"/>
  <p:tag name="TABLE_ENDDRAG_RECT" val="83*202*817*325"/>
</p:tagLst>
</file>

<file path=ppt/tags/tag128.xml><?xml version="1.0" encoding="utf-8"?>
<p:tagLst xmlns:a="http://schemas.openxmlformats.org/drawingml/2006/main" xmlns:r="http://schemas.openxmlformats.org/officeDocument/2006/relationships" xmlns:p="http://schemas.openxmlformats.org/presentationml/2006/main">
  <p:tag name="TABLE_ENDDRAG_ORIGIN_RECT" val="815*230"/>
  <p:tag name="TABLE_ENDDRAG_RECT" val="83*237*816*230"/>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88.9,&quot;left&quot;:123.25,&quot;top&quot;:271.55,&quot;width&quot;:683.75}"/>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214_6*l_h_i*1_1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5"/>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14_6*l_h_f*1_1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214_6*l_h_i*1_1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14_6*l_h_i*1_2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6"/>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214_6*l_h_f*1_2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214_6*l_h_i*1_2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214_6*l_h_i*1_3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7"/>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214_6*l_h_f*1_3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214_6*l_h_i*1_3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9214_6*l_h_i*1_4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8"/>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214_6*l_h_f*1_4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19214_6*l_h_i*1_4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19214_6*l_h_i*1_5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9"/>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2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9214_6*l_h_f*1_5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19214_6*l_h_i*1_5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19214_6*l_h_i*1_6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10"/>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19214_6*l_h_f*1_6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19214_6*l_h_i*1_6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diagram20219214_6*l_h_i*1_7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5"/>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19214_6*l_h_f*1_7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2"/>
  <p:tag name="KSO_WM_UNIT_ID" val="diagram20219214_6*l_h_i*1_7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8_1"/>
  <p:tag name="KSO_WM_UNIT_ID" val="diagram20219214_6*l_h_i*1_8_1"/>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6"/>
  <p:tag name="KSO_WM_UNIT_FILL_FORE_SCHEMECOLOR_INDEX" val="6"/>
  <p:tag name="KSO_WM_UNIT_FILL_TYPE" val="1"/>
  <p:tag name="KSO_WM_UNIT_TEXT_FILL_FORE_SCHEMECOLOR_INDEX" val="2"/>
  <p:tag name="KSO_WM_UNIT_TEXT_FILL_TYPE" val="1"/>
  <p:tag name="KSO_WM_DIAGRAM_VIRTUALLY_FRAME" val="{&quot;height&quot;:188.9,&quot;left&quot;:123.25,&quot;top&quot;:271.55,&quot;width&quot;:683.75}"/>
</p:tagLst>
</file>

<file path=ppt/tags/tag3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219214_6*l_h_f*1_8_1"/>
  <p:tag name="KSO_WM_TEMPLATE_CATEGORY" val="diagram"/>
  <p:tag name="KSO_WM_TEMPLATE_INDEX" val="20219214"/>
  <p:tag name="KSO_WM_UNIT_LAYERLEVEL" val="1_1_1"/>
  <p:tag name="KSO_WM_TAG_VERSION" val="1.0"/>
  <p:tag name="KSO_WM_UNIT_PRESET_TEXT" val="输入正文"/>
  <p:tag name="KSO_WM_CHIP_GROUPID" val="60b9dcfa65103b6cf1b285d2"/>
  <p:tag name="KSO_WM_CHIP_XID" val="60b9dcfa65103b6cf1b285d3"/>
  <p:tag name="KSO_WM_ASSEMBLE_CHIP_INDEX" val="65dc576516db4a879b77c265dd6b25e1"/>
  <p:tag name="KSO_WM_UNIT_VALUE" val="5"/>
  <p:tag name="KSO_WM_UNIT_TEXT_FILL_FORE_SCHEMECOLOR_INDEX" val="13"/>
  <p:tag name="KSO_WM_UNIT_TEXT_FILL_TYPE" val="1"/>
  <p:tag name="KSO_WM_DIAGRAM_VIRTUALLY_FRAME" val="{&quot;height&quot;:188.9,&quot;left&quot;:123.25,&quot;top&quot;:271.55,&quot;width&quot;:683.75}"/>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8_2"/>
  <p:tag name="KSO_WM_UNIT_ID" val="diagram20219214_6*l_h_i*1_8_2"/>
  <p:tag name="KSO_WM_TEMPLATE_CATEGORY" val="diagram"/>
  <p:tag name="KSO_WM_TEMPLATE_INDEX" val="20219214"/>
  <p:tag name="KSO_WM_UNIT_LAYERLEVEL" val="1_1_1"/>
  <p:tag name="KSO_WM_TAG_VERSION" val="1.0"/>
  <p:tag name="KSO_WM_CHIP_GROUPID" val="60b9dcfa65103b6cf1b285d2"/>
  <p:tag name="KSO_WM_CHIP_XID" val="60b9dcfa65103b6cf1b285d3"/>
  <p:tag name="KSO_WM_ASSEMBLE_CHIP_INDEX" val="65dc576516db4a879b77c265dd6b25e1"/>
  <p:tag name="KSO_WM_UNIT_VALUE" val="1"/>
  <p:tag name="KSO_WM_UNIT_TEXT_FILL_FORE_SCHEMECOLOR_INDEX" val="14"/>
  <p:tag name="KSO_WM_UNIT_TEXT_FILL_TYPE" val="1"/>
  <p:tag name="KSO_WM_DIAGRAM_VIRTUALLY_FRAME" val="{&quot;height&quot;:188.9,&quot;left&quot;:123.25,&quot;top&quot;:271.55,&quot;width&quot;:683.7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463.7,&quot;left&quot;:15.3,&quot;top&quot;:54.55,&quot;width&quot;:935.1}"/>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2.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216.59866141732286,&quot;left&quot;:106.56251968503935,&quot;top&quot;:246.78763779527557,&quot;width&quot;:757.55}"/>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72.64929133858266,&quot;left&quot;:167.69110236220473,&quot;top&quot;:195.65070866141733,&quot;width&quot;:528.8666141732283}"/>
</p:tagLst>
</file>

<file path=ppt/tags/tag90.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377.55,&quot;left&quot;:85.85,&quot;top&quot;:101.4,&quot;width&quot;:835.95}"/>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150.15,&quot;left&quot;:83.05,&quot;top&quot;:101.4,&quot;width&quot;:838.75}"/>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150.15,&quot;left&quot;:83.05,&quot;top&quot;:101.4,&quot;width&quot;:838.75}"/>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144.5,&quot;left&quot;:104.35,&quot;top&quot;:290.7,&quot;width&quot;:787.15}"/>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632_5*l_h_i*1_5_1"/>
  <p:tag name="KSO_WM_TEMPLATE_CATEGORY" val="diagram"/>
  <p:tag name="KSO_WM_TEMPLATE_INDEX" val="632"/>
  <p:tag name="KSO_WM_UNIT_LAYERLEVEL" val="1_1_1"/>
  <p:tag name="KSO_WM_TAG_VERSION" val="1.0"/>
  <p:tag name="KSO_WM_UNIT_TEXT_FILL_FORE_SCHEMECOLOR_INDEX" val="9"/>
  <p:tag name="KSO_WM_UNIT_TEXT_FILL_TYPE" val="1"/>
  <p:tag name="KSO_WM_DIAGRAM_VIRTUALLY_FRAME" val="{&quot;height&quot;:144.5,&quot;left&quot;:104.35,&quot;top&quot;:290.7,&quot;width&quot;:787.15}"/>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632_5*l_h_a*1_5_1"/>
  <p:tag name="KSO_WM_TEMPLATE_CATEGORY" val="diagram"/>
  <p:tag name="KSO_WM_TEMPLATE_INDEX" val="632"/>
  <p:tag name="KSO_WM_UNIT_LAYERLEVEL" val="1_1_1"/>
  <p:tag name="KSO_WM_TAG_VERSION" val="1.0"/>
  <p:tag name="KSO_WM_UNIT_PRESET_TEXT" val="添加标题"/>
  <p:tag name="KSO_WM_UNIT_TEXT_FILL_FORE_SCHEMECOLOR_INDEX" val="9"/>
  <p:tag name="KSO_WM_UNIT_TEXT_FILL_TYPE" val="1"/>
  <p:tag name="KSO_WM_DIAGRAM_VIRTUALLY_FRAME" val="{&quot;height&quot;:144.5,&quot;left&quot;:104.35,&quot;top&quot;:290.7,&quot;width&quot;:787.15}"/>
</p:tagLst>
</file>

<file path=ppt/theme/theme1.xml><?xml version="1.0" encoding="utf-8"?>
<a:theme xmlns:a="http://schemas.openxmlformats.org/drawingml/2006/main" name="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1557</Words>
  <Application>Microsoft Office PowerPoint</Application>
  <PresentationFormat>宽屏</PresentationFormat>
  <Paragraphs>176</Paragraphs>
  <Slides>24</Slides>
  <Notes>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24</vt:i4>
      </vt:variant>
    </vt:vector>
  </HeadingPairs>
  <TitlesOfParts>
    <vt:vector size="38" baseType="lpstr">
      <vt:lpstr>Roboto Light</vt:lpstr>
      <vt:lpstr>等线</vt:lpstr>
      <vt:lpstr>楷体_GB2312</vt:lpstr>
      <vt:lpstr>宋体</vt:lpstr>
      <vt:lpstr>微软雅黑</vt:lpstr>
      <vt:lpstr>微软雅黑 Light</vt:lpstr>
      <vt:lpstr>Arial</vt:lpstr>
      <vt:lpstr>Calibri</vt:lpstr>
      <vt:lpstr>Impact</vt:lpstr>
      <vt:lpstr>Times New Roman</vt:lpstr>
      <vt:lpstr>Wingdings</vt:lpstr>
      <vt:lpstr>主题1</vt:lpstr>
      <vt:lpstr>1_主题1</vt:lpstr>
      <vt:lpstr>2_主题1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数列的极限</dc:title>
  <dc:creator>Administrator</dc:creator>
  <cp:lastModifiedBy>c x</cp:lastModifiedBy>
  <cp:revision>274</cp:revision>
  <dcterms:created xsi:type="dcterms:W3CDTF">2016-04-22T03:11:00Z</dcterms:created>
  <dcterms:modified xsi:type="dcterms:W3CDTF">2024-07-04T01:19:43Z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900110C153E4434B8D3AE363B00870F2_12</vt:lpwstr>
  </property>
  <property fmtid="{D5CDD505-2E9C-101B-9397-08002B2CF9AE}" pid="3" name="KSOProductBuildVer">
    <vt:lpwstr>2052-12.1.0.16929</vt:lpwstr>
  </property>
</Properties>
</file>