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4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5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notesSlides/notesSlide6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2"/>
  </p:sldMasterIdLst>
  <p:notesMasterIdLst>
    <p:notesMasterId r:id="rId34"/>
  </p:notesMasterIdLst>
  <p:sldIdLst>
    <p:sldId id="285" r:id="rId3"/>
    <p:sldId id="486" r:id="rId4"/>
    <p:sldId id="489" r:id="rId5"/>
    <p:sldId id="491" r:id="rId6"/>
    <p:sldId id="520" r:id="rId7"/>
    <p:sldId id="519" r:id="rId8"/>
    <p:sldId id="521" r:id="rId9"/>
    <p:sldId id="523" r:id="rId10"/>
    <p:sldId id="522" r:id="rId11"/>
    <p:sldId id="524" r:id="rId12"/>
    <p:sldId id="526" r:id="rId13"/>
    <p:sldId id="525" r:id="rId14"/>
    <p:sldId id="527" r:id="rId15"/>
    <p:sldId id="528" r:id="rId16"/>
    <p:sldId id="359" r:id="rId17"/>
    <p:sldId id="530" r:id="rId18"/>
    <p:sldId id="531" r:id="rId19"/>
    <p:sldId id="532" r:id="rId20"/>
    <p:sldId id="547" r:id="rId21"/>
    <p:sldId id="487" r:id="rId22"/>
    <p:sldId id="534" r:id="rId23"/>
    <p:sldId id="535" r:id="rId24"/>
    <p:sldId id="536" r:id="rId25"/>
    <p:sldId id="537" r:id="rId26"/>
    <p:sldId id="538" r:id="rId27"/>
    <p:sldId id="546" r:id="rId28"/>
    <p:sldId id="539" r:id="rId29"/>
    <p:sldId id="488" r:id="rId30"/>
    <p:sldId id="438" r:id="rId31"/>
    <p:sldId id="542" r:id="rId32"/>
    <p:sldId id="362" r:id="rId33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8" userDrawn="1">
          <p15:clr>
            <a:srgbClr val="A4A3A4"/>
          </p15:clr>
        </p15:guide>
        <p15:guide id="2" pos="39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  <a:srgbClr val="00B050"/>
    <a:srgbClr val="C00000"/>
    <a:srgbClr val="01ACBE"/>
    <a:srgbClr val="FF9900"/>
    <a:srgbClr val="FBC470"/>
    <a:srgbClr val="3992DB"/>
    <a:srgbClr val="F49445"/>
    <a:srgbClr val="31859C"/>
    <a:srgbClr val="99B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2" y="60"/>
      </p:cViewPr>
      <p:guideLst>
        <p:guide orient="horz" pos="2198"/>
        <p:guide pos="39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DE96B-29A3-4833-AA6B-A1954772AFAF}" type="datetimeFigureOut">
              <a:rPr lang="zh-CN" altLang="en-US" smtClean="0"/>
              <a:t>2024/07/04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CAE69-60E8-4916-8DA3-E40C3BA877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425"/>
            <a:ext cx="10363200" cy="14700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01E15-24CE-41F5-B6A2-E5BDB1669504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595AC-0D7B-45DF-B30B-C61DF7E9D1EC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165" indent="0">
              <a:buNone/>
              <a:defRPr sz="2700"/>
            </a:lvl4pPr>
            <a:lvl5pPr marL="2437765" indent="0">
              <a:buNone/>
              <a:defRPr sz="2700"/>
            </a:lvl5pPr>
            <a:lvl6pPr marL="3047365" indent="0">
              <a:buNone/>
              <a:defRPr sz="2700"/>
            </a:lvl6pPr>
            <a:lvl7pPr marL="3656965" indent="0">
              <a:buNone/>
              <a:defRPr sz="2700"/>
            </a:lvl7pPr>
            <a:lvl8pPr marL="4265930" indent="0">
              <a:buNone/>
              <a:defRPr sz="2700"/>
            </a:lvl8pPr>
            <a:lvl9pPr marL="4875530" indent="0">
              <a:buNone/>
              <a:defRPr sz="27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C89D1-8B2F-4210-A9F7-24C70B6CC93F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7067-1B43-46DE-8EAC-49AD12DFB6A3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650DE-C0FD-4A3D-B64D-B0F6C9759878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482349" y="1052513"/>
            <a:ext cx="11011515" cy="547211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425"/>
            <a:ext cx="10363200" cy="14700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01E15-24CE-41F5-B6A2-E5BDB1669504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1007435" y="833864"/>
            <a:ext cx="1046516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9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952624" y="1053857"/>
            <a:ext cx="10688441" cy="5470846"/>
          </a:xfrm>
        </p:spPr>
        <p:txBody>
          <a:bodyPr/>
          <a:lstStyle>
            <a:lvl1pPr marL="0" indent="457200">
              <a:lnSpc>
                <a:spcPct val="130000"/>
              </a:lnSpc>
              <a:spcBef>
                <a:spcPts val="0"/>
              </a:spcBef>
              <a:buNone/>
              <a:defRPr/>
            </a:lvl1pPr>
            <a:lvl2pPr marL="990600" indent="0">
              <a:buNone/>
              <a:defRPr/>
            </a:lvl2pPr>
            <a:lvl3pPr marL="1523365" indent="0">
              <a:buNone/>
              <a:defRPr/>
            </a:lvl3pPr>
            <a:lvl4pPr marL="2132965" indent="0">
              <a:buNone/>
              <a:defRPr/>
            </a:lvl4pPr>
            <a:lvl5pPr marL="2742565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1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59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CF565-8308-4E64-9ED3-8974C2646614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1007435" y="833864"/>
            <a:ext cx="1046516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9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952624" y="1053857"/>
            <a:ext cx="10688441" cy="5470846"/>
          </a:xfrm>
        </p:spPr>
        <p:txBody>
          <a:bodyPr/>
          <a:lstStyle>
            <a:lvl1pPr marL="0" indent="457200">
              <a:lnSpc>
                <a:spcPct val="130000"/>
              </a:lnSpc>
              <a:spcBef>
                <a:spcPts val="0"/>
              </a:spcBef>
              <a:buNone/>
              <a:defRPr/>
            </a:lvl1pPr>
            <a:lvl2pPr marL="990600" indent="0">
              <a:buNone/>
              <a:defRPr/>
            </a:lvl2pPr>
            <a:lvl3pPr marL="1523365" indent="0">
              <a:buNone/>
              <a:defRPr/>
            </a:lvl3pPr>
            <a:lvl4pPr marL="2132965" indent="0">
              <a:buNone/>
              <a:defRPr/>
            </a:lvl4pPr>
            <a:lvl5pPr marL="2742565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8667-BE20-4898-8ED1-20992472A50F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E6FC5-6330-450C-8E42-075ABF80F523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5551F-C1AA-4727-BB58-9533522C069D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CFE63-7AEB-4098-9A6B-2C86BD2883A2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595AC-0D7B-45DF-B30B-C61DF7E9D1EC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165" indent="0">
              <a:buNone/>
              <a:defRPr sz="2700"/>
            </a:lvl4pPr>
            <a:lvl5pPr marL="2437765" indent="0">
              <a:buNone/>
              <a:defRPr sz="2700"/>
            </a:lvl5pPr>
            <a:lvl6pPr marL="3047365" indent="0">
              <a:buNone/>
              <a:defRPr sz="2700"/>
            </a:lvl6pPr>
            <a:lvl7pPr marL="3656965" indent="0">
              <a:buNone/>
              <a:defRPr sz="2700"/>
            </a:lvl7pPr>
            <a:lvl8pPr marL="4265930" indent="0">
              <a:buNone/>
              <a:defRPr sz="2700"/>
            </a:lvl8pPr>
            <a:lvl9pPr marL="4875530" indent="0">
              <a:buNone/>
              <a:defRPr sz="27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200" indent="0">
              <a:buNone/>
              <a:defRPr sz="1300"/>
            </a:lvl3pPr>
            <a:lvl4pPr marL="1828165" indent="0">
              <a:buNone/>
              <a:defRPr sz="1200"/>
            </a:lvl4pPr>
            <a:lvl5pPr marL="2437765" indent="0">
              <a:buNone/>
              <a:defRPr sz="1200"/>
            </a:lvl5pPr>
            <a:lvl6pPr marL="3047365" indent="0">
              <a:buNone/>
              <a:defRPr sz="1200"/>
            </a:lvl6pPr>
            <a:lvl7pPr marL="3656965" indent="0">
              <a:buNone/>
              <a:defRPr sz="1200"/>
            </a:lvl7pPr>
            <a:lvl8pPr marL="4265930" indent="0">
              <a:buNone/>
              <a:defRPr sz="1200"/>
            </a:lvl8pPr>
            <a:lvl9pPr marL="487553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C89D1-8B2F-4210-A9F7-24C70B6CC93F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7067-1B43-46DE-8EAC-49AD12DFB6A3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650DE-C0FD-4A3D-B64D-B0F6C9759878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0"/>
          </p:nvPr>
        </p:nvSpPr>
        <p:spPr>
          <a:xfrm>
            <a:off x="482349" y="1052513"/>
            <a:ext cx="11011515" cy="547211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1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7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59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CF565-8308-4E64-9ED3-8974C2646614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8667-BE20-4898-8ED1-20992472A50F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165" indent="0">
              <a:buNone/>
              <a:defRPr sz="2100" b="1"/>
            </a:lvl4pPr>
            <a:lvl5pPr marL="2437765" indent="0">
              <a:buNone/>
              <a:defRPr sz="2100" b="1"/>
            </a:lvl5pPr>
            <a:lvl6pPr marL="3047365" indent="0">
              <a:buNone/>
              <a:defRPr sz="2100" b="1"/>
            </a:lvl6pPr>
            <a:lvl7pPr marL="3656965" indent="0">
              <a:buNone/>
              <a:defRPr sz="2100" b="1"/>
            </a:lvl7pPr>
            <a:lvl8pPr marL="4265930" indent="0">
              <a:buNone/>
              <a:defRPr sz="2100" b="1"/>
            </a:lvl8pPr>
            <a:lvl9pPr marL="487553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E6FC5-6330-450C-8E42-075ABF80F523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5551F-C1AA-4727-BB58-9533522C069D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CFE63-7AEB-4098-9A6B-2C86BD2883A2}" type="slidenum">
              <a:rPr lang="en-US" altLang="zh-CN" smtClean="0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8136890" y="390525"/>
            <a:ext cx="3318510" cy="374650"/>
          </a:xfrm>
          <a:prstGeom prst="rect">
            <a:avLst/>
          </a:prstGeom>
          <a:solidFill>
            <a:srgbClr val="3992DB"/>
          </a:solidFill>
          <a:ln>
            <a:noFill/>
          </a:ln>
        </p:spPr>
        <p:txBody>
          <a:bodyPr/>
          <a:lstStyle/>
          <a:p>
            <a:pPr lvl="0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455644" y="390528"/>
            <a:ext cx="736356" cy="3747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05DA2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053287"/>
            <a:ext cx="10972800" cy="5072878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0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FF3B6-1D44-487A-8943-76EA30479C62}" type="slidenum">
              <a:rPr kumimoji="1" lang="en-US" altLang="zh-CN" smtClean="0">
                <a:solidFill>
                  <a:srgbClr val="000000"/>
                </a:solidFill>
              </a:r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07436" y="833864"/>
            <a:ext cx="111845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9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0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1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11569320" y="297375"/>
            <a:ext cx="576139" cy="492324"/>
          </a:xfrm>
          <a:prstGeom prst="rect">
            <a:avLst/>
          </a:prstGeom>
          <a:noFill/>
        </p:spPr>
        <p:txBody>
          <a:bodyPr wrap="square" lIns="0" tIns="60944" rIns="0" bIns="60944" rtlCol="0">
            <a:spAutoFit/>
          </a:bodyPr>
          <a:lstStyle/>
          <a:p>
            <a:pPr algn="l"/>
            <a:fld id="{2EEF1883-7A0E-4F66-9932-E581691AD397}" type="slidenum">
              <a:rPr lang="zh-CN" altLang="en-US" sz="1600" b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‹#›</a:t>
            </a:fld>
            <a:r>
              <a:rPr lang="zh-CN" altLang="en-US" sz="2400" b="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  <p:sp>
        <p:nvSpPr>
          <p:cNvPr id="14" name="标题占位符 1"/>
          <p:cNvSpPr txBox="1"/>
          <p:nvPr/>
        </p:nvSpPr>
        <p:spPr>
          <a:xfrm>
            <a:off x="8025765" y="374650"/>
            <a:ext cx="3408045" cy="390525"/>
          </a:xfrm>
          <a:prstGeom prst="rect">
            <a:avLst/>
          </a:prstGeom>
        </p:spPr>
        <p:txBody>
          <a:bodyPr vert="horz" lIns="121889" tIns="60944" rIns="121889" bIns="60944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第</a:t>
            </a:r>
            <a:r>
              <a:rPr lang="en-US" altLang="zh-CN" sz="2000" dirty="0">
                <a:solidFill>
                  <a:schemeClr val="bg1"/>
                </a:solidFill>
              </a:rPr>
              <a:t>1</a:t>
            </a:r>
            <a:r>
              <a:rPr lang="zh-CN" altLang="en-US" sz="2000" dirty="0">
                <a:solidFill>
                  <a:schemeClr val="bg1"/>
                </a:solidFill>
              </a:rPr>
              <a:t>章</a:t>
            </a:r>
            <a:r>
              <a:rPr lang="en-US" altLang="zh-CN" sz="2000" dirty="0">
                <a:solidFill>
                  <a:schemeClr val="bg1"/>
                </a:solidFill>
              </a:rPr>
              <a:t>  </a:t>
            </a:r>
            <a:r>
              <a:rPr lang="zh-CN" altLang="en-US" sz="2000" dirty="0">
                <a:solidFill>
                  <a:schemeClr val="bg1"/>
                </a:solidFill>
              </a:rPr>
              <a:t>认识新媒体营销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1219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523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2132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8136890" y="390525"/>
            <a:ext cx="3318510" cy="374650"/>
          </a:xfrm>
          <a:prstGeom prst="rect">
            <a:avLst/>
          </a:prstGeom>
          <a:solidFill>
            <a:srgbClr val="3992DB"/>
          </a:solidFill>
          <a:ln>
            <a:noFill/>
          </a:ln>
        </p:spPr>
        <p:txBody>
          <a:bodyPr/>
          <a:lstStyle/>
          <a:p>
            <a:pPr lvl="0"/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455644" y="390528"/>
            <a:ext cx="736356" cy="3747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05DA2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54784" y="374795"/>
            <a:ext cx="3974034" cy="39052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1" y="1053287"/>
            <a:ext cx="10972800" cy="5072878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1" y="6356350"/>
            <a:ext cx="3860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1" y="6356350"/>
            <a:ext cx="284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FF3B6-1D44-487A-8943-76EA30479C62}" type="slidenum">
              <a:rPr kumimoji="1" lang="en-US" altLang="zh-CN" smtClean="0">
                <a:solidFill>
                  <a:srgbClr val="000000"/>
                </a:solidFill>
              </a:rPr>
              <a:t>‹#›</a:t>
            </a:fld>
            <a:endParaRPr kumimoji="1" lang="en-US" altLang="zh-CN">
              <a:solidFill>
                <a:srgbClr val="000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07436" y="833864"/>
            <a:ext cx="1118456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 bwMode="auto">
          <a:xfrm>
            <a:off x="431371" y="390528"/>
            <a:ext cx="520496" cy="274638"/>
            <a:chOff x="0" y="0"/>
            <a:chExt cx="1041399" cy="549275"/>
          </a:xfrm>
        </p:grpSpPr>
        <p:sp>
          <p:nvSpPr>
            <p:cNvPr id="9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0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  <p:sp>
          <p:nvSpPr>
            <p:cNvPr id="11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800"/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11569320" y="297375"/>
            <a:ext cx="576139" cy="492324"/>
          </a:xfrm>
          <a:prstGeom prst="rect">
            <a:avLst/>
          </a:prstGeom>
          <a:noFill/>
        </p:spPr>
        <p:txBody>
          <a:bodyPr wrap="square" lIns="0" tIns="60944" rIns="0" bIns="60944" rtlCol="0">
            <a:spAutoFit/>
          </a:bodyPr>
          <a:lstStyle/>
          <a:p>
            <a:pPr algn="l"/>
            <a:fld id="{2EEF1883-7A0E-4F66-9932-E581691AD397}" type="slidenum">
              <a:rPr lang="zh-CN" altLang="en-US" sz="1600" b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‹#›</a:t>
            </a:fld>
            <a:r>
              <a:rPr lang="zh-CN" altLang="en-US" sz="2400" b="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  <p:sp>
        <p:nvSpPr>
          <p:cNvPr id="14" name="标题占位符 1"/>
          <p:cNvSpPr txBox="1"/>
          <p:nvPr/>
        </p:nvSpPr>
        <p:spPr>
          <a:xfrm>
            <a:off x="8025765" y="374650"/>
            <a:ext cx="3408045" cy="390525"/>
          </a:xfrm>
          <a:prstGeom prst="rect">
            <a:avLst/>
          </a:prstGeom>
        </p:spPr>
        <p:txBody>
          <a:bodyPr vert="horz" lIns="121889" tIns="60944" rIns="121889" bIns="60944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第</a:t>
            </a:r>
            <a:r>
              <a:rPr lang="en-US" altLang="zh-CN" sz="2000" dirty="0">
                <a:solidFill>
                  <a:schemeClr val="bg1"/>
                </a:solidFill>
              </a:rPr>
              <a:t>1</a:t>
            </a:r>
            <a:r>
              <a:rPr lang="zh-CN" altLang="en-US" sz="2000" dirty="0">
                <a:solidFill>
                  <a:schemeClr val="bg1"/>
                </a:solidFill>
              </a:rPr>
              <a:t>章</a:t>
            </a:r>
            <a:r>
              <a:rPr lang="en-US" altLang="zh-CN" sz="2000" dirty="0">
                <a:solidFill>
                  <a:schemeClr val="bg1"/>
                </a:solidFill>
              </a:rPr>
              <a:t>  </a:t>
            </a:r>
            <a:r>
              <a:rPr lang="zh-CN" altLang="en-US" sz="2000" dirty="0">
                <a:solidFill>
                  <a:schemeClr val="bg1"/>
                </a:solidFill>
              </a:rPr>
              <a:t>认识新媒体营销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defTabSz="1219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523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2132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tags" Target="../tags/tag31.xml"/><Relationship Id="rId18" Type="http://schemas.openxmlformats.org/officeDocument/2006/relationships/slideLayout" Target="../slideLayouts/slideLayout8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17" Type="http://schemas.openxmlformats.org/officeDocument/2006/relationships/tags" Target="../tags/tag35.xml"/><Relationship Id="rId2" Type="http://schemas.openxmlformats.org/officeDocument/2006/relationships/tags" Target="../tags/tag20.xml"/><Relationship Id="rId16" Type="http://schemas.openxmlformats.org/officeDocument/2006/relationships/tags" Target="../tags/tag34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5" Type="http://schemas.openxmlformats.org/officeDocument/2006/relationships/tags" Target="../tags/tag23.xml"/><Relationship Id="rId15" Type="http://schemas.openxmlformats.org/officeDocument/2006/relationships/tags" Target="../tags/tag3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tags" Target="../tags/tag3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slideLayout" Target="../slideLayouts/slideLayout8.xml"/><Relationship Id="rId5" Type="http://schemas.openxmlformats.org/officeDocument/2006/relationships/tags" Target="../tags/tag40.xml"/><Relationship Id="rId10" Type="http://schemas.openxmlformats.org/officeDocument/2006/relationships/tags" Target="../tags/tag45.xml"/><Relationship Id="rId4" Type="http://schemas.openxmlformats.org/officeDocument/2006/relationships/tags" Target="../tags/tag39.xml"/><Relationship Id="rId9" Type="http://schemas.openxmlformats.org/officeDocument/2006/relationships/tags" Target="../tags/tag4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tags" Target="../tags/tag58.xml"/><Relationship Id="rId18" Type="http://schemas.openxmlformats.org/officeDocument/2006/relationships/slideLayout" Target="../slideLayouts/slideLayout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tags" Target="../tags/tag57.xml"/><Relationship Id="rId17" Type="http://schemas.openxmlformats.org/officeDocument/2006/relationships/tags" Target="../tags/tag62.xml"/><Relationship Id="rId2" Type="http://schemas.openxmlformats.org/officeDocument/2006/relationships/tags" Target="../tags/tag47.xml"/><Relationship Id="rId16" Type="http://schemas.openxmlformats.org/officeDocument/2006/relationships/tags" Target="../tags/tag61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5" Type="http://schemas.openxmlformats.org/officeDocument/2006/relationships/tags" Target="../tags/tag50.xml"/><Relationship Id="rId15" Type="http://schemas.openxmlformats.org/officeDocument/2006/relationships/tags" Target="../tags/tag60.xml"/><Relationship Id="rId10" Type="http://schemas.openxmlformats.org/officeDocument/2006/relationships/tags" Target="../tags/tag55.xml"/><Relationship Id="rId19" Type="http://schemas.openxmlformats.org/officeDocument/2006/relationships/notesSlide" Target="../notesSlides/notesSlide4.xml"/><Relationship Id="rId4" Type="http://schemas.openxmlformats.org/officeDocument/2006/relationships/tags" Target="../tags/tag49.xml"/><Relationship Id="rId9" Type="http://schemas.openxmlformats.org/officeDocument/2006/relationships/tags" Target="../tags/tag54.xml"/><Relationship Id="rId14" Type="http://schemas.openxmlformats.org/officeDocument/2006/relationships/tags" Target="../tags/tag5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6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7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slideLayout" Target="../slideLayouts/slideLayout3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19" Type="http://schemas.openxmlformats.org/officeDocument/2006/relationships/notesSlide" Target="../notesSlides/notesSlide2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slideLayout" Target="../slideLayouts/slideLayout3.xml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tags" Target="../tags/tag87.xml"/><Relationship Id="rId2" Type="http://schemas.openxmlformats.org/officeDocument/2006/relationships/tags" Target="../tags/tag72.xml"/><Relationship Id="rId16" Type="http://schemas.openxmlformats.org/officeDocument/2006/relationships/tags" Target="../tags/tag86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5" Type="http://schemas.openxmlformats.org/officeDocument/2006/relationships/tags" Target="../tags/tag85.xml"/><Relationship Id="rId10" Type="http://schemas.openxmlformats.org/officeDocument/2006/relationships/tags" Target="../tags/tag80.xml"/><Relationship Id="rId19" Type="http://schemas.openxmlformats.org/officeDocument/2006/relationships/notesSlide" Target="../notesSlides/notesSlide5.xml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9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9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10" Type="http://schemas.openxmlformats.org/officeDocument/2006/relationships/slideLayout" Target="../slideLayouts/slideLayout8.xml"/><Relationship Id="rId4" Type="http://schemas.openxmlformats.org/officeDocument/2006/relationships/tags" Target="../tags/tag99.xml"/><Relationship Id="rId9" Type="http://schemas.openxmlformats.org/officeDocument/2006/relationships/tags" Target="../tags/tag10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slideLayout" Target="../slideLayouts/slideLayout8.xml"/><Relationship Id="rId5" Type="http://schemas.openxmlformats.org/officeDocument/2006/relationships/tags" Target="../tags/tag109.xml"/><Relationship Id="rId4" Type="http://schemas.openxmlformats.org/officeDocument/2006/relationships/tags" Target="../tags/tag10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13" Type="http://schemas.openxmlformats.org/officeDocument/2006/relationships/tags" Target="../tags/tag124.xml"/><Relationship Id="rId18" Type="http://schemas.openxmlformats.org/officeDocument/2006/relationships/slideLayout" Target="../slideLayouts/slideLayout3.xml"/><Relationship Id="rId3" Type="http://schemas.openxmlformats.org/officeDocument/2006/relationships/tags" Target="../tags/tag114.xml"/><Relationship Id="rId7" Type="http://schemas.openxmlformats.org/officeDocument/2006/relationships/tags" Target="../tags/tag118.xml"/><Relationship Id="rId12" Type="http://schemas.openxmlformats.org/officeDocument/2006/relationships/tags" Target="../tags/tag123.xml"/><Relationship Id="rId17" Type="http://schemas.openxmlformats.org/officeDocument/2006/relationships/tags" Target="../tags/tag128.xml"/><Relationship Id="rId2" Type="http://schemas.openxmlformats.org/officeDocument/2006/relationships/tags" Target="../tags/tag113.xml"/><Relationship Id="rId16" Type="http://schemas.openxmlformats.org/officeDocument/2006/relationships/tags" Target="../tags/tag127.xml"/><Relationship Id="rId1" Type="http://schemas.openxmlformats.org/officeDocument/2006/relationships/tags" Target="../tags/tag112.xml"/><Relationship Id="rId6" Type="http://schemas.openxmlformats.org/officeDocument/2006/relationships/tags" Target="../tags/tag117.xml"/><Relationship Id="rId11" Type="http://schemas.openxmlformats.org/officeDocument/2006/relationships/tags" Target="../tags/tag122.xml"/><Relationship Id="rId5" Type="http://schemas.openxmlformats.org/officeDocument/2006/relationships/tags" Target="../tags/tag116.xml"/><Relationship Id="rId15" Type="http://schemas.openxmlformats.org/officeDocument/2006/relationships/tags" Target="../tags/tag126.xml"/><Relationship Id="rId10" Type="http://schemas.openxmlformats.org/officeDocument/2006/relationships/tags" Target="../tags/tag121.xml"/><Relationship Id="rId19" Type="http://schemas.openxmlformats.org/officeDocument/2006/relationships/notesSlide" Target="../notesSlides/notesSlide6.xml"/><Relationship Id="rId4" Type="http://schemas.openxmlformats.org/officeDocument/2006/relationships/tags" Target="../tags/tag115.xml"/><Relationship Id="rId9" Type="http://schemas.openxmlformats.org/officeDocument/2006/relationships/tags" Target="../tags/tag120.xml"/><Relationship Id="rId14" Type="http://schemas.openxmlformats.org/officeDocument/2006/relationships/tags" Target="../tags/tag1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4656363" y="2534713"/>
            <a:ext cx="6852843" cy="669925"/>
          </a:xfrm>
          <a:prstGeom prst="rect">
            <a:avLst/>
          </a:prstGeom>
        </p:spPr>
        <p:txBody>
          <a:bodyPr vert="horz" lIns="121889" tIns="60944" rIns="121889" bIns="6094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4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认识新媒体营销</a:t>
            </a: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>
          <a:xfrm>
            <a:off x="5102112" y="3425758"/>
            <a:ext cx="6407091" cy="430212"/>
          </a:xfrm>
          <a:prstGeom prst="rect">
            <a:avLst/>
          </a:prstGeom>
        </p:spPr>
        <p:txBody>
          <a:bodyPr vert="horz" lIns="121889" tIns="60944" rIns="121889" bIns="60944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CN" alt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</a:t>
            </a:r>
            <a:r>
              <a:rPr lang="zh-CN" alt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（微课版）</a:t>
            </a:r>
            <a:endParaRPr lang="zh-CN" altLang="en-US" sz="1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6712825" y="3315470"/>
            <a:ext cx="4674235" cy="8255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矩形 9"/>
          <p:cNvSpPr>
            <a:spLocks noChangeArrowheads="1"/>
          </p:cNvSpPr>
          <p:nvPr/>
        </p:nvSpPr>
        <p:spPr bwMode="auto">
          <a:xfrm>
            <a:off x="11683255" y="2530839"/>
            <a:ext cx="506542" cy="2146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386" tIns="45693" rIns="91386" bIns="45693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9346434" y="1241479"/>
            <a:ext cx="2175510" cy="1013460"/>
          </a:xfrm>
          <a:prstGeom prst="rect">
            <a:avLst/>
          </a:prstGeom>
        </p:spPr>
        <p:txBody>
          <a:bodyPr wrap="none" lIns="91405" tIns="45701" rIns="91405" bIns="45701">
            <a:spAutoFit/>
          </a:bodyPr>
          <a:lstStyle/>
          <a:p>
            <a:pPr algn="r"/>
            <a:r>
              <a:rPr lang="zh-CN" altLang="en-US" sz="6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6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6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10826090" y="4095900"/>
            <a:ext cx="575856" cy="577112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9098523" y="4096425"/>
            <a:ext cx="575856" cy="576064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9962306" y="4095900"/>
            <a:ext cx="576902" cy="577112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7370956" y="4095900"/>
            <a:ext cx="576902" cy="577112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234739" y="4095900"/>
            <a:ext cx="576902" cy="577112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" y="925195"/>
            <a:ext cx="5932170" cy="5932805"/>
          </a:xfrm>
          <a:prstGeom prst="rect">
            <a:avLst/>
          </a:prstGeom>
          <a:solidFill>
            <a:srgbClr val="E5450F"/>
          </a:solidFill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99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99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14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614"/>
                            </p:stCondLst>
                            <p:childTnLst>
                              <p:par>
                                <p:cTn id="5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  <p:bldP spid="44" grpId="0"/>
      <p:bldP spid="47" grpId="0" animBg="1" autoUpdateAnimBg="0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692515" y="2146300"/>
            <a:ext cx="2646045" cy="4056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 fontAlgn="auto">
              <a:lnSpc>
                <a:spcPct val="150000"/>
              </a:lnSpc>
              <a:spcAft>
                <a:spcPts val="0"/>
              </a:spcAft>
            </a:pPr>
            <a:endParaRPr sz="2000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4  </a:t>
            </a:r>
            <a:r>
              <a:rPr dirty="0"/>
              <a:t>新媒体营销的数据分析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256540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>
              <a:lnSpc>
                <a:spcPct val="150000"/>
              </a:lnSpc>
              <a:spcAft>
                <a:spcPts val="0"/>
              </a:spcAft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．粉丝数据分析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2990" y="2160270"/>
            <a:ext cx="69164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粉丝数据是指与粉丝相关的一系列数据，包括新增粉丝数、减少粉丝数、净增粉丝数、粉丝总数、粉丝来源、粉丝地区分布、粉丝性别和年龄等。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54735" y="4322445"/>
            <a:ext cx="692467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右图所示为某微信公众号后台的部分粉丝数据。由右图可知，最近7天该微信公众号每日新增关注人数不稳定，且数据数值差距较大，但累计关注人数总体呈上升趋势。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685" y="2306320"/>
            <a:ext cx="2211070" cy="3760470"/>
          </a:xfrm>
          <a:prstGeom prst="rect">
            <a:avLst/>
          </a:prstGeom>
        </p:spPr>
      </p:pic>
      <p:sp>
        <p:nvSpPr>
          <p:cNvPr id="6" name="矩形 21"/>
          <p:cNvSpPr>
            <a:spLocks noChangeArrowheads="1"/>
          </p:cNvSpPr>
          <p:nvPr/>
        </p:nvSpPr>
        <p:spPr bwMode="auto">
          <a:xfrm flipV="1">
            <a:off x="1054735" y="3959860"/>
            <a:ext cx="6748780" cy="39600"/>
          </a:xfrm>
          <a:prstGeom prst="rect">
            <a:avLst/>
          </a:prstGeom>
          <a:solidFill>
            <a:srgbClr val="0056AC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b="0">
              <a:solidFill>
                <a:schemeClr val="tx2"/>
              </a:solidFill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152900" y="2263140"/>
            <a:ext cx="2884170" cy="4023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 fontAlgn="auto">
              <a:lnSpc>
                <a:spcPct val="150000"/>
              </a:lnSpc>
              <a:spcAft>
                <a:spcPts val="0"/>
              </a:spcAft>
            </a:pPr>
            <a:endParaRPr sz="2000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4  </a:t>
            </a:r>
            <a:r>
              <a:rPr dirty="0"/>
              <a:t>新媒体营销的数据分析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295910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>
              <a:lnSpc>
                <a:spcPct val="150000"/>
              </a:lnSpc>
              <a:spcAft>
                <a:spcPts val="0"/>
              </a:spcAft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．内容数据分析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4735" y="2040255"/>
            <a:ext cx="296608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内容数据是指营销人员发布的、不同形式的内容，所引起的用户点赞、评论、转发等与内容有关的数据。内容数据包括数据趋势、阅读人数、分享人数、阅读分析、评论人数、点赞人数、收藏人数等。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165975" y="2040255"/>
            <a:ext cx="441833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左图所示为某微信公众号昨日的内容数据和近7日的内容数据变化趋势。由左图可知，该微信公众号的阅读次数、分享次数和完成阅读次数都较高，且近7日的数据变化较为明显，其中7月6日和7月10日的阅读次数和阅读人数较高，营销人员可以重点分析这两日发布的营销内容，分析其数据表现较好的原因，为调整营销方案提供参考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360" y="2263140"/>
            <a:ext cx="2632075" cy="4023360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352790" y="3426460"/>
            <a:ext cx="3248025" cy="2672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 fontAlgn="auto">
              <a:lnSpc>
                <a:spcPct val="150000"/>
              </a:lnSpc>
              <a:spcAft>
                <a:spcPts val="0"/>
              </a:spcAft>
            </a:pPr>
            <a:endParaRPr sz="2000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4  </a:t>
            </a:r>
            <a:r>
              <a:rPr dirty="0"/>
              <a:t>新媒体营销的数据分析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265938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>
              <a:lnSpc>
                <a:spcPct val="150000"/>
              </a:lnSpc>
              <a:spcAft>
                <a:spcPts val="0"/>
              </a:spcAft>
            </a:pPr>
            <a:r>
              <a:rPr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3．账号数据分析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4735" y="2040255"/>
            <a:ext cx="103790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账号数据是指注册或使用新媒体账号时产生的各种数据，包括关注人数、点赞数、评论数等。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91870" y="3474720"/>
            <a:ext cx="681799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右图所示为某百家号的百家号指数。由右图可知，该百家号的原创能力较强，且较受用户喜爱，但内容质量不高，且账号的活跃度较低。营销人员应注重提高内容质量，积极与用户互动，提高账号活跃度，改善百家号指数的数据表现。</a:t>
            </a:r>
          </a:p>
        </p:txBody>
      </p:sp>
      <p:sp>
        <p:nvSpPr>
          <p:cNvPr id="4" name="矩形 21"/>
          <p:cNvSpPr>
            <a:spLocks noChangeArrowheads="1"/>
          </p:cNvSpPr>
          <p:nvPr/>
        </p:nvSpPr>
        <p:spPr bwMode="auto">
          <a:xfrm flipV="1">
            <a:off x="1061085" y="3351530"/>
            <a:ext cx="6748780" cy="39600"/>
          </a:xfrm>
          <a:prstGeom prst="rect">
            <a:avLst/>
          </a:prstGeom>
          <a:solidFill>
            <a:srgbClr val="0056AC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b="0">
              <a:solidFill>
                <a:schemeClr val="tx2"/>
              </a:solidFill>
              <a:ea typeface="楷体_GB2312" panose="0201060903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155" y="3356610"/>
            <a:ext cx="3081655" cy="2601595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5  </a:t>
            </a:r>
            <a:r>
              <a:rPr dirty="0"/>
              <a:t>新媒体营销的变现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246888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>
              <a:lnSpc>
                <a:spcPct val="150000"/>
              </a:lnSpc>
              <a:spcAft>
                <a:spcPts val="0"/>
              </a:spcAft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．变现的模式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4735" y="2040255"/>
            <a:ext cx="1037907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新媒体营销的变现模式很多，较为常见的有以下4种。</a:t>
            </a:r>
          </a:p>
        </p:txBody>
      </p:sp>
      <p:grpSp>
        <p:nvGrpSpPr>
          <p:cNvPr id="3" name="组合 2"/>
          <p:cNvGrpSpPr/>
          <p:nvPr>
            <p:custDataLst>
              <p:tags r:id="rId1"/>
            </p:custDataLst>
          </p:nvPr>
        </p:nvGrpSpPr>
        <p:grpSpPr>
          <a:xfrm>
            <a:off x="1353344" y="3134203"/>
            <a:ext cx="9485312" cy="2416158"/>
            <a:chOff x="1508151" y="3859978"/>
            <a:chExt cx="9485312" cy="2416158"/>
          </a:xfrm>
        </p:grpSpPr>
        <p:sp>
          <p:nvSpPr>
            <p:cNvPr id="20" name="Freeform 5"/>
            <p:cNvSpPr>
              <a:spLocks noEditPoints="1"/>
            </p:cNvSpPr>
            <p:nvPr>
              <p:custDataLst>
                <p:tags r:id="rId2"/>
              </p:custDataLst>
            </p:nvPr>
          </p:nvSpPr>
          <p:spPr bwMode="auto">
            <a:xfrm>
              <a:off x="9298014" y="3885052"/>
              <a:ext cx="957263" cy="1300163"/>
            </a:xfrm>
            <a:custGeom>
              <a:avLst/>
              <a:gdLst>
                <a:gd name="T0" fmla="*/ 54 w 108"/>
                <a:gd name="T1" fmla="*/ 0 h 145"/>
                <a:gd name="T2" fmla="*/ 0 w 108"/>
                <a:gd name="T3" fmla="*/ 54 h 145"/>
                <a:gd name="T4" fmla="*/ 54 w 108"/>
                <a:gd name="T5" fmla="*/ 145 h 145"/>
                <a:gd name="T6" fmla="*/ 108 w 108"/>
                <a:gd name="T7" fmla="*/ 54 h 145"/>
                <a:gd name="T8" fmla="*/ 54 w 108"/>
                <a:gd name="T9" fmla="*/ 0 h 145"/>
                <a:gd name="T10" fmla="*/ 54 w 108"/>
                <a:gd name="T11" fmla="*/ 97 h 145"/>
                <a:gd name="T12" fmla="*/ 9 w 108"/>
                <a:gd name="T13" fmla="*/ 53 h 145"/>
                <a:gd name="T14" fmla="*/ 54 w 108"/>
                <a:gd name="T15" fmla="*/ 8 h 145"/>
                <a:gd name="T16" fmla="*/ 99 w 108"/>
                <a:gd name="T17" fmla="*/ 53 h 145"/>
                <a:gd name="T18" fmla="*/ 54 w 108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8" y="99"/>
                    <a:pt x="108" y="54"/>
                  </a:cubicBezTo>
                  <a:cubicBezTo>
                    <a:pt x="108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29" y="97"/>
                    <a:pt x="9" y="77"/>
                    <a:pt x="9" y="53"/>
                  </a:cubicBezTo>
                  <a:cubicBezTo>
                    <a:pt x="9" y="28"/>
                    <a:pt x="29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rgbClr val="4C606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0"/>
            <p:cNvSpPr>
              <a:spLocks noEditPoints="1"/>
            </p:cNvSpPr>
            <p:nvPr>
              <p:custDataLst>
                <p:tags r:id="rId3"/>
              </p:custDataLst>
            </p:nvPr>
          </p:nvSpPr>
          <p:spPr bwMode="auto">
            <a:xfrm>
              <a:off x="6857450" y="3859978"/>
              <a:ext cx="965200" cy="1300163"/>
            </a:xfrm>
            <a:custGeom>
              <a:avLst/>
              <a:gdLst>
                <a:gd name="T0" fmla="*/ 55 w 109"/>
                <a:gd name="T1" fmla="*/ 0 h 145"/>
                <a:gd name="T2" fmla="*/ 0 w 109"/>
                <a:gd name="T3" fmla="*/ 54 h 145"/>
                <a:gd name="T4" fmla="*/ 55 w 109"/>
                <a:gd name="T5" fmla="*/ 145 h 145"/>
                <a:gd name="T6" fmla="*/ 109 w 109"/>
                <a:gd name="T7" fmla="*/ 54 h 145"/>
                <a:gd name="T8" fmla="*/ 55 w 109"/>
                <a:gd name="T9" fmla="*/ 0 h 145"/>
                <a:gd name="T10" fmla="*/ 55 w 109"/>
                <a:gd name="T11" fmla="*/ 97 h 145"/>
                <a:gd name="T12" fmla="*/ 10 w 109"/>
                <a:gd name="T13" fmla="*/ 53 h 145"/>
                <a:gd name="T14" fmla="*/ 55 w 109"/>
                <a:gd name="T15" fmla="*/ 8 h 145"/>
                <a:gd name="T16" fmla="*/ 99 w 109"/>
                <a:gd name="T17" fmla="*/ 53 h 145"/>
                <a:gd name="T18" fmla="*/ 55 w 109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145">
                  <a:moveTo>
                    <a:pt x="55" y="0"/>
                  </a:moveTo>
                  <a:cubicBezTo>
                    <a:pt x="25" y="0"/>
                    <a:pt x="0" y="24"/>
                    <a:pt x="0" y="54"/>
                  </a:cubicBezTo>
                  <a:cubicBezTo>
                    <a:pt x="0" y="99"/>
                    <a:pt x="55" y="145"/>
                    <a:pt x="55" y="145"/>
                  </a:cubicBezTo>
                  <a:cubicBezTo>
                    <a:pt x="55" y="145"/>
                    <a:pt x="109" y="99"/>
                    <a:pt x="109" y="54"/>
                  </a:cubicBezTo>
                  <a:cubicBezTo>
                    <a:pt x="109" y="24"/>
                    <a:pt x="85" y="0"/>
                    <a:pt x="55" y="0"/>
                  </a:cubicBezTo>
                  <a:close/>
                  <a:moveTo>
                    <a:pt x="55" y="97"/>
                  </a:moveTo>
                  <a:cubicBezTo>
                    <a:pt x="30" y="97"/>
                    <a:pt x="10" y="77"/>
                    <a:pt x="10" y="53"/>
                  </a:cubicBezTo>
                  <a:cubicBezTo>
                    <a:pt x="10" y="28"/>
                    <a:pt x="30" y="8"/>
                    <a:pt x="55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5" y="97"/>
                  </a:cubicBezTo>
                  <a:close/>
                </a:path>
              </a:pathLst>
            </a:custGeom>
            <a:solidFill>
              <a:srgbClr val="A2B9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4"/>
            <p:cNvSpPr>
              <a:spLocks noEditPoints="1"/>
            </p:cNvSpPr>
            <p:nvPr>
              <p:custDataLst>
                <p:tags r:id="rId4"/>
              </p:custDataLst>
            </p:nvPr>
          </p:nvSpPr>
          <p:spPr bwMode="auto">
            <a:xfrm>
              <a:off x="4402164" y="3886871"/>
              <a:ext cx="965200" cy="1300163"/>
            </a:xfrm>
            <a:custGeom>
              <a:avLst/>
              <a:gdLst>
                <a:gd name="T0" fmla="*/ 54 w 109"/>
                <a:gd name="T1" fmla="*/ 0 h 145"/>
                <a:gd name="T2" fmla="*/ 0 w 109"/>
                <a:gd name="T3" fmla="*/ 54 h 145"/>
                <a:gd name="T4" fmla="*/ 54 w 109"/>
                <a:gd name="T5" fmla="*/ 145 h 145"/>
                <a:gd name="T6" fmla="*/ 109 w 109"/>
                <a:gd name="T7" fmla="*/ 54 h 145"/>
                <a:gd name="T8" fmla="*/ 54 w 109"/>
                <a:gd name="T9" fmla="*/ 0 h 145"/>
                <a:gd name="T10" fmla="*/ 54 w 109"/>
                <a:gd name="T11" fmla="*/ 97 h 145"/>
                <a:gd name="T12" fmla="*/ 10 w 109"/>
                <a:gd name="T13" fmla="*/ 53 h 145"/>
                <a:gd name="T14" fmla="*/ 54 w 109"/>
                <a:gd name="T15" fmla="*/ 8 h 145"/>
                <a:gd name="T16" fmla="*/ 99 w 109"/>
                <a:gd name="T17" fmla="*/ 53 h 145"/>
                <a:gd name="T18" fmla="*/ 54 w 109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9" y="99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30" y="97"/>
                    <a:pt x="10" y="77"/>
                    <a:pt x="10" y="53"/>
                  </a:cubicBezTo>
                  <a:cubicBezTo>
                    <a:pt x="10" y="28"/>
                    <a:pt x="30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rgbClr val="EBAC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8"/>
            <p:cNvSpPr>
              <a:spLocks noEditPoints="1"/>
            </p:cNvSpPr>
            <p:nvPr>
              <p:custDataLst>
                <p:tags r:id="rId5"/>
              </p:custDataLst>
            </p:nvPr>
          </p:nvSpPr>
          <p:spPr bwMode="auto">
            <a:xfrm>
              <a:off x="2153521" y="3921532"/>
              <a:ext cx="957263" cy="1300163"/>
            </a:xfrm>
            <a:custGeom>
              <a:avLst/>
              <a:gdLst>
                <a:gd name="T0" fmla="*/ 54 w 108"/>
                <a:gd name="T1" fmla="*/ 0 h 145"/>
                <a:gd name="T2" fmla="*/ 0 w 108"/>
                <a:gd name="T3" fmla="*/ 54 h 145"/>
                <a:gd name="T4" fmla="*/ 54 w 108"/>
                <a:gd name="T5" fmla="*/ 145 h 145"/>
                <a:gd name="T6" fmla="*/ 108 w 108"/>
                <a:gd name="T7" fmla="*/ 54 h 145"/>
                <a:gd name="T8" fmla="*/ 54 w 108"/>
                <a:gd name="T9" fmla="*/ 0 h 145"/>
                <a:gd name="T10" fmla="*/ 54 w 108"/>
                <a:gd name="T11" fmla="*/ 97 h 145"/>
                <a:gd name="T12" fmla="*/ 9 w 108"/>
                <a:gd name="T13" fmla="*/ 53 h 145"/>
                <a:gd name="T14" fmla="*/ 54 w 108"/>
                <a:gd name="T15" fmla="*/ 8 h 145"/>
                <a:gd name="T16" fmla="*/ 99 w 108"/>
                <a:gd name="T17" fmla="*/ 53 h 145"/>
                <a:gd name="T18" fmla="*/ 54 w 108"/>
                <a:gd name="T19" fmla="*/ 9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45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99"/>
                    <a:pt x="54" y="145"/>
                    <a:pt x="54" y="145"/>
                  </a:cubicBezTo>
                  <a:cubicBezTo>
                    <a:pt x="54" y="145"/>
                    <a:pt x="108" y="99"/>
                    <a:pt x="108" y="54"/>
                  </a:cubicBezTo>
                  <a:cubicBezTo>
                    <a:pt x="108" y="24"/>
                    <a:pt x="84" y="0"/>
                    <a:pt x="54" y="0"/>
                  </a:cubicBezTo>
                  <a:close/>
                  <a:moveTo>
                    <a:pt x="54" y="97"/>
                  </a:moveTo>
                  <a:cubicBezTo>
                    <a:pt x="29" y="97"/>
                    <a:pt x="9" y="77"/>
                    <a:pt x="9" y="53"/>
                  </a:cubicBezTo>
                  <a:cubicBezTo>
                    <a:pt x="9" y="28"/>
                    <a:pt x="29" y="8"/>
                    <a:pt x="54" y="8"/>
                  </a:cubicBezTo>
                  <a:cubicBezTo>
                    <a:pt x="79" y="8"/>
                    <a:pt x="99" y="28"/>
                    <a:pt x="99" y="53"/>
                  </a:cubicBezTo>
                  <a:cubicBezTo>
                    <a:pt x="99" y="77"/>
                    <a:pt x="79" y="97"/>
                    <a:pt x="54" y="97"/>
                  </a:cubicBezTo>
                  <a:close/>
                </a:path>
              </a:pathLst>
            </a:custGeom>
            <a:solidFill>
              <a:srgbClr val="F8300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Rectangle 22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545191" y="5296824"/>
              <a:ext cx="2448272" cy="304800"/>
            </a:xfrm>
            <a:prstGeom prst="rect">
              <a:avLst/>
            </a:prstGeom>
            <a:solidFill>
              <a:srgbClr val="4C606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Rectangle 2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116664" y="5296824"/>
              <a:ext cx="2310792" cy="304800"/>
            </a:xfrm>
            <a:prstGeom prst="rect">
              <a:avLst/>
            </a:prstGeom>
            <a:solidFill>
              <a:srgbClr val="A2B93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Rectangle 2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919564" y="5296824"/>
              <a:ext cx="2078710" cy="304800"/>
            </a:xfrm>
            <a:prstGeom prst="rect">
              <a:avLst/>
            </a:prstGeom>
            <a:solidFill>
              <a:srgbClr val="EBAC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Rectangle 2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508151" y="5296824"/>
              <a:ext cx="2284512" cy="304800"/>
            </a:xfrm>
            <a:prstGeom prst="rect">
              <a:avLst/>
            </a:prstGeom>
            <a:solidFill>
              <a:srgbClr val="F8300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文本框 25"/>
            <p:cNvSpPr txBox="1"/>
            <p:nvPr>
              <p:custDataLst>
                <p:tags r:id="rId10"/>
              </p:custDataLst>
            </p:nvPr>
          </p:nvSpPr>
          <p:spPr>
            <a:xfrm>
              <a:off x="2431437" y="4123144"/>
              <a:ext cx="4379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F8300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dirty="0">
                <a:solidFill>
                  <a:srgbClr val="F8300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文本框 26"/>
            <p:cNvSpPr txBox="1"/>
            <p:nvPr>
              <p:custDataLst>
                <p:tags r:id="rId11"/>
              </p:custDataLst>
            </p:nvPr>
          </p:nvSpPr>
          <p:spPr>
            <a:xfrm>
              <a:off x="4665794" y="4088483"/>
              <a:ext cx="4379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EBAC0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dirty="0">
                <a:solidFill>
                  <a:srgbClr val="EBAC07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7"/>
            <p:cNvSpPr txBox="1"/>
            <p:nvPr>
              <p:custDataLst>
                <p:tags r:id="rId12"/>
              </p:custDataLst>
            </p:nvPr>
          </p:nvSpPr>
          <p:spPr>
            <a:xfrm>
              <a:off x="7121080" y="4061590"/>
              <a:ext cx="4379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A2B93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dirty="0">
                <a:solidFill>
                  <a:srgbClr val="A2B93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文本框 28"/>
            <p:cNvSpPr txBox="1"/>
            <p:nvPr>
              <p:custDataLst>
                <p:tags r:id="rId13"/>
              </p:custDataLst>
            </p:nvPr>
          </p:nvSpPr>
          <p:spPr>
            <a:xfrm>
              <a:off x="9589734" y="4148218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1400" dirty="0">
                <a:solidFill>
                  <a:srgbClr val="4C606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文本框 29"/>
            <p:cNvSpPr txBox="1"/>
            <p:nvPr>
              <p:custDataLst>
                <p:tags r:id="rId14"/>
              </p:custDataLst>
            </p:nvPr>
          </p:nvSpPr>
          <p:spPr>
            <a:xfrm>
              <a:off x="1706310" y="5719217"/>
              <a:ext cx="1851683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广告变现</a:t>
              </a:r>
            </a:p>
          </p:txBody>
        </p:sp>
        <p:sp>
          <p:nvSpPr>
            <p:cNvPr id="33" name="文本框 30"/>
            <p:cNvSpPr txBox="1"/>
            <p:nvPr>
              <p:custDataLst>
                <p:tags r:id="rId15"/>
              </p:custDataLst>
            </p:nvPr>
          </p:nvSpPr>
          <p:spPr>
            <a:xfrm>
              <a:off x="8545191" y="5712206"/>
              <a:ext cx="2448272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电商变现</a:t>
              </a:r>
            </a:p>
          </p:txBody>
        </p:sp>
        <p:sp>
          <p:nvSpPr>
            <p:cNvPr id="34" name="文本框 31"/>
            <p:cNvSpPr txBox="1"/>
            <p:nvPr>
              <p:custDataLst>
                <p:tags r:id="rId16"/>
              </p:custDataLst>
            </p:nvPr>
          </p:nvSpPr>
          <p:spPr>
            <a:xfrm>
              <a:off x="4042477" y="5712206"/>
              <a:ext cx="1832883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平台分成变现</a:t>
              </a:r>
            </a:p>
          </p:txBody>
        </p:sp>
        <p:sp>
          <p:nvSpPr>
            <p:cNvPr id="35" name="文本框 32"/>
            <p:cNvSpPr txBox="1"/>
            <p:nvPr>
              <p:custDataLst>
                <p:tags r:id="rId17"/>
              </p:custDataLst>
            </p:nvPr>
          </p:nvSpPr>
          <p:spPr>
            <a:xfrm>
              <a:off x="6441180" y="5723051"/>
              <a:ext cx="1797739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4C606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知识付费变现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5  </a:t>
            </a:r>
            <a:r>
              <a:rPr dirty="0"/>
              <a:t>新媒体营销的变现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308800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61620" algn="l">
              <a:spcAft>
                <a:spcPts val="0"/>
              </a:spcAft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．变现的注意事项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4735" y="2190750"/>
            <a:ext cx="103790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新媒体营销的变现可以带来收益，但在变现的过程中，还需要注意以下事项，避免带来负面影响。</a:t>
            </a:r>
          </a:p>
        </p:txBody>
      </p:sp>
      <p:grpSp>
        <p:nvGrpSpPr>
          <p:cNvPr id="38" name="组合 37"/>
          <p:cNvGrpSpPr/>
          <p:nvPr>
            <p:custDataLst>
              <p:tags r:id="rId1"/>
            </p:custDataLst>
          </p:nvPr>
        </p:nvGrpSpPr>
        <p:grpSpPr>
          <a:xfrm>
            <a:off x="1843405" y="3750310"/>
            <a:ext cx="8801735" cy="1978025"/>
            <a:chOff x="1542" y="5497"/>
            <a:chExt cx="13861" cy="3115"/>
          </a:xfrm>
        </p:grpSpPr>
        <p:sp>
          <p:nvSpPr>
            <p:cNvPr id="39" name="Rectangle 2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985" y="6975"/>
              <a:ext cx="3318" cy="375"/>
            </a:xfrm>
            <a:prstGeom prst="rect">
              <a:avLst/>
            </a:prstGeom>
            <a:solidFill>
              <a:srgbClr val="EBAC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Rectangle 25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671" y="7014"/>
              <a:ext cx="3619" cy="3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文本框 25"/>
            <p:cNvSpPr txBox="1"/>
            <p:nvPr>
              <p:custDataLst>
                <p:tags r:id="rId4"/>
              </p:custDataLst>
            </p:nvPr>
          </p:nvSpPr>
          <p:spPr>
            <a:xfrm>
              <a:off x="3131" y="5555"/>
              <a:ext cx="1181" cy="9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(1)</a:t>
              </a:r>
            </a:p>
          </p:txBody>
        </p:sp>
        <p:sp>
          <p:nvSpPr>
            <p:cNvPr id="42" name="文本框 26"/>
            <p:cNvSpPr txBox="1"/>
            <p:nvPr>
              <p:custDataLst>
                <p:tags r:id="rId5"/>
              </p:custDataLst>
            </p:nvPr>
          </p:nvSpPr>
          <p:spPr>
            <a:xfrm>
              <a:off x="8143" y="5497"/>
              <a:ext cx="1181" cy="9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>
                  <a:solidFill>
                    <a:srgbClr val="EBAC0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(2)</a:t>
              </a:r>
              <a:endParaRPr lang="zh-CN" altLang="en-US">
                <a:solidFill>
                  <a:srgbClr val="EBAC07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文本框 29"/>
            <p:cNvSpPr txBox="1"/>
            <p:nvPr>
              <p:custDataLst>
                <p:tags r:id="rId6"/>
              </p:custDataLst>
            </p:nvPr>
          </p:nvSpPr>
          <p:spPr>
            <a:xfrm>
              <a:off x="1542" y="7697"/>
              <a:ext cx="4789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Clr>
                  <a:srgbClr val="00CC00"/>
                </a:buClr>
                <a:buFont typeface="微软雅黑" panose="020B0503020204020204" pitchFamily="34" charset="-122"/>
                <a:buChar char="▉"/>
              </a:pPr>
              <a:r>
                <a:rPr lang="zh-CN" altLang="en-US" sz="2000" dirty="0">
                  <a:solidFill>
                    <a:srgbClr val="803D0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以用户为核心</a:t>
              </a:r>
            </a:p>
          </p:txBody>
        </p:sp>
        <p:sp>
          <p:nvSpPr>
            <p:cNvPr id="44" name="文本框 31"/>
            <p:cNvSpPr txBox="1"/>
            <p:nvPr>
              <p:custDataLst>
                <p:tags r:id="rId7"/>
              </p:custDataLst>
            </p:nvPr>
          </p:nvSpPr>
          <p:spPr>
            <a:xfrm>
              <a:off x="6874" y="7656"/>
              <a:ext cx="4224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Clr>
                  <a:srgbClr val="00CC00"/>
                </a:buClr>
                <a:buFont typeface="微软雅黑" panose="020B0503020204020204" pitchFamily="34" charset="-122"/>
                <a:buChar char="▉"/>
              </a:pPr>
              <a:r>
                <a:rPr lang="zh-CN" altLang="en-US" sz="2000" dirty="0">
                  <a:solidFill>
                    <a:srgbClr val="803D0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规范宣传</a:t>
              </a:r>
            </a:p>
          </p:txBody>
        </p:sp>
        <p:sp>
          <p:nvSpPr>
            <p:cNvPr id="45" name="Rectangle 23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444" y="7006"/>
              <a:ext cx="3959" cy="344"/>
            </a:xfrm>
            <a:prstGeom prst="rect">
              <a:avLst/>
            </a:prstGeom>
            <a:solidFill>
              <a:srgbClr val="7BC14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文本框 27"/>
            <p:cNvSpPr txBox="1"/>
            <p:nvPr>
              <p:custDataLst>
                <p:tags r:id="rId9"/>
              </p:custDataLst>
            </p:nvPr>
          </p:nvSpPr>
          <p:spPr>
            <a:xfrm>
              <a:off x="12822" y="5696"/>
              <a:ext cx="1181" cy="9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A2B93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(3)</a:t>
              </a:r>
              <a:endParaRPr lang="zh-CN" altLang="en-US" dirty="0">
                <a:solidFill>
                  <a:srgbClr val="A2B93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文本框 32"/>
            <p:cNvSpPr txBox="1"/>
            <p:nvPr>
              <p:custDataLst>
                <p:tags r:id="rId10"/>
              </p:custDataLst>
            </p:nvPr>
          </p:nvSpPr>
          <p:spPr>
            <a:xfrm>
              <a:off x="11356" y="7741"/>
              <a:ext cx="4047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Clr>
                  <a:srgbClr val="00CC00"/>
                </a:buClr>
                <a:buFont typeface="微软雅黑" panose="020B0503020204020204" pitchFamily="34" charset="-122"/>
                <a:buChar char="▉"/>
              </a:pPr>
              <a:r>
                <a:rPr lang="zh-CN" altLang="en-US" sz="2000" dirty="0">
                  <a:solidFill>
                    <a:srgbClr val="803D0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情结合自身定位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354705" y="3500120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62697" y="2513339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16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17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3"/>
            </p:custDataLst>
          </p:nvPr>
        </p:nvGrpSpPr>
        <p:grpSpPr>
          <a:xfrm>
            <a:off x="2162697" y="3419492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14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15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4"/>
            </p:custDataLst>
          </p:nvPr>
        </p:nvSpPr>
        <p:spPr>
          <a:xfrm>
            <a:off x="3658482" y="2650789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新媒体营销的基础知识</a:t>
            </a:r>
          </a:p>
        </p:txBody>
      </p:sp>
      <p:sp>
        <p:nvSpPr>
          <p:cNvPr id="97" name="矩形 96"/>
          <p:cNvSpPr/>
          <p:nvPr>
            <p:custDataLst>
              <p:tags r:id="rId5"/>
            </p:custDataLst>
          </p:nvPr>
        </p:nvSpPr>
        <p:spPr>
          <a:xfrm>
            <a:off x="3658482" y="3578161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新媒体营销主流平台</a:t>
            </a:r>
          </a:p>
        </p:txBody>
      </p:sp>
      <p:grpSp>
        <p:nvGrpSpPr>
          <p:cNvPr id="87" name="组合 86"/>
          <p:cNvGrpSpPr/>
          <p:nvPr>
            <p:custDataLst>
              <p:tags r:id="rId6"/>
            </p:custDataLst>
          </p:nvPr>
        </p:nvGrpSpPr>
        <p:grpSpPr>
          <a:xfrm>
            <a:off x="2162810" y="4355465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2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3"/>
              </p:custDataLst>
            </p:nvPr>
          </p:nvSpPr>
          <p:spPr>
            <a:xfrm>
              <a:off x="2393075" y="3018134"/>
              <a:ext cx="1066799" cy="908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7"/>
            </p:custDataLst>
          </p:nvPr>
        </p:nvSpPr>
        <p:spPr>
          <a:xfrm>
            <a:off x="3658235" y="4502785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新媒体营销岗位</a:t>
            </a:r>
          </a:p>
        </p:txBody>
      </p:sp>
      <p:grpSp>
        <p:nvGrpSpPr>
          <p:cNvPr id="4" name="组合 3"/>
          <p:cNvGrpSpPr/>
          <p:nvPr>
            <p:custDataLst>
              <p:tags r:id="rId8"/>
            </p:custDataLst>
          </p:nvPr>
        </p:nvGrpSpPr>
        <p:grpSpPr>
          <a:xfrm>
            <a:off x="2162810" y="5314315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0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1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9"/>
            </p:custDataLst>
          </p:nvPr>
        </p:nvSpPr>
        <p:spPr>
          <a:xfrm>
            <a:off x="3658235" y="5427028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社交平台</a:t>
            </a: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61085" y="1304925"/>
            <a:ext cx="2177415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1．微信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54735" y="2270760"/>
            <a:ext cx="103841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微信是基于智能移动设备而产生的即时通讯软件，也是一个可以及时与用户互动的交流平台，支持用户即时发送文字、图片、语音或视频等。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1070610" y="4006850"/>
            <a:ext cx="2177415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2．微博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40130" y="4849495"/>
            <a:ext cx="103841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微博是一个通过关注机制分享简短、实时信息的社交平台，能够以文字、图片、视频等多种形式，即时分享信息和与他人互动。</a:t>
            </a:r>
          </a:p>
        </p:txBody>
      </p:sp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短视频和直播平台</a:t>
            </a: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61085" y="1304925"/>
            <a:ext cx="247904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1．短视频平台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40130" y="2124075"/>
            <a:ext cx="1038415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短视频具有拍摄简单、时长较短、随拍随传、传播迅速等持点，方便用户快速查看与分享内容，促进营销信息的快速传播。随着短视频的兴起，短视频平台不断涌现，如抖音、快手、梨视频、秒拍、美拍等。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1070610" y="3884295"/>
            <a:ext cx="246888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2．直播平台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40130" y="4703445"/>
            <a:ext cx="104705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根据直播平台的特点，直播平台可以分为3类，一是电商直播平台，如淘宝、京东、拼多多等；二是内容直播电商，如抖音、快手；三是娱乐直播平台，如虎牙直播、斗鱼直播、花椒直播等。</a:t>
            </a:r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2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2</a:t>
            </a:r>
            <a:r>
              <a:rPr dirty="0"/>
              <a:t>.</a:t>
            </a:r>
            <a:r>
              <a:rPr lang="en-US" dirty="0"/>
              <a:t>3  </a:t>
            </a:r>
            <a:r>
              <a:rPr dirty="0"/>
              <a:t>新闻资讯平台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54735" y="2001520"/>
            <a:ext cx="1017524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闻资讯平台是指提供各类新闻报道和资讯的网络平台。常用于新媒体营销的新闻资讯平台主要有今日头条、搜狐、网易新闻、腾讯新闻等。以今日头条为例，今日头条一般以广告的形式进行营销，主要包括开屏广告（打开手机后显示的全屏广告）、信息流广告（在“推荐”“资讯”等展示信息的界面中显示的广告），以及内容中植入的软广告等。</a:t>
            </a:r>
          </a:p>
        </p:txBody>
      </p: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2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1.2.4</a:t>
            </a:r>
            <a:r>
              <a:rPr lang="en-US" dirty="0">
                <a:sym typeface="+mn-ea"/>
              </a:rPr>
              <a:t>  </a:t>
            </a:r>
            <a:r>
              <a:rPr dirty="0">
                <a:sym typeface="+mn-ea"/>
              </a:rPr>
              <a:t>问答平台</a:t>
            </a:r>
            <a:endParaRPr dirty="0"/>
          </a:p>
        </p:txBody>
      </p:sp>
      <p:sp>
        <p:nvSpPr>
          <p:cNvPr id="6" name="文本框 5"/>
          <p:cNvSpPr txBox="1"/>
          <p:nvPr/>
        </p:nvSpPr>
        <p:spPr>
          <a:xfrm>
            <a:off x="1641475" y="1537970"/>
            <a:ext cx="9328785" cy="39154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常见的问答平台有百度知道、搜狗问问、知乎、在行等。在问答平台开展新媒体营销，可以通过提供高质量的答案，吸引用户关注，树立专业形象。如果问答内容在搜索引擎中获得高权重和排名，就能产生更佳的营销效果。</a:t>
            </a:r>
          </a:p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同时，为使回答内容更加吸引用户的眼球，可以使用图片、图表、视频等多种表现形式，提升回答的丰富性。除了等待用户提问，营销人员也可以主动在平台上搜索相关问题，并给出高质量的回答，提升影响力。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fontAlgn="auto">
              <a:lnSpc>
                <a:spcPct val="20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fontAlgn="auto">
              <a:lnSpc>
                <a:spcPct val="20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202940" y="2532380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29677" y="2484764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16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17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3"/>
            </p:custDataLst>
          </p:nvPr>
        </p:nvGrpSpPr>
        <p:grpSpPr>
          <a:xfrm>
            <a:off x="2129677" y="3390917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14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15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4"/>
            </p:custDataLst>
          </p:nvPr>
        </p:nvSpPr>
        <p:spPr>
          <a:xfrm>
            <a:off x="3625462" y="2622214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新媒体营销的基础知识</a:t>
            </a:r>
          </a:p>
        </p:txBody>
      </p:sp>
      <p:sp>
        <p:nvSpPr>
          <p:cNvPr id="97" name="矩形 96"/>
          <p:cNvSpPr/>
          <p:nvPr>
            <p:custDataLst>
              <p:tags r:id="rId5"/>
            </p:custDataLst>
          </p:nvPr>
        </p:nvSpPr>
        <p:spPr>
          <a:xfrm>
            <a:off x="3625462" y="3549586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新媒体营销主流平台</a:t>
            </a:r>
          </a:p>
        </p:txBody>
      </p:sp>
      <p:grpSp>
        <p:nvGrpSpPr>
          <p:cNvPr id="87" name="组合 86"/>
          <p:cNvGrpSpPr/>
          <p:nvPr>
            <p:custDataLst>
              <p:tags r:id="rId6"/>
            </p:custDataLst>
          </p:nvPr>
        </p:nvGrpSpPr>
        <p:grpSpPr>
          <a:xfrm>
            <a:off x="2129790" y="4326890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2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3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7"/>
            </p:custDataLst>
          </p:nvPr>
        </p:nvSpPr>
        <p:spPr>
          <a:xfrm>
            <a:off x="3625215" y="4474210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新媒体营销岗位</a:t>
            </a:r>
          </a:p>
        </p:txBody>
      </p:sp>
      <p:grpSp>
        <p:nvGrpSpPr>
          <p:cNvPr id="4" name="组合 3"/>
          <p:cNvGrpSpPr/>
          <p:nvPr>
            <p:custDataLst>
              <p:tags r:id="rId8"/>
            </p:custDataLst>
          </p:nvPr>
        </p:nvGrpSpPr>
        <p:grpSpPr>
          <a:xfrm>
            <a:off x="2129790" y="5285740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0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1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9"/>
            </p:custDataLst>
          </p:nvPr>
        </p:nvSpPr>
        <p:spPr>
          <a:xfrm>
            <a:off x="3625215" y="5398453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235960" y="4431665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62697" y="2529849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16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17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3"/>
            </p:custDataLst>
          </p:nvPr>
        </p:nvGrpSpPr>
        <p:grpSpPr>
          <a:xfrm>
            <a:off x="2162697" y="3436002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14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15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4"/>
            </p:custDataLst>
          </p:nvPr>
        </p:nvSpPr>
        <p:spPr>
          <a:xfrm>
            <a:off x="3658482" y="2667299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新媒体营销的基础知识</a:t>
            </a:r>
          </a:p>
        </p:txBody>
      </p:sp>
      <p:sp>
        <p:nvSpPr>
          <p:cNvPr id="97" name="矩形 96"/>
          <p:cNvSpPr/>
          <p:nvPr>
            <p:custDataLst>
              <p:tags r:id="rId5"/>
            </p:custDataLst>
          </p:nvPr>
        </p:nvSpPr>
        <p:spPr>
          <a:xfrm>
            <a:off x="3658482" y="3594671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新媒体营销主流平台</a:t>
            </a:r>
          </a:p>
        </p:txBody>
      </p:sp>
      <p:grpSp>
        <p:nvGrpSpPr>
          <p:cNvPr id="87" name="组合 86"/>
          <p:cNvGrpSpPr/>
          <p:nvPr>
            <p:custDataLst>
              <p:tags r:id="rId6"/>
            </p:custDataLst>
          </p:nvPr>
        </p:nvGrpSpPr>
        <p:grpSpPr>
          <a:xfrm>
            <a:off x="2162810" y="4371975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2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3"/>
              </p:custDataLst>
            </p:nvPr>
          </p:nvSpPr>
          <p:spPr>
            <a:xfrm>
              <a:off x="2393075" y="3018134"/>
              <a:ext cx="1066799" cy="908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7"/>
            </p:custDataLst>
          </p:nvPr>
        </p:nvSpPr>
        <p:spPr>
          <a:xfrm>
            <a:off x="3658235" y="4519295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新媒体营销岗位</a:t>
            </a:r>
          </a:p>
        </p:txBody>
      </p:sp>
      <p:grpSp>
        <p:nvGrpSpPr>
          <p:cNvPr id="4" name="组合 3"/>
          <p:cNvGrpSpPr/>
          <p:nvPr>
            <p:custDataLst>
              <p:tags r:id="rId8"/>
            </p:custDataLst>
          </p:nvPr>
        </p:nvGrpSpPr>
        <p:grpSpPr>
          <a:xfrm>
            <a:off x="2162810" y="5330825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0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1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9"/>
            </p:custDataLst>
          </p:nvPr>
        </p:nvSpPr>
        <p:spPr>
          <a:xfrm>
            <a:off x="3658235" y="5443538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3"/>
          <p:cNvSpPr txBox="1"/>
          <p:nvPr/>
        </p:nvSpPr>
        <p:spPr>
          <a:xfrm>
            <a:off x="1054735" y="374650"/>
            <a:ext cx="5040630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新媒体营销岗位的工作职责</a:t>
            </a: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61085" y="1304925"/>
            <a:ext cx="243713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1．收集资料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54735" y="2270760"/>
            <a:ext cx="103841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关注网络热点，收集相关资料，整合收集到的资料，挑选其中的可用信息加以整理，并创建资源库。收集用户、媒体等在新媒体平台上的使用习惯，为之后制定营销策略做准备。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1070610" y="4006850"/>
            <a:ext cx="242824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2．制订方案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40130" y="4849495"/>
            <a:ext cx="103841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根据产品或品牌特征，结合已收集到的可用资料，制订企业的新媒体营销策略，并为线上、线下活动制订营销方案，为产品推广以及优化制订方案。</a:t>
            </a:r>
          </a:p>
        </p:txBody>
      </p:sp>
    </p:spTree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3"/>
          <p:cNvSpPr txBox="1"/>
          <p:nvPr/>
        </p:nvSpPr>
        <p:spPr>
          <a:xfrm>
            <a:off x="1054735" y="374650"/>
            <a:ext cx="5040630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1  </a:t>
            </a:r>
            <a:r>
              <a:rPr dirty="0"/>
              <a:t>新媒体营销岗位的工作职责</a:t>
            </a: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61085" y="1304925"/>
            <a:ext cx="2529205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3．日常运营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54735" y="2270760"/>
            <a:ext cx="1014984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负责新媒体平台的日常更新、维护，为企业的新媒体平台账号互相引流；撰写推广文案，为新媒体账号积累粉丝。</a:t>
            </a: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1070610" y="4006850"/>
            <a:ext cx="2646045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4．协助其他部门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40130" y="4849495"/>
            <a:ext cx="1016381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协助市场部制订企业推广计划和发展蓝图以及开展市场活动；协助技术部门完成对企业网站的修改、更新以及后台维护等。</a:t>
            </a:r>
          </a:p>
        </p:txBody>
      </p:sp>
    </p:spTree>
  </p:cSld>
  <p:clrMapOvr>
    <a:masterClrMapping/>
  </p:clrMapOvr>
  <p:transition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3"/>
          <p:cNvSpPr txBox="1"/>
          <p:nvPr/>
        </p:nvSpPr>
        <p:spPr>
          <a:xfrm>
            <a:off x="1054735" y="374650"/>
            <a:ext cx="5040630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新媒体营销岗位的能力要求</a:t>
            </a: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61085" y="1304925"/>
            <a:ext cx="227076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1．策划能力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54735" y="2153285"/>
            <a:ext cx="101498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新媒体营销策划可以分为营销内容策划和营销活动策划。</a:t>
            </a:r>
          </a:p>
        </p:txBody>
      </p:sp>
      <p:grpSp>
        <p:nvGrpSpPr>
          <p:cNvPr id="7" name="组合 6"/>
          <p:cNvGrpSpPr/>
          <p:nvPr>
            <p:custDataLst>
              <p:tags r:id="rId3"/>
            </p:custDataLst>
          </p:nvPr>
        </p:nvGrpSpPr>
        <p:grpSpPr>
          <a:xfrm>
            <a:off x="1323340" y="3279775"/>
            <a:ext cx="10103485" cy="2968625"/>
            <a:chOff x="2084" y="6591"/>
            <a:chExt cx="15911" cy="4675"/>
          </a:xfrm>
        </p:grpSpPr>
        <p:sp>
          <p:nvSpPr>
            <p:cNvPr id="9" name="矩形 8"/>
            <p:cNvSpPr/>
            <p:nvPr>
              <p:custDataLst>
                <p:tags r:id="rId4"/>
              </p:custDataLst>
            </p:nvPr>
          </p:nvSpPr>
          <p:spPr>
            <a:xfrm>
              <a:off x="10998" y="7487"/>
              <a:ext cx="6997" cy="30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 defTabSz="913765">
                <a:lnSpc>
                  <a:spcPct val="150000"/>
                </a:lnSpc>
                <a:buClrTx/>
                <a:buSzTx/>
                <a:buFontTx/>
                <a:defRPr/>
              </a:pPr>
              <a:r>
                <a:rPr lang="zh-CN" altLang="en-US" sz="20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营销活动策划是指对新媒体营销活动的策划，包括从产品定位、构建用户画像到活动复盘的一系列工作，需要营销人员具有较强的综合实力，特别是对用户的观察和理解能力。</a:t>
              </a:r>
            </a:p>
          </p:txBody>
        </p:sp>
        <p:sp>
          <p:nvSpPr>
            <p:cNvPr id="10" name="矩形 9"/>
            <p:cNvSpPr/>
            <p:nvPr>
              <p:custDataLst>
                <p:tags r:id="rId5"/>
              </p:custDataLst>
            </p:nvPr>
          </p:nvSpPr>
          <p:spPr>
            <a:xfrm>
              <a:off x="11972" y="6591"/>
              <a:ext cx="3988" cy="725"/>
            </a:xfrm>
            <a:prstGeom prst="rect">
              <a:avLst/>
            </a:prstGeom>
            <a:solidFill>
              <a:srgbClr val="E33A59"/>
            </a:solidFill>
          </p:spPr>
          <p:txBody>
            <a:bodyPr wrap="square">
              <a:spAutoFit/>
            </a:bodyPr>
            <a:lstStyle/>
            <a:p>
              <a:pPr indent="0" algn="just" defTabSz="913765">
                <a:lnSpc>
                  <a:spcPct val="120000"/>
                </a:lnSpc>
                <a:buFont typeface="Wingdings" panose="05000000000000000000" pitchFamily="2" charset="2"/>
                <a:buNone/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（2）营销活动策划</a:t>
              </a:r>
            </a:p>
          </p:txBody>
        </p:sp>
        <p:sp>
          <p:nvSpPr>
            <p:cNvPr id="11" name="矩形 10"/>
            <p:cNvSpPr/>
            <p:nvPr>
              <p:custDataLst>
                <p:tags r:id="rId6"/>
              </p:custDataLst>
            </p:nvPr>
          </p:nvSpPr>
          <p:spPr>
            <a:xfrm>
              <a:off x="2084" y="7487"/>
              <a:ext cx="7515" cy="37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0" algn="just" defTabSz="913765" fontAlgn="auto">
                <a:lnSpc>
                  <a:spcPct val="150000"/>
                </a:lnSpc>
                <a:defRPr/>
              </a:pPr>
              <a:r>
                <a:rPr lang="zh-CN" altLang="en-US" sz="20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营销内容策划是指对新媒体营销内容的策划，包括确定市场定位、用户倾向、生成关键词创意、评估关键词优先级等工作，是新媒体营销的基本手段，决定了营销活动的成败，是新媒体行业必备的技能。</a:t>
              </a:r>
            </a:p>
          </p:txBody>
        </p:sp>
        <p:sp>
          <p:nvSpPr>
            <p:cNvPr id="12" name="Freeform 104"/>
            <p:cNvSpPr>
              <a:spLocks noEditPoints="1"/>
            </p:cNvSpPr>
            <p:nvPr>
              <p:custDataLst>
                <p:tags r:id="rId7"/>
              </p:custDataLst>
            </p:nvPr>
          </p:nvSpPr>
          <p:spPr bwMode="auto">
            <a:xfrm>
              <a:off x="11079" y="6643"/>
              <a:ext cx="614" cy="577"/>
            </a:xfrm>
            <a:custGeom>
              <a:avLst/>
              <a:gdLst>
                <a:gd name="T0" fmla="*/ 120 w 128"/>
                <a:gd name="T1" fmla="*/ 73 h 120"/>
                <a:gd name="T2" fmla="*/ 120 w 128"/>
                <a:gd name="T3" fmla="*/ 56 h 120"/>
                <a:gd name="T4" fmla="*/ 64 w 128"/>
                <a:gd name="T5" fmla="*/ 0 h 120"/>
                <a:gd name="T6" fmla="*/ 8 w 128"/>
                <a:gd name="T7" fmla="*/ 56 h 120"/>
                <a:gd name="T8" fmla="*/ 8 w 128"/>
                <a:gd name="T9" fmla="*/ 73 h 120"/>
                <a:gd name="T10" fmla="*/ 0 w 128"/>
                <a:gd name="T11" fmla="*/ 90 h 120"/>
                <a:gd name="T12" fmla="*/ 21 w 128"/>
                <a:gd name="T13" fmla="*/ 112 h 120"/>
                <a:gd name="T14" fmla="*/ 32 w 128"/>
                <a:gd name="T15" fmla="*/ 120 h 120"/>
                <a:gd name="T16" fmla="*/ 44 w 128"/>
                <a:gd name="T17" fmla="*/ 108 h 120"/>
                <a:gd name="T18" fmla="*/ 44 w 128"/>
                <a:gd name="T19" fmla="*/ 72 h 120"/>
                <a:gd name="T20" fmla="*/ 32 w 128"/>
                <a:gd name="T21" fmla="*/ 60 h 120"/>
                <a:gd name="T22" fmla="*/ 21 w 128"/>
                <a:gd name="T23" fmla="*/ 68 h 120"/>
                <a:gd name="T24" fmla="*/ 16 w 128"/>
                <a:gd name="T25" fmla="*/ 68 h 120"/>
                <a:gd name="T26" fmla="*/ 16 w 128"/>
                <a:gd name="T27" fmla="*/ 56 h 120"/>
                <a:gd name="T28" fmla="*/ 64 w 128"/>
                <a:gd name="T29" fmla="*/ 8 h 120"/>
                <a:gd name="T30" fmla="*/ 112 w 128"/>
                <a:gd name="T31" fmla="*/ 56 h 120"/>
                <a:gd name="T32" fmla="*/ 112 w 128"/>
                <a:gd name="T33" fmla="*/ 68 h 120"/>
                <a:gd name="T34" fmla="*/ 107 w 128"/>
                <a:gd name="T35" fmla="*/ 68 h 120"/>
                <a:gd name="T36" fmla="*/ 96 w 128"/>
                <a:gd name="T37" fmla="*/ 60 h 120"/>
                <a:gd name="T38" fmla="*/ 84 w 128"/>
                <a:gd name="T39" fmla="*/ 72 h 120"/>
                <a:gd name="T40" fmla="*/ 84 w 128"/>
                <a:gd name="T41" fmla="*/ 108 h 120"/>
                <a:gd name="T42" fmla="*/ 96 w 128"/>
                <a:gd name="T43" fmla="*/ 120 h 120"/>
                <a:gd name="T44" fmla="*/ 107 w 128"/>
                <a:gd name="T45" fmla="*/ 112 h 120"/>
                <a:gd name="T46" fmla="*/ 128 w 128"/>
                <a:gd name="T47" fmla="*/ 90 h 120"/>
                <a:gd name="T48" fmla="*/ 120 w 128"/>
                <a:gd name="T49" fmla="*/ 73 h 120"/>
                <a:gd name="T50" fmla="*/ 28 w 128"/>
                <a:gd name="T51" fmla="*/ 72 h 120"/>
                <a:gd name="T52" fmla="*/ 32 w 128"/>
                <a:gd name="T53" fmla="*/ 68 h 120"/>
                <a:gd name="T54" fmla="*/ 36 w 128"/>
                <a:gd name="T55" fmla="*/ 72 h 120"/>
                <a:gd name="T56" fmla="*/ 36 w 128"/>
                <a:gd name="T57" fmla="*/ 108 h 120"/>
                <a:gd name="T58" fmla="*/ 32 w 128"/>
                <a:gd name="T59" fmla="*/ 112 h 120"/>
                <a:gd name="T60" fmla="*/ 28 w 128"/>
                <a:gd name="T61" fmla="*/ 108 h 120"/>
                <a:gd name="T62" fmla="*/ 28 w 128"/>
                <a:gd name="T63" fmla="*/ 72 h 120"/>
                <a:gd name="T64" fmla="*/ 20 w 128"/>
                <a:gd name="T65" fmla="*/ 76 h 120"/>
                <a:gd name="T66" fmla="*/ 20 w 128"/>
                <a:gd name="T67" fmla="*/ 103 h 120"/>
                <a:gd name="T68" fmla="*/ 8 w 128"/>
                <a:gd name="T69" fmla="*/ 90 h 120"/>
                <a:gd name="T70" fmla="*/ 20 w 128"/>
                <a:gd name="T71" fmla="*/ 76 h 120"/>
                <a:gd name="T72" fmla="*/ 100 w 128"/>
                <a:gd name="T73" fmla="*/ 108 h 120"/>
                <a:gd name="T74" fmla="*/ 96 w 128"/>
                <a:gd name="T75" fmla="*/ 112 h 120"/>
                <a:gd name="T76" fmla="*/ 92 w 128"/>
                <a:gd name="T77" fmla="*/ 108 h 120"/>
                <a:gd name="T78" fmla="*/ 92 w 128"/>
                <a:gd name="T79" fmla="*/ 72 h 120"/>
                <a:gd name="T80" fmla="*/ 96 w 128"/>
                <a:gd name="T81" fmla="*/ 68 h 120"/>
                <a:gd name="T82" fmla="*/ 100 w 128"/>
                <a:gd name="T83" fmla="*/ 72 h 120"/>
                <a:gd name="T84" fmla="*/ 100 w 128"/>
                <a:gd name="T85" fmla="*/ 108 h 120"/>
                <a:gd name="T86" fmla="*/ 108 w 128"/>
                <a:gd name="T87" fmla="*/ 103 h 120"/>
                <a:gd name="T88" fmla="*/ 108 w 128"/>
                <a:gd name="T89" fmla="*/ 76 h 120"/>
                <a:gd name="T90" fmla="*/ 120 w 128"/>
                <a:gd name="T91" fmla="*/ 90 h 120"/>
                <a:gd name="T92" fmla="*/ 108 w 128"/>
                <a:gd name="T93" fmla="*/ 10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8" h="120">
                  <a:moveTo>
                    <a:pt x="120" y="73"/>
                  </a:moveTo>
                  <a:cubicBezTo>
                    <a:pt x="120" y="56"/>
                    <a:pt x="120" y="56"/>
                    <a:pt x="120" y="56"/>
                  </a:cubicBezTo>
                  <a:cubicBezTo>
                    <a:pt x="120" y="25"/>
                    <a:pt x="95" y="0"/>
                    <a:pt x="64" y="0"/>
                  </a:cubicBezTo>
                  <a:cubicBezTo>
                    <a:pt x="33" y="0"/>
                    <a:pt x="8" y="25"/>
                    <a:pt x="8" y="56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3" y="77"/>
                    <a:pt x="0" y="83"/>
                    <a:pt x="0" y="90"/>
                  </a:cubicBezTo>
                  <a:cubicBezTo>
                    <a:pt x="0" y="102"/>
                    <a:pt x="9" y="111"/>
                    <a:pt x="21" y="112"/>
                  </a:cubicBezTo>
                  <a:cubicBezTo>
                    <a:pt x="22" y="116"/>
                    <a:pt x="27" y="120"/>
                    <a:pt x="32" y="120"/>
                  </a:cubicBezTo>
                  <a:cubicBezTo>
                    <a:pt x="39" y="120"/>
                    <a:pt x="44" y="114"/>
                    <a:pt x="44" y="108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65"/>
                    <a:pt x="39" y="60"/>
                    <a:pt x="32" y="60"/>
                  </a:cubicBezTo>
                  <a:cubicBezTo>
                    <a:pt x="27" y="60"/>
                    <a:pt x="22" y="63"/>
                    <a:pt x="21" y="68"/>
                  </a:cubicBezTo>
                  <a:cubicBezTo>
                    <a:pt x="19" y="68"/>
                    <a:pt x="18" y="68"/>
                    <a:pt x="16" y="68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6" y="29"/>
                    <a:pt x="37" y="8"/>
                    <a:pt x="64" y="8"/>
                  </a:cubicBezTo>
                  <a:cubicBezTo>
                    <a:pt x="91" y="8"/>
                    <a:pt x="112" y="29"/>
                    <a:pt x="112" y="56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110" y="68"/>
                    <a:pt x="109" y="68"/>
                    <a:pt x="107" y="68"/>
                  </a:cubicBezTo>
                  <a:cubicBezTo>
                    <a:pt x="106" y="63"/>
                    <a:pt x="101" y="60"/>
                    <a:pt x="96" y="60"/>
                  </a:cubicBezTo>
                  <a:cubicBezTo>
                    <a:pt x="89" y="60"/>
                    <a:pt x="84" y="65"/>
                    <a:pt x="84" y="72"/>
                  </a:cubicBezTo>
                  <a:cubicBezTo>
                    <a:pt x="84" y="108"/>
                    <a:pt x="84" y="108"/>
                    <a:pt x="84" y="108"/>
                  </a:cubicBezTo>
                  <a:cubicBezTo>
                    <a:pt x="84" y="114"/>
                    <a:pt x="89" y="120"/>
                    <a:pt x="96" y="120"/>
                  </a:cubicBezTo>
                  <a:cubicBezTo>
                    <a:pt x="101" y="120"/>
                    <a:pt x="106" y="116"/>
                    <a:pt x="107" y="112"/>
                  </a:cubicBezTo>
                  <a:cubicBezTo>
                    <a:pt x="119" y="111"/>
                    <a:pt x="128" y="102"/>
                    <a:pt x="128" y="90"/>
                  </a:cubicBezTo>
                  <a:cubicBezTo>
                    <a:pt x="128" y="83"/>
                    <a:pt x="125" y="77"/>
                    <a:pt x="120" y="73"/>
                  </a:cubicBezTo>
                  <a:close/>
                  <a:moveTo>
                    <a:pt x="28" y="72"/>
                  </a:moveTo>
                  <a:cubicBezTo>
                    <a:pt x="28" y="69"/>
                    <a:pt x="30" y="68"/>
                    <a:pt x="32" y="68"/>
                  </a:cubicBezTo>
                  <a:cubicBezTo>
                    <a:pt x="34" y="68"/>
                    <a:pt x="36" y="69"/>
                    <a:pt x="36" y="72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10"/>
                    <a:pt x="34" y="112"/>
                    <a:pt x="32" y="112"/>
                  </a:cubicBezTo>
                  <a:cubicBezTo>
                    <a:pt x="30" y="112"/>
                    <a:pt x="28" y="110"/>
                    <a:pt x="28" y="108"/>
                  </a:cubicBezTo>
                  <a:lnTo>
                    <a:pt x="28" y="72"/>
                  </a:lnTo>
                  <a:close/>
                  <a:moveTo>
                    <a:pt x="20" y="76"/>
                  </a:moveTo>
                  <a:cubicBezTo>
                    <a:pt x="20" y="103"/>
                    <a:pt x="20" y="103"/>
                    <a:pt x="20" y="103"/>
                  </a:cubicBezTo>
                  <a:cubicBezTo>
                    <a:pt x="13" y="102"/>
                    <a:pt x="8" y="96"/>
                    <a:pt x="8" y="90"/>
                  </a:cubicBezTo>
                  <a:cubicBezTo>
                    <a:pt x="8" y="83"/>
                    <a:pt x="13" y="77"/>
                    <a:pt x="20" y="76"/>
                  </a:cubicBezTo>
                  <a:close/>
                  <a:moveTo>
                    <a:pt x="100" y="108"/>
                  </a:moveTo>
                  <a:cubicBezTo>
                    <a:pt x="100" y="110"/>
                    <a:pt x="98" y="112"/>
                    <a:pt x="96" y="112"/>
                  </a:cubicBezTo>
                  <a:cubicBezTo>
                    <a:pt x="94" y="112"/>
                    <a:pt x="92" y="110"/>
                    <a:pt x="92" y="108"/>
                  </a:cubicBezTo>
                  <a:cubicBezTo>
                    <a:pt x="92" y="72"/>
                    <a:pt x="92" y="72"/>
                    <a:pt x="92" y="72"/>
                  </a:cubicBezTo>
                  <a:cubicBezTo>
                    <a:pt x="92" y="69"/>
                    <a:pt x="94" y="68"/>
                    <a:pt x="96" y="68"/>
                  </a:cubicBezTo>
                  <a:cubicBezTo>
                    <a:pt x="98" y="68"/>
                    <a:pt x="100" y="69"/>
                    <a:pt x="100" y="72"/>
                  </a:cubicBezTo>
                  <a:lnTo>
                    <a:pt x="100" y="108"/>
                  </a:lnTo>
                  <a:close/>
                  <a:moveTo>
                    <a:pt x="108" y="103"/>
                  </a:moveTo>
                  <a:cubicBezTo>
                    <a:pt x="108" y="76"/>
                    <a:pt x="108" y="76"/>
                    <a:pt x="108" y="76"/>
                  </a:cubicBezTo>
                  <a:cubicBezTo>
                    <a:pt x="115" y="77"/>
                    <a:pt x="120" y="83"/>
                    <a:pt x="120" y="90"/>
                  </a:cubicBezTo>
                  <a:cubicBezTo>
                    <a:pt x="120" y="96"/>
                    <a:pt x="115" y="102"/>
                    <a:pt x="108" y="103"/>
                  </a:cubicBezTo>
                  <a:close/>
                </a:path>
              </a:pathLst>
            </a:custGeom>
            <a:solidFill>
              <a:srgbClr val="E33A59"/>
            </a:solidFill>
            <a:ln>
              <a:noFill/>
            </a:ln>
          </p:spPr>
          <p:txBody>
            <a:bodyPr vert="horz" wrap="square" lIns="91387" tIns="45694" rIns="91387" bIns="45694" numCol="1" anchor="t" anchorCtr="0" compatLnSpc="1"/>
            <a:lstStyle/>
            <a:p>
              <a:endParaRPr lang="zh-CN" altLang="en-US" sz="1705" dirty="0">
                <a:latin typeface="方正黑体简体" panose="02010601030101010101" pitchFamily="2" charset="-122"/>
                <a:ea typeface="方正黑体简体" panose="02010601030101010101" pitchFamily="2" charset="-122"/>
                <a:cs typeface="+mn-ea"/>
                <a:sym typeface="+mn-lt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2386" y="6591"/>
              <a:ext cx="4857" cy="725"/>
              <a:chOff x="3215" y="6667"/>
              <a:chExt cx="4857" cy="725"/>
            </a:xfrm>
          </p:grpSpPr>
          <p:sp>
            <p:nvSpPr>
              <p:cNvPr id="14" name="矩形 13"/>
              <p:cNvSpPr/>
              <p:nvPr>
                <p:custDataLst>
                  <p:tags r:id="rId8"/>
                </p:custDataLst>
              </p:nvPr>
            </p:nvSpPr>
            <p:spPr>
              <a:xfrm>
                <a:off x="4013" y="6667"/>
                <a:ext cx="4059" cy="725"/>
              </a:xfrm>
              <a:prstGeom prst="rect">
                <a:avLst/>
              </a:prstGeom>
              <a:solidFill>
                <a:srgbClr val="3F506C"/>
              </a:solidFill>
              <a:ln>
                <a:solidFill>
                  <a:srgbClr val="3F506C"/>
                </a:solidFill>
              </a:ln>
            </p:spPr>
            <p:txBody>
              <a:bodyPr wrap="square">
                <a:spAutoFit/>
              </a:bodyPr>
              <a:lstStyle/>
              <a:p>
                <a:pPr indent="0" algn="just" defTabSz="913765">
                  <a:lnSpc>
                    <a:spcPct val="12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zh-CN" altLang="en-US" sz="20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（1）营销内容策划</a:t>
                </a:r>
              </a:p>
            </p:txBody>
          </p:sp>
          <p:sp>
            <p:nvSpPr>
              <p:cNvPr id="15" name="Freeform 36"/>
              <p:cNvSpPr>
                <a:spLocks noEditPoint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3215" y="6719"/>
                <a:ext cx="614" cy="577"/>
              </a:xfrm>
              <a:custGeom>
                <a:avLst/>
                <a:gdLst>
                  <a:gd name="T0" fmla="*/ 116 w 128"/>
                  <a:gd name="T1" fmla="*/ 28 h 120"/>
                  <a:gd name="T2" fmla="*/ 112 w 128"/>
                  <a:gd name="T3" fmla="*/ 28 h 120"/>
                  <a:gd name="T4" fmla="*/ 112 w 128"/>
                  <a:gd name="T5" fmla="*/ 20 h 120"/>
                  <a:gd name="T6" fmla="*/ 100 w 128"/>
                  <a:gd name="T7" fmla="*/ 8 h 120"/>
                  <a:gd name="T8" fmla="*/ 56 w 128"/>
                  <a:gd name="T9" fmla="*/ 8 h 120"/>
                  <a:gd name="T10" fmla="*/ 36 w 128"/>
                  <a:gd name="T11" fmla="*/ 0 h 120"/>
                  <a:gd name="T12" fmla="*/ 12 w 128"/>
                  <a:gd name="T13" fmla="*/ 0 h 120"/>
                  <a:gd name="T14" fmla="*/ 0 w 128"/>
                  <a:gd name="T15" fmla="*/ 12 h 120"/>
                  <a:gd name="T16" fmla="*/ 0 w 128"/>
                  <a:gd name="T17" fmla="*/ 108 h 120"/>
                  <a:gd name="T18" fmla="*/ 12 w 128"/>
                  <a:gd name="T19" fmla="*/ 120 h 120"/>
                  <a:gd name="T20" fmla="*/ 20 w 128"/>
                  <a:gd name="T21" fmla="*/ 120 h 120"/>
                  <a:gd name="T22" fmla="*/ 88 w 128"/>
                  <a:gd name="T23" fmla="*/ 120 h 120"/>
                  <a:gd name="T24" fmla="*/ 116 w 128"/>
                  <a:gd name="T25" fmla="*/ 120 h 120"/>
                  <a:gd name="T26" fmla="*/ 128 w 128"/>
                  <a:gd name="T27" fmla="*/ 108 h 120"/>
                  <a:gd name="T28" fmla="*/ 128 w 128"/>
                  <a:gd name="T29" fmla="*/ 40 h 120"/>
                  <a:gd name="T30" fmla="*/ 116 w 128"/>
                  <a:gd name="T31" fmla="*/ 28 h 120"/>
                  <a:gd name="T32" fmla="*/ 16 w 128"/>
                  <a:gd name="T33" fmla="*/ 112 h 120"/>
                  <a:gd name="T34" fmla="*/ 8 w 128"/>
                  <a:gd name="T35" fmla="*/ 104 h 120"/>
                  <a:gd name="T36" fmla="*/ 8 w 128"/>
                  <a:gd name="T37" fmla="*/ 16 h 120"/>
                  <a:gd name="T38" fmla="*/ 16 w 128"/>
                  <a:gd name="T39" fmla="*/ 8 h 120"/>
                  <a:gd name="T40" fmla="*/ 36 w 128"/>
                  <a:gd name="T41" fmla="*/ 8 h 120"/>
                  <a:gd name="T42" fmla="*/ 56 w 128"/>
                  <a:gd name="T43" fmla="*/ 16 h 120"/>
                  <a:gd name="T44" fmla="*/ 96 w 128"/>
                  <a:gd name="T45" fmla="*/ 16 h 120"/>
                  <a:gd name="T46" fmla="*/ 104 w 128"/>
                  <a:gd name="T47" fmla="*/ 24 h 120"/>
                  <a:gd name="T48" fmla="*/ 104 w 128"/>
                  <a:gd name="T49" fmla="*/ 28 h 120"/>
                  <a:gd name="T50" fmla="*/ 32 w 128"/>
                  <a:gd name="T51" fmla="*/ 28 h 120"/>
                  <a:gd name="T52" fmla="*/ 20 w 128"/>
                  <a:gd name="T53" fmla="*/ 40 h 120"/>
                  <a:gd name="T54" fmla="*/ 20 w 128"/>
                  <a:gd name="T55" fmla="*/ 108 h 120"/>
                  <a:gd name="T56" fmla="*/ 20 w 128"/>
                  <a:gd name="T57" fmla="*/ 112 h 120"/>
                  <a:gd name="T58" fmla="*/ 16 w 128"/>
                  <a:gd name="T59" fmla="*/ 112 h 120"/>
                  <a:gd name="T60" fmla="*/ 120 w 128"/>
                  <a:gd name="T61" fmla="*/ 104 h 120"/>
                  <a:gd name="T62" fmla="*/ 112 w 128"/>
                  <a:gd name="T63" fmla="*/ 112 h 120"/>
                  <a:gd name="T64" fmla="*/ 88 w 128"/>
                  <a:gd name="T65" fmla="*/ 112 h 120"/>
                  <a:gd name="T66" fmla="*/ 28 w 128"/>
                  <a:gd name="T67" fmla="*/ 112 h 120"/>
                  <a:gd name="T68" fmla="*/ 28 w 128"/>
                  <a:gd name="T69" fmla="*/ 104 h 120"/>
                  <a:gd name="T70" fmla="*/ 28 w 128"/>
                  <a:gd name="T71" fmla="*/ 44 h 120"/>
                  <a:gd name="T72" fmla="*/ 36 w 128"/>
                  <a:gd name="T73" fmla="*/ 36 h 120"/>
                  <a:gd name="T74" fmla="*/ 112 w 128"/>
                  <a:gd name="T75" fmla="*/ 36 h 120"/>
                  <a:gd name="T76" fmla="*/ 120 w 128"/>
                  <a:gd name="T77" fmla="*/ 44 h 120"/>
                  <a:gd name="T78" fmla="*/ 120 w 128"/>
                  <a:gd name="T79" fmla="*/ 104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8" h="120">
                    <a:moveTo>
                      <a:pt x="116" y="28"/>
                    </a:moveTo>
                    <a:cubicBezTo>
                      <a:pt x="112" y="28"/>
                      <a:pt x="112" y="28"/>
                      <a:pt x="112" y="28"/>
                    </a:cubicBezTo>
                    <a:cubicBezTo>
                      <a:pt x="112" y="20"/>
                      <a:pt x="112" y="20"/>
                      <a:pt x="112" y="20"/>
                    </a:cubicBezTo>
                    <a:cubicBezTo>
                      <a:pt x="112" y="13"/>
                      <a:pt x="106" y="8"/>
                      <a:pt x="100" y="8"/>
                    </a:cubicBezTo>
                    <a:cubicBezTo>
                      <a:pt x="100" y="8"/>
                      <a:pt x="78" y="8"/>
                      <a:pt x="56" y="8"/>
                    </a:cubicBezTo>
                    <a:cubicBezTo>
                      <a:pt x="52" y="8"/>
                      <a:pt x="39" y="0"/>
                      <a:pt x="36" y="0"/>
                    </a:cubicBezTo>
                    <a:cubicBezTo>
                      <a:pt x="18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08"/>
                      <a:pt x="0" y="108"/>
                      <a:pt x="0" y="108"/>
                    </a:cubicBezTo>
                    <a:cubicBezTo>
                      <a:pt x="0" y="114"/>
                      <a:pt x="5" y="120"/>
                      <a:pt x="12" y="120"/>
                    </a:cubicBezTo>
                    <a:cubicBezTo>
                      <a:pt x="20" y="120"/>
                      <a:pt x="20" y="120"/>
                      <a:pt x="20" y="120"/>
                    </a:cubicBezTo>
                    <a:cubicBezTo>
                      <a:pt x="88" y="120"/>
                      <a:pt x="88" y="120"/>
                      <a:pt x="88" y="120"/>
                    </a:cubicBezTo>
                    <a:cubicBezTo>
                      <a:pt x="116" y="120"/>
                      <a:pt x="116" y="120"/>
                      <a:pt x="116" y="120"/>
                    </a:cubicBezTo>
                    <a:cubicBezTo>
                      <a:pt x="122" y="120"/>
                      <a:pt x="128" y="114"/>
                      <a:pt x="128" y="108"/>
                    </a:cubicBezTo>
                    <a:cubicBezTo>
                      <a:pt x="128" y="40"/>
                      <a:pt x="128" y="40"/>
                      <a:pt x="128" y="40"/>
                    </a:cubicBezTo>
                    <a:cubicBezTo>
                      <a:pt x="128" y="33"/>
                      <a:pt x="122" y="28"/>
                      <a:pt x="116" y="28"/>
                    </a:cubicBezTo>
                    <a:close/>
                    <a:moveTo>
                      <a:pt x="16" y="112"/>
                    </a:moveTo>
                    <a:cubicBezTo>
                      <a:pt x="11" y="112"/>
                      <a:pt x="8" y="108"/>
                      <a:pt x="8" y="104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1"/>
                      <a:pt x="11" y="8"/>
                      <a:pt x="16" y="8"/>
                    </a:cubicBezTo>
                    <a:cubicBezTo>
                      <a:pt x="16" y="8"/>
                      <a:pt x="20" y="8"/>
                      <a:pt x="36" y="8"/>
                    </a:cubicBezTo>
                    <a:cubicBezTo>
                      <a:pt x="40" y="8"/>
                      <a:pt x="52" y="16"/>
                      <a:pt x="56" y="16"/>
                    </a:cubicBezTo>
                    <a:cubicBezTo>
                      <a:pt x="76" y="16"/>
                      <a:pt x="96" y="16"/>
                      <a:pt x="96" y="16"/>
                    </a:cubicBezTo>
                    <a:cubicBezTo>
                      <a:pt x="100" y="16"/>
                      <a:pt x="104" y="19"/>
                      <a:pt x="104" y="24"/>
                    </a:cubicBezTo>
                    <a:cubicBezTo>
                      <a:pt x="104" y="28"/>
                      <a:pt x="104" y="28"/>
                      <a:pt x="104" y="28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25" y="28"/>
                      <a:pt x="20" y="33"/>
                      <a:pt x="20" y="40"/>
                    </a:cubicBezTo>
                    <a:cubicBezTo>
                      <a:pt x="20" y="108"/>
                      <a:pt x="20" y="108"/>
                      <a:pt x="20" y="108"/>
                    </a:cubicBezTo>
                    <a:cubicBezTo>
                      <a:pt x="20" y="112"/>
                      <a:pt x="20" y="112"/>
                      <a:pt x="20" y="112"/>
                    </a:cubicBezTo>
                    <a:lnTo>
                      <a:pt x="16" y="112"/>
                    </a:lnTo>
                    <a:close/>
                    <a:moveTo>
                      <a:pt x="120" y="104"/>
                    </a:moveTo>
                    <a:cubicBezTo>
                      <a:pt x="120" y="108"/>
                      <a:pt x="116" y="112"/>
                      <a:pt x="112" y="112"/>
                    </a:cubicBezTo>
                    <a:cubicBezTo>
                      <a:pt x="88" y="112"/>
                      <a:pt x="88" y="112"/>
                      <a:pt x="88" y="112"/>
                    </a:cubicBezTo>
                    <a:cubicBezTo>
                      <a:pt x="28" y="112"/>
                      <a:pt x="28" y="112"/>
                      <a:pt x="28" y="112"/>
                    </a:cubicBezTo>
                    <a:cubicBezTo>
                      <a:pt x="28" y="104"/>
                      <a:pt x="28" y="104"/>
                      <a:pt x="28" y="104"/>
                    </a:cubicBezTo>
                    <a:cubicBezTo>
                      <a:pt x="28" y="44"/>
                      <a:pt x="28" y="44"/>
                      <a:pt x="28" y="44"/>
                    </a:cubicBezTo>
                    <a:cubicBezTo>
                      <a:pt x="28" y="39"/>
                      <a:pt x="31" y="36"/>
                      <a:pt x="36" y="36"/>
                    </a:cubicBezTo>
                    <a:cubicBezTo>
                      <a:pt x="112" y="36"/>
                      <a:pt x="112" y="36"/>
                      <a:pt x="112" y="36"/>
                    </a:cubicBezTo>
                    <a:cubicBezTo>
                      <a:pt x="116" y="36"/>
                      <a:pt x="120" y="39"/>
                      <a:pt x="120" y="44"/>
                    </a:cubicBezTo>
                    <a:lnTo>
                      <a:pt x="120" y="104"/>
                    </a:lnTo>
                    <a:close/>
                  </a:path>
                </a:pathLst>
              </a:custGeom>
              <a:solidFill>
                <a:srgbClr val="3F506C"/>
              </a:solidFill>
              <a:ln>
                <a:solidFill>
                  <a:srgbClr val="3F506C"/>
                </a:solidFill>
              </a:ln>
            </p:spPr>
            <p:txBody>
              <a:bodyPr vert="horz" wrap="square" lIns="91387" tIns="45694" rIns="91387" bIns="45694" numCol="1" anchor="t" anchorCtr="0" compatLnSpc="1"/>
              <a:lstStyle/>
              <a:p>
                <a:endParaRPr lang="zh-CN" altLang="en-US" sz="1705" dirty="0">
                  <a:solidFill>
                    <a:prstClr val="black"/>
                  </a:solidFill>
                  <a:latin typeface="方正黑体简体" panose="02010601030101010101" pitchFamily="2" charset="-122"/>
                  <a:ea typeface="方正黑体简体" panose="02010601030101010101" pitchFamily="2" charset="-122"/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p:transition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1061085" y="1304925"/>
            <a:ext cx="227838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2．营销能力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36015" y="2379980"/>
            <a:ext cx="1018286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营销能力是新媒体营销必不可少的能力，这包括把握营销需要和用户需求，深入了解产品或服务的特点、功能、使用场景、使用效果等，并能据此制订出有效的营销策略。此外，还要善于使用营销工具和数据分析工具，提升营销效果，同时能够根据市场变化、营销效果等及时调整营销策略。</a:t>
            </a:r>
          </a:p>
        </p:txBody>
      </p:sp>
      <p:sp>
        <p:nvSpPr>
          <p:cNvPr id="4" name="标题 3"/>
          <p:cNvSpPr txBox="1"/>
          <p:nvPr/>
        </p:nvSpPr>
        <p:spPr>
          <a:xfrm>
            <a:off x="1054735" y="374650"/>
            <a:ext cx="5040630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新媒体营销岗位的能力要求</a:t>
            </a:r>
          </a:p>
        </p:txBody>
      </p:sp>
    </p:spTree>
  </p:cSld>
  <p:clrMapOvr>
    <a:masterClrMapping/>
  </p:clrMapOvr>
  <p:transition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 flipV="1">
            <a:off x="5434330" y="3481070"/>
            <a:ext cx="6014085" cy="1722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1054735" y="3481070"/>
            <a:ext cx="3874770" cy="1722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标题 3"/>
          <p:cNvSpPr txBox="1"/>
          <p:nvPr/>
        </p:nvSpPr>
        <p:spPr>
          <a:xfrm>
            <a:off x="1054735" y="374650"/>
            <a:ext cx="5040630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新媒体营销岗位的能力要求</a:t>
            </a: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61085" y="1304925"/>
            <a:ext cx="2638425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3．文案写作能力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54735" y="2153285"/>
            <a:ext cx="104838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文案写作能力是营销人员的基础技能，要想写出好的文案，营销人员必须具备逻辑能力和语言风格切换能力，并掌握一定的文案写作技巧。</a:t>
            </a: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1164590" y="3545205"/>
            <a:ext cx="354012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逻辑能力：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好的宣传文案，必须拥有严谨的逻辑，环环相扣，吸引用户阅读完整篇文案。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5803900" y="3545205"/>
            <a:ext cx="527494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语言风格切换能力：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不同目标用户群体适用的语言风格不同，当目标用户群体发生转变时，营销人员的语言风格也需要随之转变。</a:t>
            </a:r>
          </a:p>
        </p:txBody>
      </p:sp>
      <p:sp>
        <p:nvSpPr>
          <p:cNvPr id="16" name="文本框 15"/>
          <p:cNvSpPr txBox="1"/>
          <p:nvPr>
            <p:custDataLst>
              <p:tags r:id="rId5"/>
            </p:custDataLst>
          </p:nvPr>
        </p:nvSpPr>
        <p:spPr>
          <a:xfrm>
            <a:off x="1054735" y="5270500"/>
            <a:ext cx="104838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文案写作技巧：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营销人员需要掌握一定的文案写作技巧，才能在第一时间吸引用户的注意，并牢牢抓住用户的眼球，使其对产品或品牌产生好感，树立企业良好的品牌形象。</a:t>
            </a:r>
          </a:p>
        </p:txBody>
      </p:sp>
    </p:spTree>
  </p:cSld>
  <p:clrMapOvr>
    <a:masterClrMapping/>
  </p:clrMapOvr>
  <p:transition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1061085" y="1391920"/>
            <a:ext cx="260604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4．数据分析能力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10055" y="2773045"/>
            <a:ext cx="91859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 fontAlgn="auto">
              <a:lnSpc>
                <a:spcPct val="20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在新媒体营销的过程中，营销人员需要具备数据分析的能力。数据分析中的数据包括阅读数、点赞数、转发数、新增粉丝数等。通过数据分析，营销人员能够获知用户的属性以及营销效果，从而为调整或制订营销策略提供数据支撑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3"/>
          <p:cNvSpPr txBox="1"/>
          <p:nvPr/>
        </p:nvSpPr>
        <p:spPr>
          <a:xfrm>
            <a:off x="1054735" y="374650"/>
            <a:ext cx="5040630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新媒体营销岗位的能力要求</a:t>
            </a:r>
          </a:p>
        </p:txBody>
      </p:sp>
    </p:spTree>
  </p:cSld>
  <p:clrMapOvr>
    <a:masterClrMapping/>
  </p:clrMapOvr>
  <p:transition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061085" y="1304925"/>
            <a:ext cx="2529205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5．其他能力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54735" y="2223135"/>
            <a:ext cx="10401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>
              <a:lnSpc>
                <a:spcPct val="150000"/>
              </a:lnSpc>
              <a:buClrTx/>
              <a:buSzTx/>
              <a:buFontTx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除策划能力、营销能力、文案写作能力和数据分析能力外，根据具体工作内容，营销人员还需具备设计能力、音视频剪辑能力。</a:t>
            </a:r>
          </a:p>
        </p:txBody>
      </p:sp>
      <p:sp>
        <p:nvSpPr>
          <p:cNvPr id="7" name="标题 3"/>
          <p:cNvSpPr txBox="1"/>
          <p:nvPr/>
        </p:nvSpPr>
        <p:spPr>
          <a:xfrm>
            <a:off x="1054735" y="374650"/>
            <a:ext cx="5040630" cy="3905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</a:t>
            </a:r>
            <a:r>
              <a:rPr lang="en-US" dirty="0"/>
              <a:t>3</a:t>
            </a:r>
            <a:r>
              <a:rPr dirty="0"/>
              <a:t>.</a:t>
            </a:r>
            <a:r>
              <a:rPr lang="en-US" dirty="0"/>
              <a:t>2  </a:t>
            </a:r>
            <a:r>
              <a:rPr dirty="0"/>
              <a:t>新媒体营销岗位的能力要求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189990" y="3754120"/>
            <a:ext cx="10318750" cy="2374952"/>
            <a:chOff x="1863" y="2779"/>
            <a:chExt cx="16250" cy="6912"/>
          </a:xfrm>
        </p:grpSpPr>
        <p:sp>
          <p:nvSpPr>
            <p:cNvPr id="22" name="等腰三角形 30"/>
            <p:cNvSpPr/>
            <p:nvPr/>
          </p:nvSpPr>
          <p:spPr>
            <a:xfrm rot="16200000" flipH="1">
              <a:off x="10090" y="1668"/>
              <a:ext cx="6912" cy="9133"/>
            </a:xfrm>
            <a:custGeom>
              <a:avLst/>
              <a:gdLst/>
              <a:ahLst/>
              <a:cxnLst/>
              <a:rect l="l" t="t" r="r" b="b"/>
              <a:pathLst>
                <a:path w="1450218" h="1860602">
                  <a:moveTo>
                    <a:pt x="0" y="132410"/>
                  </a:moveTo>
                  <a:lnTo>
                    <a:pt x="0" y="1860602"/>
                  </a:lnTo>
                  <a:lnTo>
                    <a:pt x="1450218" y="1860602"/>
                  </a:lnTo>
                  <a:lnTo>
                    <a:pt x="1450218" y="132410"/>
                  </a:lnTo>
                  <a:lnTo>
                    <a:pt x="867461" y="132410"/>
                  </a:lnTo>
                  <a:lnTo>
                    <a:pt x="725109" y="0"/>
                  </a:lnTo>
                  <a:lnTo>
                    <a:pt x="582757" y="13241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1863" y="3511"/>
              <a:ext cx="6715" cy="531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044" y="3966"/>
              <a:ext cx="6352" cy="3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fontAlgn="auto">
                <a:lnSpc>
                  <a:spcPct val="20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设计能力：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设计能力是指营销人员设计文案排版和图片的能力。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729" y="3069"/>
              <a:ext cx="8312" cy="5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fontAlgn="auto">
                <a:lnSpc>
                  <a:spcPct val="200000"/>
                </a:lnSpc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音视频剪辑能力：音视频剪辑能力是指营销人员可以根据营销需要剪辑视频或音频，以及为已剪辑好的视频添加背景音乐等的能力。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7324" y="572625"/>
            <a:ext cx="3007292" cy="662379"/>
          </a:xfrm>
          <a:prstGeom prst="rect">
            <a:avLst/>
          </a:prstGeom>
        </p:spPr>
        <p:txBody>
          <a:bodyPr lIns="121889" tIns="60944" rIns="121889" bIns="60944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986611" y="1412776"/>
            <a:ext cx="10196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10606870" y="654443"/>
            <a:ext cx="575856" cy="577112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79303" y="654968"/>
            <a:ext cx="575856" cy="576064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9743087" y="654443"/>
            <a:ext cx="576902" cy="577112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151737" y="654443"/>
            <a:ext cx="576902" cy="577112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8015520" y="654443"/>
            <a:ext cx="576902" cy="577112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82" tIns="17141" rIns="34282" bIns="17141" anchor="ctr"/>
            <a:lstStyle/>
            <a:p>
              <a:endParaRPr lang="en-US">
                <a:latin typeface="Roboto Light"/>
              </a:endParaRPr>
            </a:p>
          </p:txBody>
        </p:sp>
      </p:grpSp>
      <p:sp>
        <p:nvSpPr>
          <p:cNvPr id="80" name="平行四边形 79"/>
          <p:cNvSpPr/>
          <p:nvPr>
            <p:custDataLst>
              <p:tags r:id="rId1"/>
            </p:custDataLst>
          </p:nvPr>
        </p:nvSpPr>
        <p:spPr>
          <a:xfrm>
            <a:off x="3235960" y="5469255"/>
            <a:ext cx="5356225" cy="612775"/>
          </a:xfrm>
          <a:prstGeom prst="parallelogram">
            <a:avLst>
              <a:gd name="adj" fmla="val 48207"/>
            </a:avLst>
          </a:prstGeom>
          <a:solidFill>
            <a:srgbClr val="005DA2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4" tIns="34282" rIns="68564" bIns="34282" rtlCol="0" anchor="ctr"/>
          <a:lstStyle/>
          <a:p>
            <a:endParaRPr lang="zh-CN" altLang="en-US" sz="2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1" name="组合 80"/>
          <p:cNvGrpSpPr/>
          <p:nvPr>
            <p:custDataLst>
              <p:tags r:id="rId2"/>
            </p:custDataLst>
          </p:nvPr>
        </p:nvGrpSpPr>
        <p:grpSpPr>
          <a:xfrm>
            <a:off x="2162697" y="2613669"/>
            <a:ext cx="1191914" cy="660400"/>
            <a:chOff x="2215144" y="927951"/>
            <a:chExt cx="1244730" cy="908065"/>
          </a:xfrm>
        </p:grpSpPr>
        <p:sp>
          <p:nvSpPr>
            <p:cNvPr id="82" name="平行四边形 81"/>
            <p:cNvSpPr/>
            <p:nvPr>
              <p:custDataLst>
                <p:tags r:id="rId16"/>
              </p:custDataLst>
            </p:nvPr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3" name="文本框 9"/>
            <p:cNvSpPr txBox="1"/>
            <p:nvPr>
              <p:custDataLst>
                <p:tags r:id="rId17"/>
              </p:custDataLst>
            </p:nvPr>
          </p:nvSpPr>
          <p:spPr>
            <a:xfrm>
              <a:off x="2393075" y="927951"/>
              <a:ext cx="1066799" cy="908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1.1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4" name="组合 83"/>
          <p:cNvGrpSpPr/>
          <p:nvPr>
            <p:custDataLst>
              <p:tags r:id="rId3"/>
            </p:custDataLst>
          </p:nvPr>
        </p:nvGrpSpPr>
        <p:grpSpPr>
          <a:xfrm>
            <a:off x="2162697" y="3519822"/>
            <a:ext cx="1191914" cy="672217"/>
            <a:chOff x="2215144" y="1952311"/>
            <a:chExt cx="1244730" cy="924318"/>
          </a:xfrm>
        </p:grpSpPr>
        <p:sp>
          <p:nvSpPr>
            <p:cNvPr id="85" name="平行四边形 84"/>
            <p:cNvSpPr/>
            <p:nvPr>
              <p:custDataLst>
                <p:tags r:id="rId14"/>
              </p:custDataLst>
            </p:nvPr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6" name="文本框 10"/>
            <p:cNvSpPr txBox="1"/>
            <p:nvPr>
              <p:custDataLst>
                <p:tags r:id="rId15"/>
              </p:custDataLst>
            </p:nvPr>
          </p:nvSpPr>
          <p:spPr>
            <a:xfrm>
              <a:off x="2393075" y="1952311"/>
              <a:ext cx="1066799" cy="908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1.2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6" name="矩形 95"/>
          <p:cNvSpPr/>
          <p:nvPr>
            <p:custDataLst>
              <p:tags r:id="rId4"/>
            </p:custDataLst>
          </p:nvPr>
        </p:nvSpPr>
        <p:spPr>
          <a:xfrm>
            <a:off x="3658482" y="2751119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新媒体营销的基础知识</a:t>
            </a:r>
          </a:p>
        </p:txBody>
      </p:sp>
      <p:sp>
        <p:nvSpPr>
          <p:cNvPr id="97" name="矩形 96"/>
          <p:cNvSpPr/>
          <p:nvPr>
            <p:custDataLst>
              <p:tags r:id="rId5"/>
            </p:custDataLst>
          </p:nvPr>
        </p:nvSpPr>
        <p:spPr>
          <a:xfrm>
            <a:off x="3658482" y="3678491"/>
            <a:ext cx="3768167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新媒体营销主流平台</a:t>
            </a:r>
          </a:p>
        </p:txBody>
      </p:sp>
      <p:grpSp>
        <p:nvGrpSpPr>
          <p:cNvPr id="87" name="组合 86"/>
          <p:cNvGrpSpPr/>
          <p:nvPr>
            <p:custDataLst>
              <p:tags r:id="rId6"/>
            </p:custDataLst>
          </p:nvPr>
        </p:nvGrpSpPr>
        <p:grpSpPr>
          <a:xfrm>
            <a:off x="2162810" y="4455795"/>
            <a:ext cx="1191895" cy="661670"/>
            <a:chOff x="2215144" y="3018134"/>
            <a:chExt cx="1244730" cy="909499"/>
          </a:xfrm>
        </p:grpSpPr>
        <p:sp>
          <p:nvSpPr>
            <p:cNvPr id="88" name="平行四边形 87"/>
            <p:cNvSpPr/>
            <p:nvPr>
              <p:custDataLst>
                <p:tags r:id="rId12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89" name="文本框 11"/>
            <p:cNvSpPr txBox="1"/>
            <p:nvPr>
              <p:custDataLst>
                <p:tags r:id="rId13"/>
              </p:custDataLst>
            </p:nvPr>
          </p:nvSpPr>
          <p:spPr>
            <a:xfrm>
              <a:off x="2393075" y="3018134"/>
              <a:ext cx="1066799" cy="908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1.3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98" name="矩形 97"/>
          <p:cNvSpPr/>
          <p:nvPr>
            <p:custDataLst>
              <p:tags r:id="rId7"/>
            </p:custDataLst>
          </p:nvPr>
        </p:nvSpPr>
        <p:spPr>
          <a:xfrm>
            <a:off x="3658235" y="4603115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新媒体营销岗位</a:t>
            </a:r>
          </a:p>
        </p:txBody>
      </p:sp>
      <p:grpSp>
        <p:nvGrpSpPr>
          <p:cNvPr id="4" name="组合 3"/>
          <p:cNvGrpSpPr/>
          <p:nvPr>
            <p:custDataLst>
              <p:tags r:id="rId8"/>
            </p:custDataLst>
          </p:nvPr>
        </p:nvGrpSpPr>
        <p:grpSpPr>
          <a:xfrm>
            <a:off x="2162810" y="5414645"/>
            <a:ext cx="1191895" cy="661670"/>
            <a:chOff x="2215144" y="3018134"/>
            <a:chExt cx="1244730" cy="909499"/>
          </a:xfrm>
        </p:grpSpPr>
        <p:sp>
          <p:nvSpPr>
            <p:cNvPr id="5" name="平行四边形 4"/>
            <p:cNvSpPr/>
            <p:nvPr>
              <p:custDataLst>
                <p:tags r:id="rId10"/>
              </p:custDataLst>
            </p:nvPr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6" name="文本框 11"/>
            <p:cNvSpPr txBox="1"/>
            <p:nvPr>
              <p:custDataLst>
                <p:tags r:id="rId11"/>
              </p:custDataLst>
            </p:nvPr>
          </p:nvSpPr>
          <p:spPr>
            <a:xfrm>
              <a:off x="2393075" y="3018134"/>
              <a:ext cx="1066799" cy="907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700" dirty="0">
                  <a:solidFill>
                    <a:schemeClr val="bg1"/>
                  </a:solidFill>
                  <a:latin typeface="Impact" panose="020B0806030902050204" pitchFamily="34" charset="0"/>
                </a:rPr>
                <a:t>1.4</a:t>
              </a:r>
              <a:endParaRPr lang="zh-CN" altLang="en-US" sz="37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7" name="矩形 6"/>
          <p:cNvSpPr/>
          <p:nvPr>
            <p:custDataLst>
              <p:tags r:id="rId9"/>
            </p:custDataLst>
          </p:nvPr>
        </p:nvSpPr>
        <p:spPr>
          <a:xfrm>
            <a:off x="3658235" y="5527358"/>
            <a:ext cx="5220970" cy="436245"/>
          </a:xfrm>
          <a:prstGeom prst="rect">
            <a:avLst/>
          </a:prstGeom>
          <a:ln w="15875">
            <a:noFill/>
          </a:ln>
        </p:spPr>
        <p:txBody>
          <a:bodyPr wrap="square" lIns="68564" tIns="34282" rIns="68564" bIns="34282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课堂实训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7053930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dirty="0"/>
              <a:t>1.4.1  </a:t>
            </a:r>
            <a:r>
              <a:rPr lang="zh-CN" altLang="en-US" dirty="0"/>
              <a:t>探索新媒体营销中运用的新技术</a:t>
            </a:r>
          </a:p>
        </p:txBody>
      </p:sp>
      <p:grpSp>
        <p:nvGrpSpPr>
          <p:cNvPr id="15" name="组合 20"/>
          <p:cNvGrpSpPr/>
          <p:nvPr/>
        </p:nvGrpSpPr>
        <p:grpSpPr bwMode="auto">
          <a:xfrm>
            <a:off x="-3175" y="6433896"/>
            <a:ext cx="12258675" cy="215900"/>
            <a:chOff x="-2540" y="3525964"/>
            <a:chExt cx="12258200" cy="216024"/>
          </a:xfrm>
        </p:grpSpPr>
        <p:sp>
          <p:nvSpPr>
            <p:cNvPr id="16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9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0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1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graphicFrame>
        <p:nvGraphicFramePr>
          <p:cNvPr id="47" name="表格 4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11530" y="2677795"/>
          <a:ext cx="10874375" cy="333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5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0920">
                <a:tc>
                  <a:txBody>
                    <a:bodyPr/>
                    <a:lstStyle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实训要求</a:t>
                      </a: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（１）在网络上搜索与媒体融合和新技术相关的关键词。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（２）根据搜索结果，阅读品牌的新媒体营销案例，分析其应用的新技术。</a:t>
                      </a: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6465">
                <a:tc>
                  <a:txBody>
                    <a:bodyPr/>
                    <a:lstStyle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实训步骤</a:t>
                      </a: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STEP 01 搜索引擎或专业学术网站上输入与媒体融合、新媒体营销技术相关</a:t>
                      </a:r>
                      <a:r>
                        <a:rPr lang="zh-CN"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的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关键词。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STEP 02 探索媒体融合中新技术的应用。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STEP 03 根据搜索结果，浏览与新媒体营销和新技术相关的案例。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STEP 04 结合前面获得的数据，分析并总结新媒体营销中的新技术的应用趋势</a:t>
                      </a:r>
                      <a:r>
                        <a:rPr lang="zh-CN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。</a:t>
                      </a:r>
                      <a:endParaRPr lang="zh-CN" sz="2000" b="0" i="0" u="none" strike="noStrike" kern="1200" baseline="0" dirty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文本框 103"/>
          <p:cNvSpPr txBox="1"/>
          <p:nvPr/>
        </p:nvSpPr>
        <p:spPr>
          <a:xfrm>
            <a:off x="755914" y="1114811"/>
            <a:ext cx="10869314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随着科技的不断进步，新的技术不断涌现并被广泛应用于营销领域。现要求探索新媒体营销中运用的新技术，以便选择适合的技术手段，提升营销效果。</a:t>
            </a:r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1.1.1</a:t>
            </a:r>
            <a:r>
              <a:rPr lang="en-US" dirty="0"/>
              <a:t>  </a:t>
            </a:r>
            <a:r>
              <a:rPr dirty="0"/>
              <a:t>新媒体与新媒体营销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477645"/>
            <a:ext cx="355981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1. 新媒体的定义及特点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54735" y="2461895"/>
            <a:ext cx="1043622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新媒体是依托新的技术支撑体系出现的媒体形态，它是相对于传统媒体而言的。</a:t>
            </a:r>
          </a:p>
        </p:txBody>
      </p:sp>
      <p:sp>
        <p:nvSpPr>
          <p:cNvPr id="21" name="矩形 20"/>
          <p:cNvSpPr/>
          <p:nvPr/>
        </p:nvSpPr>
        <p:spPr>
          <a:xfrm>
            <a:off x="1061085" y="3446145"/>
            <a:ext cx="3778885" cy="239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marL="285750" indent="284480" algn="just" defTabSz="914400" fontAlgn="auto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从狭义上来讲：</a:t>
            </a:r>
            <a:r>
              <a:rPr lang="zh-CN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新媒体可以看作是继报纸、广播、电视等传统媒体以后，发展起来的新的媒体形态，包括网络媒体、手机媒体、数字电视等。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789930" y="3463290"/>
            <a:ext cx="5579745" cy="2399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284480" algn="just" defTabSz="914400" fontAlgn="auto">
              <a:lnSpc>
                <a:spcPct val="150000"/>
              </a:lnSpc>
              <a:buFont typeface="Wingdings" panose="05000000000000000000" pitchFamily="2" charset="2"/>
              <a:buChar char="u"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从广义上来讲：</a:t>
            </a:r>
            <a:r>
              <a:rPr lang="zh-CN" altLang="en-US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新媒体可以看作在各种数字技术和网络技术支持下，以互联网、宽带局域网和无线通信网等为渠道，利用计算机、手机和数字电视等各种终端，用户提供信息和服务的传播形态，具有媒体形态数字化的特点。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5437754" y="3635713"/>
            <a:ext cx="0" cy="243459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7053930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dirty="0"/>
              <a:t>1.4.2  </a:t>
            </a:r>
            <a:r>
              <a:rPr lang="zh-CN" altLang="en-US" dirty="0"/>
              <a:t>进行新媒体营销职业规划</a:t>
            </a:r>
          </a:p>
        </p:txBody>
      </p:sp>
      <p:grpSp>
        <p:nvGrpSpPr>
          <p:cNvPr id="15" name="组合 20"/>
          <p:cNvGrpSpPr/>
          <p:nvPr/>
        </p:nvGrpSpPr>
        <p:grpSpPr bwMode="auto">
          <a:xfrm>
            <a:off x="-3175" y="6433896"/>
            <a:ext cx="12258675" cy="215900"/>
            <a:chOff x="-2540" y="3525964"/>
            <a:chExt cx="12258200" cy="216024"/>
          </a:xfrm>
        </p:grpSpPr>
        <p:sp>
          <p:nvSpPr>
            <p:cNvPr id="16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9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0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1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graphicFrame>
        <p:nvGraphicFramePr>
          <p:cNvPr id="47" name="表格 4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73331715"/>
              </p:ext>
            </p:extLst>
          </p:nvPr>
        </p:nvGraphicFramePr>
        <p:xfrm>
          <a:off x="1078230" y="2648585"/>
          <a:ext cx="10546998" cy="318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8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实训要求</a:t>
                      </a: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（1）进行自我认识并提出职业目标。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（2）制订职业提升计划。</a:t>
                      </a: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050">
                <a:tc>
                  <a:txBody>
                    <a:bodyPr/>
                    <a:lstStyle/>
                    <a:p>
                      <a:pPr indent="0" algn="l" defTabSz="914400" rtl="0" fontAlgn="auto">
                        <a:lnSpc>
                          <a:spcPct val="150000"/>
                        </a:lnSpc>
                      </a:pPr>
                      <a:r>
                        <a:rPr lang="zh-CN" alt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实训步骤</a:t>
                      </a:r>
                    </a:p>
                  </a:txBody>
                  <a:tcPr marL="91419" marR="91419" marT="45709" marB="45709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STEP 01 从性格特征、兴趣爱好、职业价值观、职业能力等方面进行自我分析。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STEP 02 提出切实可行的职业目标，包括短期目标、中期目标和长期目标。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lang="en-US" altLang="zh-CN" sz="2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sz="2000" dirty="0">
                          <a:sym typeface="+mn-ea"/>
                        </a:rPr>
                        <a:t>STEP 03 根据目标制订详细的提升计划。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</a:pPr>
                      <a:r>
                        <a:rPr sz="2000" dirty="0">
                          <a:sym typeface="+mn-ea"/>
                        </a:rPr>
                        <a:t> </a:t>
                      </a:r>
                      <a:r>
                        <a:rPr lang="en-US" sz="2000" dirty="0">
                          <a:sym typeface="+mn-ea"/>
                        </a:rPr>
                        <a:t> </a:t>
                      </a:r>
                      <a:r>
                        <a:rPr sz="2000" dirty="0">
                          <a:sym typeface="+mn-ea"/>
                        </a:rPr>
                        <a:t>STEP 04 总结以上内容。</a:t>
                      </a:r>
                      <a:endParaRPr sz="2000" b="0" i="0" u="none" strike="noStrike" kern="1200" baseline="0" dirty="0">
                        <a:solidFill>
                          <a:schemeClr val="dk1"/>
                        </a:solidFill>
                        <a:sym typeface="+mn-ea"/>
                      </a:endParaRPr>
                    </a:p>
                  </a:txBody>
                  <a:tcPr marL="91419" marR="91419" marT="45709" marB="4570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文本框 103"/>
          <p:cNvSpPr txBox="1"/>
          <p:nvPr/>
        </p:nvSpPr>
        <p:spPr>
          <a:xfrm>
            <a:off x="755914" y="1114811"/>
            <a:ext cx="10869314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随着新媒体平台在新媒体营销中的影响力不断增大，社会对于新媒体行业相关的岗位需求也越来越大。现需针对新媒体营销岗位做好职业规划，以便根据职业目标进行相应的提升。</a:t>
            </a:r>
          </a:p>
        </p:txBody>
      </p:sp>
    </p:spTree>
  </p:cSld>
  <p:clrMapOvr>
    <a:masterClrMapping/>
  </p:clrMapOvr>
  <p:transition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4655842" y="2534713"/>
            <a:ext cx="6855321" cy="669925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4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>
          <a:xfrm>
            <a:off x="5101752" y="3425758"/>
            <a:ext cx="6409408" cy="430212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CN" altLang="en-US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新媒体营销</a:t>
            </a:r>
            <a:r>
              <a:rPr lang="zh-CN" alt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（微课版）</a:t>
            </a:r>
            <a:endParaRPr lang="zh-CN" altLang="en-US" sz="1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6747758" y="3315470"/>
            <a:ext cx="4641215" cy="8255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矩形 9"/>
          <p:cNvSpPr>
            <a:spLocks noChangeArrowheads="1"/>
          </p:cNvSpPr>
          <p:nvPr/>
        </p:nvSpPr>
        <p:spPr bwMode="auto">
          <a:xfrm>
            <a:off x="11685276" y="2530839"/>
            <a:ext cx="506725" cy="2146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07" tIns="45704" rIns="91407" bIns="45704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10827801" y="4095900"/>
            <a:ext cx="576064" cy="577112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9099609" y="4096425"/>
            <a:ext cx="576064" cy="576064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9963704" y="4095900"/>
            <a:ext cx="577111" cy="577112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7371417" y="4095900"/>
            <a:ext cx="577111" cy="577112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235512" y="4095900"/>
            <a:ext cx="577111" cy="577112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" y="1241425"/>
            <a:ext cx="5584190" cy="5584825"/>
          </a:xfrm>
          <a:prstGeom prst="rect">
            <a:avLst/>
          </a:prstGeom>
          <a:solidFill>
            <a:srgbClr val="E5450F"/>
          </a:solidFill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1.1.1</a:t>
            </a:r>
            <a:r>
              <a:rPr lang="en-US" dirty="0"/>
              <a:t>  </a:t>
            </a:r>
            <a:r>
              <a:rPr dirty="0"/>
              <a:t>新媒体与新媒体营销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3727450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2．新媒体营销的定义及特点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69035" y="2209800"/>
            <a:ext cx="10436225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总的来说，新媒体营销主要具有以下6个特点。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049311" y="3211830"/>
            <a:ext cx="7810334" cy="2894330"/>
            <a:chOff x="1613" y="1738"/>
            <a:chExt cx="16661" cy="7310"/>
          </a:xfrm>
        </p:grpSpPr>
        <p:grpSp>
          <p:nvGrpSpPr>
            <p:cNvPr id="5" name="组合 4"/>
            <p:cNvGrpSpPr/>
            <p:nvPr/>
          </p:nvGrpSpPr>
          <p:grpSpPr>
            <a:xfrm>
              <a:off x="9060" y="4684"/>
              <a:ext cx="1169" cy="1002"/>
              <a:chOff x="3546346" y="2339026"/>
              <a:chExt cx="897787" cy="769842"/>
            </a:xfrm>
            <a:solidFill>
              <a:schemeClr val="bg1">
                <a:lumMod val="50000"/>
              </a:schemeClr>
            </a:solidFill>
          </p:grpSpPr>
          <p:sp>
            <p:nvSpPr>
              <p:cNvPr id="6" name="Rectangle 227"/>
              <p:cNvSpPr>
                <a:spLocks noChangeArrowheads="1"/>
              </p:cNvSpPr>
              <p:nvPr/>
            </p:nvSpPr>
            <p:spPr bwMode="auto">
              <a:xfrm>
                <a:off x="3561526" y="3077423"/>
                <a:ext cx="882607" cy="314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" name="Freeform 228"/>
              <p:cNvSpPr/>
              <p:nvPr/>
            </p:nvSpPr>
            <p:spPr bwMode="auto">
              <a:xfrm>
                <a:off x="3617909" y="2844302"/>
                <a:ext cx="125777" cy="210351"/>
              </a:xfrm>
              <a:custGeom>
                <a:avLst/>
                <a:gdLst>
                  <a:gd name="T0" fmla="*/ 6 w 49"/>
                  <a:gd name="T1" fmla="*/ 82 h 82"/>
                  <a:gd name="T2" fmla="*/ 43 w 49"/>
                  <a:gd name="T3" fmla="*/ 82 h 82"/>
                  <a:gd name="T4" fmla="*/ 49 w 49"/>
                  <a:gd name="T5" fmla="*/ 76 h 82"/>
                  <a:gd name="T6" fmla="*/ 49 w 49"/>
                  <a:gd name="T7" fmla="*/ 0 h 82"/>
                  <a:gd name="T8" fmla="*/ 0 w 49"/>
                  <a:gd name="T9" fmla="*/ 49 h 82"/>
                  <a:gd name="T10" fmla="*/ 0 w 49"/>
                  <a:gd name="T11" fmla="*/ 76 h 82"/>
                  <a:gd name="T12" fmla="*/ 6 w 49"/>
                  <a:gd name="T13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2">
                    <a:moveTo>
                      <a:pt x="6" y="82"/>
                    </a:moveTo>
                    <a:cubicBezTo>
                      <a:pt x="43" y="82"/>
                      <a:pt x="43" y="82"/>
                      <a:pt x="43" y="82"/>
                    </a:cubicBezTo>
                    <a:cubicBezTo>
                      <a:pt x="46" y="82"/>
                      <a:pt x="49" y="79"/>
                      <a:pt x="49" y="76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9"/>
                      <a:pt x="3" y="82"/>
                      <a:pt x="6" y="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Freeform 229"/>
              <p:cNvSpPr/>
              <p:nvPr/>
            </p:nvSpPr>
            <p:spPr bwMode="auto">
              <a:xfrm>
                <a:off x="3779467" y="2682744"/>
                <a:ext cx="122524" cy="371910"/>
              </a:xfrm>
              <a:custGeom>
                <a:avLst/>
                <a:gdLst>
                  <a:gd name="T0" fmla="*/ 5 w 48"/>
                  <a:gd name="T1" fmla="*/ 145 h 145"/>
                  <a:gd name="T2" fmla="*/ 43 w 48"/>
                  <a:gd name="T3" fmla="*/ 145 h 145"/>
                  <a:gd name="T4" fmla="*/ 48 w 48"/>
                  <a:gd name="T5" fmla="*/ 139 h 145"/>
                  <a:gd name="T6" fmla="*/ 48 w 48"/>
                  <a:gd name="T7" fmla="*/ 0 h 145"/>
                  <a:gd name="T8" fmla="*/ 0 w 48"/>
                  <a:gd name="T9" fmla="*/ 49 h 145"/>
                  <a:gd name="T10" fmla="*/ 0 w 48"/>
                  <a:gd name="T11" fmla="*/ 139 h 145"/>
                  <a:gd name="T12" fmla="*/ 5 w 48"/>
                  <a:gd name="T13" fmla="*/ 14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145">
                    <a:moveTo>
                      <a:pt x="5" y="145"/>
                    </a:moveTo>
                    <a:cubicBezTo>
                      <a:pt x="43" y="145"/>
                      <a:pt x="43" y="145"/>
                      <a:pt x="43" y="145"/>
                    </a:cubicBezTo>
                    <a:cubicBezTo>
                      <a:pt x="46" y="145"/>
                      <a:pt x="48" y="142"/>
                      <a:pt x="48" y="13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39"/>
                      <a:pt x="0" y="139"/>
                      <a:pt x="0" y="139"/>
                    </a:cubicBezTo>
                    <a:cubicBezTo>
                      <a:pt x="0" y="142"/>
                      <a:pt x="2" y="145"/>
                      <a:pt x="5" y="1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" name="Freeform 230"/>
              <p:cNvSpPr/>
              <p:nvPr/>
            </p:nvSpPr>
            <p:spPr bwMode="auto">
              <a:xfrm>
                <a:off x="3938857" y="2713104"/>
                <a:ext cx="124693" cy="341550"/>
              </a:xfrm>
              <a:custGeom>
                <a:avLst/>
                <a:gdLst>
                  <a:gd name="T0" fmla="*/ 22 w 49"/>
                  <a:gd name="T1" fmla="*/ 22 h 133"/>
                  <a:gd name="T2" fmla="*/ 0 w 49"/>
                  <a:gd name="T3" fmla="*/ 0 h 133"/>
                  <a:gd name="T4" fmla="*/ 0 w 49"/>
                  <a:gd name="T5" fmla="*/ 127 h 133"/>
                  <a:gd name="T6" fmla="*/ 6 w 49"/>
                  <a:gd name="T7" fmla="*/ 133 h 133"/>
                  <a:gd name="T8" fmla="*/ 43 w 49"/>
                  <a:gd name="T9" fmla="*/ 133 h 133"/>
                  <a:gd name="T10" fmla="*/ 49 w 49"/>
                  <a:gd name="T11" fmla="*/ 127 h 133"/>
                  <a:gd name="T12" fmla="*/ 49 w 49"/>
                  <a:gd name="T13" fmla="*/ 26 h 133"/>
                  <a:gd name="T14" fmla="*/ 38 w 49"/>
                  <a:gd name="T15" fmla="*/ 29 h 133"/>
                  <a:gd name="T16" fmla="*/ 22 w 49"/>
                  <a:gd name="T17" fmla="*/ 2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" h="133">
                    <a:moveTo>
                      <a:pt x="22" y="22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27"/>
                      <a:pt x="0" y="127"/>
                      <a:pt x="0" y="127"/>
                    </a:cubicBezTo>
                    <a:cubicBezTo>
                      <a:pt x="0" y="130"/>
                      <a:pt x="3" y="133"/>
                      <a:pt x="6" y="133"/>
                    </a:cubicBezTo>
                    <a:cubicBezTo>
                      <a:pt x="43" y="133"/>
                      <a:pt x="43" y="133"/>
                      <a:pt x="43" y="133"/>
                    </a:cubicBezTo>
                    <a:cubicBezTo>
                      <a:pt x="46" y="133"/>
                      <a:pt x="49" y="130"/>
                      <a:pt x="49" y="127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6" y="28"/>
                      <a:pt x="42" y="29"/>
                      <a:pt x="38" y="29"/>
                    </a:cubicBezTo>
                    <a:cubicBezTo>
                      <a:pt x="32" y="29"/>
                      <a:pt x="27" y="26"/>
                      <a:pt x="22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231"/>
              <p:cNvSpPr/>
              <p:nvPr/>
            </p:nvSpPr>
            <p:spPr bwMode="auto">
              <a:xfrm>
                <a:off x="4100415" y="2624193"/>
                <a:ext cx="122524" cy="430461"/>
              </a:xfrm>
              <a:custGeom>
                <a:avLst/>
                <a:gdLst>
                  <a:gd name="T0" fmla="*/ 5 w 48"/>
                  <a:gd name="T1" fmla="*/ 168 h 168"/>
                  <a:gd name="T2" fmla="*/ 43 w 48"/>
                  <a:gd name="T3" fmla="*/ 168 h 168"/>
                  <a:gd name="T4" fmla="*/ 48 w 48"/>
                  <a:gd name="T5" fmla="*/ 162 h 168"/>
                  <a:gd name="T6" fmla="*/ 48 w 48"/>
                  <a:gd name="T7" fmla="*/ 0 h 168"/>
                  <a:gd name="T8" fmla="*/ 0 w 48"/>
                  <a:gd name="T9" fmla="*/ 48 h 168"/>
                  <a:gd name="T10" fmla="*/ 0 w 48"/>
                  <a:gd name="T11" fmla="*/ 162 h 168"/>
                  <a:gd name="T12" fmla="*/ 5 w 48"/>
                  <a:gd name="T13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168">
                    <a:moveTo>
                      <a:pt x="5" y="168"/>
                    </a:moveTo>
                    <a:cubicBezTo>
                      <a:pt x="43" y="168"/>
                      <a:pt x="43" y="168"/>
                      <a:pt x="43" y="168"/>
                    </a:cubicBezTo>
                    <a:cubicBezTo>
                      <a:pt x="46" y="168"/>
                      <a:pt x="48" y="165"/>
                      <a:pt x="48" y="16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162"/>
                      <a:pt x="0" y="162"/>
                      <a:pt x="0" y="162"/>
                    </a:cubicBezTo>
                    <a:cubicBezTo>
                      <a:pt x="0" y="165"/>
                      <a:pt x="2" y="168"/>
                      <a:pt x="5" y="1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Freeform 232"/>
              <p:cNvSpPr/>
              <p:nvPr/>
            </p:nvSpPr>
            <p:spPr bwMode="auto">
              <a:xfrm>
                <a:off x="4258721" y="2513596"/>
                <a:ext cx="125777" cy="541058"/>
              </a:xfrm>
              <a:custGeom>
                <a:avLst/>
                <a:gdLst>
                  <a:gd name="T0" fmla="*/ 29 w 49"/>
                  <a:gd name="T1" fmla="*/ 0 h 211"/>
                  <a:gd name="T2" fmla="*/ 0 w 49"/>
                  <a:gd name="T3" fmla="*/ 29 h 211"/>
                  <a:gd name="T4" fmla="*/ 0 w 49"/>
                  <a:gd name="T5" fmla="*/ 205 h 211"/>
                  <a:gd name="T6" fmla="*/ 6 w 49"/>
                  <a:gd name="T7" fmla="*/ 211 h 211"/>
                  <a:gd name="T8" fmla="*/ 43 w 49"/>
                  <a:gd name="T9" fmla="*/ 211 h 211"/>
                  <a:gd name="T10" fmla="*/ 49 w 49"/>
                  <a:gd name="T11" fmla="*/ 205 h 211"/>
                  <a:gd name="T12" fmla="*/ 49 w 49"/>
                  <a:gd name="T13" fmla="*/ 22 h 211"/>
                  <a:gd name="T14" fmla="*/ 29 w 49"/>
                  <a:gd name="T15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211">
                    <a:moveTo>
                      <a:pt x="29" y="0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05"/>
                      <a:pt x="0" y="205"/>
                      <a:pt x="0" y="205"/>
                    </a:cubicBezTo>
                    <a:cubicBezTo>
                      <a:pt x="0" y="208"/>
                      <a:pt x="3" y="211"/>
                      <a:pt x="6" y="211"/>
                    </a:cubicBezTo>
                    <a:cubicBezTo>
                      <a:pt x="43" y="211"/>
                      <a:pt x="43" y="211"/>
                      <a:pt x="43" y="211"/>
                    </a:cubicBezTo>
                    <a:cubicBezTo>
                      <a:pt x="46" y="211"/>
                      <a:pt x="49" y="208"/>
                      <a:pt x="49" y="205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38" y="21"/>
                      <a:pt x="29" y="12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233"/>
              <p:cNvSpPr/>
              <p:nvPr/>
            </p:nvSpPr>
            <p:spPr bwMode="auto">
              <a:xfrm>
                <a:off x="3546346" y="2339026"/>
                <a:ext cx="871764" cy="610452"/>
              </a:xfrm>
              <a:custGeom>
                <a:avLst/>
                <a:gdLst>
                  <a:gd name="T0" fmla="*/ 20 w 340"/>
                  <a:gd name="T1" fmla="*/ 234 h 238"/>
                  <a:gd name="T2" fmla="*/ 140 w 340"/>
                  <a:gd name="T3" fmla="*/ 113 h 238"/>
                  <a:gd name="T4" fmla="*/ 183 w 340"/>
                  <a:gd name="T5" fmla="*/ 156 h 238"/>
                  <a:gd name="T6" fmla="*/ 199 w 340"/>
                  <a:gd name="T7" fmla="*/ 156 h 238"/>
                  <a:gd name="T8" fmla="*/ 318 w 340"/>
                  <a:gd name="T9" fmla="*/ 37 h 238"/>
                  <a:gd name="T10" fmla="*/ 318 w 340"/>
                  <a:gd name="T11" fmla="*/ 64 h 238"/>
                  <a:gd name="T12" fmla="*/ 329 w 340"/>
                  <a:gd name="T13" fmla="*/ 75 h 238"/>
                  <a:gd name="T14" fmla="*/ 340 w 340"/>
                  <a:gd name="T15" fmla="*/ 64 h 238"/>
                  <a:gd name="T16" fmla="*/ 340 w 340"/>
                  <a:gd name="T17" fmla="*/ 11 h 238"/>
                  <a:gd name="T18" fmla="*/ 337 w 340"/>
                  <a:gd name="T19" fmla="*/ 3 h 238"/>
                  <a:gd name="T20" fmla="*/ 329 w 340"/>
                  <a:gd name="T21" fmla="*/ 0 h 238"/>
                  <a:gd name="T22" fmla="*/ 276 w 340"/>
                  <a:gd name="T23" fmla="*/ 0 h 238"/>
                  <a:gd name="T24" fmla="*/ 265 w 340"/>
                  <a:gd name="T25" fmla="*/ 11 h 238"/>
                  <a:gd name="T26" fmla="*/ 276 w 340"/>
                  <a:gd name="T27" fmla="*/ 22 h 238"/>
                  <a:gd name="T28" fmla="*/ 302 w 340"/>
                  <a:gd name="T29" fmla="*/ 22 h 238"/>
                  <a:gd name="T30" fmla="*/ 191 w 340"/>
                  <a:gd name="T31" fmla="*/ 133 h 238"/>
                  <a:gd name="T32" fmla="*/ 148 w 340"/>
                  <a:gd name="T33" fmla="*/ 90 h 238"/>
                  <a:gd name="T34" fmla="*/ 133 w 340"/>
                  <a:gd name="T35" fmla="*/ 90 h 238"/>
                  <a:gd name="T36" fmla="*/ 4 w 340"/>
                  <a:gd name="T37" fmla="*/ 219 h 238"/>
                  <a:gd name="T38" fmla="*/ 4 w 340"/>
                  <a:gd name="T39" fmla="*/ 234 h 238"/>
                  <a:gd name="T40" fmla="*/ 20 w 340"/>
                  <a:gd name="T41" fmla="*/ 234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40" h="238">
                    <a:moveTo>
                      <a:pt x="20" y="234"/>
                    </a:moveTo>
                    <a:cubicBezTo>
                      <a:pt x="140" y="113"/>
                      <a:pt x="140" y="113"/>
                      <a:pt x="140" y="113"/>
                    </a:cubicBezTo>
                    <a:cubicBezTo>
                      <a:pt x="183" y="156"/>
                      <a:pt x="183" y="156"/>
                      <a:pt x="183" y="156"/>
                    </a:cubicBezTo>
                    <a:cubicBezTo>
                      <a:pt x="188" y="160"/>
                      <a:pt x="195" y="160"/>
                      <a:pt x="199" y="156"/>
                    </a:cubicBezTo>
                    <a:cubicBezTo>
                      <a:pt x="318" y="37"/>
                      <a:pt x="318" y="37"/>
                      <a:pt x="318" y="37"/>
                    </a:cubicBezTo>
                    <a:cubicBezTo>
                      <a:pt x="318" y="64"/>
                      <a:pt x="318" y="64"/>
                      <a:pt x="318" y="64"/>
                    </a:cubicBezTo>
                    <a:cubicBezTo>
                      <a:pt x="318" y="70"/>
                      <a:pt x="323" y="75"/>
                      <a:pt x="329" y="75"/>
                    </a:cubicBezTo>
                    <a:cubicBezTo>
                      <a:pt x="335" y="75"/>
                      <a:pt x="340" y="70"/>
                      <a:pt x="340" y="64"/>
                    </a:cubicBezTo>
                    <a:cubicBezTo>
                      <a:pt x="340" y="11"/>
                      <a:pt x="340" y="11"/>
                      <a:pt x="340" y="11"/>
                    </a:cubicBezTo>
                    <a:cubicBezTo>
                      <a:pt x="340" y="8"/>
                      <a:pt x="339" y="5"/>
                      <a:pt x="337" y="3"/>
                    </a:cubicBezTo>
                    <a:cubicBezTo>
                      <a:pt x="335" y="1"/>
                      <a:pt x="332" y="0"/>
                      <a:pt x="329" y="0"/>
                    </a:cubicBezTo>
                    <a:cubicBezTo>
                      <a:pt x="276" y="0"/>
                      <a:pt x="276" y="0"/>
                      <a:pt x="276" y="0"/>
                    </a:cubicBezTo>
                    <a:cubicBezTo>
                      <a:pt x="270" y="0"/>
                      <a:pt x="265" y="4"/>
                      <a:pt x="265" y="11"/>
                    </a:cubicBezTo>
                    <a:cubicBezTo>
                      <a:pt x="265" y="17"/>
                      <a:pt x="270" y="22"/>
                      <a:pt x="276" y="22"/>
                    </a:cubicBezTo>
                    <a:cubicBezTo>
                      <a:pt x="302" y="22"/>
                      <a:pt x="302" y="22"/>
                      <a:pt x="302" y="22"/>
                    </a:cubicBezTo>
                    <a:cubicBezTo>
                      <a:pt x="191" y="133"/>
                      <a:pt x="191" y="133"/>
                      <a:pt x="191" y="133"/>
                    </a:cubicBezTo>
                    <a:cubicBezTo>
                      <a:pt x="148" y="90"/>
                      <a:pt x="148" y="90"/>
                      <a:pt x="148" y="90"/>
                    </a:cubicBezTo>
                    <a:cubicBezTo>
                      <a:pt x="144" y="86"/>
                      <a:pt x="137" y="86"/>
                      <a:pt x="133" y="90"/>
                    </a:cubicBezTo>
                    <a:cubicBezTo>
                      <a:pt x="4" y="219"/>
                      <a:pt x="4" y="219"/>
                      <a:pt x="4" y="219"/>
                    </a:cubicBezTo>
                    <a:cubicBezTo>
                      <a:pt x="0" y="223"/>
                      <a:pt x="0" y="230"/>
                      <a:pt x="4" y="234"/>
                    </a:cubicBezTo>
                    <a:cubicBezTo>
                      <a:pt x="8" y="238"/>
                      <a:pt x="15" y="238"/>
                      <a:pt x="20" y="2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cxnSp>
          <p:nvCxnSpPr>
            <p:cNvPr id="18" name="直接连接符 17"/>
            <p:cNvCxnSpPr/>
            <p:nvPr/>
          </p:nvCxnSpPr>
          <p:spPr>
            <a:xfrm>
              <a:off x="7564" y="2466"/>
              <a:ext cx="0" cy="5867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6599" y="2455"/>
              <a:ext cx="967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6599" y="8333"/>
              <a:ext cx="967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6584" y="5399"/>
              <a:ext cx="1926" cy="0"/>
            </a:xfrm>
            <a:prstGeom prst="line">
              <a:avLst/>
            </a:prstGeom>
            <a:ln w="158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椭圆 25"/>
            <p:cNvSpPr/>
            <p:nvPr/>
          </p:nvSpPr>
          <p:spPr>
            <a:xfrm>
              <a:off x="8537" y="5288"/>
              <a:ext cx="224" cy="224"/>
            </a:xfrm>
            <a:prstGeom prst="ellipse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5349" y="1738"/>
              <a:ext cx="1434" cy="1433"/>
              <a:chOff x="2646157" y="1103874"/>
              <a:chExt cx="910025" cy="910025"/>
            </a:xfrm>
          </p:grpSpPr>
          <p:grpSp>
            <p:nvGrpSpPr>
              <p:cNvPr id="39" name="组合 38"/>
              <p:cNvGrpSpPr/>
              <p:nvPr/>
            </p:nvGrpSpPr>
            <p:grpSpPr>
              <a:xfrm>
                <a:off x="2646157" y="1103874"/>
                <a:ext cx="910025" cy="910025"/>
                <a:chOff x="1236675" y="2423160"/>
                <a:chExt cx="1950720" cy="1950720"/>
              </a:xfrm>
            </p:grpSpPr>
            <p:sp>
              <p:nvSpPr>
                <p:cNvPr id="37" name="椭圆 36"/>
                <p:cNvSpPr/>
                <p:nvPr/>
              </p:nvSpPr>
              <p:spPr>
                <a:xfrm>
                  <a:off x="1236675" y="2423160"/>
                  <a:ext cx="1950720" cy="195072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dist="76200" dir="2700000" algn="tl" rotWithShape="0">
                    <a:prstClr val="black">
                      <a:alpha val="22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8" name="椭圆 37"/>
                <p:cNvSpPr/>
                <p:nvPr/>
              </p:nvSpPr>
              <p:spPr>
                <a:xfrm>
                  <a:off x="1426863" y="2613348"/>
                  <a:ext cx="1570349" cy="157034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0" name="椭圆 39"/>
              <p:cNvSpPr/>
              <p:nvPr/>
            </p:nvSpPr>
            <p:spPr>
              <a:xfrm>
                <a:off x="2792045" y="1249762"/>
                <a:ext cx="618249" cy="618249"/>
              </a:xfrm>
              <a:prstGeom prst="ellipse">
                <a:avLst/>
              </a:prstGeom>
              <a:solidFill>
                <a:srgbClr val="3333FF"/>
              </a:solidFill>
              <a:ln>
                <a:noFill/>
              </a:ln>
              <a:effectLst>
                <a:innerShdw dist="63500" dir="13500000">
                  <a:schemeClr val="accent1">
                    <a:lumMod val="50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5349" y="4650"/>
              <a:ext cx="1434" cy="1433"/>
              <a:chOff x="2646157" y="1103874"/>
              <a:chExt cx="910025" cy="910025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2646157" y="1103874"/>
                <a:ext cx="910025" cy="910025"/>
                <a:chOff x="1236675" y="2423160"/>
                <a:chExt cx="1950720" cy="1950720"/>
              </a:xfrm>
            </p:grpSpPr>
            <p:sp>
              <p:nvSpPr>
                <p:cNvPr id="45" name="椭圆 44"/>
                <p:cNvSpPr/>
                <p:nvPr/>
              </p:nvSpPr>
              <p:spPr>
                <a:xfrm>
                  <a:off x="1236675" y="2423160"/>
                  <a:ext cx="1950720" cy="195072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dist="76200" dir="2700000" algn="tl" rotWithShape="0">
                    <a:prstClr val="black">
                      <a:alpha val="22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>
                  <a:off x="1426863" y="2613348"/>
                  <a:ext cx="1570349" cy="157034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4" name="椭圆 43"/>
              <p:cNvSpPr/>
              <p:nvPr/>
            </p:nvSpPr>
            <p:spPr>
              <a:xfrm>
                <a:off x="2792045" y="1249762"/>
                <a:ext cx="618249" cy="618249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ffectLst>
                <a:innerShdw dist="63500" dir="13500000">
                  <a:schemeClr val="accent2">
                    <a:lumMod val="50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73" name="组合 72"/>
            <p:cNvGrpSpPr/>
            <p:nvPr/>
          </p:nvGrpSpPr>
          <p:grpSpPr>
            <a:xfrm>
              <a:off x="5776" y="2222"/>
              <a:ext cx="574" cy="476"/>
              <a:chOff x="3132963" y="3140191"/>
              <a:chExt cx="645573" cy="535933"/>
            </a:xfrm>
            <a:solidFill>
              <a:schemeClr val="bg1"/>
            </a:solidFill>
          </p:grpSpPr>
          <p:sp>
            <p:nvSpPr>
              <p:cNvPr id="74" name="Freeform 226"/>
              <p:cNvSpPr/>
              <p:nvPr/>
            </p:nvSpPr>
            <p:spPr bwMode="auto">
              <a:xfrm>
                <a:off x="3421629" y="3217854"/>
                <a:ext cx="356907" cy="392027"/>
              </a:xfrm>
              <a:custGeom>
                <a:avLst/>
                <a:gdLst>
                  <a:gd name="T0" fmla="*/ 0 w 529"/>
                  <a:gd name="T1" fmla="*/ 0 h 581"/>
                  <a:gd name="T2" fmla="*/ 2 w 529"/>
                  <a:gd name="T3" fmla="*/ 11 h 581"/>
                  <a:gd name="T4" fmla="*/ 25 w 529"/>
                  <a:gd name="T5" fmla="*/ 56 h 581"/>
                  <a:gd name="T6" fmla="*/ 473 w 529"/>
                  <a:gd name="T7" fmla="*/ 56 h 581"/>
                  <a:gd name="T8" fmla="*/ 473 w 529"/>
                  <a:gd name="T9" fmla="*/ 525 h 581"/>
                  <a:gd name="T10" fmla="*/ 127 w 529"/>
                  <a:gd name="T11" fmla="*/ 525 h 581"/>
                  <a:gd name="T12" fmla="*/ 127 w 529"/>
                  <a:gd name="T13" fmla="*/ 581 h 581"/>
                  <a:gd name="T14" fmla="*/ 529 w 529"/>
                  <a:gd name="T15" fmla="*/ 581 h 581"/>
                  <a:gd name="T16" fmla="*/ 529 w 529"/>
                  <a:gd name="T17" fmla="*/ 0 h 581"/>
                  <a:gd name="T18" fmla="*/ 0 w 529"/>
                  <a:gd name="T19" fmla="*/ 0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9" h="581">
                    <a:moveTo>
                      <a:pt x="0" y="0"/>
                    </a:moveTo>
                    <a:cubicBezTo>
                      <a:pt x="1" y="4"/>
                      <a:pt x="2" y="7"/>
                      <a:pt x="2" y="11"/>
                    </a:cubicBezTo>
                    <a:cubicBezTo>
                      <a:pt x="14" y="22"/>
                      <a:pt x="22" y="38"/>
                      <a:pt x="25" y="56"/>
                    </a:cubicBezTo>
                    <a:cubicBezTo>
                      <a:pt x="473" y="56"/>
                      <a:pt x="473" y="56"/>
                      <a:pt x="473" y="56"/>
                    </a:cubicBezTo>
                    <a:cubicBezTo>
                      <a:pt x="473" y="525"/>
                      <a:pt x="473" y="525"/>
                      <a:pt x="473" y="525"/>
                    </a:cubicBezTo>
                    <a:cubicBezTo>
                      <a:pt x="127" y="525"/>
                      <a:pt x="127" y="525"/>
                      <a:pt x="127" y="525"/>
                    </a:cubicBezTo>
                    <a:cubicBezTo>
                      <a:pt x="127" y="581"/>
                      <a:pt x="127" y="581"/>
                      <a:pt x="127" y="581"/>
                    </a:cubicBezTo>
                    <a:cubicBezTo>
                      <a:pt x="529" y="581"/>
                      <a:pt x="529" y="581"/>
                      <a:pt x="529" y="581"/>
                    </a:cubicBezTo>
                    <a:cubicBezTo>
                      <a:pt x="529" y="0"/>
                      <a:pt x="529" y="0"/>
                      <a:pt x="52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5" name="Freeform 227"/>
              <p:cNvSpPr/>
              <p:nvPr/>
            </p:nvSpPr>
            <p:spPr bwMode="auto">
              <a:xfrm>
                <a:off x="3198348" y="3140191"/>
                <a:ext cx="224709" cy="247551"/>
              </a:xfrm>
              <a:custGeom>
                <a:avLst/>
                <a:gdLst>
                  <a:gd name="T0" fmla="*/ 45 w 333"/>
                  <a:gd name="T1" fmla="*/ 243 h 367"/>
                  <a:gd name="T2" fmla="*/ 170 w 333"/>
                  <a:gd name="T3" fmla="*/ 367 h 367"/>
                  <a:gd name="T4" fmla="*/ 289 w 333"/>
                  <a:gd name="T5" fmla="*/ 243 h 367"/>
                  <a:gd name="T6" fmla="*/ 326 w 333"/>
                  <a:gd name="T7" fmla="*/ 203 h 367"/>
                  <a:gd name="T8" fmla="*/ 306 w 333"/>
                  <a:gd name="T9" fmla="*/ 142 h 367"/>
                  <a:gd name="T10" fmla="*/ 166 w 333"/>
                  <a:gd name="T11" fmla="*/ 0 h 367"/>
                  <a:gd name="T12" fmla="*/ 26 w 333"/>
                  <a:gd name="T13" fmla="*/ 142 h 367"/>
                  <a:gd name="T14" fmla="*/ 7 w 333"/>
                  <a:gd name="T15" fmla="*/ 203 h 367"/>
                  <a:gd name="T16" fmla="*/ 45 w 333"/>
                  <a:gd name="T17" fmla="*/ 243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3" h="367">
                    <a:moveTo>
                      <a:pt x="45" y="243"/>
                    </a:moveTo>
                    <a:cubicBezTo>
                      <a:pt x="71" y="308"/>
                      <a:pt x="118" y="367"/>
                      <a:pt x="170" y="367"/>
                    </a:cubicBezTo>
                    <a:cubicBezTo>
                      <a:pt x="222" y="367"/>
                      <a:pt x="266" y="308"/>
                      <a:pt x="289" y="243"/>
                    </a:cubicBezTo>
                    <a:cubicBezTo>
                      <a:pt x="305" y="242"/>
                      <a:pt x="320" y="226"/>
                      <a:pt x="326" y="203"/>
                    </a:cubicBezTo>
                    <a:cubicBezTo>
                      <a:pt x="333" y="176"/>
                      <a:pt x="324" y="149"/>
                      <a:pt x="306" y="142"/>
                    </a:cubicBezTo>
                    <a:cubicBezTo>
                      <a:pt x="302" y="63"/>
                      <a:pt x="241" y="0"/>
                      <a:pt x="166" y="0"/>
                    </a:cubicBezTo>
                    <a:cubicBezTo>
                      <a:pt x="92" y="0"/>
                      <a:pt x="31" y="63"/>
                      <a:pt x="26" y="142"/>
                    </a:cubicBezTo>
                    <a:cubicBezTo>
                      <a:pt x="9" y="149"/>
                      <a:pt x="0" y="176"/>
                      <a:pt x="7" y="203"/>
                    </a:cubicBezTo>
                    <a:cubicBezTo>
                      <a:pt x="13" y="227"/>
                      <a:pt x="29" y="243"/>
                      <a:pt x="45" y="2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6" name="Freeform 228"/>
              <p:cNvSpPr/>
              <p:nvPr/>
            </p:nvSpPr>
            <p:spPr bwMode="auto">
              <a:xfrm>
                <a:off x="3481875" y="3306367"/>
                <a:ext cx="233275" cy="180738"/>
              </a:xfrm>
              <a:custGeom>
                <a:avLst/>
                <a:gdLst>
                  <a:gd name="T0" fmla="*/ 41 w 346"/>
                  <a:gd name="T1" fmla="*/ 111 h 268"/>
                  <a:gd name="T2" fmla="*/ 0 w 346"/>
                  <a:gd name="T3" fmla="*/ 151 h 268"/>
                  <a:gd name="T4" fmla="*/ 90 w 346"/>
                  <a:gd name="T5" fmla="*/ 268 h 268"/>
                  <a:gd name="T6" fmla="*/ 254 w 346"/>
                  <a:gd name="T7" fmla="*/ 125 h 268"/>
                  <a:gd name="T8" fmla="*/ 284 w 346"/>
                  <a:gd name="T9" fmla="*/ 158 h 268"/>
                  <a:gd name="T10" fmla="*/ 346 w 346"/>
                  <a:gd name="T11" fmla="*/ 0 h 268"/>
                  <a:gd name="T12" fmla="*/ 184 w 346"/>
                  <a:gd name="T13" fmla="*/ 50 h 268"/>
                  <a:gd name="T14" fmla="*/ 218 w 346"/>
                  <a:gd name="T15" fmla="*/ 87 h 268"/>
                  <a:gd name="T16" fmla="*/ 99 w 346"/>
                  <a:gd name="T17" fmla="*/ 190 h 268"/>
                  <a:gd name="T18" fmla="*/ 41 w 346"/>
                  <a:gd name="T19" fmla="*/ 111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6" h="268">
                    <a:moveTo>
                      <a:pt x="41" y="111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12" y="165"/>
                      <a:pt x="90" y="268"/>
                      <a:pt x="90" y="268"/>
                    </a:cubicBezTo>
                    <a:cubicBezTo>
                      <a:pt x="254" y="125"/>
                      <a:pt x="254" y="125"/>
                      <a:pt x="254" y="125"/>
                    </a:cubicBezTo>
                    <a:cubicBezTo>
                      <a:pt x="284" y="158"/>
                      <a:pt x="284" y="158"/>
                      <a:pt x="284" y="158"/>
                    </a:cubicBezTo>
                    <a:cubicBezTo>
                      <a:pt x="346" y="0"/>
                      <a:pt x="346" y="0"/>
                      <a:pt x="346" y="0"/>
                    </a:cubicBezTo>
                    <a:cubicBezTo>
                      <a:pt x="184" y="50"/>
                      <a:pt x="184" y="50"/>
                      <a:pt x="184" y="50"/>
                    </a:cubicBezTo>
                    <a:cubicBezTo>
                      <a:pt x="218" y="87"/>
                      <a:pt x="218" y="87"/>
                      <a:pt x="218" y="87"/>
                    </a:cubicBezTo>
                    <a:cubicBezTo>
                      <a:pt x="99" y="190"/>
                      <a:pt x="99" y="190"/>
                      <a:pt x="99" y="190"/>
                    </a:cubicBezTo>
                    <a:lnTo>
                      <a:pt x="41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7" name="Freeform 229"/>
              <p:cNvSpPr/>
              <p:nvPr/>
            </p:nvSpPr>
            <p:spPr bwMode="auto">
              <a:xfrm>
                <a:off x="3132963" y="3377178"/>
                <a:ext cx="355480" cy="298946"/>
              </a:xfrm>
              <a:custGeom>
                <a:avLst/>
                <a:gdLst>
                  <a:gd name="T0" fmla="*/ 407 w 527"/>
                  <a:gd name="T1" fmla="*/ 0 h 443"/>
                  <a:gd name="T2" fmla="*/ 294 w 527"/>
                  <a:gd name="T3" fmla="*/ 190 h 443"/>
                  <a:gd name="T4" fmla="*/ 280 w 527"/>
                  <a:gd name="T5" fmla="*/ 105 h 443"/>
                  <a:gd name="T6" fmla="*/ 295 w 527"/>
                  <a:gd name="T7" fmla="*/ 77 h 443"/>
                  <a:gd name="T8" fmla="*/ 263 w 527"/>
                  <a:gd name="T9" fmla="*/ 44 h 443"/>
                  <a:gd name="T10" fmla="*/ 230 w 527"/>
                  <a:gd name="T11" fmla="*/ 77 h 443"/>
                  <a:gd name="T12" fmla="*/ 246 w 527"/>
                  <a:gd name="T13" fmla="*/ 105 h 443"/>
                  <a:gd name="T14" fmla="*/ 232 w 527"/>
                  <a:gd name="T15" fmla="*/ 189 h 443"/>
                  <a:gd name="T16" fmla="*/ 120 w 527"/>
                  <a:gd name="T17" fmla="*/ 0 h 443"/>
                  <a:gd name="T18" fmla="*/ 2 w 527"/>
                  <a:gd name="T19" fmla="*/ 125 h 443"/>
                  <a:gd name="T20" fmla="*/ 0 w 527"/>
                  <a:gd name="T21" fmla="*/ 125 h 443"/>
                  <a:gd name="T22" fmla="*/ 0 w 527"/>
                  <a:gd name="T23" fmla="*/ 402 h 443"/>
                  <a:gd name="T24" fmla="*/ 1 w 527"/>
                  <a:gd name="T25" fmla="*/ 402 h 443"/>
                  <a:gd name="T26" fmla="*/ 263 w 527"/>
                  <a:gd name="T27" fmla="*/ 443 h 443"/>
                  <a:gd name="T28" fmla="*/ 526 w 527"/>
                  <a:gd name="T29" fmla="*/ 402 h 443"/>
                  <a:gd name="T30" fmla="*/ 527 w 527"/>
                  <a:gd name="T31" fmla="*/ 402 h 443"/>
                  <a:gd name="T32" fmla="*/ 527 w 527"/>
                  <a:gd name="T33" fmla="*/ 125 h 443"/>
                  <a:gd name="T34" fmla="*/ 525 w 527"/>
                  <a:gd name="T35" fmla="*/ 125 h 443"/>
                  <a:gd name="T36" fmla="*/ 407 w 527"/>
                  <a:gd name="T37" fmla="*/ 0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7" h="443">
                    <a:moveTo>
                      <a:pt x="407" y="0"/>
                    </a:moveTo>
                    <a:cubicBezTo>
                      <a:pt x="294" y="190"/>
                      <a:pt x="294" y="190"/>
                      <a:pt x="294" y="190"/>
                    </a:cubicBezTo>
                    <a:cubicBezTo>
                      <a:pt x="280" y="105"/>
                      <a:pt x="280" y="105"/>
                      <a:pt x="280" y="105"/>
                    </a:cubicBezTo>
                    <a:cubicBezTo>
                      <a:pt x="289" y="99"/>
                      <a:pt x="295" y="89"/>
                      <a:pt x="295" y="77"/>
                    </a:cubicBezTo>
                    <a:cubicBezTo>
                      <a:pt x="295" y="59"/>
                      <a:pt x="281" y="44"/>
                      <a:pt x="263" y="44"/>
                    </a:cubicBezTo>
                    <a:cubicBezTo>
                      <a:pt x="245" y="44"/>
                      <a:pt x="230" y="59"/>
                      <a:pt x="230" y="77"/>
                    </a:cubicBezTo>
                    <a:cubicBezTo>
                      <a:pt x="230" y="89"/>
                      <a:pt x="237" y="99"/>
                      <a:pt x="246" y="105"/>
                    </a:cubicBezTo>
                    <a:cubicBezTo>
                      <a:pt x="232" y="189"/>
                      <a:pt x="232" y="189"/>
                      <a:pt x="232" y="189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56" y="27"/>
                      <a:pt x="12" y="72"/>
                      <a:pt x="2" y="12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402"/>
                      <a:pt x="0" y="402"/>
                      <a:pt x="0" y="402"/>
                    </a:cubicBezTo>
                    <a:cubicBezTo>
                      <a:pt x="1" y="402"/>
                      <a:pt x="1" y="402"/>
                      <a:pt x="1" y="402"/>
                    </a:cubicBezTo>
                    <a:cubicBezTo>
                      <a:pt x="14" y="425"/>
                      <a:pt x="126" y="443"/>
                      <a:pt x="263" y="443"/>
                    </a:cubicBezTo>
                    <a:cubicBezTo>
                      <a:pt x="401" y="443"/>
                      <a:pt x="513" y="425"/>
                      <a:pt x="526" y="402"/>
                    </a:cubicBezTo>
                    <a:cubicBezTo>
                      <a:pt x="527" y="402"/>
                      <a:pt x="527" y="402"/>
                      <a:pt x="527" y="402"/>
                    </a:cubicBezTo>
                    <a:cubicBezTo>
                      <a:pt x="527" y="125"/>
                      <a:pt x="527" y="125"/>
                      <a:pt x="527" y="125"/>
                    </a:cubicBezTo>
                    <a:cubicBezTo>
                      <a:pt x="525" y="125"/>
                      <a:pt x="525" y="125"/>
                      <a:pt x="525" y="125"/>
                    </a:cubicBezTo>
                    <a:cubicBezTo>
                      <a:pt x="515" y="72"/>
                      <a:pt x="471" y="27"/>
                      <a:pt x="40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8" name="Freeform 230"/>
              <p:cNvSpPr/>
              <p:nvPr/>
            </p:nvSpPr>
            <p:spPr bwMode="auto">
              <a:xfrm>
                <a:off x="3598655" y="3487105"/>
                <a:ext cx="54536" cy="68241"/>
              </a:xfrm>
              <a:custGeom>
                <a:avLst/>
                <a:gdLst>
                  <a:gd name="T0" fmla="*/ 0 w 81"/>
                  <a:gd name="T1" fmla="*/ 0 h 101"/>
                  <a:gd name="T2" fmla="*/ 0 w 81"/>
                  <a:gd name="T3" fmla="*/ 55 h 101"/>
                  <a:gd name="T4" fmla="*/ 40 w 81"/>
                  <a:gd name="T5" fmla="*/ 101 h 101"/>
                  <a:gd name="T6" fmla="*/ 81 w 81"/>
                  <a:gd name="T7" fmla="*/ 56 h 101"/>
                  <a:gd name="T8" fmla="*/ 81 w 81"/>
                  <a:gd name="T9" fmla="*/ 0 h 101"/>
                  <a:gd name="T10" fmla="*/ 59 w 81"/>
                  <a:gd name="T11" fmla="*/ 0 h 101"/>
                  <a:gd name="T12" fmla="*/ 59 w 81"/>
                  <a:gd name="T13" fmla="*/ 57 h 101"/>
                  <a:gd name="T14" fmla="*/ 40 w 81"/>
                  <a:gd name="T15" fmla="*/ 83 h 101"/>
                  <a:gd name="T16" fmla="*/ 22 w 81"/>
                  <a:gd name="T17" fmla="*/ 57 h 101"/>
                  <a:gd name="T18" fmla="*/ 22 w 81"/>
                  <a:gd name="T19" fmla="*/ 0 h 101"/>
                  <a:gd name="T20" fmla="*/ 0 w 81"/>
                  <a:gd name="T2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101">
                    <a:moveTo>
                      <a:pt x="0" y="0"/>
                    </a:moveTo>
                    <a:cubicBezTo>
                      <a:pt x="0" y="55"/>
                      <a:pt x="0" y="55"/>
                      <a:pt x="0" y="55"/>
                    </a:cubicBezTo>
                    <a:cubicBezTo>
                      <a:pt x="0" y="87"/>
                      <a:pt x="15" y="101"/>
                      <a:pt x="40" y="101"/>
                    </a:cubicBezTo>
                    <a:cubicBezTo>
                      <a:pt x="65" y="101"/>
                      <a:pt x="81" y="86"/>
                      <a:pt x="81" y="56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57"/>
                      <a:pt x="59" y="57"/>
                      <a:pt x="59" y="57"/>
                    </a:cubicBezTo>
                    <a:cubicBezTo>
                      <a:pt x="59" y="75"/>
                      <a:pt x="52" y="83"/>
                      <a:pt x="40" y="83"/>
                    </a:cubicBezTo>
                    <a:cubicBezTo>
                      <a:pt x="29" y="83"/>
                      <a:pt x="22" y="74"/>
                      <a:pt x="22" y="57"/>
                    </a:cubicBezTo>
                    <a:cubicBezTo>
                      <a:pt x="22" y="0"/>
                      <a:pt x="22" y="0"/>
                      <a:pt x="2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9" name="Freeform 231"/>
              <p:cNvSpPr>
                <a:spLocks noEditPoints="1"/>
              </p:cNvSpPr>
              <p:nvPr/>
            </p:nvSpPr>
            <p:spPr bwMode="auto">
              <a:xfrm>
                <a:off x="3666040" y="3486534"/>
                <a:ext cx="47968" cy="67384"/>
              </a:xfrm>
              <a:custGeom>
                <a:avLst/>
                <a:gdLst>
                  <a:gd name="T0" fmla="*/ 31 w 71"/>
                  <a:gd name="T1" fmla="*/ 0 h 100"/>
                  <a:gd name="T2" fmla="*/ 0 w 71"/>
                  <a:gd name="T3" fmla="*/ 2 h 100"/>
                  <a:gd name="T4" fmla="*/ 0 w 71"/>
                  <a:gd name="T5" fmla="*/ 100 h 100"/>
                  <a:gd name="T6" fmla="*/ 23 w 71"/>
                  <a:gd name="T7" fmla="*/ 100 h 100"/>
                  <a:gd name="T8" fmla="*/ 23 w 71"/>
                  <a:gd name="T9" fmla="*/ 65 h 100"/>
                  <a:gd name="T10" fmla="*/ 30 w 71"/>
                  <a:gd name="T11" fmla="*/ 65 h 100"/>
                  <a:gd name="T12" fmla="*/ 62 w 71"/>
                  <a:gd name="T13" fmla="*/ 55 h 100"/>
                  <a:gd name="T14" fmla="*/ 71 w 71"/>
                  <a:gd name="T15" fmla="*/ 31 h 100"/>
                  <a:gd name="T16" fmla="*/ 61 w 71"/>
                  <a:gd name="T17" fmla="*/ 8 h 100"/>
                  <a:gd name="T18" fmla="*/ 31 w 71"/>
                  <a:gd name="T19" fmla="*/ 0 h 100"/>
                  <a:gd name="T20" fmla="*/ 30 w 71"/>
                  <a:gd name="T21" fmla="*/ 48 h 100"/>
                  <a:gd name="T22" fmla="*/ 23 w 71"/>
                  <a:gd name="T23" fmla="*/ 47 h 100"/>
                  <a:gd name="T24" fmla="*/ 23 w 71"/>
                  <a:gd name="T25" fmla="*/ 18 h 100"/>
                  <a:gd name="T26" fmla="*/ 32 w 71"/>
                  <a:gd name="T27" fmla="*/ 17 h 100"/>
                  <a:gd name="T28" fmla="*/ 49 w 71"/>
                  <a:gd name="T29" fmla="*/ 32 h 100"/>
                  <a:gd name="T30" fmla="*/ 30 w 71"/>
                  <a:gd name="T31" fmla="*/ 48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1" h="100">
                    <a:moveTo>
                      <a:pt x="31" y="0"/>
                    </a:moveTo>
                    <a:cubicBezTo>
                      <a:pt x="17" y="0"/>
                      <a:pt x="7" y="1"/>
                      <a:pt x="0" y="2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23" y="100"/>
                      <a:pt x="23" y="100"/>
                      <a:pt x="23" y="100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25" y="65"/>
                      <a:pt x="27" y="65"/>
                      <a:pt x="30" y="65"/>
                    </a:cubicBezTo>
                    <a:cubicBezTo>
                      <a:pt x="43" y="65"/>
                      <a:pt x="55" y="62"/>
                      <a:pt x="62" y="55"/>
                    </a:cubicBezTo>
                    <a:cubicBezTo>
                      <a:pt x="68" y="49"/>
                      <a:pt x="71" y="41"/>
                      <a:pt x="71" y="31"/>
                    </a:cubicBezTo>
                    <a:cubicBezTo>
                      <a:pt x="71" y="22"/>
                      <a:pt x="67" y="13"/>
                      <a:pt x="61" y="8"/>
                    </a:cubicBezTo>
                    <a:cubicBezTo>
                      <a:pt x="54" y="3"/>
                      <a:pt x="44" y="0"/>
                      <a:pt x="31" y="0"/>
                    </a:cubicBezTo>
                    <a:close/>
                    <a:moveTo>
                      <a:pt x="30" y="48"/>
                    </a:moveTo>
                    <a:cubicBezTo>
                      <a:pt x="27" y="48"/>
                      <a:pt x="24" y="48"/>
                      <a:pt x="23" y="47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4" y="18"/>
                      <a:pt x="27" y="17"/>
                      <a:pt x="32" y="17"/>
                    </a:cubicBezTo>
                    <a:cubicBezTo>
                      <a:pt x="43" y="17"/>
                      <a:pt x="49" y="23"/>
                      <a:pt x="49" y="32"/>
                    </a:cubicBezTo>
                    <a:cubicBezTo>
                      <a:pt x="49" y="42"/>
                      <a:pt x="42" y="48"/>
                      <a:pt x="3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91" name="组合 90"/>
            <p:cNvGrpSpPr/>
            <p:nvPr/>
          </p:nvGrpSpPr>
          <p:grpSpPr>
            <a:xfrm>
              <a:off x="5869" y="5119"/>
              <a:ext cx="388" cy="581"/>
              <a:chOff x="3212624" y="1881308"/>
              <a:chExt cx="436569" cy="653854"/>
            </a:xfrm>
            <a:solidFill>
              <a:schemeClr val="bg1"/>
            </a:solidFill>
          </p:grpSpPr>
          <p:sp>
            <p:nvSpPr>
              <p:cNvPr id="92" name="Freeform 256"/>
              <p:cNvSpPr>
                <a:spLocks noEditPoints="1"/>
              </p:cNvSpPr>
              <p:nvPr/>
            </p:nvSpPr>
            <p:spPr bwMode="auto">
              <a:xfrm>
                <a:off x="3339398" y="1881308"/>
                <a:ext cx="228706" cy="230705"/>
              </a:xfrm>
              <a:custGeom>
                <a:avLst/>
                <a:gdLst>
                  <a:gd name="T0" fmla="*/ 170 w 339"/>
                  <a:gd name="T1" fmla="*/ 342 h 342"/>
                  <a:gd name="T2" fmla="*/ 339 w 339"/>
                  <a:gd name="T3" fmla="*/ 171 h 342"/>
                  <a:gd name="T4" fmla="*/ 170 w 339"/>
                  <a:gd name="T5" fmla="*/ 0 h 342"/>
                  <a:gd name="T6" fmla="*/ 0 w 339"/>
                  <a:gd name="T7" fmla="*/ 171 h 342"/>
                  <a:gd name="T8" fmla="*/ 170 w 339"/>
                  <a:gd name="T9" fmla="*/ 342 h 342"/>
                  <a:gd name="T10" fmla="*/ 170 w 339"/>
                  <a:gd name="T11" fmla="*/ 41 h 342"/>
                  <a:gd name="T12" fmla="*/ 298 w 339"/>
                  <a:gd name="T13" fmla="*/ 171 h 342"/>
                  <a:gd name="T14" fmla="*/ 170 w 339"/>
                  <a:gd name="T15" fmla="*/ 301 h 342"/>
                  <a:gd name="T16" fmla="*/ 41 w 339"/>
                  <a:gd name="T17" fmla="*/ 171 h 342"/>
                  <a:gd name="T18" fmla="*/ 170 w 339"/>
                  <a:gd name="T19" fmla="*/ 41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9" h="342">
                    <a:moveTo>
                      <a:pt x="170" y="342"/>
                    </a:moveTo>
                    <a:cubicBezTo>
                      <a:pt x="263" y="342"/>
                      <a:pt x="339" y="265"/>
                      <a:pt x="339" y="171"/>
                    </a:cubicBezTo>
                    <a:cubicBezTo>
                      <a:pt x="339" y="77"/>
                      <a:pt x="263" y="0"/>
                      <a:pt x="170" y="0"/>
                    </a:cubicBezTo>
                    <a:cubicBezTo>
                      <a:pt x="76" y="0"/>
                      <a:pt x="0" y="77"/>
                      <a:pt x="0" y="171"/>
                    </a:cubicBezTo>
                    <a:cubicBezTo>
                      <a:pt x="0" y="265"/>
                      <a:pt x="76" y="342"/>
                      <a:pt x="170" y="342"/>
                    </a:cubicBezTo>
                    <a:close/>
                    <a:moveTo>
                      <a:pt x="170" y="41"/>
                    </a:moveTo>
                    <a:cubicBezTo>
                      <a:pt x="241" y="41"/>
                      <a:pt x="298" y="99"/>
                      <a:pt x="298" y="171"/>
                    </a:cubicBezTo>
                    <a:cubicBezTo>
                      <a:pt x="298" y="243"/>
                      <a:pt x="241" y="301"/>
                      <a:pt x="170" y="301"/>
                    </a:cubicBezTo>
                    <a:cubicBezTo>
                      <a:pt x="99" y="301"/>
                      <a:pt x="41" y="243"/>
                      <a:pt x="41" y="171"/>
                    </a:cubicBezTo>
                    <a:cubicBezTo>
                      <a:pt x="41" y="99"/>
                      <a:pt x="99" y="41"/>
                      <a:pt x="170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3" name="Freeform 257"/>
              <p:cNvSpPr/>
              <p:nvPr/>
            </p:nvSpPr>
            <p:spPr bwMode="auto">
              <a:xfrm>
                <a:off x="3417632" y="1933845"/>
                <a:ext cx="68812" cy="125631"/>
              </a:xfrm>
              <a:custGeom>
                <a:avLst/>
                <a:gdLst>
                  <a:gd name="T0" fmla="*/ 45 w 102"/>
                  <a:gd name="T1" fmla="*/ 138 h 186"/>
                  <a:gd name="T2" fmla="*/ 7 w 102"/>
                  <a:gd name="T3" fmla="*/ 128 h 186"/>
                  <a:gd name="T4" fmla="*/ 0 w 102"/>
                  <a:gd name="T5" fmla="*/ 155 h 186"/>
                  <a:gd name="T6" fmla="*/ 39 w 102"/>
                  <a:gd name="T7" fmla="*/ 165 h 186"/>
                  <a:gd name="T8" fmla="*/ 39 w 102"/>
                  <a:gd name="T9" fmla="*/ 186 h 186"/>
                  <a:gd name="T10" fmla="*/ 62 w 102"/>
                  <a:gd name="T11" fmla="*/ 186 h 186"/>
                  <a:gd name="T12" fmla="*/ 62 w 102"/>
                  <a:gd name="T13" fmla="*/ 163 h 186"/>
                  <a:gd name="T14" fmla="*/ 102 w 102"/>
                  <a:gd name="T15" fmla="*/ 121 h 186"/>
                  <a:gd name="T16" fmla="*/ 64 w 102"/>
                  <a:gd name="T17" fmla="*/ 78 h 186"/>
                  <a:gd name="T18" fmla="*/ 37 w 102"/>
                  <a:gd name="T19" fmla="*/ 59 h 186"/>
                  <a:gd name="T20" fmla="*/ 56 w 102"/>
                  <a:gd name="T21" fmla="*/ 46 h 186"/>
                  <a:gd name="T22" fmla="*/ 89 w 102"/>
                  <a:gd name="T23" fmla="*/ 54 h 186"/>
                  <a:gd name="T24" fmla="*/ 96 w 102"/>
                  <a:gd name="T25" fmla="*/ 28 h 186"/>
                  <a:gd name="T26" fmla="*/ 63 w 102"/>
                  <a:gd name="T27" fmla="*/ 20 h 186"/>
                  <a:gd name="T28" fmla="*/ 63 w 102"/>
                  <a:gd name="T29" fmla="*/ 0 h 186"/>
                  <a:gd name="T30" fmla="*/ 40 w 102"/>
                  <a:gd name="T31" fmla="*/ 0 h 186"/>
                  <a:gd name="T32" fmla="*/ 40 w 102"/>
                  <a:gd name="T33" fmla="*/ 22 h 186"/>
                  <a:gd name="T34" fmla="*/ 2 w 102"/>
                  <a:gd name="T35" fmla="*/ 62 h 186"/>
                  <a:gd name="T36" fmla="*/ 43 w 102"/>
                  <a:gd name="T37" fmla="*/ 104 h 186"/>
                  <a:gd name="T38" fmla="*/ 67 w 102"/>
                  <a:gd name="T39" fmla="*/ 124 h 186"/>
                  <a:gd name="T40" fmla="*/ 45 w 102"/>
                  <a:gd name="T41" fmla="*/ 138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2" h="186">
                    <a:moveTo>
                      <a:pt x="45" y="138"/>
                    </a:moveTo>
                    <a:cubicBezTo>
                      <a:pt x="30" y="138"/>
                      <a:pt x="17" y="133"/>
                      <a:pt x="7" y="128"/>
                    </a:cubicBezTo>
                    <a:cubicBezTo>
                      <a:pt x="0" y="155"/>
                      <a:pt x="0" y="155"/>
                      <a:pt x="0" y="155"/>
                    </a:cubicBezTo>
                    <a:cubicBezTo>
                      <a:pt x="9" y="160"/>
                      <a:pt x="24" y="164"/>
                      <a:pt x="39" y="165"/>
                    </a:cubicBezTo>
                    <a:cubicBezTo>
                      <a:pt x="39" y="186"/>
                      <a:pt x="39" y="186"/>
                      <a:pt x="39" y="186"/>
                    </a:cubicBezTo>
                    <a:cubicBezTo>
                      <a:pt x="62" y="186"/>
                      <a:pt x="62" y="186"/>
                      <a:pt x="62" y="186"/>
                    </a:cubicBezTo>
                    <a:cubicBezTo>
                      <a:pt x="62" y="163"/>
                      <a:pt x="62" y="163"/>
                      <a:pt x="62" y="163"/>
                    </a:cubicBezTo>
                    <a:cubicBezTo>
                      <a:pt x="88" y="158"/>
                      <a:pt x="102" y="141"/>
                      <a:pt x="102" y="121"/>
                    </a:cubicBezTo>
                    <a:cubicBezTo>
                      <a:pt x="102" y="100"/>
                      <a:pt x="91" y="88"/>
                      <a:pt x="64" y="78"/>
                    </a:cubicBezTo>
                    <a:cubicBezTo>
                      <a:pt x="45" y="71"/>
                      <a:pt x="37" y="66"/>
                      <a:pt x="37" y="59"/>
                    </a:cubicBezTo>
                    <a:cubicBezTo>
                      <a:pt x="37" y="52"/>
                      <a:pt x="41" y="46"/>
                      <a:pt x="56" y="46"/>
                    </a:cubicBezTo>
                    <a:cubicBezTo>
                      <a:pt x="73" y="46"/>
                      <a:pt x="83" y="51"/>
                      <a:pt x="89" y="54"/>
                    </a:cubicBezTo>
                    <a:cubicBezTo>
                      <a:pt x="96" y="28"/>
                      <a:pt x="96" y="28"/>
                      <a:pt x="96" y="28"/>
                    </a:cubicBezTo>
                    <a:cubicBezTo>
                      <a:pt x="88" y="24"/>
                      <a:pt x="78" y="21"/>
                      <a:pt x="63" y="2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0" y="22"/>
                      <a:pt x="40" y="22"/>
                      <a:pt x="40" y="22"/>
                    </a:cubicBezTo>
                    <a:cubicBezTo>
                      <a:pt x="16" y="26"/>
                      <a:pt x="2" y="42"/>
                      <a:pt x="2" y="62"/>
                    </a:cubicBezTo>
                    <a:cubicBezTo>
                      <a:pt x="2" y="85"/>
                      <a:pt x="18" y="96"/>
                      <a:pt x="43" y="104"/>
                    </a:cubicBezTo>
                    <a:cubicBezTo>
                      <a:pt x="60" y="110"/>
                      <a:pt x="67" y="115"/>
                      <a:pt x="67" y="124"/>
                    </a:cubicBezTo>
                    <a:cubicBezTo>
                      <a:pt x="67" y="133"/>
                      <a:pt x="58" y="138"/>
                      <a:pt x="45" y="1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4" name="Freeform 258"/>
              <p:cNvSpPr>
                <a:spLocks noEditPoints="1"/>
              </p:cNvSpPr>
              <p:nvPr/>
            </p:nvSpPr>
            <p:spPr bwMode="auto">
              <a:xfrm>
                <a:off x="3242890" y="2068898"/>
                <a:ext cx="139051" cy="140193"/>
              </a:xfrm>
              <a:custGeom>
                <a:avLst/>
                <a:gdLst>
                  <a:gd name="T0" fmla="*/ 103 w 206"/>
                  <a:gd name="T1" fmla="*/ 208 h 208"/>
                  <a:gd name="T2" fmla="*/ 206 w 206"/>
                  <a:gd name="T3" fmla="*/ 104 h 208"/>
                  <a:gd name="T4" fmla="*/ 103 w 206"/>
                  <a:gd name="T5" fmla="*/ 0 h 208"/>
                  <a:gd name="T6" fmla="*/ 0 w 206"/>
                  <a:gd name="T7" fmla="*/ 104 h 208"/>
                  <a:gd name="T8" fmla="*/ 103 w 206"/>
                  <a:gd name="T9" fmla="*/ 208 h 208"/>
                  <a:gd name="T10" fmla="*/ 103 w 206"/>
                  <a:gd name="T11" fmla="*/ 25 h 208"/>
                  <a:gd name="T12" fmla="*/ 181 w 206"/>
                  <a:gd name="T13" fmla="*/ 104 h 208"/>
                  <a:gd name="T14" fmla="*/ 103 w 206"/>
                  <a:gd name="T15" fmla="*/ 183 h 208"/>
                  <a:gd name="T16" fmla="*/ 24 w 206"/>
                  <a:gd name="T17" fmla="*/ 104 h 208"/>
                  <a:gd name="T18" fmla="*/ 103 w 206"/>
                  <a:gd name="T19" fmla="*/ 2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6" h="208">
                    <a:moveTo>
                      <a:pt x="103" y="208"/>
                    </a:moveTo>
                    <a:cubicBezTo>
                      <a:pt x="160" y="208"/>
                      <a:pt x="206" y="161"/>
                      <a:pt x="206" y="104"/>
                    </a:cubicBezTo>
                    <a:cubicBezTo>
                      <a:pt x="206" y="46"/>
                      <a:pt x="160" y="0"/>
                      <a:pt x="103" y="0"/>
                    </a:cubicBezTo>
                    <a:cubicBezTo>
                      <a:pt x="46" y="0"/>
                      <a:pt x="0" y="46"/>
                      <a:pt x="0" y="104"/>
                    </a:cubicBezTo>
                    <a:cubicBezTo>
                      <a:pt x="0" y="161"/>
                      <a:pt x="46" y="208"/>
                      <a:pt x="103" y="208"/>
                    </a:cubicBezTo>
                    <a:close/>
                    <a:moveTo>
                      <a:pt x="103" y="25"/>
                    </a:moveTo>
                    <a:cubicBezTo>
                      <a:pt x="146" y="25"/>
                      <a:pt x="181" y="60"/>
                      <a:pt x="181" y="104"/>
                    </a:cubicBezTo>
                    <a:cubicBezTo>
                      <a:pt x="181" y="147"/>
                      <a:pt x="146" y="183"/>
                      <a:pt x="103" y="183"/>
                    </a:cubicBezTo>
                    <a:cubicBezTo>
                      <a:pt x="60" y="183"/>
                      <a:pt x="24" y="147"/>
                      <a:pt x="24" y="104"/>
                    </a:cubicBezTo>
                    <a:cubicBezTo>
                      <a:pt x="24" y="60"/>
                      <a:pt x="60" y="25"/>
                      <a:pt x="103" y="2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5" name="Freeform 259"/>
              <p:cNvSpPr/>
              <p:nvPr/>
            </p:nvSpPr>
            <p:spPr bwMode="auto">
              <a:xfrm>
                <a:off x="3290288" y="2100592"/>
                <a:ext cx="41687" cy="76807"/>
              </a:xfrm>
              <a:custGeom>
                <a:avLst/>
                <a:gdLst>
                  <a:gd name="T0" fmla="*/ 28 w 62"/>
                  <a:gd name="T1" fmla="*/ 84 h 114"/>
                  <a:gd name="T2" fmla="*/ 4 w 62"/>
                  <a:gd name="T3" fmla="*/ 78 h 114"/>
                  <a:gd name="T4" fmla="*/ 0 w 62"/>
                  <a:gd name="T5" fmla="*/ 94 h 114"/>
                  <a:gd name="T6" fmla="*/ 24 w 62"/>
                  <a:gd name="T7" fmla="*/ 100 h 114"/>
                  <a:gd name="T8" fmla="*/ 24 w 62"/>
                  <a:gd name="T9" fmla="*/ 114 h 114"/>
                  <a:gd name="T10" fmla="*/ 38 w 62"/>
                  <a:gd name="T11" fmla="*/ 114 h 114"/>
                  <a:gd name="T12" fmla="*/ 38 w 62"/>
                  <a:gd name="T13" fmla="*/ 99 h 114"/>
                  <a:gd name="T14" fmla="*/ 62 w 62"/>
                  <a:gd name="T15" fmla="*/ 74 h 114"/>
                  <a:gd name="T16" fmla="*/ 39 w 62"/>
                  <a:gd name="T17" fmla="*/ 48 h 114"/>
                  <a:gd name="T18" fmla="*/ 22 w 62"/>
                  <a:gd name="T19" fmla="*/ 36 h 114"/>
                  <a:gd name="T20" fmla="*/ 34 w 62"/>
                  <a:gd name="T21" fmla="*/ 28 h 114"/>
                  <a:gd name="T22" fmla="*/ 54 w 62"/>
                  <a:gd name="T23" fmla="*/ 33 h 114"/>
                  <a:gd name="T24" fmla="*/ 59 w 62"/>
                  <a:gd name="T25" fmla="*/ 17 h 114"/>
                  <a:gd name="T26" fmla="*/ 38 w 62"/>
                  <a:gd name="T27" fmla="*/ 12 h 114"/>
                  <a:gd name="T28" fmla="*/ 38 w 62"/>
                  <a:gd name="T29" fmla="*/ 0 h 114"/>
                  <a:gd name="T30" fmla="*/ 25 w 62"/>
                  <a:gd name="T31" fmla="*/ 0 h 114"/>
                  <a:gd name="T32" fmla="*/ 25 w 62"/>
                  <a:gd name="T33" fmla="*/ 13 h 114"/>
                  <a:gd name="T34" fmla="*/ 1 w 62"/>
                  <a:gd name="T35" fmla="*/ 38 h 114"/>
                  <a:gd name="T36" fmla="*/ 26 w 62"/>
                  <a:gd name="T37" fmla="*/ 64 h 114"/>
                  <a:gd name="T38" fmla="*/ 41 w 62"/>
                  <a:gd name="T39" fmla="*/ 76 h 114"/>
                  <a:gd name="T40" fmla="*/ 28 w 62"/>
                  <a:gd name="T41" fmla="*/ 8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2" h="114">
                    <a:moveTo>
                      <a:pt x="28" y="84"/>
                    </a:moveTo>
                    <a:cubicBezTo>
                      <a:pt x="19" y="84"/>
                      <a:pt x="10" y="81"/>
                      <a:pt x="4" y="78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6" y="97"/>
                      <a:pt x="15" y="100"/>
                      <a:pt x="24" y="100"/>
                    </a:cubicBezTo>
                    <a:cubicBezTo>
                      <a:pt x="24" y="114"/>
                      <a:pt x="24" y="114"/>
                      <a:pt x="24" y="114"/>
                    </a:cubicBezTo>
                    <a:cubicBezTo>
                      <a:pt x="38" y="114"/>
                      <a:pt x="38" y="114"/>
                      <a:pt x="38" y="114"/>
                    </a:cubicBezTo>
                    <a:cubicBezTo>
                      <a:pt x="38" y="99"/>
                      <a:pt x="38" y="99"/>
                      <a:pt x="38" y="99"/>
                    </a:cubicBezTo>
                    <a:cubicBezTo>
                      <a:pt x="54" y="97"/>
                      <a:pt x="62" y="86"/>
                      <a:pt x="62" y="74"/>
                    </a:cubicBezTo>
                    <a:cubicBezTo>
                      <a:pt x="62" y="61"/>
                      <a:pt x="56" y="53"/>
                      <a:pt x="39" y="48"/>
                    </a:cubicBezTo>
                    <a:cubicBezTo>
                      <a:pt x="27" y="43"/>
                      <a:pt x="22" y="40"/>
                      <a:pt x="22" y="36"/>
                    </a:cubicBezTo>
                    <a:cubicBezTo>
                      <a:pt x="22" y="32"/>
                      <a:pt x="25" y="28"/>
                      <a:pt x="34" y="28"/>
                    </a:cubicBezTo>
                    <a:cubicBezTo>
                      <a:pt x="44" y="28"/>
                      <a:pt x="51" y="31"/>
                      <a:pt x="54" y="33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4" y="15"/>
                      <a:pt x="47" y="13"/>
                      <a:pt x="38" y="12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10" y="16"/>
                      <a:pt x="1" y="26"/>
                      <a:pt x="1" y="38"/>
                    </a:cubicBezTo>
                    <a:cubicBezTo>
                      <a:pt x="1" y="52"/>
                      <a:pt x="11" y="58"/>
                      <a:pt x="26" y="64"/>
                    </a:cubicBezTo>
                    <a:cubicBezTo>
                      <a:pt x="37" y="67"/>
                      <a:pt x="41" y="70"/>
                      <a:pt x="41" y="76"/>
                    </a:cubicBezTo>
                    <a:cubicBezTo>
                      <a:pt x="41" y="81"/>
                      <a:pt x="36" y="84"/>
                      <a:pt x="28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6" name="Freeform 260"/>
              <p:cNvSpPr/>
              <p:nvPr/>
            </p:nvSpPr>
            <p:spPr bwMode="auto">
              <a:xfrm>
                <a:off x="3430481" y="2157982"/>
                <a:ext cx="41972" cy="76235"/>
              </a:xfrm>
              <a:custGeom>
                <a:avLst/>
                <a:gdLst>
                  <a:gd name="T0" fmla="*/ 37 w 62"/>
                  <a:gd name="T1" fmla="*/ 113 h 113"/>
                  <a:gd name="T2" fmla="*/ 37 w 62"/>
                  <a:gd name="T3" fmla="*/ 99 h 113"/>
                  <a:gd name="T4" fmla="*/ 62 w 62"/>
                  <a:gd name="T5" fmla="*/ 73 h 113"/>
                  <a:gd name="T6" fmla="*/ 39 w 62"/>
                  <a:gd name="T7" fmla="*/ 47 h 113"/>
                  <a:gd name="T8" fmla="*/ 22 w 62"/>
                  <a:gd name="T9" fmla="*/ 35 h 113"/>
                  <a:gd name="T10" fmla="*/ 34 w 62"/>
                  <a:gd name="T11" fmla="*/ 27 h 113"/>
                  <a:gd name="T12" fmla="*/ 54 w 62"/>
                  <a:gd name="T13" fmla="*/ 32 h 113"/>
                  <a:gd name="T14" fmla="*/ 58 w 62"/>
                  <a:gd name="T15" fmla="*/ 16 h 113"/>
                  <a:gd name="T16" fmla="*/ 38 w 62"/>
                  <a:gd name="T17" fmla="*/ 12 h 113"/>
                  <a:gd name="T18" fmla="*/ 38 w 62"/>
                  <a:gd name="T19" fmla="*/ 0 h 113"/>
                  <a:gd name="T20" fmla="*/ 24 w 62"/>
                  <a:gd name="T21" fmla="*/ 0 h 113"/>
                  <a:gd name="T22" fmla="*/ 24 w 62"/>
                  <a:gd name="T23" fmla="*/ 13 h 113"/>
                  <a:gd name="T24" fmla="*/ 1 w 62"/>
                  <a:gd name="T25" fmla="*/ 37 h 113"/>
                  <a:gd name="T26" fmla="*/ 26 w 62"/>
                  <a:gd name="T27" fmla="*/ 63 h 113"/>
                  <a:gd name="T28" fmla="*/ 40 w 62"/>
                  <a:gd name="T29" fmla="*/ 75 h 113"/>
                  <a:gd name="T30" fmla="*/ 27 w 62"/>
                  <a:gd name="T31" fmla="*/ 84 h 113"/>
                  <a:gd name="T32" fmla="*/ 4 w 62"/>
                  <a:gd name="T33" fmla="*/ 77 h 113"/>
                  <a:gd name="T34" fmla="*/ 0 w 62"/>
                  <a:gd name="T35" fmla="*/ 94 h 113"/>
                  <a:gd name="T36" fmla="*/ 23 w 62"/>
                  <a:gd name="T37" fmla="*/ 100 h 113"/>
                  <a:gd name="T38" fmla="*/ 23 w 62"/>
                  <a:gd name="T39" fmla="*/ 113 h 113"/>
                  <a:gd name="T40" fmla="*/ 37 w 62"/>
                  <a:gd name="T41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2" h="113">
                    <a:moveTo>
                      <a:pt x="37" y="113"/>
                    </a:moveTo>
                    <a:cubicBezTo>
                      <a:pt x="37" y="99"/>
                      <a:pt x="37" y="99"/>
                      <a:pt x="37" y="99"/>
                    </a:cubicBezTo>
                    <a:cubicBezTo>
                      <a:pt x="53" y="96"/>
                      <a:pt x="62" y="85"/>
                      <a:pt x="62" y="73"/>
                    </a:cubicBezTo>
                    <a:cubicBezTo>
                      <a:pt x="62" y="60"/>
                      <a:pt x="55" y="53"/>
                      <a:pt x="39" y="47"/>
                    </a:cubicBezTo>
                    <a:cubicBezTo>
                      <a:pt x="27" y="43"/>
                      <a:pt x="22" y="40"/>
                      <a:pt x="22" y="35"/>
                    </a:cubicBezTo>
                    <a:cubicBezTo>
                      <a:pt x="22" y="31"/>
                      <a:pt x="25" y="27"/>
                      <a:pt x="34" y="27"/>
                    </a:cubicBezTo>
                    <a:cubicBezTo>
                      <a:pt x="44" y="27"/>
                      <a:pt x="50" y="30"/>
                      <a:pt x="54" y="32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53" y="14"/>
                      <a:pt x="47" y="12"/>
                      <a:pt x="38" y="12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9" y="16"/>
                      <a:pt x="1" y="25"/>
                      <a:pt x="1" y="37"/>
                    </a:cubicBezTo>
                    <a:cubicBezTo>
                      <a:pt x="1" y="51"/>
                      <a:pt x="11" y="58"/>
                      <a:pt x="26" y="63"/>
                    </a:cubicBezTo>
                    <a:cubicBezTo>
                      <a:pt x="36" y="66"/>
                      <a:pt x="40" y="70"/>
                      <a:pt x="40" y="75"/>
                    </a:cubicBezTo>
                    <a:cubicBezTo>
                      <a:pt x="40" y="80"/>
                      <a:pt x="35" y="84"/>
                      <a:pt x="27" y="84"/>
                    </a:cubicBezTo>
                    <a:cubicBezTo>
                      <a:pt x="18" y="84"/>
                      <a:pt x="10" y="81"/>
                      <a:pt x="4" y="77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5" y="97"/>
                      <a:pt x="14" y="99"/>
                      <a:pt x="23" y="100"/>
                    </a:cubicBezTo>
                    <a:cubicBezTo>
                      <a:pt x="23" y="113"/>
                      <a:pt x="23" y="113"/>
                      <a:pt x="23" y="113"/>
                    </a:cubicBezTo>
                    <a:lnTo>
                      <a:pt x="37" y="1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7" name="Freeform 261"/>
              <p:cNvSpPr>
                <a:spLocks noEditPoints="1"/>
              </p:cNvSpPr>
              <p:nvPr/>
            </p:nvSpPr>
            <p:spPr bwMode="auto">
              <a:xfrm>
                <a:off x="3520136" y="2077464"/>
                <a:ext cx="95937" cy="96508"/>
              </a:xfrm>
              <a:custGeom>
                <a:avLst/>
                <a:gdLst>
                  <a:gd name="T0" fmla="*/ 0 w 142"/>
                  <a:gd name="T1" fmla="*/ 71 h 143"/>
                  <a:gd name="T2" fmla="*/ 71 w 142"/>
                  <a:gd name="T3" fmla="*/ 143 h 143"/>
                  <a:gd name="T4" fmla="*/ 142 w 142"/>
                  <a:gd name="T5" fmla="*/ 71 h 143"/>
                  <a:gd name="T6" fmla="*/ 71 w 142"/>
                  <a:gd name="T7" fmla="*/ 0 h 143"/>
                  <a:gd name="T8" fmla="*/ 0 w 142"/>
                  <a:gd name="T9" fmla="*/ 71 h 143"/>
                  <a:gd name="T10" fmla="*/ 125 w 142"/>
                  <a:gd name="T11" fmla="*/ 71 h 143"/>
                  <a:gd name="T12" fmla="*/ 71 w 142"/>
                  <a:gd name="T13" fmla="*/ 126 h 143"/>
                  <a:gd name="T14" fmla="*/ 17 w 142"/>
                  <a:gd name="T15" fmla="*/ 71 h 143"/>
                  <a:gd name="T16" fmla="*/ 71 w 142"/>
                  <a:gd name="T17" fmla="*/ 17 h 143"/>
                  <a:gd name="T18" fmla="*/ 125 w 142"/>
                  <a:gd name="T19" fmla="*/ 71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" h="143">
                    <a:moveTo>
                      <a:pt x="0" y="71"/>
                    </a:moveTo>
                    <a:cubicBezTo>
                      <a:pt x="0" y="111"/>
                      <a:pt x="32" y="143"/>
                      <a:pt x="71" y="143"/>
                    </a:cubicBezTo>
                    <a:cubicBezTo>
                      <a:pt x="110" y="143"/>
                      <a:pt x="142" y="111"/>
                      <a:pt x="142" y="71"/>
                    </a:cubicBezTo>
                    <a:cubicBezTo>
                      <a:pt x="142" y="32"/>
                      <a:pt x="110" y="0"/>
                      <a:pt x="71" y="0"/>
                    </a:cubicBezTo>
                    <a:cubicBezTo>
                      <a:pt x="32" y="0"/>
                      <a:pt x="0" y="32"/>
                      <a:pt x="0" y="71"/>
                    </a:cubicBezTo>
                    <a:close/>
                    <a:moveTo>
                      <a:pt x="125" y="71"/>
                    </a:moveTo>
                    <a:cubicBezTo>
                      <a:pt x="125" y="101"/>
                      <a:pt x="101" y="126"/>
                      <a:pt x="71" y="126"/>
                    </a:cubicBezTo>
                    <a:cubicBezTo>
                      <a:pt x="41" y="126"/>
                      <a:pt x="17" y="101"/>
                      <a:pt x="17" y="71"/>
                    </a:cubicBezTo>
                    <a:cubicBezTo>
                      <a:pt x="17" y="41"/>
                      <a:pt x="41" y="17"/>
                      <a:pt x="71" y="17"/>
                    </a:cubicBezTo>
                    <a:cubicBezTo>
                      <a:pt x="101" y="17"/>
                      <a:pt x="125" y="41"/>
                      <a:pt x="125" y="7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8" name="Freeform 262"/>
              <p:cNvSpPr/>
              <p:nvPr/>
            </p:nvSpPr>
            <p:spPr bwMode="auto">
              <a:xfrm>
                <a:off x="3553257" y="2099164"/>
                <a:ext cx="28267" cy="52537"/>
              </a:xfrm>
              <a:custGeom>
                <a:avLst/>
                <a:gdLst>
                  <a:gd name="T0" fmla="*/ 16 w 42"/>
                  <a:gd name="T1" fmla="*/ 0 h 78"/>
                  <a:gd name="T2" fmla="*/ 16 w 42"/>
                  <a:gd name="T3" fmla="*/ 9 h 78"/>
                  <a:gd name="T4" fmla="*/ 0 w 42"/>
                  <a:gd name="T5" fmla="*/ 26 h 78"/>
                  <a:gd name="T6" fmla="*/ 17 w 42"/>
                  <a:gd name="T7" fmla="*/ 44 h 78"/>
                  <a:gd name="T8" fmla="*/ 28 w 42"/>
                  <a:gd name="T9" fmla="*/ 52 h 78"/>
                  <a:gd name="T10" fmla="*/ 18 w 42"/>
                  <a:gd name="T11" fmla="*/ 58 h 78"/>
                  <a:gd name="T12" fmla="*/ 3 w 42"/>
                  <a:gd name="T13" fmla="*/ 54 h 78"/>
                  <a:gd name="T14" fmla="*/ 0 w 42"/>
                  <a:gd name="T15" fmla="*/ 65 h 78"/>
                  <a:gd name="T16" fmla="*/ 16 w 42"/>
                  <a:gd name="T17" fmla="*/ 69 h 78"/>
                  <a:gd name="T18" fmla="*/ 16 w 42"/>
                  <a:gd name="T19" fmla="*/ 78 h 78"/>
                  <a:gd name="T20" fmla="*/ 25 w 42"/>
                  <a:gd name="T21" fmla="*/ 78 h 78"/>
                  <a:gd name="T22" fmla="*/ 25 w 42"/>
                  <a:gd name="T23" fmla="*/ 69 h 78"/>
                  <a:gd name="T24" fmla="*/ 42 w 42"/>
                  <a:gd name="T25" fmla="*/ 51 h 78"/>
                  <a:gd name="T26" fmla="*/ 26 w 42"/>
                  <a:gd name="T27" fmla="*/ 33 h 78"/>
                  <a:gd name="T28" fmla="*/ 15 w 42"/>
                  <a:gd name="T29" fmla="*/ 25 h 78"/>
                  <a:gd name="T30" fmla="*/ 23 w 42"/>
                  <a:gd name="T31" fmla="*/ 19 h 78"/>
                  <a:gd name="T32" fmla="*/ 37 w 42"/>
                  <a:gd name="T33" fmla="*/ 23 h 78"/>
                  <a:gd name="T34" fmla="*/ 40 w 42"/>
                  <a:gd name="T35" fmla="*/ 12 h 78"/>
                  <a:gd name="T36" fmla="*/ 26 w 42"/>
                  <a:gd name="T37" fmla="*/ 9 h 78"/>
                  <a:gd name="T38" fmla="*/ 26 w 42"/>
                  <a:gd name="T39" fmla="*/ 0 h 78"/>
                  <a:gd name="T40" fmla="*/ 16 w 42"/>
                  <a:gd name="T41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" h="78">
                    <a:moveTo>
                      <a:pt x="16" y="0"/>
                    </a:moveTo>
                    <a:cubicBezTo>
                      <a:pt x="16" y="9"/>
                      <a:pt x="16" y="9"/>
                      <a:pt x="16" y="9"/>
                    </a:cubicBezTo>
                    <a:cubicBezTo>
                      <a:pt x="6" y="11"/>
                      <a:pt x="0" y="18"/>
                      <a:pt x="0" y="26"/>
                    </a:cubicBezTo>
                    <a:cubicBezTo>
                      <a:pt x="0" y="36"/>
                      <a:pt x="7" y="40"/>
                      <a:pt x="17" y="44"/>
                    </a:cubicBezTo>
                    <a:cubicBezTo>
                      <a:pt x="25" y="46"/>
                      <a:pt x="28" y="49"/>
                      <a:pt x="28" y="52"/>
                    </a:cubicBezTo>
                    <a:cubicBezTo>
                      <a:pt x="28" y="56"/>
                      <a:pt x="24" y="58"/>
                      <a:pt x="18" y="58"/>
                    </a:cubicBezTo>
                    <a:cubicBezTo>
                      <a:pt x="12" y="58"/>
                      <a:pt x="7" y="56"/>
                      <a:pt x="3" y="54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3" y="67"/>
                      <a:pt x="10" y="69"/>
                      <a:pt x="16" y="69"/>
                    </a:cubicBezTo>
                    <a:cubicBezTo>
                      <a:pt x="16" y="78"/>
                      <a:pt x="16" y="78"/>
                      <a:pt x="16" y="78"/>
                    </a:cubicBezTo>
                    <a:cubicBezTo>
                      <a:pt x="25" y="78"/>
                      <a:pt x="25" y="78"/>
                      <a:pt x="25" y="78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36" y="67"/>
                      <a:pt x="42" y="59"/>
                      <a:pt x="42" y="51"/>
                    </a:cubicBezTo>
                    <a:cubicBezTo>
                      <a:pt x="42" y="42"/>
                      <a:pt x="38" y="37"/>
                      <a:pt x="26" y="33"/>
                    </a:cubicBezTo>
                    <a:cubicBezTo>
                      <a:pt x="18" y="30"/>
                      <a:pt x="15" y="28"/>
                      <a:pt x="15" y="25"/>
                    </a:cubicBezTo>
                    <a:cubicBezTo>
                      <a:pt x="15" y="22"/>
                      <a:pt x="17" y="19"/>
                      <a:pt x="23" y="19"/>
                    </a:cubicBezTo>
                    <a:cubicBezTo>
                      <a:pt x="30" y="19"/>
                      <a:pt x="34" y="22"/>
                      <a:pt x="37" y="23"/>
                    </a:cubicBezTo>
                    <a:cubicBezTo>
                      <a:pt x="40" y="12"/>
                      <a:pt x="40" y="12"/>
                      <a:pt x="40" y="12"/>
                    </a:cubicBezTo>
                    <a:cubicBezTo>
                      <a:pt x="36" y="10"/>
                      <a:pt x="32" y="9"/>
                      <a:pt x="26" y="9"/>
                    </a:cubicBezTo>
                    <a:cubicBezTo>
                      <a:pt x="26" y="0"/>
                      <a:pt x="26" y="0"/>
                      <a:pt x="26" y="0"/>
                    </a:cubicBez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9" name="Freeform 263"/>
              <p:cNvSpPr/>
              <p:nvPr/>
            </p:nvSpPr>
            <p:spPr bwMode="auto">
              <a:xfrm>
                <a:off x="3382512" y="2125432"/>
                <a:ext cx="139051" cy="107929"/>
              </a:xfrm>
              <a:custGeom>
                <a:avLst/>
                <a:gdLst>
                  <a:gd name="T0" fmla="*/ 190 w 206"/>
                  <a:gd name="T1" fmla="*/ 160 h 160"/>
                  <a:gd name="T2" fmla="*/ 206 w 206"/>
                  <a:gd name="T3" fmla="*/ 104 h 160"/>
                  <a:gd name="T4" fmla="*/ 103 w 206"/>
                  <a:gd name="T5" fmla="*/ 0 h 160"/>
                  <a:gd name="T6" fmla="*/ 0 w 206"/>
                  <a:gd name="T7" fmla="*/ 104 h 160"/>
                  <a:gd name="T8" fmla="*/ 17 w 206"/>
                  <a:gd name="T9" fmla="*/ 160 h 160"/>
                  <a:gd name="T10" fmla="*/ 48 w 206"/>
                  <a:gd name="T11" fmla="*/ 160 h 160"/>
                  <a:gd name="T12" fmla="*/ 25 w 206"/>
                  <a:gd name="T13" fmla="*/ 104 h 160"/>
                  <a:gd name="T14" fmla="*/ 103 w 206"/>
                  <a:gd name="T15" fmla="*/ 25 h 160"/>
                  <a:gd name="T16" fmla="*/ 182 w 206"/>
                  <a:gd name="T17" fmla="*/ 104 h 160"/>
                  <a:gd name="T18" fmla="*/ 158 w 206"/>
                  <a:gd name="T19" fmla="*/ 160 h 160"/>
                  <a:gd name="T20" fmla="*/ 190 w 206"/>
                  <a:gd name="T21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6" h="160">
                    <a:moveTo>
                      <a:pt x="190" y="160"/>
                    </a:moveTo>
                    <a:cubicBezTo>
                      <a:pt x="200" y="144"/>
                      <a:pt x="206" y="125"/>
                      <a:pt x="206" y="104"/>
                    </a:cubicBezTo>
                    <a:cubicBezTo>
                      <a:pt x="206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25"/>
                      <a:pt x="6" y="144"/>
                      <a:pt x="17" y="160"/>
                    </a:cubicBezTo>
                    <a:cubicBezTo>
                      <a:pt x="48" y="160"/>
                      <a:pt x="48" y="160"/>
                      <a:pt x="48" y="160"/>
                    </a:cubicBezTo>
                    <a:cubicBezTo>
                      <a:pt x="34" y="146"/>
                      <a:pt x="25" y="126"/>
                      <a:pt x="25" y="104"/>
                    </a:cubicBezTo>
                    <a:cubicBezTo>
                      <a:pt x="25" y="60"/>
                      <a:pt x="60" y="25"/>
                      <a:pt x="103" y="25"/>
                    </a:cubicBezTo>
                    <a:cubicBezTo>
                      <a:pt x="146" y="25"/>
                      <a:pt x="182" y="60"/>
                      <a:pt x="182" y="104"/>
                    </a:cubicBezTo>
                    <a:cubicBezTo>
                      <a:pt x="182" y="126"/>
                      <a:pt x="173" y="146"/>
                      <a:pt x="158" y="160"/>
                    </a:cubicBezTo>
                    <a:lnTo>
                      <a:pt x="190" y="1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0" name="Freeform 264"/>
              <p:cNvSpPr>
                <a:spLocks noEditPoints="1"/>
              </p:cNvSpPr>
              <p:nvPr/>
            </p:nvSpPr>
            <p:spPr bwMode="auto">
              <a:xfrm>
                <a:off x="3212624" y="2239643"/>
                <a:ext cx="436569" cy="47112"/>
              </a:xfrm>
              <a:custGeom>
                <a:avLst/>
                <a:gdLst>
                  <a:gd name="T0" fmla="*/ 608 w 647"/>
                  <a:gd name="T1" fmla="*/ 0 h 70"/>
                  <a:gd name="T2" fmla="*/ 39 w 647"/>
                  <a:gd name="T3" fmla="*/ 0 h 70"/>
                  <a:gd name="T4" fmla="*/ 0 w 647"/>
                  <a:gd name="T5" fmla="*/ 18 h 70"/>
                  <a:gd name="T6" fmla="*/ 0 w 647"/>
                  <a:gd name="T7" fmla="*/ 51 h 70"/>
                  <a:gd name="T8" fmla="*/ 39 w 647"/>
                  <a:gd name="T9" fmla="*/ 70 h 70"/>
                  <a:gd name="T10" fmla="*/ 608 w 647"/>
                  <a:gd name="T11" fmla="*/ 70 h 70"/>
                  <a:gd name="T12" fmla="*/ 647 w 647"/>
                  <a:gd name="T13" fmla="*/ 51 h 70"/>
                  <a:gd name="T14" fmla="*/ 647 w 647"/>
                  <a:gd name="T15" fmla="*/ 18 h 70"/>
                  <a:gd name="T16" fmla="*/ 608 w 647"/>
                  <a:gd name="T17" fmla="*/ 0 h 70"/>
                  <a:gd name="T18" fmla="*/ 84 w 647"/>
                  <a:gd name="T19" fmla="*/ 56 h 70"/>
                  <a:gd name="T20" fmla="*/ 39 w 647"/>
                  <a:gd name="T21" fmla="*/ 56 h 70"/>
                  <a:gd name="T22" fmla="*/ 30 w 647"/>
                  <a:gd name="T23" fmla="*/ 51 h 70"/>
                  <a:gd name="T24" fmla="*/ 30 w 647"/>
                  <a:gd name="T25" fmla="*/ 18 h 70"/>
                  <a:gd name="T26" fmla="*/ 39 w 647"/>
                  <a:gd name="T27" fmla="*/ 14 h 70"/>
                  <a:gd name="T28" fmla="*/ 84 w 647"/>
                  <a:gd name="T29" fmla="*/ 14 h 70"/>
                  <a:gd name="T30" fmla="*/ 75 w 647"/>
                  <a:gd name="T31" fmla="*/ 18 h 70"/>
                  <a:gd name="T32" fmla="*/ 75 w 647"/>
                  <a:gd name="T33" fmla="*/ 51 h 70"/>
                  <a:gd name="T34" fmla="*/ 84 w 647"/>
                  <a:gd name="T35" fmla="*/ 56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47" h="70">
                    <a:moveTo>
                      <a:pt x="608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18" y="0"/>
                      <a:pt x="0" y="9"/>
                      <a:pt x="0" y="18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61"/>
                      <a:pt x="18" y="70"/>
                      <a:pt x="39" y="70"/>
                    </a:cubicBezTo>
                    <a:cubicBezTo>
                      <a:pt x="608" y="70"/>
                      <a:pt x="608" y="70"/>
                      <a:pt x="608" y="70"/>
                    </a:cubicBezTo>
                    <a:cubicBezTo>
                      <a:pt x="630" y="70"/>
                      <a:pt x="647" y="61"/>
                      <a:pt x="647" y="51"/>
                    </a:cubicBezTo>
                    <a:cubicBezTo>
                      <a:pt x="647" y="18"/>
                      <a:pt x="647" y="18"/>
                      <a:pt x="647" y="18"/>
                    </a:cubicBezTo>
                    <a:cubicBezTo>
                      <a:pt x="647" y="9"/>
                      <a:pt x="630" y="0"/>
                      <a:pt x="608" y="0"/>
                    </a:cubicBezTo>
                    <a:close/>
                    <a:moveTo>
                      <a:pt x="84" y="56"/>
                    </a:moveTo>
                    <a:cubicBezTo>
                      <a:pt x="39" y="56"/>
                      <a:pt x="39" y="56"/>
                      <a:pt x="39" y="56"/>
                    </a:cubicBezTo>
                    <a:cubicBezTo>
                      <a:pt x="34" y="56"/>
                      <a:pt x="30" y="54"/>
                      <a:pt x="30" y="51"/>
                    </a:cubicBezTo>
                    <a:cubicBezTo>
                      <a:pt x="30" y="18"/>
                      <a:pt x="30" y="18"/>
                      <a:pt x="30" y="18"/>
                    </a:cubicBezTo>
                    <a:cubicBezTo>
                      <a:pt x="30" y="16"/>
                      <a:pt x="34" y="14"/>
                      <a:pt x="39" y="14"/>
                    </a:cubicBezTo>
                    <a:cubicBezTo>
                      <a:pt x="84" y="14"/>
                      <a:pt x="84" y="14"/>
                      <a:pt x="84" y="14"/>
                    </a:cubicBezTo>
                    <a:cubicBezTo>
                      <a:pt x="79" y="14"/>
                      <a:pt x="75" y="16"/>
                      <a:pt x="75" y="18"/>
                    </a:cubicBezTo>
                    <a:cubicBezTo>
                      <a:pt x="75" y="51"/>
                      <a:pt x="75" y="51"/>
                      <a:pt x="75" y="51"/>
                    </a:cubicBezTo>
                    <a:cubicBezTo>
                      <a:pt x="75" y="54"/>
                      <a:pt x="79" y="56"/>
                      <a:pt x="84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1" name="Freeform 265"/>
              <p:cNvSpPr>
                <a:spLocks noEditPoints="1"/>
              </p:cNvSpPr>
              <p:nvPr/>
            </p:nvSpPr>
            <p:spPr bwMode="auto">
              <a:xfrm>
                <a:off x="3234896" y="2294749"/>
                <a:ext cx="400593" cy="240413"/>
              </a:xfrm>
              <a:custGeom>
                <a:avLst/>
                <a:gdLst>
                  <a:gd name="T0" fmla="*/ 0 w 594"/>
                  <a:gd name="T1" fmla="*/ 297 h 356"/>
                  <a:gd name="T2" fmla="*/ 59 w 594"/>
                  <a:gd name="T3" fmla="*/ 356 h 356"/>
                  <a:gd name="T4" fmla="*/ 534 w 594"/>
                  <a:gd name="T5" fmla="*/ 356 h 356"/>
                  <a:gd name="T6" fmla="*/ 594 w 594"/>
                  <a:gd name="T7" fmla="*/ 297 h 356"/>
                  <a:gd name="T8" fmla="*/ 594 w 594"/>
                  <a:gd name="T9" fmla="*/ 0 h 356"/>
                  <a:gd name="T10" fmla="*/ 0 w 594"/>
                  <a:gd name="T11" fmla="*/ 0 h 356"/>
                  <a:gd name="T12" fmla="*/ 0 w 594"/>
                  <a:gd name="T13" fmla="*/ 297 h 356"/>
                  <a:gd name="T14" fmla="*/ 35 w 594"/>
                  <a:gd name="T15" fmla="*/ 35 h 356"/>
                  <a:gd name="T16" fmla="*/ 70 w 594"/>
                  <a:gd name="T17" fmla="*/ 35 h 356"/>
                  <a:gd name="T18" fmla="*/ 70 w 594"/>
                  <a:gd name="T19" fmla="*/ 297 h 356"/>
                  <a:gd name="T20" fmla="*/ 94 w 594"/>
                  <a:gd name="T21" fmla="*/ 321 h 356"/>
                  <a:gd name="T22" fmla="*/ 59 w 594"/>
                  <a:gd name="T23" fmla="*/ 321 h 356"/>
                  <a:gd name="T24" fmla="*/ 35 w 594"/>
                  <a:gd name="T25" fmla="*/ 297 h 356"/>
                  <a:gd name="T26" fmla="*/ 35 w 594"/>
                  <a:gd name="T27" fmla="*/ 35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94" h="356">
                    <a:moveTo>
                      <a:pt x="0" y="297"/>
                    </a:moveTo>
                    <a:cubicBezTo>
                      <a:pt x="0" y="330"/>
                      <a:pt x="27" y="356"/>
                      <a:pt x="59" y="356"/>
                    </a:cubicBezTo>
                    <a:cubicBezTo>
                      <a:pt x="534" y="356"/>
                      <a:pt x="534" y="356"/>
                      <a:pt x="534" y="356"/>
                    </a:cubicBezTo>
                    <a:cubicBezTo>
                      <a:pt x="567" y="356"/>
                      <a:pt x="594" y="330"/>
                      <a:pt x="594" y="297"/>
                    </a:cubicBezTo>
                    <a:cubicBezTo>
                      <a:pt x="594" y="0"/>
                      <a:pt x="594" y="0"/>
                      <a:pt x="59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97"/>
                    </a:lnTo>
                    <a:close/>
                    <a:moveTo>
                      <a:pt x="35" y="35"/>
                    </a:moveTo>
                    <a:cubicBezTo>
                      <a:pt x="70" y="35"/>
                      <a:pt x="70" y="35"/>
                      <a:pt x="70" y="35"/>
                    </a:cubicBezTo>
                    <a:cubicBezTo>
                      <a:pt x="70" y="297"/>
                      <a:pt x="70" y="297"/>
                      <a:pt x="70" y="297"/>
                    </a:cubicBezTo>
                    <a:cubicBezTo>
                      <a:pt x="70" y="310"/>
                      <a:pt x="81" y="321"/>
                      <a:pt x="94" y="321"/>
                    </a:cubicBezTo>
                    <a:cubicBezTo>
                      <a:pt x="59" y="321"/>
                      <a:pt x="59" y="321"/>
                      <a:pt x="59" y="321"/>
                    </a:cubicBezTo>
                    <a:cubicBezTo>
                      <a:pt x="46" y="321"/>
                      <a:pt x="35" y="310"/>
                      <a:pt x="35" y="297"/>
                    </a:cubicBezTo>
                    <a:lnTo>
                      <a:pt x="35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5349" y="7616"/>
              <a:ext cx="1434" cy="1432"/>
              <a:chOff x="5349" y="7616"/>
              <a:chExt cx="1434" cy="1432"/>
            </a:xfrm>
          </p:grpSpPr>
          <p:grpSp>
            <p:nvGrpSpPr>
              <p:cNvPr id="47" name="组合 46"/>
              <p:cNvGrpSpPr/>
              <p:nvPr/>
            </p:nvGrpSpPr>
            <p:grpSpPr>
              <a:xfrm>
                <a:off x="5349" y="7616"/>
                <a:ext cx="1434" cy="1433"/>
                <a:chOff x="2646157" y="1103874"/>
                <a:chExt cx="910025" cy="910025"/>
              </a:xfrm>
            </p:grpSpPr>
            <p:grpSp>
              <p:nvGrpSpPr>
                <p:cNvPr id="48" name="组合 47"/>
                <p:cNvGrpSpPr/>
                <p:nvPr/>
              </p:nvGrpSpPr>
              <p:grpSpPr>
                <a:xfrm>
                  <a:off x="2646157" y="1103874"/>
                  <a:ext cx="910025" cy="910025"/>
                  <a:chOff x="1236675" y="2423160"/>
                  <a:chExt cx="1950720" cy="1950720"/>
                </a:xfrm>
              </p:grpSpPr>
              <p:sp>
                <p:nvSpPr>
                  <p:cNvPr id="50" name="椭圆 49"/>
                  <p:cNvSpPr/>
                  <p:nvPr/>
                </p:nvSpPr>
                <p:spPr>
                  <a:xfrm>
                    <a:off x="1236675" y="2423160"/>
                    <a:ext cx="1950720" cy="195072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76200" dir="2700000" algn="tl" rotWithShape="0">
                      <a:prstClr val="black">
                        <a:alpha val="22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51" name="椭圆 50"/>
                  <p:cNvSpPr/>
                  <p:nvPr/>
                </p:nvSpPr>
                <p:spPr>
                  <a:xfrm>
                    <a:off x="1426863" y="2613348"/>
                    <a:ext cx="1570349" cy="157034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49" name="椭圆 48"/>
                <p:cNvSpPr/>
                <p:nvPr/>
              </p:nvSpPr>
              <p:spPr>
                <a:xfrm>
                  <a:off x="2792045" y="1249762"/>
                  <a:ext cx="618249" cy="618249"/>
                </a:xfrm>
                <a:prstGeom prst="ellipse">
                  <a:avLst/>
                </a:prstGeom>
                <a:solidFill>
                  <a:srgbClr val="A1C921"/>
                </a:solidFill>
                <a:ln>
                  <a:noFill/>
                </a:ln>
                <a:effectLst>
                  <a:innerShdw dist="63500" dir="13500000">
                    <a:schemeClr val="accent3">
                      <a:lumMod val="50000"/>
                      <a:alpha val="50000"/>
                    </a:scheme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108" name="组合 107"/>
              <p:cNvGrpSpPr/>
              <p:nvPr/>
            </p:nvGrpSpPr>
            <p:grpSpPr>
              <a:xfrm>
                <a:off x="5893" y="8102"/>
                <a:ext cx="460" cy="516"/>
                <a:chOff x="3199776" y="780891"/>
                <a:chExt cx="470261" cy="527652"/>
              </a:xfrm>
              <a:solidFill>
                <a:schemeClr val="bg1"/>
              </a:solidFill>
            </p:grpSpPr>
            <p:sp>
              <p:nvSpPr>
                <p:cNvPr id="109" name="Freeform 433"/>
                <p:cNvSpPr>
                  <a:spLocks noEditPoints="1"/>
                </p:cNvSpPr>
                <p:nvPr/>
              </p:nvSpPr>
              <p:spPr bwMode="auto">
                <a:xfrm>
                  <a:off x="3262591" y="927080"/>
                  <a:ext cx="64814" cy="65671"/>
                </a:xfrm>
                <a:custGeom>
                  <a:avLst/>
                  <a:gdLst>
                    <a:gd name="T0" fmla="*/ 96 w 96"/>
                    <a:gd name="T1" fmla="*/ 48 h 97"/>
                    <a:gd name="T2" fmla="*/ 48 w 96"/>
                    <a:gd name="T3" fmla="*/ 0 h 97"/>
                    <a:gd name="T4" fmla="*/ 0 w 96"/>
                    <a:gd name="T5" fmla="*/ 48 h 97"/>
                    <a:gd name="T6" fmla="*/ 48 w 96"/>
                    <a:gd name="T7" fmla="*/ 97 h 97"/>
                    <a:gd name="T8" fmla="*/ 96 w 96"/>
                    <a:gd name="T9" fmla="*/ 48 h 97"/>
                    <a:gd name="T10" fmla="*/ 28 w 96"/>
                    <a:gd name="T11" fmla="*/ 71 h 97"/>
                    <a:gd name="T12" fmla="*/ 31 w 96"/>
                    <a:gd name="T13" fmla="*/ 61 h 97"/>
                    <a:gd name="T14" fmla="*/ 45 w 96"/>
                    <a:gd name="T15" fmla="*/ 65 h 97"/>
                    <a:gd name="T16" fmla="*/ 53 w 96"/>
                    <a:gd name="T17" fmla="*/ 60 h 97"/>
                    <a:gd name="T18" fmla="*/ 44 w 96"/>
                    <a:gd name="T19" fmla="*/ 52 h 97"/>
                    <a:gd name="T20" fmla="*/ 29 w 96"/>
                    <a:gd name="T21" fmla="*/ 37 h 97"/>
                    <a:gd name="T22" fmla="*/ 43 w 96"/>
                    <a:gd name="T23" fmla="*/ 21 h 97"/>
                    <a:gd name="T24" fmla="*/ 43 w 96"/>
                    <a:gd name="T25" fmla="*/ 13 h 97"/>
                    <a:gd name="T26" fmla="*/ 52 w 96"/>
                    <a:gd name="T27" fmla="*/ 13 h 97"/>
                    <a:gd name="T28" fmla="*/ 52 w 96"/>
                    <a:gd name="T29" fmla="*/ 21 h 97"/>
                    <a:gd name="T30" fmla="*/ 64 w 96"/>
                    <a:gd name="T31" fmla="*/ 24 h 97"/>
                    <a:gd name="T32" fmla="*/ 62 w 96"/>
                    <a:gd name="T33" fmla="*/ 33 h 97"/>
                    <a:gd name="T34" fmla="*/ 49 w 96"/>
                    <a:gd name="T35" fmla="*/ 30 h 97"/>
                    <a:gd name="T36" fmla="*/ 42 w 96"/>
                    <a:gd name="T37" fmla="*/ 35 h 97"/>
                    <a:gd name="T38" fmla="*/ 52 w 96"/>
                    <a:gd name="T39" fmla="*/ 42 h 97"/>
                    <a:gd name="T40" fmla="*/ 66 w 96"/>
                    <a:gd name="T41" fmla="*/ 58 h 97"/>
                    <a:gd name="T42" fmla="*/ 51 w 96"/>
                    <a:gd name="T43" fmla="*/ 74 h 97"/>
                    <a:gd name="T44" fmla="*/ 51 w 96"/>
                    <a:gd name="T45" fmla="*/ 83 h 97"/>
                    <a:gd name="T46" fmla="*/ 43 w 96"/>
                    <a:gd name="T47" fmla="*/ 83 h 97"/>
                    <a:gd name="T48" fmla="*/ 43 w 96"/>
                    <a:gd name="T49" fmla="*/ 75 h 97"/>
                    <a:gd name="T50" fmla="*/ 28 w 96"/>
                    <a:gd name="T51" fmla="*/ 71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96" h="97">
                      <a:moveTo>
                        <a:pt x="96" y="48"/>
                      </a:moveTo>
                      <a:cubicBezTo>
                        <a:pt x="96" y="21"/>
                        <a:pt x="75" y="0"/>
                        <a:pt x="48" y="0"/>
                      </a:cubicBezTo>
                      <a:cubicBezTo>
                        <a:pt x="22" y="0"/>
                        <a:pt x="0" y="21"/>
                        <a:pt x="0" y="48"/>
                      </a:cubicBezTo>
                      <a:cubicBezTo>
                        <a:pt x="0" y="75"/>
                        <a:pt x="22" y="97"/>
                        <a:pt x="48" y="97"/>
                      </a:cubicBezTo>
                      <a:cubicBezTo>
                        <a:pt x="75" y="97"/>
                        <a:pt x="96" y="75"/>
                        <a:pt x="96" y="48"/>
                      </a:cubicBezTo>
                      <a:close/>
                      <a:moveTo>
                        <a:pt x="28" y="71"/>
                      </a:moveTo>
                      <a:cubicBezTo>
                        <a:pt x="31" y="61"/>
                        <a:pt x="31" y="61"/>
                        <a:pt x="31" y="61"/>
                      </a:cubicBezTo>
                      <a:cubicBezTo>
                        <a:pt x="34" y="63"/>
                        <a:pt x="39" y="65"/>
                        <a:pt x="45" y="65"/>
                      </a:cubicBezTo>
                      <a:cubicBezTo>
                        <a:pt x="50" y="65"/>
                        <a:pt x="53" y="63"/>
                        <a:pt x="53" y="60"/>
                      </a:cubicBezTo>
                      <a:cubicBezTo>
                        <a:pt x="53" y="56"/>
                        <a:pt x="51" y="54"/>
                        <a:pt x="44" y="52"/>
                      </a:cubicBezTo>
                      <a:cubicBezTo>
                        <a:pt x="35" y="49"/>
                        <a:pt x="29" y="45"/>
                        <a:pt x="29" y="37"/>
                      </a:cubicBezTo>
                      <a:cubicBezTo>
                        <a:pt x="29" y="29"/>
                        <a:pt x="34" y="23"/>
                        <a:pt x="43" y="21"/>
                      </a:cubicBezTo>
                      <a:cubicBezTo>
                        <a:pt x="43" y="13"/>
                        <a:pt x="43" y="13"/>
                        <a:pt x="43" y="13"/>
                      </a:cubicBezTo>
                      <a:cubicBezTo>
                        <a:pt x="52" y="13"/>
                        <a:pt x="52" y="13"/>
                        <a:pt x="52" y="13"/>
                      </a:cubicBezTo>
                      <a:cubicBezTo>
                        <a:pt x="52" y="21"/>
                        <a:pt x="52" y="21"/>
                        <a:pt x="52" y="21"/>
                      </a:cubicBezTo>
                      <a:cubicBezTo>
                        <a:pt x="57" y="21"/>
                        <a:pt x="61" y="22"/>
                        <a:pt x="64" y="24"/>
                      </a:cubicBezTo>
                      <a:cubicBezTo>
                        <a:pt x="62" y="33"/>
                        <a:pt x="62" y="33"/>
                        <a:pt x="62" y="33"/>
                      </a:cubicBezTo>
                      <a:cubicBezTo>
                        <a:pt x="59" y="32"/>
                        <a:pt x="55" y="30"/>
                        <a:pt x="49" y="30"/>
                      </a:cubicBezTo>
                      <a:cubicBezTo>
                        <a:pt x="44" y="30"/>
                        <a:pt x="42" y="33"/>
                        <a:pt x="42" y="35"/>
                      </a:cubicBezTo>
                      <a:cubicBezTo>
                        <a:pt x="42" y="38"/>
                        <a:pt x="45" y="40"/>
                        <a:pt x="52" y="42"/>
                      </a:cubicBezTo>
                      <a:cubicBezTo>
                        <a:pt x="62" y="46"/>
                        <a:pt x="66" y="51"/>
                        <a:pt x="66" y="58"/>
                      </a:cubicBezTo>
                      <a:cubicBezTo>
                        <a:pt x="66" y="66"/>
                        <a:pt x="61" y="73"/>
                        <a:pt x="51" y="74"/>
                      </a:cubicBezTo>
                      <a:cubicBezTo>
                        <a:pt x="51" y="83"/>
                        <a:pt x="51" y="83"/>
                        <a:pt x="51" y="83"/>
                      </a:cubicBezTo>
                      <a:cubicBezTo>
                        <a:pt x="43" y="83"/>
                        <a:pt x="43" y="83"/>
                        <a:pt x="43" y="83"/>
                      </a:cubicBezTo>
                      <a:cubicBezTo>
                        <a:pt x="43" y="75"/>
                        <a:pt x="43" y="75"/>
                        <a:pt x="43" y="75"/>
                      </a:cubicBezTo>
                      <a:cubicBezTo>
                        <a:pt x="37" y="75"/>
                        <a:pt x="32" y="73"/>
                        <a:pt x="28" y="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0" name="Freeform 434"/>
                <p:cNvSpPr>
                  <a:spLocks noEditPoints="1"/>
                </p:cNvSpPr>
                <p:nvPr/>
              </p:nvSpPr>
              <p:spPr bwMode="auto">
                <a:xfrm>
                  <a:off x="3367094" y="867120"/>
                  <a:ext cx="140479" cy="141621"/>
                </a:xfrm>
                <a:custGeom>
                  <a:avLst/>
                  <a:gdLst>
                    <a:gd name="T0" fmla="*/ 104 w 208"/>
                    <a:gd name="T1" fmla="*/ 0 h 210"/>
                    <a:gd name="T2" fmla="*/ 0 w 208"/>
                    <a:gd name="T3" fmla="*/ 105 h 210"/>
                    <a:gd name="T4" fmla="*/ 104 w 208"/>
                    <a:gd name="T5" fmla="*/ 210 h 210"/>
                    <a:gd name="T6" fmla="*/ 208 w 208"/>
                    <a:gd name="T7" fmla="*/ 105 h 210"/>
                    <a:gd name="T8" fmla="*/ 104 w 208"/>
                    <a:gd name="T9" fmla="*/ 0 h 210"/>
                    <a:gd name="T10" fmla="*/ 111 w 208"/>
                    <a:gd name="T11" fmla="*/ 161 h 210"/>
                    <a:gd name="T12" fmla="*/ 111 w 208"/>
                    <a:gd name="T13" fmla="*/ 180 h 210"/>
                    <a:gd name="T14" fmla="*/ 92 w 208"/>
                    <a:gd name="T15" fmla="*/ 180 h 210"/>
                    <a:gd name="T16" fmla="*/ 92 w 208"/>
                    <a:gd name="T17" fmla="*/ 163 h 210"/>
                    <a:gd name="T18" fmla="*/ 61 w 208"/>
                    <a:gd name="T19" fmla="*/ 155 h 210"/>
                    <a:gd name="T20" fmla="*/ 66 w 208"/>
                    <a:gd name="T21" fmla="*/ 133 h 210"/>
                    <a:gd name="T22" fmla="*/ 97 w 208"/>
                    <a:gd name="T23" fmla="*/ 141 h 210"/>
                    <a:gd name="T24" fmla="*/ 115 w 208"/>
                    <a:gd name="T25" fmla="*/ 130 h 210"/>
                    <a:gd name="T26" fmla="*/ 95 w 208"/>
                    <a:gd name="T27" fmla="*/ 114 h 210"/>
                    <a:gd name="T28" fmla="*/ 62 w 208"/>
                    <a:gd name="T29" fmla="*/ 80 h 210"/>
                    <a:gd name="T30" fmla="*/ 93 w 208"/>
                    <a:gd name="T31" fmla="*/ 47 h 210"/>
                    <a:gd name="T32" fmla="*/ 93 w 208"/>
                    <a:gd name="T33" fmla="*/ 30 h 210"/>
                    <a:gd name="T34" fmla="*/ 111 w 208"/>
                    <a:gd name="T35" fmla="*/ 30 h 210"/>
                    <a:gd name="T36" fmla="*/ 111 w 208"/>
                    <a:gd name="T37" fmla="*/ 46 h 210"/>
                    <a:gd name="T38" fmla="*/ 138 w 208"/>
                    <a:gd name="T39" fmla="*/ 52 h 210"/>
                    <a:gd name="T40" fmla="*/ 133 w 208"/>
                    <a:gd name="T41" fmla="*/ 73 h 210"/>
                    <a:gd name="T42" fmla="*/ 106 w 208"/>
                    <a:gd name="T43" fmla="*/ 66 h 210"/>
                    <a:gd name="T44" fmla="*/ 90 w 208"/>
                    <a:gd name="T45" fmla="*/ 77 h 210"/>
                    <a:gd name="T46" fmla="*/ 113 w 208"/>
                    <a:gd name="T47" fmla="*/ 93 h 210"/>
                    <a:gd name="T48" fmla="*/ 143 w 208"/>
                    <a:gd name="T49" fmla="*/ 127 h 210"/>
                    <a:gd name="T50" fmla="*/ 111 w 208"/>
                    <a:gd name="T51" fmla="*/ 161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08" h="210">
                      <a:moveTo>
                        <a:pt x="104" y="0"/>
                      </a:moveTo>
                      <a:cubicBezTo>
                        <a:pt x="47" y="0"/>
                        <a:pt x="0" y="47"/>
                        <a:pt x="0" y="105"/>
                      </a:cubicBezTo>
                      <a:cubicBezTo>
                        <a:pt x="0" y="163"/>
                        <a:pt x="47" y="210"/>
                        <a:pt x="104" y="210"/>
                      </a:cubicBezTo>
                      <a:cubicBezTo>
                        <a:pt x="162" y="210"/>
                        <a:pt x="208" y="163"/>
                        <a:pt x="208" y="105"/>
                      </a:cubicBezTo>
                      <a:cubicBezTo>
                        <a:pt x="208" y="47"/>
                        <a:pt x="162" y="0"/>
                        <a:pt x="104" y="0"/>
                      </a:cubicBezTo>
                      <a:close/>
                      <a:moveTo>
                        <a:pt x="111" y="161"/>
                      </a:moveTo>
                      <a:cubicBezTo>
                        <a:pt x="111" y="180"/>
                        <a:pt x="111" y="180"/>
                        <a:pt x="111" y="180"/>
                      </a:cubicBezTo>
                      <a:cubicBezTo>
                        <a:pt x="92" y="180"/>
                        <a:pt x="92" y="180"/>
                        <a:pt x="92" y="180"/>
                      </a:cubicBezTo>
                      <a:cubicBezTo>
                        <a:pt x="92" y="163"/>
                        <a:pt x="92" y="163"/>
                        <a:pt x="92" y="163"/>
                      </a:cubicBezTo>
                      <a:cubicBezTo>
                        <a:pt x="80" y="162"/>
                        <a:pt x="68" y="159"/>
                        <a:pt x="61" y="155"/>
                      </a:cubicBezTo>
                      <a:cubicBezTo>
                        <a:pt x="66" y="133"/>
                        <a:pt x="66" y="133"/>
                        <a:pt x="66" y="133"/>
                      </a:cubicBezTo>
                      <a:cubicBezTo>
                        <a:pt x="74" y="138"/>
                        <a:pt x="85" y="141"/>
                        <a:pt x="97" y="141"/>
                      </a:cubicBezTo>
                      <a:cubicBezTo>
                        <a:pt x="108" y="141"/>
                        <a:pt x="115" y="137"/>
                        <a:pt x="115" y="130"/>
                      </a:cubicBezTo>
                      <a:cubicBezTo>
                        <a:pt x="115" y="123"/>
                        <a:pt x="109" y="118"/>
                        <a:pt x="95" y="114"/>
                      </a:cubicBezTo>
                      <a:cubicBezTo>
                        <a:pt x="76" y="107"/>
                        <a:pt x="62" y="98"/>
                        <a:pt x="62" y="80"/>
                      </a:cubicBezTo>
                      <a:cubicBezTo>
                        <a:pt x="62" y="64"/>
                        <a:pt x="74" y="51"/>
                        <a:pt x="93" y="47"/>
                      </a:cubicBezTo>
                      <a:cubicBezTo>
                        <a:pt x="93" y="30"/>
                        <a:pt x="93" y="30"/>
                        <a:pt x="93" y="30"/>
                      </a:cubicBezTo>
                      <a:cubicBezTo>
                        <a:pt x="111" y="30"/>
                        <a:pt x="111" y="30"/>
                        <a:pt x="111" y="30"/>
                      </a:cubicBezTo>
                      <a:cubicBezTo>
                        <a:pt x="111" y="46"/>
                        <a:pt x="111" y="46"/>
                        <a:pt x="111" y="46"/>
                      </a:cubicBezTo>
                      <a:cubicBezTo>
                        <a:pt x="124" y="46"/>
                        <a:pt x="132" y="49"/>
                        <a:pt x="138" y="52"/>
                      </a:cubicBezTo>
                      <a:cubicBezTo>
                        <a:pt x="133" y="73"/>
                        <a:pt x="133" y="73"/>
                        <a:pt x="133" y="73"/>
                      </a:cubicBezTo>
                      <a:cubicBezTo>
                        <a:pt x="128" y="71"/>
                        <a:pt x="120" y="66"/>
                        <a:pt x="106" y="66"/>
                      </a:cubicBezTo>
                      <a:cubicBezTo>
                        <a:pt x="94" y="66"/>
                        <a:pt x="90" y="72"/>
                        <a:pt x="90" y="77"/>
                      </a:cubicBezTo>
                      <a:cubicBezTo>
                        <a:pt x="90" y="83"/>
                        <a:pt x="97" y="87"/>
                        <a:pt x="113" y="93"/>
                      </a:cubicBezTo>
                      <a:cubicBezTo>
                        <a:pt x="135" y="100"/>
                        <a:pt x="143" y="111"/>
                        <a:pt x="143" y="127"/>
                      </a:cubicBezTo>
                      <a:cubicBezTo>
                        <a:pt x="143" y="144"/>
                        <a:pt x="132" y="158"/>
                        <a:pt x="111" y="1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1" name="Freeform 435"/>
                <p:cNvSpPr>
                  <a:spLocks noEditPoints="1"/>
                </p:cNvSpPr>
                <p:nvPr/>
              </p:nvSpPr>
              <p:spPr bwMode="auto">
                <a:xfrm>
                  <a:off x="3282007" y="1022446"/>
                  <a:ext cx="89941" cy="91083"/>
                </a:xfrm>
                <a:custGeom>
                  <a:avLst/>
                  <a:gdLst>
                    <a:gd name="T0" fmla="*/ 67 w 133"/>
                    <a:gd name="T1" fmla="*/ 0 h 135"/>
                    <a:gd name="T2" fmla="*/ 0 w 133"/>
                    <a:gd name="T3" fmla="*/ 68 h 135"/>
                    <a:gd name="T4" fmla="*/ 67 w 133"/>
                    <a:gd name="T5" fmla="*/ 135 h 135"/>
                    <a:gd name="T6" fmla="*/ 133 w 133"/>
                    <a:gd name="T7" fmla="*/ 68 h 135"/>
                    <a:gd name="T8" fmla="*/ 67 w 133"/>
                    <a:gd name="T9" fmla="*/ 0 h 135"/>
                    <a:gd name="T10" fmla="*/ 71 w 133"/>
                    <a:gd name="T11" fmla="*/ 104 h 135"/>
                    <a:gd name="T12" fmla="*/ 71 w 133"/>
                    <a:gd name="T13" fmla="*/ 116 h 135"/>
                    <a:gd name="T14" fmla="*/ 59 w 133"/>
                    <a:gd name="T15" fmla="*/ 116 h 135"/>
                    <a:gd name="T16" fmla="*/ 59 w 133"/>
                    <a:gd name="T17" fmla="*/ 105 h 135"/>
                    <a:gd name="T18" fmla="*/ 39 w 133"/>
                    <a:gd name="T19" fmla="*/ 100 h 135"/>
                    <a:gd name="T20" fmla="*/ 43 w 133"/>
                    <a:gd name="T21" fmla="*/ 86 h 135"/>
                    <a:gd name="T22" fmla="*/ 62 w 133"/>
                    <a:gd name="T23" fmla="*/ 91 h 135"/>
                    <a:gd name="T24" fmla="*/ 74 w 133"/>
                    <a:gd name="T25" fmla="*/ 84 h 135"/>
                    <a:gd name="T26" fmla="*/ 61 w 133"/>
                    <a:gd name="T27" fmla="*/ 73 h 135"/>
                    <a:gd name="T28" fmla="*/ 40 w 133"/>
                    <a:gd name="T29" fmla="*/ 52 h 135"/>
                    <a:gd name="T30" fmla="*/ 60 w 133"/>
                    <a:gd name="T31" fmla="*/ 31 h 135"/>
                    <a:gd name="T32" fmla="*/ 60 w 133"/>
                    <a:gd name="T33" fmla="*/ 20 h 135"/>
                    <a:gd name="T34" fmla="*/ 72 w 133"/>
                    <a:gd name="T35" fmla="*/ 20 h 135"/>
                    <a:gd name="T36" fmla="*/ 72 w 133"/>
                    <a:gd name="T37" fmla="*/ 30 h 135"/>
                    <a:gd name="T38" fmla="*/ 89 w 133"/>
                    <a:gd name="T39" fmla="*/ 34 h 135"/>
                    <a:gd name="T40" fmla="*/ 85 w 133"/>
                    <a:gd name="T41" fmla="*/ 47 h 135"/>
                    <a:gd name="T42" fmla="*/ 68 w 133"/>
                    <a:gd name="T43" fmla="*/ 43 h 135"/>
                    <a:gd name="T44" fmla="*/ 58 w 133"/>
                    <a:gd name="T45" fmla="*/ 50 h 135"/>
                    <a:gd name="T46" fmla="*/ 72 w 133"/>
                    <a:gd name="T47" fmla="*/ 60 h 135"/>
                    <a:gd name="T48" fmla="*/ 92 w 133"/>
                    <a:gd name="T49" fmla="*/ 82 h 135"/>
                    <a:gd name="T50" fmla="*/ 71 w 133"/>
                    <a:gd name="T51" fmla="*/ 104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33" h="135">
                      <a:moveTo>
                        <a:pt x="67" y="0"/>
                      </a:moveTo>
                      <a:cubicBezTo>
                        <a:pt x="30" y="0"/>
                        <a:pt x="0" y="31"/>
                        <a:pt x="0" y="68"/>
                      </a:cubicBezTo>
                      <a:cubicBezTo>
                        <a:pt x="0" y="105"/>
                        <a:pt x="30" y="135"/>
                        <a:pt x="67" y="135"/>
                      </a:cubicBezTo>
                      <a:cubicBezTo>
                        <a:pt x="104" y="135"/>
                        <a:pt x="133" y="105"/>
                        <a:pt x="133" y="68"/>
                      </a:cubicBezTo>
                      <a:cubicBezTo>
                        <a:pt x="133" y="31"/>
                        <a:pt x="104" y="0"/>
                        <a:pt x="67" y="0"/>
                      </a:cubicBezTo>
                      <a:close/>
                      <a:moveTo>
                        <a:pt x="71" y="104"/>
                      </a:moveTo>
                      <a:cubicBezTo>
                        <a:pt x="71" y="116"/>
                        <a:pt x="71" y="116"/>
                        <a:pt x="71" y="116"/>
                      </a:cubicBezTo>
                      <a:cubicBezTo>
                        <a:pt x="59" y="116"/>
                        <a:pt x="59" y="116"/>
                        <a:pt x="59" y="116"/>
                      </a:cubicBezTo>
                      <a:cubicBezTo>
                        <a:pt x="59" y="105"/>
                        <a:pt x="59" y="105"/>
                        <a:pt x="59" y="105"/>
                      </a:cubicBezTo>
                      <a:cubicBezTo>
                        <a:pt x="51" y="104"/>
                        <a:pt x="44" y="102"/>
                        <a:pt x="39" y="100"/>
                      </a:cubicBezTo>
                      <a:cubicBezTo>
                        <a:pt x="43" y="86"/>
                        <a:pt x="43" y="86"/>
                        <a:pt x="43" y="86"/>
                      </a:cubicBezTo>
                      <a:cubicBezTo>
                        <a:pt x="48" y="88"/>
                        <a:pt x="55" y="91"/>
                        <a:pt x="62" y="91"/>
                      </a:cubicBezTo>
                      <a:cubicBezTo>
                        <a:pt x="69" y="91"/>
                        <a:pt x="74" y="88"/>
                        <a:pt x="74" y="84"/>
                      </a:cubicBezTo>
                      <a:cubicBezTo>
                        <a:pt x="74" y="79"/>
                        <a:pt x="70" y="76"/>
                        <a:pt x="61" y="73"/>
                      </a:cubicBezTo>
                      <a:cubicBezTo>
                        <a:pt x="49" y="69"/>
                        <a:pt x="40" y="63"/>
                        <a:pt x="40" y="52"/>
                      </a:cubicBezTo>
                      <a:cubicBezTo>
                        <a:pt x="40" y="41"/>
                        <a:pt x="47" y="33"/>
                        <a:pt x="60" y="31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72" y="20"/>
                        <a:pt x="72" y="20"/>
                        <a:pt x="72" y="20"/>
                      </a:cubicBezTo>
                      <a:cubicBezTo>
                        <a:pt x="72" y="30"/>
                        <a:pt x="72" y="30"/>
                        <a:pt x="72" y="30"/>
                      </a:cubicBezTo>
                      <a:cubicBezTo>
                        <a:pt x="79" y="30"/>
                        <a:pt x="85" y="32"/>
                        <a:pt x="89" y="34"/>
                      </a:cubicBezTo>
                      <a:cubicBezTo>
                        <a:pt x="85" y="47"/>
                        <a:pt x="85" y="47"/>
                        <a:pt x="85" y="47"/>
                      </a:cubicBezTo>
                      <a:cubicBezTo>
                        <a:pt x="82" y="46"/>
                        <a:pt x="77" y="43"/>
                        <a:pt x="68" y="43"/>
                      </a:cubicBezTo>
                      <a:cubicBezTo>
                        <a:pt x="61" y="43"/>
                        <a:pt x="58" y="46"/>
                        <a:pt x="58" y="50"/>
                      </a:cubicBezTo>
                      <a:cubicBezTo>
                        <a:pt x="58" y="54"/>
                        <a:pt x="62" y="56"/>
                        <a:pt x="72" y="60"/>
                      </a:cubicBezTo>
                      <a:cubicBezTo>
                        <a:pt x="86" y="65"/>
                        <a:pt x="92" y="71"/>
                        <a:pt x="92" y="82"/>
                      </a:cubicBezTo>
                      <a:cubicBezTo>
                        <a:pt x="92" y="93"/>
                        <a:pt x="85" y="101"/>
                        <a:pt x="71" y="10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2" name="Freeform 436"/>
                <p:cNvSpPr>
                  <a:spLocks noEditPoints="1"/>
                </p:cNvSpPr>
                <p:nvPr/>
              </p:nvSpPr>
              <p:spPr bwMode="auto">
                <a:xfrm>
                  <a:off x="3199776" y="780891"/>
                  <a:ext cx="470261" cy="527652"/>
                </a:xfrm>
                <a:custGeom>
                  <a:avLst/>
                  <a:gdLst>
                    <a:gd name="T0" fmla="*/ 652 w 697"/>
                    <a:gd name="T1" fmla="*/ 426 h 782"/>
                    <a:gd name="T2" fmla="*/ 601 w 697"/>
                    <a:gd name="T3" fmla="*/ 366 h 782"/>
                    <a:gd name="T4" fmla="*/ 603 w 697"/>
                    <a:gd name="T5" fmla="*/ 267 h 782"/>
                    <a:gd name="T6" fmla="*/ 585 w 697"/>
                    <a:gd name="T7" fmla="*/ 182 h 782"/>
                    <a:gd name="T8" fmla="*/ 509 w 697"/>
                    <a:gd name="T9" fmla="*/ 80 h 782"/>
                    <a:gd name="T10" fmla="*/ 298 w 697"/>
                    <a:gd name="T11" fmla="*/ 0 h 782"/>
                    <a:gd name="T12" fmla="*/ 0 w 697"/>
                    <a:gd name="T13" fmla="*/ 273 h 782"/>
                    <a:gd name="T14" fmla="*/ 2 w 697"/>
                    <a:gd name="T15" fmla="*/ 302 h 782"/>
                    <a:gd name="T16" fmla="*/ 82 w 697"/>
                    <a:gd name="T17" fmla="*/ 533 h 782"/>
                    <a:gd name="T18" fmla="*/ 0 w 697"/>
                    <a:gd name="T19" fmla="*/ 781 h 782"/>
                    <a:gd name="T20" fmla="*/ 362 w 697"/>
                    <a:gd name="T21" fmla="*/ 782 h 782"/>
                    <a:gd name="T22" fmla="*/ 433 w 697"/>
                    <a:gd name="T23" fmla="*/ 674 h 782"/>
                    <a:gd name="T24" fmla="*/ 545 w 697"/>
                    <a:gd name="T25" fmla="*/ 675 h 782"/>
                    <a:gd name="T26" fmla="*/ 563 w 697"/>
                    <a:gd name="T27" fmla="*/ 673 h 782"/>
                    <a:gd name="T28" fmla="*/ 564 w 697"/>
                    <a:gd name="T29" fmla="*/ 673 h 782"/>
                    <a:gd name="T30" fmla="*/ 564 w 697"/>
                    <a:gd name="T31" fmla="*/ 673 h 782"/>
                    <a:gd name="T32" fmla="*/ 571 w 697"/>
                    <a:gd name="T33" fmla="*/ 601 h 782"/>
                    <a:gd name="T34" fmla="*/ 595 w 697"/>
                    <a:gd name="T35" fmla="*/ 577 h 782"/>
                    <a:gd name="T36" fmla="*/ 595 w 697"/>
                    <a:gd name="T37" fmla="*/ 575 h 782"/>
                    <a:gd name="T38" fmla="*/ 561 w 697"/>
                    <a:gd name="T39" fmla="*/ 554 h 782"/>
                    <a:gd name="T40" fmla="*/ 570 w 697"/>
                    <a:gd name="T41" fmla="*/ 554 h 782"/>
                    <a:gd name="T42" fmla="*/ 598 w 697"/>
                    <a:gd name="T43" fmla="*/ 536 h 782"/>
                    <a:gd name="T44" fmla="*/ 598 w 697"/>
                    <a:gd name="T45" fmla="*/ 535 h 782"/>
                    <a:gd name="T46" fmla="*/ 595 w 697"/>
                    <a:gd name="T47" fmla="*/ 527 h 782"/>
                    <a:gd name="T48" fmla="*/ 611 w 697"/>
                    <a:gd name="T49" fmla="*/ 461 h 782"/>
                    <a:gd name="T50" fmla="*/ 652 w 697"/>
                    <a:gd name="T51" fmla="*/ 426 h 782"/>
                    <a:gd name="T52" fmla="*/ 78 w 697"/>
                    <a:gd name="T53" fmla="*/ 265 h 782"/>
                    <a:gd name="T54" fmla="*/ 141 w 697"/>
                    <a:gd name="T55" fmla="*/ 201 h 782"/>
                    <a:gd name="T56" fmla="*/ 205 w 697"/>
                    <a:gd name="T57" fmla="*/ 265 h 782"/>
                    <a:gd name="T58" fmla="*/ 141 w 697"/>
                    <a:gd name="T59" fmla="*/ 329 h 782"/>
                    <a:gd name="T60" fmla="*/ 78 w 697"/>
                    <a:gd name="T61" fmla="*/ 265 h 782"/>
                    <a:gd name="T62" fmla="*/ 189 w 697"/>
                    <a:gd name="T63" fmla="*/ 514 h 782"/>
                    <a:gd name="T64" fmla="*/ 101 w 697"/>
                    <a:gd name="T65" fmla="*/ 426 h 782"/>
                    <a:gd name="T66" fmla="*/ 189 w 697"/>
                    <a:gd name="T67" fmla="*/ 337 h 782"/>
                    <a:gd name="T68" fmla="*/ 276 w 697"/>
                    <a:gd name="T69" fmla="*/ 426 h 782"/>
                    <a:gd name="T70" fmla="*/ 189 w 697"/>
                    <a:gd name="T71" fmla="*/ 514 h 782"/>
                    <a:gd name="T72" fmla="*/ 352 w 697"/>
                    <a:gd name="T73" fmla="*/ 371 h 782"/>
                    <a:gd name="T74" fmla="*/ 215 w 697"/>
                    <a:gd name="T75" fmla="*/ 233 h 782"/>
                    <a:gd name="T76" fmla="*/ 352 w 697"/>
                    <a:gd name="T77" fmla="*/ 95 h 782"/>
                    <a:gd name="T78" fmla="*/ 489 w 697"/>
                    <a:gd name="T79" fmla="*/ 233 h 782"/>
                    <a:gd name="T80" fmla="*/ 352 w 697"/>
                    <a:gd name="T81" fmla="*/ 371 h 7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697" h="782">
                      <a:moveTo>
                        <a:pt x="652" y="426"/>
                      </a:moveTo>
                      <a:cubicBezTo>
                        <a:pt x="636" y="408"/>
                        <a:pt x="611" y="388"/>
                        <a:pt x="601" y="366"/>
                      </a:cubicBezTo>
                      <a:cubicBezTo>
                        <a:pt x="587" y="333"/>
                        <a:pt x="603" y="301"/>
                        <a:pt x="603" y="267"/>
                      </a:cubicBezTo>
                      <a:cubicBezTo>
                        <a:pt x="602" y="240"/>
                        <a:pt x="594" y="207"/>
                        <a:pt x="585" y="182"/>
                      </a:cubicBezTo>
                      <a:cubicBezTo>
                        <a:pt x="570" y="141"/>
                        <a:pt x="543" y="107"/>
                        <a:pt x="509" y="80"/>
                      </a:cubicBezTo>
                      <a:cubicBezTo>
                        <a:pt x="456" y="31"/>
                        <a:pt x="381" y="0"/>
                        <a:pt x="298" y="0"/>
                      </a:cubicBezTo>
                      <a:cubicBezTo>
                        <a:pt x="133" y="0"/>
                        <a:pt x="0" y="122"/>
                        <a:pt x="0" y="273"/>
                      </a:cubicBezTo>
                      <a:cubicBezTo>
                        <a:pt x="0" y="283"/>
                        <a:pt x="1" y="293"/>
                        <a:pt x="2" y="302"/>
                      </a:cubicBezTo>
                      <a:cubicBezTo>
                        <a:pt x="3" y="368"/>
                        <a:pt x="23" y="446"/>
                        <a:pt x="82" y="533"/>
                      </a:cubicBezTo>
                      <a:cubicBezTo>
                        <a:pt x="82" y="533"/>
                        <a:pt x="164" y="697"/>
                        <a:pt x="0" y="781"/>
                      </a:cubicBezTo>
                      <a:cubicBezTo>
                        <a:pt x="362" y="782"/>
                        <a:pt x="362" y="782"/>
                        <a:pt x="362" y="782"/>
                      </a:cubicBezTo>
                      <a:cubicBezTo>
                        <a:pt x="362" y="782"/>
                        <a:pt x="389" y="674"/>
                        <a:pt x="433" y="674"/>
                      </a:cubicBezTo>
                      <a:cubicBezTo>
                        <a:pt x="470" y="674"/>
                        <a:pt x="508" y="677"/>
                        <a:pt x="545" y="675"/>
                      </a:cubicBezTo>
                      <a:cubicBezTo>
                        <a:pt x="553" y="676"/>
                        <a:pt x="558" y="675"/>
                        <a:pt x="563" y="673"/>
                      </a:cubicBezTo>
                      <a:cubicBezTo>
                        <a:pt x="564" y="673"/>
                        <a:pt x="564" y="673"/>
                        <a:pt x="564" y="673"/>
                      </a:cubicBezTo>
                      <a:cubicBezTo>
                        <a:pt x="564" y="673"/>
                        <a:pt x="564" y="673"/>
                        <a:pt x="564" y="673"/>
                      </a:cubicBezTo>
                      <a:cubicBezTo>
                        <a:pt x="589" y="660"/>
                        <a:pt x="571" y="601"/>
                        <a:pt x="571" y="601"/>
                      </a:cubicBezTo>
                      <a:cubicBezTo>
                        <a:pt x="586" y="595"/>
                        <a:pt x="595" y="585"/>
                        <a:pt x="595" y="577"/>
                      </a:cubicBezTo>
                      <a:cubicBezTo>
                        <a:pt x="595" y="575"/>
                        <a:pt x="595" y="575"/>
                        <a:pt x="595" y="575"/>
                      </a:cubicBezTo>
                      <a:cubicBezTo>
                        <a:pt x="595" y="565"/>
                        <a:pt x="581" y="557"/>
                        <a:pt x="561" y="554"/>
                      </a:cubicBezTo>
                      <a:cubicBezTo>
                        <a:pt x="570" y="554"/>
                        <a:pt x="570" y="554"/>
                        <a:pt x="570" y="554"/>
                      </a:cubicBezTo>
                      <a:cubicBezTo>
                        <a:pt x="585" y="554"/>
                        <a:pt x="598" y="546"/>
                        <a:pt x="598" y="536"/>
                      </a:cubicBezTo>
                      <a:cubicBezTo>
                        <a:pt x="598" y="535"/>
                        <a:pt x="598" y="535"/>
                        <a:pt x="598" y="535"/>
                      </a:cubicBezTo>
                      <a:cubicBezTo>
                        <a:pt x="598" y="532"/>
                        <a:pt x="597" y="529"/>
                        <a:pt x="595" y="527"/>
                      </a:cubicBezTo>
                      <a:cubicBezTo>
                        <a:pt x="598" y="514"/>
                        <a:pt x="609" y="461"/>
                        <a:pt x="611" y="461"/>
                      </a:cubicBezTo>
                      <a:cubicBezTo>
                        <a:pt x="697" y="457"/>
                        <a:pt x="652" y="426"/>
                        <a:pt x="652" y="426"/>
                      </a:cubicBezTo>
                      <a:close/>
                      <a:moveTo>
                        <a:pt x="78" y="265"/>
                      </a:moveTo>
                      <a:cubicBezTo>
                        <a:pt x="78" y="230"/>
                        <a:pt x="106" y="201"/>
                        <a:pt x="141" y="201"/>
                      </a:cubicBezTo>
                      <a:cubicBezTo>
                        <a:pt x="176" y="201"/>
                        <a:pt x="205" y="230"/>
                        <a:pt x="205" y="265"/>
                      </a:cubicBezTo>
                      <a:cubicBezTo>
                        <a:pt x="205" y="300"/>
                        <a:pt x="176" y="329"/>
                        <a:pt x="141" y="329"/>
                      </a:cubicBezTo>
                      <a:cubicBezTo>
                        <a:pt x="106" y="329"/>
                        <a:pt x="78" y="300"/>
                        <a:pt x="78" y="265"/>
                      </a:cubicBezTo>
                      <a:close/>
                      <a:moveTo>
                        <a:pt x="189" y="514"/>
                      </a:moveTo>
                      <a:cubicBezTo>
                        <a:pt x="141" y="514"/>
                        <a:pt x="101" y="474"/>
                        <a:pt x="101" y="426"/>
                      </a:cubicBezTo>
                      <a:cubicBezTo>
                        <a:pt x="101" y="377"/>
                        <a:pt x="141" y="337"/>
                        <a:pt x="189" y="337"/>
                      </a:cubicBezTo>
                      <a:cubicBezTo>
                        <a:pt x="237" y="337"/>
                        <a:pt x="276" y="377"/>
                        <a:pt x="276" y="426"/>
                      </a:cubicBezTo>
                      <a:cubicBezTo>
                        <a:pt x="276" y="474"/>
                        <a:pt x="237" y="514"/>
                        <a:pt x="189" y="514"/>
                      </a:cubicBezTo>
                      <a:close/>
                      <a:moveTo>
                        <a:pt x="352" y="371"/>
                      </a:moveTo>
                      <a:cubicBezTo>
                        <a:pt x="276" y="371"/>
                        <a:pt x="215" y="309"/>
                        <a:pt x="215" y="233"/>
                      </a:cubicBezTo>
                      <a:cubicBezTo>
                        <a:pt x="215" y="157"/>
                        <a:pt x="276" y="95"/>
                        <a:pt x="352" y="95"/>
                      </a:cubicBezTo>
                      <a:cubicBezTo>
                        <a:pt x="428" y="95"/>
                        <a:pt x="489" y="157"/>
                        <a:pt x="489" y="233"/>
                      </a:cubicBezTo>
                      <a:cubicBezTo>
                        <a:pt x="489" y="309"/>
                        <a:pt x="428" y="371"/>
                        <a:pt x="352" y="3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155" name="文本框 61"/>
            <p:cNvSpPr txBox="1"/>
            <p:nvPr/>
          </p:nvSpPr>
          <p:spPr bwMode="auto">
            <a:xfrm>
              <a:off x="1613" y="2202"/>
              <a:ext cx="3507" cy="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传播迅速</a:t>
              </a:r>
            </a:p>
          </p:txBody>
        </p:sp>
        <p:sp>
          <p:nvSpPr>
            <p:cNvPr id="161" name="文本框 61"/>
            <p:cNvSpPr txBox="1"/>
            <p:nvPr/>
          </p:nvSpPr>
          <p:spPr bwMode="auto">
            <a:xfrm>
              <a:off x="1614" y="4942"/>
              <a:ext cx="3507" cy="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覆盖广泛</a:t>
              </a:r>
            </a:p>
          </p:txBody>
        </p:sp>
        <p:sp>
          <p:nvSpPr>
            <p:cNvPr id="163" name="文本框 61"/>
            <p:cNvSpPr txBox="1"/>
            <p:nvPr/>
          </p:nvSpPr>
          <p:spPr bwMode="auto">
            <a:xfrm>
              <a:off x="1614" y="7907"/>
              <a:ext cx="3507" cy="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成本更低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0494" y="1738"/>
              <a:ext cx="3262" cy="7310"/>
              <a:chOff x="10498" y="1738"/>
              <a:chExt cx="3262" cy="7310"/>
            </a:xfrm>
          </p:grpSpPr>
          <p:grpSp>
            <p:nvGrpSpPr>
              <p:cNvPr id="30" name="组合 29"/>
              <p:cNvGrpSpPr/>
              <p:nvPr/>
            </p:nvGrpSpPr>
            <p:grpSpPr>
              <a:xfrm flipH="1">
                <a:off x="10743" y="2455"/>
                <a:ext cx="1782" cy="5878"/>
                <a:chOff x="4124326" y="1343025"/>
                <a:chExt cx="1368802" cy="4164157"/>
              </a:xfrm>
            </p:grpSpPr>
            <p:cxnSp>
              <p:nvCxnSpPr>
                <p:cNvPr id="32" name="直接连接符 31"/>
                <p:cNvCxnSpPr/>
                <p:nvPr/>
              </p:nvCxnSpPr>
              <p:spPr>
                <a:xfrm>
                  <a:off x="4876800" y="1350818"/>
                  <a:ext cx="0" cy="4156364"/>
                </a:xfrm>
                <a:prstGeom prst="line">
                  <a:avLst/>
                </a:prstGeom>
                <a:ln w="158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接连接符 32"/>
                <p:cNvCxnSpPr/>
                <p:nvPr/>
              </p:nvCxnSpPr>
              <p:spPr>
                <a:xfrm flipH="1">
                  <a:off x="4135850" y="1343025"/>
                  <a:ext cx="742950" cy="0"/>
                </a:xfrm>
                <a:prstGeom prst="line">
                  <a:avLst/>
                </a:prstGeom>
                <a:ln w="158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/>
                <p:cNvCxnSpPr/>
                <p:nvPr/>
              </p:nvCxnSpPr>
              <p:spPr>
                <a:xfrm flipH="1">
                  <a:off x="4135850" y="5507182"/>
                  <a:ext cx="742950" cy="0"/>
                </a:xfrm>
                <a:prstGeom prst="line">
                  <a:avLst/>
                </a:prstGeom>
                <a:ln w="158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/>
              </p:nvCxnSpPr>
              <p:spPr>
                <a:xfrm flipH="1">
                  <a:off x="4124326" y="3429001"/>
                  <a:ext cx="1368802" cy="0"/>
                </a:xfrm>
                <a:prstGeom prst="line">
                  <a:avLst/>
                </a:prstGeom>
                <a:ln w="158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椭圆 30"/>
              <p:cNvSpPr/>
              <p:nvPr/>
            </p:nvSpPr>
            <p:spPr>
              <a:xfrm flipH="1">
                <a:off x="10498" y="5288"/>
                <a:ext cx="224" cy="224"/>
              </a:xfrm>
              <a:prstGeom prst="ellipse">
                <a:avLst/>
              </a:prstGeom>
              <a:noFill/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52" name="组合 51"/>
              <p:cNvGrpSpPr/>
              <p:nvPr/>
            </p:nvGrpSpPr>
            <p:grpSpPr>
              <a:xfrm>
                <a:off x="12326" y="1738"/>
                <a:ext cx="1434" cy="1433"/>
                <a:chOff x="2646157" y="1103874"/>
                <a:chExt cx="910025" cy="910025"/>
              </a:xfrm>
            </p:grpSpPr>
            <p:grpSp>
              <p:nvGrpSpPr>
                <p:cNvPr id="53" name="组合 52"/>
                <p:cNvGrpSpPr/>
                <p:nvPr/>
              </p:nvGrpSpPr>
              <p:grpSpPr>
                <a:xfrm>
                  <a:off x="2646157" y="1103874"/>
                  <a:ext cx="910025" cy="910025"/>
                  <a:chOff x="1236675" y="2423160"/>
                  <a:chExt cx="1950720" cy="1950720"/>
                </a:xfrm>
              </p:grpSpPr>
              <p:sp>
                <p:nvSpPr>
                  <p:cNvPr id="55" name="椭圆 54"/>
                  <p:cNvSpPr/>
                  <p:nvPr/>
                </p:nvSpPr>
                <p:spPr>
                  <a:xfrm>
                    <a:off x="1236675" y="2423160"/>
                    <a:ext cx="1950720" cy="195072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76200" dir="2700000" algn="tl" rotWithShape="0">
                      <a:prstClr val="black">
                        <a:alpha val="22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56" name="椭圆 55"/>
                  <p:cNvSpPr/>
                  <p:nvPr/>
                </p:nvSpPr>
                <p:spPr>
                  <a:xfrm>
                    <a:off x="1426863" y="2613348"/>
                    <a:ext cx="1570349" cy="157034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54" name="椭圆 53"/>
                <p:cNvSpPr/>
                <p:nvPr/>
              </p:nvSpPr>
              <p:spPr>
                <a:xfrm>
                  <a:off x="2792045" y="1249762"/>
                  <a:ext cx="618249" cy="618249"/>
                </a:xfrm>
                <a:prstGeom prst="ellipse">
                  <a:avLst/>
                </a:prstGeom>
                <a:solidFill>
                  <a:srgbClr val="01CFE5"/>
                </a:solidFill>
                <a:ln>
                  <a:noFill/>
                </a:ln>
                <a:effectLst>
                  <a:innerShdw dist="63500" dir="13500000">
                    <a:schemeClr val="accent5">
                      <a:lumMod val="50000"/>
                      <a:alpha val="50000"/>
                    </a:scheme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57" name="组合 56"/>
              <p:cNvGrpSpPr/>
              <p:nvPr/>
            </p:nvGrpSpPr>
            <p:grpSpPr>
              <a:xfrm>
                <a:off x="12326" y="4650"/>
                <a:ext cx="1434" cy="1433"/>
                <a:chOff x="2646157" y="1103874"/>
                <a:chExt cx="910025" cy="910025"/>
              </a:xfrm>
            </p:grpSpPr>
            <p:grpSp>
              <p:nvGrpSpPr>
                <p:cNvPr id="58" name="组合 57"/>
                <p:cNvGrpSpPr/>
                <p:nvPr/>
              </p:nvGrpSpPr>
              <p:grpSpPr>
                <a:xfrm>
                  <a:off x="2646157" y="1103874"/>
                  <a:ext cx="910025" cy="910025"/>
                  <a:chOff x="1236675" y="2423160"/>
                  <a:chExt cx="1950720" cy="1950720"/>
                </a:xfrm>
              </p:grpSpPr>
              <p:sp>
                <p:nvSpPr>
                  <p:cNvPr id="60" name="椭圆 59"/>
                  <p:cNvSpPr/>
                  <p:nvPr/>
                </p:nvSpPr>
                <p:spPr>
                  <a:xfrm>
                    <a:off x="1236675" y="2423160"/>
                    <a:ext cx="1950720" cy="195072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76200" dir="2700000" algn="tl" rotWithShape="0">
                      <a:prstClr val="black">
                        <a:alpha val="22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61" name="椭圆 60"/>
                  <p:cNvSpPr/>
                  <p:nvPr/>
                </p:nvSpPr>
                <p:spPr>
                  <a:xfrm>
                    <a:off x="1426863" y="2613348"/>
                    <a:ext cx="1570349" cy="157034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59" name="椭圆 58"/>
                <p:cNvSpPr/>
                <p:nvPr/>
              </p:nvSpPr>
              <p:spPr>
                <a:xfrm>
                  <a:off x="2792045" y="1249762"/>
                  <a:ext cx="618249" cy="618249"/>
                </a:xfrm>
                <a:prstGeom prst="ellipse">
                  <a:avLst/>
                </a:prstGeom>
                <a:solidFill>
                  <a:srgbClr val="960096"/>
                </a:solidFill>
                <a:ln>
                  <a:noFill/>
                </a:ln>
                <a:effectLst>
                  <a:innerShdw dist="63500" dir="13500000">
                    <a:schemeClr val="accent4">
                      <a:lumMod val="50000"/>
                      <a:alpha val="50000"/>
                    </a:scheme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62" name="组合 61"/>
              <p:cNvGrpSpPr/>
              <p:nvPr/>
            </p:nvGrpSpPr>
            <p:grpSpPr>
              <a:xfrm>
                <a:off x="12326" y="7616"/>
                <a:ext cx="1434" cy="1433"/>
                <a:chOff x="2646157" y="1103874"/>
                <a:chExt cx="910025" cy="910025"/>
              </a:xfrm>
            </p:grpSpPr>
            <p:grpSp>
              <p:nvGrpSpPr>
                <p:cNvPr id="63" name="组合 62"/>
                <p:cNvGrpSpPr/>
                <p:nvPr/>
              </p:nvGrpSpPr>
              <p:grpSpPr>
                <a:xfrm>
                  <a:off x="2646157" y="1103874"/>
                  <a:ext cx="910025" cy="910025"/>
                  <a:chOff x="1236675" y="2423160"/>
                  <a:chExt cx="1950720" cy="1950720"/>
                </a:xfrm>
              </p:grpSpPr>
              <p:sp>
                <p:nvSpPr>
                  <p:cNvPr id="65" name="椭圆 64"/>
                  <p:cNvSpPr/>
                  <p:nvPr/>
                </p:nvSpPr>
                <p:spPr>
                  <a:xfrm>
                    <a:off x="1236675" y="2423160"/>
                    <a:ext cx="1950720" cy="195072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>
                    <a:outerShdw dist="76200" dir="2700000" algn="tl" rotWithShape="0">
                      <a:prstClr val="black">
                        <a:alpha val="22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66" name="椭圆 65"/>
                  <p:cNvSpPr/>
                  <p:nvPr/>
                </p:nvSpPr>
                <p:spPr>
                  <a:xfrm>
                    <a:off x="1426863" y="2613348"/>
                    <a:ext cx="1570349" cy="1570349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2000" b="1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64" name="椭圆 63"/>
                <p:cNvSpPr/>
                <p:nvPr/>
              </p:nvSpPr>
              <p:spPr>
                <a:xfrm>
                  <a:off x="2792045" y="1249762"/>
                  <a:ext cx="618249" cy="618249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  <a:effectLst>
                  <a:innerShdw dist="63500" dir="13500000">
                    <a:schemeClr val="accent6">
                      <a:lumMod val="50000"/>
                      <a:alpha val="50000"/>
                    </a:scheme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 b="1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80" name="组合 79"/>
              <p:cNvGrpSpPr/>
              <p:nvPr/>
            </p:nvGrpSpPr>
            <p:grpSpPr>
              <a:xfrm>
                <a:off x="12762" y="2111"/>
                <a:ext cx="608" cy="698"/>
                <a:chOff x="4383281" y="1858180"/>
                <a:chExt cx="684119" cy="785482"/>
              </a:xfrm>
              <a:solidFill>
                <a:schemeClr val="bg1"/>
              </a:solidFill>
            </p:grpSpPr>
            <p:sp>
              <p:nvSpPr>
                <p:cNvPr id="81" name="Freeform 244"/>
                <p:cNvSpPr/>
                <p:nvPr/>
              </p:nvSpPr>
              <p:spPr bwMode="auto">
                <a:xfrm>
                  <a:off x="4681370" y="1858180"/>
                  <a:ext cx="97079" cy="106787"/>
                </a:xfrm>
                <a:custGeom>
                  <a:avLst/>
                  <a:gdLst>
                    <a:gd name="T0" fmla="*/ 19 w 144"/>
                    <a:gd name="T1" fmla="*/ 105 h 158"/>
                    <a:gd name="T2" fmla="*/ 73 w 144"/>
                    <a:gd name="T3" fmla="*/ 158 h 158"/>
                    <a:gd name="T4" fmla="*/ 125 w 144"/>
                    <a:gd name="T5" fmla="*/ 104 h 158"/>
                    <a:gd name="T6" fmla="*/ 141 w 144"/>
                    <a:gd name="T7" fmla="*/ 87 h 158"/>
                    <a:gd name="T8" fmla="*/ 132 w 144"/>
                    <a:gd name="T9" fmla="*/ 61 h 158"/>
                    <a:gd name="T10" fmla="*/ 72 w 144"/>
                    <a:gd name="T11" fmla="*/ 0 h 158"/>
                    <a:gd name="T12" fmla="*/ 11 w 144"/>
                    <a:gd name="T13" fmla="*/ 61 h 158"/>
                    <a:gd name="T14" fmla="*/ 3 w 144"/>
                    <a:gd name="T15" fmla="*/ 87 h 158"/>
                    <a:gd name="T16" fmla="*/ 19 w 144"/>
                    <a:gd name="T17" fmla="*/ 105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4" h="158">
                      <a:moveTo>
                        <a:pt x="19" y="105"/>
                      </a:moveTo>
                      <a:cubicBezTo>
                        <a:pt x="30" y="132"/>
                        <a:pt x="51" y="158"/>
                        <a:pt x="73" y="158"/>
                      </a:cubicBezTo>
                      <a:cubicBezTo>
                        <a:pt x="96" y="158"/>
                        <a:pt x="115" y="132"/>
                        <a:pt x="125" y="104"/>
                      </a:cubicBezTo>
                      <a:cubicBezTo>
                        <a:pt x="131" y="104"/>
                        <a:pt x="138" y="97"/>
                        <a:pt x="141" y="87"/>
                      </a:cubicBezTo>
                      <a:cubicBezTo>
                        <a:pt x="144" y="75"/>
                        <a:pt x="140" y="64"/>
                        <a:pt x="132" y="61"/>
                      </a:cubicBezTo>
                      <a:cubicBezTo>
                        <a:pt x="130" y="27"/>
                        <a:pt x="104" y="0"/>
                        <a:pt x="72" y="0"/>
                      </a:cubicBezTo>
                      <a:cubicBezTo>
                        <a:pt x="40" y="0"/>
                        <a:pt x="13" y="27"/>
                        <a:pt x="11" y="61"/>
                      </a:cubicBezTo>
                      <a:cubicBezTo>
                        <a:pt x="4" y="64"/>
                        <a:pt x="0" y="75"/>
                        <a:pt x="3" y="87"/>
                      </a:cubicBezTo>
                      <a:cubicBezTo>
                        <a:pt x="5" y="97"/>
                        <a:pt x="12" y="104"/>
                        <a:pt x="19" y="10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2" name="Freeform 245"/>
                <p:cNvSpPr/>
                <p:nvPr/>
              </p:nvSpPr>
              <p:spPr bwMode="auto">
                <a:xfrm>
                  <a:off x="4653102" y="1960113"/>
                  <a:ext cx="153042" cy="149330"/>
                </a:xfrm>
                <a:custGeom>
                  <a:avLst/>
                  <a:gdLst>
                    <a:gd name="T0" fmla="*/ 95 w 227"/>
                    <a:gd name="T1" fmla="*/ 191 h 221"/>
                    <a:gd name="T2" fmla="*/ 95 w 227"/>
                    <a:gd name="T3" fmla="*/ 221 h 221"/>
                    <a:gd name="T4" fmla="*/ 116 w 227"/>
                    <a:gd name="T5" fmla="*/ 220 h 221"/>
                    <a:gd name="T6" fmla="*/ 138 w 227"/>
                    <a:gd name="T7" fmla="*/ 221 h 221"/>
                    <a:gd name="T8" fmla="*/ 138 w 227"/>
                    <a:gd name="T9" fmla="*/ 191 h 221"/>
                    <a:gd name="T10" fmla="*/ 227 w 227"/>
                    <a:gd name="T11" fmla="*/ 173 h 221"/>
                    <a:gd name="T12" fmla="*/ 227 w 227"/>
                    <a:gd name="T13" fmla="*/ 173 h 221"/>
                    <a:gd name="T14" fmla="*/ 227 w 227"/>
                    <a:gd name="T15" fmla="*/ 54 h 221"/>
                    <a:gd name="T16" fmla="*/ 226 w 227"/>
                    <a:gd name="T17" fmla="*/ 54 h 221"/>
                    <a:gd name="T18" fmla="*/ 176 w 227"/>
                    <a:gd name="T19" fmla="*/ 0 h 221"/>
                    <a:gd name="T20" fmla="*/ 127 w 227"/>
                    <a:gd name="T21" fmla="*/ 82 h 221"/>
                    <a:gd name="T22" fmla="*/ 121 w 227"/>
                    <a:gd name="T23" fmla="*/ 45 h 221"/>
                    <a:gd name="T24" fmla="*/ 127 w 227"/>
                    <a:gd name="T25" fmla="*/ 33 h 221"/>
                    <a:gd name="T26" fmla="*/ 113 w 227"/>
                    <a:gd name="T27" fmla="*/ 19 h 221"/>
                    <a:gd name="T28" fmla="*/ 99 w 227"/>
                    <a:gd name="T29" fmla="*/ 33 h 221"/>
                    <a:gd name="T30" fmla="*/ 106 w 227"/>
                    <a:gd name="T31" fmla="*/ 45 h 221"/>
                    <a:gd name="T32" fmla="*/ 100 w 227"/>
                    <a:gd name="T33" fmla="*/ 81 h 221"/>
                    <a:gd name="T34" fmla="*/ 52 w 227"/>
                    <a:gd name="T35" fmla="*/ 0 h 221"/>
                    <a:gd name="T36" fmla="*/ 1 w 227"/>
                    <a:gd name="T37" fmla="*/ 54 h 221"/>
                    <a:gd name="T38" fmla="*/ 0 w 227"/>
                    <a:gd name="T39" fmla="*/ 54 h 221"/>
                    <a:gd name="T40" fmla="*/ 0 w 227"/>
                    <a:gd name="T41" fmla="*/ 173 h 221"/>
                    <a:gd name="T42" fmla="*/ 1 w 227"/>
                    <a:gd name="T43" fmla="*/ 173 h 221"/>
                    <a:gd name="T44" fmla="*/ 95 w 227"/>
                    <a:gd name="T45" fmla="*/ 191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27" h="221">
                      <a:moveTo>
                        <a:pt x="95" y="191"/>
                      </a:moveTo>
                      <a:cubicBezTo>
                        <a:pt x="95" y="221"/>
                        <a:pt x="95" y="221"/>
                        <a:pt x="95" y="221"/>
                      </a:cubicBezTo>
                      <a:cubicBezTo>
                        <a:pt x="102" y="220"/>
                        <a:pt x="109" y="220"/>
                        <a:pt x="116" y="220"/>
                      </a:cubicBezTo>
                      <a:cubicBezTo>
                        <a:pt x="123" y="220"/>
                        <a:pt x="131" y="220"/>
                        <a:pt x="138" y="221"/>
                      </a:cubicBezTo>
                      <a:cubicBezTo>
                        <a:pt x="138" y="191"/>
                        <a:pt x="138" y="191"/>
                        <a:pt x="138" y="191"/>
                      </a:cubicBezTo>
                      <a:cubicBezTo>
                        <a:pt x="186" y="189"/>
                        <a:pt x="222" y="182"/>
                        <a:pt x="227" y="173"/>
                      </a:cubicBezTo>
                      <a:cubicBezTo>
                        <a:pt x="227" y="173"/>
                        <a:pt x="227" y="173"/>
                        <a:pt x="227" y="173"/>
                      </a:cubicBezTo>
                      <a:cubicBezTo>
                        <a:pt x="227" y="54"/>
                        <a:pt x="227" y="54"/>
                        <a:pt x="227" y="54"/>
                      </a:cubicBezTo>
                      <a:cubicBezTo>
                        <a:pt x="226" y="54"/>
                        <a:pt x="226" y="54"/>
                        <a:pt x="226" y="54"/>
                      </a:cubicBezTo>
                      <a:cubicBezTo>
                        <a:pt x="222" y="31"/>
                        <a:pt x="203" y="12"/>
                        <a:pt x="176" y="0"/>
                      </a:cubicBezTo>
                      <a:cubicBezTo>
                        <a:pt x="127" y="82"/>
                        <a:pt x="127" y="82"/>
                        <a:pt x="127" y="82"/>
                      </a:cubicBezTo>
                      <a:cubicBezTo>
                        <a:pt x="121" y="45"/>
                        <a:pt x="121" y="45"/>
                        <a:pt x="121" y="45"/>
                      </a:cubicBezTo>
                      <a:cubicBezTo>
                        <a:pt x="125" y="43"/>
                        <a:pt x="127" y="38"/>
                        <a:pt x="127" y="33"/>
                      </a:cubicBezTo>
                      <a:cubicBezTo>
                        <a:pt x="127" y="26"/>
                        <a:pt x="121" y="19"/>
                        <a:pt x="113" y="19"/>
                      </a:cubicBezTo>
                      <a:cubicBezTo>
                        <a:pt x="106" y="19"/>
                        <a:pt x="99" y="26"/>
                        <a:pt x="99" y="33"/>
                      </a:cubicBezTo>
                      <a:cubicBezTo>
                        <a:pt x="99" y="38"/>
                        <a:pt x="102" y="43"/>
                        <a:pt x="106" y="45"/>
                      </a:cubicBezTo>
                      <a:cubicBezTo>
                        <a:pt x="100" y="81"/>
                        <a:pt x="100" y="81"/>
                        <a:pt x="100" y="81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24" y="12"/>
                        <a:pt x="5" y="31"/>
                        <a:pt x="1" y="54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0" y="173"/>
                        <a:pt x="0" y="173"/>
                        <a:pt x="0" y="173"/>
                      </a:cubicBezTo>
                      <a:cubicBezTo>
                        <a:pt x="1" y="173"/>
                        <a:pt x="1" y="173"/>
                        <a:pt x="1" y="173"/>
                      </a:cubicBezTo>
                      <a:cubicBezTo>
                        <a:pt x="5" y="182"/>
                        <a:pt x="45" y="190"/>
                        <a:pt x="95" y="19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3" name="Freeform 246"/>
                <p:cNvSpPr/>
                <p:nvPr/>
              </p:nvSpPr>
              <p:spPr bwMode="auto">
                <a:xfrm>
                  <a:off x="4653673" y="2514890"/>
                  <a:ext cx="153327" cy="128772"/>
                </a:xfrm>
                <a:custGeom>
                  <a:avLst/>
                  <a:gdLst>
                    <a:gd name="T0" fmla="*/ 175 w 227"/>
                    <a:gd name="T1" fmla="*/ 0 h 191"/>
                    <a:gd name="T2" fmla="*/ 127 w 227"/>
                    <a:gd name="T3" fmla="*/ 82 h 191"/>
                    <a:gd name="T4" fmla="*/ 121 w 227"/>
                    <a:gd name="T5" fmla="*/ 45 h 191"/>
                    <a:gd name="T6" fmla="*/ 127 w 227"/>
                    <a:gd name="T7" fmla="*/ 33 h 191"/>
                    <a:gd name="T8" fmla="*/ 113 w 227"/>
                    <a:gd name="T9" fmla="*/ 19 h 191"/>
                    <a:gd name="T10" fmla="*/ 99 w 227"/>
                    <a:gd name="T11" fmla="*/ 33 h 191"/>
                    <a:gd name="T12" fmla="*/ 106 w 227"/>
                    <a:gd name="T13" fmla="*/ 45 h 191"/>
                    <a:gd name="T14" fmla="*/ 100 w 227"/>
                    <a:gd name="T15" fmla="*/ 82 h 191"/>
                    <a:gd name="T16" fmla="*/ 52 w 227"/>
                    <a:gd name="T17" fmla="*/ 0 h 191"/>
                    <a:gd name="T18" fmla="*/ 1 w 227"/>
                    <a:gd name="T19" fmla="*/ 54 h 191"/>
                    <a:gd name="T20" fmla="*/ 0 w 227"/>
                    <a:gd name="T21" fmla="*/ 54 h 191"/>
                    <a:gd name="T22" fmla="*/ 0 w 227"/>
                    <a:gd name="T23" fmla="*/ 174 h 191"/>
                    <a:gd name="T24" fmla="*/ 0 w 227"/>
                    <a:gd name="T25" fmla="*/ 174 h 191"/>
                    <a:gd name="T26" fmla="*/ 114 w 227"/>
                    <a:gd name="T27" fmla="*/ 191 h 191"/>
                    <a:gd name="T28" fmla="*/ 227 w 227"/>
                    <a:gd name="T29" fmla="*/ 174 h 191"/>
                    <a:gd name="T30" fmla="*/ 227 w 227"/>
                    <a:gd name="T31" fmla="*/ 174 h 191"/>
                    <a:gd name="T32" fmla="*/ 227 w 227"/>
                    <a:gd name="T33" fmla="*/ 54 h 191"/>
                    <a:gd name="T34" fmla="*/ 226 w 227"/>
                    <a:gd name="T35" fmla="*/ 54 h 191"/>
                    <a:gd name="T36" fmla="*/ 175 w 227"/>
                    <a:gd name="T37" fmla="*/ 0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27" h="191">
                      <a:moveTo>
                        <a:pt x="175" y="0"/>
                      </a:moveTo>
                      <a:cubicBezTo>
                        <a:pt x="127" y="82"/>
                        <a:pt x="127" y="82"/>
                        <a:pt x="127" y="82"/>
                      </a:cubicBezTo>
                      <a:cubicBezTo>
                        <a:pt x="121" y="45"/>
                        <a:pt x="121" y="45"/>
                        <a:pt x="121" y="45"/>
                      </a:cubicBezTo>
                      <a:cubicBezTo>
                        <a:pt x="125" y="43"/>
                        <a:pt x="127" y="38"/>
                        <a:pt x="127" y="33"/>
                      </a:cubicBezTo>
                      <a:cubicBezTo>
                        <a:pt x="127" y="26"/>
                        <a:pt x="121" y="19"/>
                        <a:pt x="113" y="19"/>
                      </a:cubicBezTo>
                      <a:cubicBezTo>
                        <a:pt x="106" y="19"/>
                        <a:pt x="99" y="26"/>
                        <a:pt x="99" y="33"/>
                      </a:cubicBezTo>
                      <a:cubicBezTo>
                        <a:pt x="99" y="38"/>
                        <a:pt x="102" y="43"/>
                        <a:pt x="106" y="45"/>
                      </a:cubicBezTo>
                      <a:cubicBezTo>
                        <a:pt x="100" y="82"/>
                        <a:pt x="100" y="82"/>
                        <a:pt x="100" y="82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24" y="12"/>
                        <a:pt x="5" y="31"/>
                        <a:pt x="1" y="54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0" y="174"/>
                        <a:pt x="0" y="174"/>
                        <a:pt x="0" y="174"/>
                      </a:cubicBezTo>
                      <a:cubicBezTo>
                        <a:pt x="0" y="174"/>
                        <a:pt x="0" y="174"/>
                        <a:pt x="0" y="174"/>
                      </a:cubicBezTo>
                      <a:cubicBezTo>
                        <a:pt x="6" y="184"/>
                        <a:pt x="54" y="191"/>
                        <a:pt x="114" y="191"/>
                      </a:cubicBezTo>
                      <a:cubicBezTo>
                        <a:pt x="173" y="191"/>
                        <a:pt x="221" y="184"/>
                        <a:pt x="227" y="174"/>
                      </a:cubicBezTo>
                      <a:cubicBezTo>
                        <a:pt x="227" y="174"/>
                        <a:pt x="227" y="174"/>
                        <a:pt x="227" y="174"/>
                      </a:cubicBezTo>
                      <a:cubicBezTo>
                        <a:pt x="227" y="54"/>
                        <a:pt x="227" y="54"/>
                        <a:pt x="227" y="54"/>
                      </a:cubicBezTo>
                      <a:cubicBezTo>
                        <a:pt x="226" y="54"/>
                        <a:pt x="226" y="54"/>
                        <a:pt x="226" y="54"/>
                      </a:cubicBezTo>
                      <a:cubicBezTo>
                        <a:pt x="222" y="31"/>
                        <a:pt x="203" y="12"/>
                        <a:pt x="175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4" name="Freeform 247"/>
                <p:cNvSpPr/>
                <p:nvPr/>
              </p:nvSpPr>
              <p:spPr bwMode="auto">
                <a:xfrm>
                  <a:off x="4411547" y="2091169"/>
                  <a:ext cx="96508" cy="107072"/>
                </a:xfrm>
                <a:custGeom>
                  <a:avLst/>
                  <a:gdLst>
                    <a:gd name="T0" fmla="*/ 19 w 143"/>
                    <a:gd name="T1" fmla="*/ 105 h 159"/>
                    <a:gd name="T2" fmla="*/ 73 w 143"/>
                    <a:gd name="T3" fmla="*/ 159 h 159"/>
                    <a:gd name="T4" fmla="*/ 124 w 143"/>
                    <a:gd name="T5" fmla="*/ 105 h 159"/>
                    <a:gd name="T6" fmla="*/ 140 w 143"/>
                    <a:gd name="T7" fmla="*/ 88 h 159"/>
                    <a:gd name="T8" fmla="*/ 132 w 143"/>
                    <a:gd name="T9" fmla="*/ 62 h 159"/>
                    <a:gd name="T10" fmla="*/ 72 w 143"/>
                    <a:gd name="T11" fmla="*/ 0 h 159"/>
                    <a:gd name="T12" fmla="*/ 11 w 143"/>
                    <a:gd name="T13" fmla="*/ 62 h 159"/>
                    <a:gd name="T14" fmla="*/ 3 w 143"/>
                    <a:gd name="T15" fmla="*/ 88 h 159"/>
                    <a:gd name="T16" fmla="*/ 19 w 143"/>
                    <a:gd name="T17" fmla="*/ 105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3" h="159">
                      <a:moveTo>
                        <a:pt x="19" y="105"/>
                      </a:moveTo>
                      <a:cubicBezTo>
                        <a:pt x="30" y="133"/>
                        <a:pt x="51" y="159"/>
                        <a:pt x="73" y="159"/>
                      </a:cubicBezTo>
                      <a:cubicBezTo>
                        <a:pt x="96" y="159"/>
                        <a:pt x="115" y="133"/>
                        <a:pt x="124" y="105"/>
                      </a:cubicBezTo>
                      <a:cubicBezTo>
                        <a:pt x="131" y="105"/>
                        <a:pt x="138" y="98"/>
                        <a:pt x="140" y="88"/>
                      </a:cubicBezTo>
                      <a:cubicBezTo>
                        <a:pt x="143" y="76"/>
                        <a:pt x="140" y="65"/>
                        <a:pt x="132" y="62"/>
                      </a:cubicBezTo>
                      <a:cubicBezTo>
                        <a:pt x="130" y="27"/>
                        <a:pt x="104" y="0"/>
                        <a:pt x="72" y="0"/>
                      </a:cubicBezTo>
                      <a:cubicBezTo>
                        <a:pt x="39" y="0"/>
                        <a:pt x="13" y="27"/>
                        <a:pt x="11" y="62"/>
                      </a:cubicBezTo>
                      <a:cubicBezTo>
                        <a:pt x="3" y="65"/>
                        <a:pt x="0" y="76"/>
                        <a:pt x="3" y="88"/>
                      </a:cubicBezTo>
                      <a:cubicBezTo>
                        <a:pt x="5" y="98"/>
                        <a:pt x="12" y="105"/>
                        <a:pt x="19" y="10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5" name="Freeform 248"/>
                <p:cNvSpPr/>
                <p:nvPr/>
              </p:nvSpPr>
              <p:spPr bwMode="auto">
                <a:xfrm>
                  <a:off x="4942626" y="2097736"/>
                  <a:ext cx="96222" cy="106787"/>
                </a:xfrm>
                <a:custGeom>
                  <a:avLst/>
                  <a:gdLst>
                    <a:gd name="T0" fmla="*/ 19 w 143"/>
                    <a:gd name="T1" fmla="*/ 105 h 158"/>
                    <a:gd name="T2" fmla="*/ 73 w 143"/>
                    <a:gd name="T3" fmla="*/ 158 h 158"/>
                    <a:gd name="T4" fmla="*/ 124 w 143"/>
                    <a:gd name="T5" fmla="*/ 105 h 158"/>
                    <a:gd name="T6" fmla="*/ 140 w 143"/>
                    <a:gd name="T7" fmla="*/ 87 h 158"/>
                    <a:gd name="T8" fmla="*/ 132 w 143"/>
                    <a:gd name="T9" fmla="*/ 61 h 158"/>
                    <a:gd name="T10" fmla="*/ 72 w 143"/>
                    <a:gd name="T11" fmla="*/ 0 h 158"/>
                    <a:gd name="T12" fmla="*/ 11 w 143"/>
                    <a:gd name="T13" fmla="*/ 61 h 158"/>
                    <a:gd name="T14" fmla="*/ 3 w 143"/>
                    <a:gd name="T15" fmla="*/ 87 h 158"/>
                    <a:gd name="T16" fmla="*/ 19 w 143"/>
                    <a:gd name="T17" fmla="*/ 105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3" h="158">
                      <a:moveTo>
                        <a:pt x="19" y="105"/>
                      </a:moveTo>
                      <a:cubicBezTo>
                        <a:pt x="30" y="133"/>
                        <a:pt x="51" y="158"/>
                        <a:pt x="73" y="158"/>
                      </a:cubicBezTo>
                      <a:cubicBezTo>
                        <a:pt x="96" y="158"/>
                        <a:pt x="115" y="133"/>
                        <a:pt x="124" y="105"/>
                      </a:cubicBezTo>
                      <a:cubicBezTo>
                        <a:pt x="131" y="104"/>
                        <a:pt x="138" y="97"/>
                        <a:pt x="140" y="87"/>
                      </a:cubicBezTo>
                      <a:cubicBezTo>
                        <a:pt x="143" y="76"/>
                        <a:pt x="140" y="64"/>
                        <a:pt x="132" y="61"/>
                      </a:cubicBezTo>
                      <a:cubicBezTo>
                        <a:pt x="130" y="27"/>
                        <a:pt x="104" y="0"/>
                        <a:pt x="72" y="0"/>
                      </a:cubicBezTo>
                      <a:cubicBezTo>
                        <a:pt x="39" y="0"/>
                        <a:pt x="13" y="27"/>
                        <a:pt x="11" y="61"/>
                      </a:cubicBezTo>
                      <a:cubicBezTo>
                        <a:pt x="3" y="64"/>
                        <a:pt x="0" y="76"/>
                        <a:pt x="3" y="87"/>
                      </a:cubicBezTo>
                      <a:cubicBezTo>
                        <a:pt x="5" y="98"/>
                        <a:pt x="12" y="105"/>
                        <a:pt x="19" y="10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6" name="Freeform 249"/>
                <p:cNvSpPr/>
                <p:nvPr/>
              </p:nvSpPr>
              <p:spPr bwMode="auto">
                <a:xfrm>
                  <a:off x="4874385" y="2199669"/>
                  <a:ext cx="193015" cy="129058"/>
                </a:xfrm>
                <a:custGeom>
                  <a:avLst/>
                  <a:gdLst>
                    <a:gd name="T0" fmla="*/ 285 w 286"/>
                    <a:gd name="T1" fmla="*/ 54 h 191"/>
                    <a:gd name="T2" fmla="*/ 234 w 286"/>
                    <a:gd name="T3" fmla="*/ 0 h 191"/>
                    <a:gd name="T4" fmla="*/ 186 w 286"/>
                    <a:gd name="T5" fmla="*/ 82 h 191"/>
                    <a:gd name="T6" fmla="*/ 180 w 286"/>
                    <a:gd name="T7" fmla="*/ 45 h 191"/>
                    <a:gd name="T8" fmla="*/ 186 w 286"/>
                    <a:gd name="T9" fmla="*/ 34 h 191"/>
                    <a:gd name="T10" fmla="*/ 172 w 286"/>
                    <a:gd name="T11" fmla="*/ 20 h 191"/>
                    <a:gd name="T12" fmla="*/ 158 w 286"/>
                    <a:gd name="T13" fmla="*/ 34 h 191"/>
                    <a:gd name="T14" fmla="*/ 165 w 286"/>
                    <a:gd name="T15" fmla="*/ 45 h 191"/>
                    <a:gd name="T16" fmla="*/ 159 w 286"/>
                    <a:gd name="T17" fmla="*/ 82 h 191"/>
                    <a:gd name="T18" fmla="*/ 111 w 286"/>
                    <a:gd name="T19" fmla="*/ 0 h 191"/>
                    <a:gd name="T20" fmla="*/ 60 w 286"/>
                    <a:gd name="T21" fmla="*/ 54 h 191"/>
                    <a:gd name="T22" fmla="*/ 59 w 286"/>
                    <a:gd name="T23" fmla="*/ 54 h 191"/>
                    <a:gd name="T24" fmla="*/ 59 w 286"/>
                    <a:gd name="T25" fmla="*/ 68 h 191"/>
                    <a:gd name="T26" fmla="*/ 2 w 286"/>
                    <a:gd name="T27" fmla="*/ 68 h 191"/>
                    <a:gd name="T28" fmla="*/ 2 w 286"/>
                    <a:gd name="T29" fmla="*/ 80 h 191"/>
                    <a:gd name="T30" fmla="*/ 0 w 286"/>
                    <a:gd name="T31" fmla="*/ 110 h 191"/>
                    <a:gd name="T32" fmla="*/ 59 w 286"/>
                    <a:gd name="T33" fmla="*/ 110 h 191"/>
                    <a:gd name="T34" fmla="*/ 59 w 286"/>
                    <a:gd name="T35" fmla="*/ 174 h 191"/>
                    <a:gd name="T36" fmla="*/ 59 w 286"/>
                    <a:gd name="T37" fmla="*/ 174 h 191"/>
                    <a:gd name="T38" fmla="*/ 173 w 286"/>
                    <a:gd name="T39" fmla="*/ 191 h 191"/>
                    <a:gd name="T40" fmla="*/ 286 w 286"/>
                    <a:gd name="T41" fmla="*/ 174 h 191"/>
                    <a:gd name="T42" fmla="*/ 286 w 286"/>
                    <a:gd name="T43" fmla="*/ 174 h 191"/>
                    <a:gd name="T44" fmla="*/ 286 w 286"/>
                    <a:gd name="T45" fmla="*/ 54 h 191"/>
                    <a:gd name="T46" fmla="*/ 285 w 286"/>
                    <a:gd name="T47" fmla="*/ 54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86" h="191">
                      <a:moveTo>
                        <a:pt x="285" y="54"/>
                      </a:moveTo>
                      <a:cubicBezTo>
                        <a:pt x="281" y="32"/>
                        <a:pt x="262" y="12"/>
                        <a:pt x="234" y="0"/>
                      </a:cubicBezTo>
                      <a:cubicBezTo>
                        <a:pt x="186" y="82"/>
                        <a:pt x="186" y="82"/>
                        <a:pt x="186" y="82"/>
                      </a:cubicBezTo>
                      <a:cubicBezTo>
                        <a:pt x="180" y="45"/>
                        <a:pt x="180" y="45"/>
                        <a:pt x="180" y="45"/>
                      </a:cubicBezTo>
                      <a:cubicBezTo>
                        <a:pt x="184" y="43"/>
                        <a:pt x="186" y="39"/>
                        <a:pt x="186" y="34"/>
                      </a:cubicBezTo>
                      <a:cubicBezTo>
                        <a:pt x="186" y="26"/>
                        <a:pt x="180" y="20"/>
                        <a:pt x="172" y="20"/>
                      </a:cubicBezTo>
                      <a:cubicBezTo>
                        <a:pt x="165" y="20"/>
                        <a:pt x="158" y="26"/>
                        <a:pt x="158" y="34"/>
                      </a:cubicBezTo>
                      <a:cubicBezTo>
                        <a:pt x="158" y="39"/>
                        <a:pt x="161" y="43"/>
                        <a:pt x="165" y="45"/>
                      </a:cubicBezTo>
                      <a:cubicBezTo>
                        <a:pt x="159" y="82"/>
                        <a:pt x="159" y="82"/>
                        <a:pt x="159" y="82"/>
                      </a:cubicBezTo>
                      <a:cubicBezTo>
                        <a:pt x="111" y="0"/>
                        <a:pt x="111" y="0"/>
                        <a:pt x="111" y="0"/>
                      </a:cubicBezTo>
                      <a:cubicBezTo>
                        <a:pt x="83" y="12"/>
                        <a:pt x="64" y="32"/>
                        <a:pt x="60" y="54"/>
                      </a:cubicBezTo>
                      <a:cubicBezTo>
                        <a:pt x="59" y="54"/>
                        <a:pt x="59" y="54"/>
                        <a:pt x="59" y="54"/>
                      </a:cubicBezTo>
                      <a:cubicBezTo>
                        <a:pt x="59" y="68"/>
                        <a:pt x="59" y="68"/>
                        <a:pt x="59" y="68"/>
                      </a:cubicBezTo>
                      <a:cubicBezTo>
                        <a:pt x="2" y="68"/>
                        <a:pt x="2" y="68"/>
                        <a:pt x="2" y="68"/>
                      </a:cubicBezTo>
                      <a:cubicBezTo>
                        <a:pt x="2" y="72"/>
                        <a:pt x="2" y="76"/>
                        <a:pt x="2" y="80"/>
                      </a:cubicBezTo>
                      <a:cubicBezTo>
                        <a:pt x="2" y="90"/>
                        <a:pt x="1" y="100"/>
                        <a:pt x="0" y="110"/>
                      </a:cubicBezTo>
                      <a:cubicBezTo>
                        <a:pt x="59" y="110"/>
                        <a:pt x="59" y="110"/>
                        <a:pt x="59" y="110"/>
                      </a:cubicBezTo>
                      <a:cubicBezTo>
                        <a:pt x="59" y="174"/>
                        <a:pt x="59" y="174"/>
                        <a:pt x="59" y="174"/>
                      </a:cubicBezTo>
                      <a:cubicBezTo>
                        <a:pt x="59" y="174"/>
                        <a:pt x="59" y="174"/>
                        <a:pt x="59" y="174"/>
                      </a:cubicBezTo>
                      <a:cubicBezTo>
                        <a:pt x="65" y="184"/>
                        <a:pt x="113" y="191"/>
                        <a:pt x="173" y="191"/>
                      </a:cubicBezTo>
                      <a:cubicBezTo>
                        <a:pt x="232" y="191"/>
                        <a:pt x="280" y="184"/>
                        <a:pt x="286" y="174"/>
                      </a:cubicBezTo>
                      <a:cubicBezTo>
                        <a:pt x="286" y="174"/>
                        <a:pt x="286" y="174"/>
                        <a:pt x="286" y="174"/>
                      </a:cubicBezTo>
                      <a:cubicBezTo>
                        <a:pt x="286" y="54"/>
                        <a:pt x="286" y="54"/>
                        <a:pt x="286" y="54"/>
                      </a:cubicBezTo>
                      <a:lnTo>
                        <a:pt x="285" y="5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7" name="Freeform 250"/>
                <p:cNvSpPr>
                  <a:spLocks noEditPoints="1"/>
                </p:cNvSpPr>
                <p:nvPr/>
              </p:nvSpPr>
              <p:spPr bwMode="auto">
                <a:xfrm>
                  <a:off x="4593142" y="2114582"/>
                  <a:ext cx="275818" cy="278102"/>
                </a:xfrm>
                <a:custGeom>
                  <a:avLst/>
                  <a:gdLst>
                    <a:gd name="T0" fmla="*/ 205 w 409"/>
                    <a:gd name="T1" fmla="*/ 0 h 412"/>
                    <a:gd name="T2" fmla="*/ 0 w 409"/>
                    <a:gd name="T3" fmla="*/ 206 h 412"/>
                    <a:gd name="T4" fmla="*/ 205 w 409"/>
                    <a:gd name="T5" fmla="*/ 412 h 412"/>
                    <a:gd name="T6" fmla="*/ 409 w 409"/>
                    <a:gd name="T7" fmla="*/ 206 h 412"/>
                    <a:gd name="T8" fmla="*/ 205 w 409"/>
                    <a:gd name="T9" fmla="*/ 0 h 412"/>
                    <a:gd name="T10" fmla="*/ 205 w 409"/>
                    <a:gd name="T11" fmla="*/ 363 h 412"/>
                    <a:gd name="T12" fmla="*/ 49 w 409"/>
                    <a:gd name="T13" fmla="*/ 206 h 412"/>
                    <a:gd name="T14" fmla="*/ 205 w 409"/>
                    <a:gd name="T15" fmla="*/ 49 h 412"/>
                    <a:gd name="T16" fmla="*/ 360 w 409"/>
                    <a:gd name="T17" fmla="*/ 206 h 412"/>
                    <a:gd name="T18" fmla="*/ 205 w 409"/>
                    <a:gd name="T19" fmla="*/ 363 h 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09" h="412">
                      <a:moveTo>
                        <a:pt x="205" y="0"/>
                      </a:moveTo>
                      <a:cubicBezTo>
                        <a:pt x="92" y="0"/>
                        <a:pt x="0" y="92"/>
                        <a:pt x="0" y="206"/>
                      </a:cubicBezTo>
                      <a:cubicBezTo>
                        <a:pt x="0" y="320"/>
                        <a:pt x="92" y="412"/>
                        <a:pt x="205" y="412"/>
                      </a:cubicBezTo>
                      <a:cubicBezTo>
                        <a:pt x="318" y="412"/>
                        <a:pt x="409" y="320"/>
                        <a:pt x="409" y="206"/>
                      </a:cubicBezTo>
                      <a:cubicBezTo>
                        <a:pt x="409" y="92"/>
                        <a:pt x="318" y="0"/>
                        <a:pt x="205" y="0"/>
                      </a:cubicBezTo>
                      <a:close/>
                      <a:moveTo>
                        <a:pt x="205" y="363"/>
                      </a:moveTo>
                      <a:cubicBezTo>
                        <a:pt x="119" y="363"/>
                        <a:pt x="49" y="293"/>
                        <a:pt x="49" y="206"/>
                      </a:cubicBezTo>
                      <a:cubicBezTo>
                        <a:pt x="49" y="120"/>
                        <a:pt x="119" y="49"/>
                        <a:pt x="205" y="49"/>
                      </a:cubicBezTo>
                      <a:cubicBezTo>
                        <a:pt x="291" y="49"/>
                        <a:pt x="360" y="120"/>
                        <a:pt x="360" y="206"/>
                      </a:cubicBezTo>
                      <a:cubicBezTo>
                        <a:pt x="360" y="293"/>
                        <a:pt x="291" y="363"/>
                        <a:pt x="205" y="36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8" name="Freeform 251"/>
                <p:cNvSpPr/>
                <p:nvPr/>
              </p:nvSpPr>
              <p:spPr bwMode="auto">
                <a:xfrm>
                  <a:off x="4383281" y="2193673"/>
                  <a:ext cx="205008" cy="128772"/>
                </a:xfrm>
                <a:custGeom>
                  <a:avLst/>
                  <a:gdLst>
                    <a:gd name="T0" fmla="*/ 302 w 304"/>
                    <a:gd name="T1" fmla="*/ 77 h 191"/>
                    <a:gd name="T2" fmla="*/ 227 w 304"/>
                    <a:gd name="T3" fmla="*/ 77 h 191"/>
                    <a:gd name="T4" fmla="*/ 227 w 304"/>
                    <a:gd name="T5" fmla="*/ 54 h 191"/>
                    <a:gd name="T6" fmla="*/ 226 w 304"/>
                    <a:gd name="T7" fmla="*/ 54 h 191"/>
                    <a:gd name="T8" fmla="*/ 175 w 304"/>
                    <a:gd name="T9" fmla="*/ 0 h 191"/>
                    <a:gd name="T10" fmla="*/ 127 w 304"/>
                    <a:gd name="T11" fmla="*/ 82 h 191"/>
                    <a:gd name="T12" fmla="*/ 121 w 304"/>
                    <a:gd name="T13" fmla="*/ 45 h 191"/>
                    <a:gd name="T14" fmla="*/ 127 w 304"/>
                    <a:gd name="T15" fmla="*/ 33 h 191"/>
                    <a:gd name="T16" fmla="*/ 113 w 304"/>
                    <a:gd name="T17" fmla="*/ 19 h 191"/>
                    <a:gd name="T18" fmla="*/ 99 w 304"/>
                    <a:gd name="T19" fmla="*/ 33 h 191"/>
                    <a:gd name="T20" fmla="*/ 106 w 304"/>
                    <a:gd name="T21" fmla="*/ 45 h 191"/>
                    <a:gd name="T22" fmla="*/ 100 w 304"/>
                    <a:gd name="T23" fmla="*/ 81 h 191"/>
                    <a:gd name="T24" fmla="*/ 52 w 304"/>
                    <a:gd name="T25" fmla="*/ 0 h 191"/>
                    <a:gd name="T26" fmla="*/ 1 w 304"/>
                    <a:gd name="T27" fmla="*/ 54 h 191"/>
                    <a:gd name="T28" fmla="*/ 0 w 304"/>
                    <a:gd name="T29" fmla="*/ 54 h 191"/>
                    <a:gd name="T30" fmla="*/ 0 w 304"/>
                    <a:gd name="T31" fmla="*/ 173 h 191"/>
                    <a:gd name="T32" fmla="*/ 0 w 304"/>
                    <a:gd name="T33" fmla="*/ 173 h 191"/>
                    <a:gd name="T34" fmla="*/ 114 w 304"/>
                    <a:gd name="T35" fmla="*/ 191 h 191"/>
                    <a:gd name="T36" fmla="*/ 227 w 304"/>
                    <a:gd name="T37" fmla="*/ 173 h 191"/>
                    <a:gd name="T38" fmla="*/ 227 w 304"/>
                    <a:gd name="T39" fmla="*/ 173 h 191"/>
                    <a:gd name="T40" fmla="*/ 227 w 304"/>
                    <a:gd name="T41" fmla="*/ 119 h 191"/>
                    <a:gd name="T42" fmla="*/ 304 w 304"/>
                    <a:gd name="T43" fmla="*/ 119 h 191"/>
                    <a:gd name="T44" fmla="*/ 302 w 304"/>
                    <a:gd name="T45" fmla="*/ 89 h 191"/>
                    <a:gd name="T46" fmla="*/ 302 w 304"/>
                    <a:gd name="T47" fmla="*/ 77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04" h="191">
                      <a:moveTo>
                        <a:pt x="302" y="77"/>
                      </a:moveTo>
                      <a:cubicBezTo>
                        <a:pt x="227" y="77"/>
                        <a:pt x="227" y="77"/>
                        <a:pt x="227" y="77"/>
                      </a:cubicBezTo>
                      <a:cubicBezTo>
                        <a:pt x="227" y="54"/>
                        <a:pt x="227" y="54"/>
                        <a:pt x="227" y="54"/>
                      </a:cubicBezTo>
                      <a:cubicBezTo>
                        <a:pt x="226" y="54"/>
                        <a:pt x="226" y="54"/>
                        <a:pt x="226" y="54"/>
                      </a:cubicBezTo>
                      <a:cubicBezTo>
                        <a:pt x="222" y="31"/>
                        <a:pt x="203" y="12"/>
                        <a:pt x="175" y="0"/>
                      </a:cubicBezTo>
                      <a:cubicBezTo>
                        <a:pt x="127" y="82"/>
                        <a:pt x="127" y="82"/>
                        <a:pt x="127" y="82"/>
                      </a:cubicBezTo>
                      <a:cubicBezTo>
                        <a:pt x="121" y="45"/>
                        <a:pt x="121" y="45"/>
                        <a:pt x="121" y="45"/>
                      </a:cubicBezTo>
                      <a:cubicBezTo>
                        <a:pt x="125" y="42"/>
                        <a:pt x="127" y="38"/>
                        <a:pt x="127" y="33"/>
                      </a:cubicBezTo>
                      <a:cubicBezTo>
                        <a:pt x="127" y="25"/>
                        <a:pt x="121" y="19"/>
                        <a:pt x="113" y="19"/>
                      </a:cubicBezTo>
                      <a:cubicBezTo>
                        <a:pt x="106" y="19"/>
                        <a:pt x="99" y="25"/>
                        <a:pt x="99" y="33"/>
                      </a:cubicBezTo>
                      <a:cubicBezTo>
                        <a:pt x="99" y="38"/>
                        <a:pt x="102" y="42"/>
                        <a:pt x="106" y="45"/>
                      </a:cubicBezTo>
                      <a:cubicBezTo>
                        <a:pt x="100" y="81"/>
                        <a:pt x="100" y="81"/>
                        <a:pt x="100" y="81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24" y="12"/>
                        <a:pt x="5" y="31"/>
                        <a:pt x="1" y="54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0" y="173"/>
                        <a:pt x="0" y="173"/>
                        <a:pt x="0" y="173"/>
                      </a:cubicBezTo>
                      <a:cubicBezTo>
                        <a:pt x="0" y="173"/>
                        <a:pt x="0" y="173"/>
                        <a:pt x="0" y="173"/>
                      </a:cubicBezTo>
                      <a:cubicBezTo>
                        <a:pt x="6" y="183"/>
                        <a:pt x="54" y="191"/>
                        <a:pt x="114" y="191"/>
                      </a:cubicBezTo>
                      <a:cubicBezTo>
                        <a:pt x="173" y="191"/>
                        <a:pt x="221" y="183"/>
                        <a:pt x="227" y="173"/>
                      </a:cubicBezTo>
                      <a:cubicBezTo>
                        <a:pt x="227" y="173"/>
                        <a:pt x="227" y="173"/>
                        <a:pt x="227" y="173"/>
                      </a:cubicBezTo>
                      <a:cubicBezTo>
                        <a:pt x="227" y="119"/>
                        <a:pt x="227" y="119"/>
                        <a:pt x="227" y="119"/>
                      </a:cubicBezTo>
                      <a:cubicBezTo>
                        <a:pt x="304" y="119"/>
                        <a:pt x="304" y="119"/>
                        <a:pt x="304" y="119"/>
                      </a:cubicBezTo>
                      <a:cubicBezTo>
                        <a:pt x="302" y="109"/>
                        <a:pt x="302" y="99"/>
                        <a:pt x="302" y="89"/>
                      </a:cubicBezTo>
                      <a:cubicBezTo>
                        <a:pt x="302" y="85"/>
                        <a:pt x="302" y="81"/>
                        <a:pt x="302" y="7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9" name="Freeform 252"/>
                <p:cNvSpPr/>
                <p:nvPr/>
              </p:nvSpPr>
              <p:spPr bwMode="auto">
                <a:xfrm>
                  <a:off x="4681941" y="2398681"/>
                  <a:ext cx="96508" cy="120778"/>
                </a:xfrm>
                <a:custGeom>
                  <a:avLst/>
                  <a:gdLst>
                    <a:gd name="T0" fmla="*/ 73 w 143"/>
                    <a:gd name="T1" fmla="*/ 1 h 179"/>
                    <a:gd name="T2" fmla="*/ 52 w 143"/>
                    <a:gd name="T3" fmla="*/ 0 h 179"/>
                    <a:gd name="T4" fmla="*/ 52 w 143"/>
                    <a:gd name="T5" fmla="*/ 24 h 179"/>
                    <a:gd name="T6" fmla="*/ 11 w 143"/>
                    <a:gd name="T7" fmla="*/ 82 h 179"/>
                    <a:gd name="T8" fmla="*/ 3 w 143"/>
                    <a:gd name="T9" fmla="*/ 108 h 179"/>
                    <a:gd name="T10" fmla="*/ 19 w 143"/>
                    <a:gd name="T11" fmla="*/ 126 h 179"/>
                    <a:gd name="T12" fmla="*/ 73 w 143"/>
                    <a:gd name="T13" fmla="*/ 179 h 179"/>
                    <a:gd name="T14" fmla="*/ 125 w 143"/>
                    <a:gd name="T15" fmla="*/ 126 h 179"/>
                    <a:gd name="T16" fmla="*/ 140 w 143"/>
                    <a:gd name="T17" fmla="*/ 108 h 179"/>
                    <a:gd name="T18" fmla="*/ 132 w 143"/>
                    <a:gd name="T19" fmla="*/ 82 h 179"/>
                    <a:gd name="T20" fmla="*/ 95 w 143"/>
                    <a:gd name="T21" fmla="*/ 26 h 179"/>
                    <a:gd name="T22" fmla="*/ 95 w 143"/>
                    <a:gd name="T23" fmla="*/ 0 h 179"/>
                    <a:gd name="T24" fmla="*/ 73 w 143"/>
                    <a:gd name="T25" fmla="*/ 1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3" h="179">
                      <a:moveTo>
                        <a:pt x="73" y="1"/>
                      </a:moveTo>
                      <a:cubicBezTo>
                        <a:pt x="66" y="1"/>
                        <a:pt x="59" y="1"/>
                        <a:pt x="52" y="0"/>
                      </a:cubicBezTo>
                      <a:cubicBezTo>
                        <a:pt x="52" y="24"/>
                        <a:pt x="52" y="24"/>
                        <a:pt x="52" y="24"/>
                      </a:cubicBezTo>
                      <a:cubicBezTo>
                        <a:pt x="30" y="33"/>
                        <a:pt x="13" y="55"/>
                        <a:pt x="11" y="82"/>
                      </a:cubicBezTo>
                      <a:cubicBezTo>
                        <a:pt x="3" y="85"/>
                        <a:pt x="0" y="97"/>
                        <a:pt x="3" y="108"/>
                      </a:cubicBezTo>
                      <a:cubicBezTo>
                        <a:pt x="5" y="119"/>
                        <a:pt x="12" y="126"/>
                        <a:pt x="19" y="126"/>
                      </a:cubicBezTo>
                      <a:cubicBezTo>
                        <a:pt x="30" y="153"/>
                        <a:pt x="51" y="179"/>
                        <a:pt x="73" y="179"/>
                      </a:cubicBezTo>
                      <a:cubicBezTo>
                        <a:pt x="96" y="179"/>
                        <a:pt x="115" y="153"/>
                        <a:pt x="125" y="126"/>
                      </a:cubicBezTo>
                      <a:cubicBezTo>
                        <a:pt x="131" y="125"/>
                        <a:pt x="138" y="118"/>
                        <a:pt x="140" y="108"/>
                      </a:cubicBezTo>
                      <a:cubicBezTo>
                        <a:pt x="143" y="97"/>
                        <a:pt x="140" y="85"/>
                        <a:pt x="132" y="82"/>
                      </a:cubicBezTo>
                      <a:cubicBezTo>
                        <a:pt x="130" y="57"/>
                        <a:pt x="116" y="35"/>
                        <a:pt x="95" y="26"/>
                      </a:cubicBezTo>
                      <a:cubicBezTo>
                        <a:pt x="95" y="0"/>
                        <a:pt x="95" y="0"/>
                        <a:pt x="95" y="0"/>
                      </a:cubicBezTo>
                      <a:cubicBezTo>
                        <a:pt x="88" y="1"/>
                        <a:pt x="80" y="1"/>
                        <a:pt x="73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90" name="Freeform 253"/>
                <p:cNvSpPr/>
                <p:nvPr/>
              </p:nvSpPr>
              <p:spPr bwMode="auto">
                <a:xfrm>
                  <a:off x="4690792" y="2178255"/>
                  <a:ext cx="83088" cy="151614"/>
                </a:xfrm>
                <a:custGeom>
                  <a:avLst/>
                  <a:gdLst>
                    <a:gd name="T0" fmla="*/ 78 w 123"/>
                    <a:gd name="T1" fmla="*/ 94 h 225"/>
                    <a:gd name="T2" fmla="*/ 44 w 123"/>
                    <a:gd name="T3" fmla="*/ 71 h 225"/>
                    <a:gd name="T4" fmla="*/ 68 w 123"/>
                    <a:gd name="T5" fmla="*/ 55 h 225"/>
                    <a:gd name="T6" fmla="*/ 108 w 123"/>
                    <a:gd name="T7" fmla="*/ 65 h 225"/>
                    <a:gd name="T8" fmla="*/ 116 w 123"/>
                    <a:gd name="T9" fmla="*/ 33 h 225"/>
                    <a:gd name="T10" fmla="*/ 76 w 123"/>
                    <a:gd name="T11" fmla="*/ 24 h 225"/>
                    <a:gd name="T12" fmla="*/ 76 w 123"/>
                    <a:gd name="T13" fmla="*/ 0 h 225"/>
                    <a:gd name="T14" fmla="*/ 49 w 123"/>
                    <a:gd name="T15" fmla="*/ 0 h 225"/>
                    <a:gd name="T16" fmla="*/ 49 w 123"/>
                    <a:gd name="T17" fmla="*/ 26 h 225"/>
                    <a:gd name="T18" fmla="*/ 2 w 123"/>
                    <a:gd name="T19" fmla="*/ 75 h 225"/>
                    <a:gd name="T20" fmla="*/ 52 w 123"/>
                    <a:gd name="T21" fmla="*/ 126 h 225"/>
                    <a:gd name="T22" fmla="*/ 81 w 123"/>
                    <a:gd name="T23" fmla="*/ 150 h 225"/>
                    <a:gd name="T24" fmla="*/ 54 w 123"/>
                    <a:gd name="T25" fmla="*/ 167 h 225"/>
                    <a:gd name="T26" fmla="*/ 9 w 123"/>
                    <a:gd name="T27" fmla="*/ 155 h 225"/>
                    <a:gd name="T28" fmla="*/ 0 w 123"/>
                    <a:gd name="T29" fmla="*/ 187 h 225"/>
                    <a:gd name="T30" fmla="*/ 47 w 123"/>
                    <a:gd name="T31" fmla="*/ 199 h 225"/>
                    <a:gd name="T32" fmla="*/ 47 w 123"/>
                    <a:gd name="T33" fmla="*/ 225 h 225"/>
                    <a:gd name="T34" fmla="*/ 74 w 123"/>
                    <a:gd name="T35" fmla="*/ 225 h 225"/>
                    <a:gd name="T36" fmla="*/ 74 w 123"/>
                    <a:gd name="T37" fmla="*/ 196 h 225"/>
                    <a:gd name="T38" fmla="*/ 123 w 123"/>
                    <a:gd name="T39" fmla="*/ 146 h 225"/>
                    <a:gd name="T40" fmla="*/ 78 w 123"/>
                    <a:gd name="T41" fmla="*/ 94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23" h="225">
                      <a:moveTo>
                        <a:pt x="78" y="94"/>
                      </a:moveTo>
                      <a:cubicBezTo>
                        <a:pt x="54" y="85"/>
                        <a:pt x="44" y="79"/>
                        <a:pt x="44" y="71"/>
                      </a:cubicBezTo>
                      <a:cubicBezTo>
                        <a:pt x="44" y="63"/>
                        <a:pt x="50" y="55"/>
                        <a:pt x="68" y="55"/>
                      </a:cubicBezTo>
                      <a:cubicBezTo>
                        <a:pt x="88" y="55"/>
                        <a:pt x="101" y="61"/>
                        <a:pt x="108" y="65"/>
                      </a:cubicBezTo>
                      <a:cubicBezTo>
                        <a:pt x="116" y="33"/>
                        <a:pt x="116" y="33"/>
                        <a:pt x="116" y="33"/>
                      </a:cubicBezTo>
                      <a:cubicBezTo>
                        <a:pt x="106" y="29"/>
                        <a:pt x="94" y="25"/>
                        <a:pt x="76" y="24"/>
                      </a:cubicBezTo>
                      <a:cubicBezTo>
                        <a:pt x="76" y="0"/>
                        <a:pt x="76" y="0"/>
                        <a:pt x="76" y="0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49" y="26"/>
                        <a:pt x="49" y="26"/>
                        <a:pt x="49" y="26"/>
                      </a:cubicBezTo>
                      <a:cubicBezTo>
                        <a:pt x="19" y="32"/>
                        <a:pt x="2" y="51"/>
                        <a:pt x="2" y="75"/>
                      </a:cubicBezTo>
                      <a:cubicBezTo>
                        <a:pt x="2" y="102"/>
                        <a:pt x="22" y="116"/>
                        <a:pt x="52" y="126"/>
                      </a:cubicBezTo>
                      <a:cubicBezTo>
                        <a:pt x="72" y="133"/>
                        <a:pt x="81" y="139"/>
                        <a:pt x="81" y="150"/>
                      </a:cubicBezTo>
                      <a:cubicBezTo>
                        <a:pt x="81" y="160"/>
                        <a:pt x="70" y="167"/>
                        <a:pt x="54" y="167"/>
                      </a:cubicBezTo>
                      <a:cubicBezTo>
                        <a:pt x="36" y="167"/>
                        <a:pt x="20" y="161"/>
                        <a:pt x="9" y="155"/>
                      </a:cubicBezTo>
                      <a:cubicBezTo>
                        <a:pt x="0" y="187"/>
                        <a:pt x="0" y="187"/>
                        <a:pt x="0" y="187"/>
                      </a:cubicBezTo>
                      <a:cubicBezTo>
                        <a:pt x="11" y="193"/>
                        <a:pt x="29" y="198"/>
                        <a:pt x="47" y="199"/>
                      </a:cubicBezTo>
                      <a:cubicBezTo>
                        <a:pt x="47" y="225"/>
                        <a:pt x="47" y="225"/>
                        <a:pt x="47" y="225"/>
                      </a:cubicBezTo>
                      <a:cubicBezTo>
                        <a:pt x="74" y="225"/>
                        <a:pt x="74" y="225"/>
                        <a:pt x="74" y="225"/>
                      </a:cubicBezTo>
                      <a:cubicBezTo>
                        <a:pt x="74" y="196"/>
                        <a:pt x="74" y="196"/>
                        <a:pt x="74" y="196"/>
                      </a:cubicBezTo>
                      <a:cubicBezTo>
                        <a:pt x="106" y="191"/>
                        <a:pt x="123" y="170"/>
                        <a:pt x="123" y="146"/>
                      </a:cubicBezTo>
                      <a:cubicBezTo>
                        <a:pt x="123" y="121"/>
                        <a:pt x="110" y="106"/>
                        <a:pt x="78" y="9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102" name="组合 101"/>
              <p:cNvGrpSpPr/>
              <p:nvPr/>
            </p:nvGrpSpPr>
            <p:grpSpPr>
              <a:xfrm>
                <a:off x="12781" y="5101"/>
                <a:ext cx="571" cy="539"/>
                <a:chOff x="3098700" y="5569159"/>
                <a:chExt cx="642147" cy="605886"/>
              </a:xfrm>
              <a:solidFill>
                <a:schemeClr val="bg1"/>
              </a:solidFill>
            </p:grpSpPr>
            <p:sp>
              <p:nvSpPr>
                <p:cNvPr id="103" name="Freeform 349"/>
                <p:cNvSpPr/>
                <p:nvPr/>
              </p:nvSpPr>
              <p:spPr bwMode="auto">
                <a:xfrm>
                  <a:off x="3119543" y="5569159"/>
                  <a:ext cx="621304" cy="392027"/>
                </a:xfrm>
                <a:custGeom>
                  <a:avLst/>
                  <a:gdLst>
                    <a:gd name="T0" fmla="*/ 880 w 921"/>
                    <a:gd name="T1" fmla="*/ 447 h 581"/>
                    <a:gd name="T2" fmla="*/ 879 w 921"/>
                    <a:gd name="T3" fmla="*/ 427 h 581"/>
                    <a:gd name="T4" fmla="*/ 431 w 921"/>
                    <a:gd name="T5" fmla="*/ 0 h 581"/>
                    <a:gd name="T6" fmla="*/ 3 w 921"/>
                    <a:gd name="T7" fmla="*/ 317 h 581"/>
                    <a:gd name="T8" fmla="*/ 0 w 921"/>
                    <a:gd name="T9" fmla="*/ 326 h 581"/>
                    <a:gd name="T10" fmla="*/ 108 w 921"/>
                    <a:gd name="T11" fmla="*/ 326 h 581"/>
                    <a:gd name="T12" fmla="*/ 109 w 921"/>
                    <a:gd name="T13" fmla="*/ 322 h 581"/>
                    <a:gd name="T14" fmla="*/ 431 w 921"/>
                    <a:gd name="T15" fmla="*/ 102 h 581"/>
                    <a:gd name="T16" fmla="*/ 776 w 921"/>
                    <a:gd name="T17" fmla="*/ 424 h 581"/>
                    <a:gd name="T18" fmla="*/ 778 w 921"/>
                    <a:gd name="T19" fmla="*/ 447 h 581"/>
                    <a:gd name="T20" fmla="*/ 729 w 921"/>
                    <a:gd name="T21" fmla="*/ 447 h 581"/>
                    <a:gd name="T22" fmla="*/ 826 w 921"/>
                    <a:gd name="T23" fmla="*/ 581 h 581"/>
                    <a:gd name="T24" fmla="*/ 921 w 921"/>
                    <a:gd name="T25" fmla="*/ 447 h 581"/>
                    <a:gd name="T26" fmla="*/ 880 w 921"/>
                    <a:gd name="T27" fmla="*/ 447 h 5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21" h="581">
                      <a:moveTo>
                        <a:pt x="880" y="447"/>
                      </a:moveTo>
                      <a:cubicBezTo>
                        <a:pt x="879" y="427"/>
                        <a:pt x="879" y="427"/>
                        <a:pt x="879" y="427"/>
                      </a:cubicBezTo>
                      <a:cubicBezTo>
                        <a:pt x="867" y="187"/>
                        <a:pt x="670" y="0"/>
                        <a:pt x="431" y="0"/>
                      </a:cubicBezTo>
                      <a:cubicBezTo>
                        <a:pt x="236" y="0"/>
                        <a:pt x="60" y="130"/>
                        <a:pt x="3" y="317"/>
                      </a:cubicBezTo>
                      <a:cubicBezTo>
                        <a:pt x="0" y="326"/>
                        <a:pt x="0" y="326"/>
                        <a:pt x="0" y="326"/>
                      </a:cubicBezTo>
                      <a:cubicBezTo>
                        <a:pt x="108" y="326"/>
                        <a:pt x="108" y="326"/>
                        <a:pt x="108" y="326"/>
                      </a:cubicBezTo>
                      <a:cubicBezTo>
                        <a:pt x="109" y="322"/>
                        <a:pt x="109" y="322"/>
                        <a:pt x="109" y="322"/>
                      </a:cubicBezTo>
                      <a:cubicBezTo>
                        <a:pt x="162" y="188"/>
                        <a:pt x="288" y="102"/>
                        <a:pt x="431" y="102"/>
                      </a:cubicBezTo>
                      <a:cubicBezTo>
                        <a:pt x="612" y="102"/>
                        <a:pt x="763" y="244"/>
                        <a:pt x="776" y="424"/>
                      </a:cubicBezTo>
                      <a:cubicBezTo>
                        <a:pt x="778" y="447"/>
                        <a:pt x="778" y="447"/>
                        <a:pt x="778" y="447"/>
                      </a:cubicBezTo>
                      <a:cubicBezTo>
                        <a:pt x="729" y="447"/>
                        <a:pt x="729" y="447"/>
                        <a:pt x="729" y="447"/>
                      </a:cubicBezTo>
                      <a:cubicBezTo>
                        <a:pt x="826" y="581"/>
                        <a:pt x="826" y="581"/>
                        <a:pt x="826" y="581"/>
                      </a:cubicBezTo>
                      <a:cubicBezTo>
                        <a:pt x="921" y="447"/>
                        <a:pt x="921" y="447"/>
                        <a:pt x="921" y="447"/>
                      </a:cubicBezTo>
                      <a:lnTo>
                        <a:pt x="880" y="44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4" name="Freeform 350"/>
                <p:cNvSpPr/>
                <p:nvPr/>
              </p:nvSpPr>
              <p:spPr bwMode="auto">
                <a:xfrm>
                  <a:off x="3098700" y="5880953"/>
                  <a:ext cx="565341" cy="294092"/>
                </a:xfrm>
                <a:custGeom>
                  <a:avLst/>
                  <a:gdLst>
                    <a:gd name="T0" fmla="*/ 704 w 838"/>
                    <a:gd name="T1" fmla="*/ 235 h 436"/>
                    <a:gd name="T2" fmla="*/ 462 w 838"/>
                    <a:gd name="T3" fmla="*/ 334 h 436"/>
                    <a:gd name="T4" fmla="*/ 166 w 838"/>
                    <a:gd name="T5" fmla="*/ 166 h 436"/>
                    <a:gd name="T6" fmla="*/ 147 w 838"/>
                    <a:gd name="T7" fmla="*/ 134 h 436"/>
                    <a:gd name="T8" fmla="*/ 192 w 838"/>
                    <a:gd name="T9" fmla="*/ 134 h 436"/>
                    <a:gd name="T10" fmla="*/ 95 w 838"/>
                    <a:gd name="T11" fmla="*/ 0 h 436"/>
                    <a:gd name="T12" fmla="*/ 0 w 838"/>
                    <a:gd name="T13" fmla="*/ 134 h 436"/>
                    <a:gd name="T14" fmla="*/ 38 w 838"/>
                    <a:gd name="T15" fmla="*/ 134 h 436"/>
                    <a:gd name="T16" fmla="*/ 43 w 838"/>
                    <a:gd name="T17" fmla="*/ 147 h 436"/>
                    <a:gd name="T18" fmla="*/ 462 w 838"/>
                    <a:gd name="T19" fmla="*/ 436 h 436"/>
                    <a:gd name="T20" fmla="*/ 830 w 838"/>
                    <a:gd name="T21" fmla="*/ 244 h 436"/>
                    <a:gd name="T22" fmla="*/ 838 w 838"/>
                    <a:gd name="T23" fmla="*/ 233 h 436"/>
                    <a:gd name="T24" fmla="*/ 706 w 838"/>
                    <a:gd name="T25" fmla="*/ 233 h 436"/>
                    <a:gd name="T26" fmla="*/ 704 w 838"/>
                    <a:gd name="T27" fmla="*/ 235 h 4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38" h="436">
                      <a:moveTo>
                        <a:pt x="704" y="235"/>
                      </a:moveTo>
                      <a:cubicBezTo>
                        <a:pt x="640" y="298"/>
                        <a:pt x="551" y="334"/>
                        <a:pt x="462" y="334"/>
                      </a:cubicBezTo>
                      <a:cubicBezTo>
                        <a:pt x="342" y="334"/>
                        <a:pt x="228" y="270"/>
                        <a:pt x="166" y="166"/>
                      </a:cubicBezTo>
                      <a:cubicBezTo>
                        <a:pt x="147" y="134"/>
                        <a:pt x="147" y="134"/>
                        <a:pt x="147" y="134"/>
                      </a:cubicBezTo>
                      <a:cubicBezTo>
                        <a:pt x="192" y="134"/>
                        <a:pt x="192" y="134"/>
                        <a:pt x="192" y="134"/>
                      </a:cubicBezTo>
                      <a:cubicBezTo>
                        <a:pt x="95" y="0"/>
                        <a:pt x="95" y="0"/>
                        <a:pt x="95" y="0"/>
                      </a:cubicBezTo>
                      <a:cubicBezTo>
                        <a:pt x="0" y="134"/>
                        <a:pt x="0" y="134"/>
                        <a:pt x="0" y="134"/>
                      </a:cubicBezTo>
                      <a:cubicBezTo>
                        <a:pt x="38" y="134"/>
                        <a:pt x="38" y="134"/>
                        <a:pt x="38" y="134"/>
                      </a:cubicBezTo>
                      <a:cubicBezTo>
                        <a:pt x="43" y="147"/>
                        <a:pt x="43" y="147"/>
                        <a:pt x="43" y="147"/>
                      </a:cubicBezTo>
                      <a:cubicBezTo>
                        <a:pt x="109" y="320"/>
                        <a:pt x="278" y="436"/>
                        <a:pt x="462" y="436"/>
                      </a:cubicBezTo>
                      <a:cubicBezTo>
                        <a:pt x="609" y="436"/>
                        <a:pt x="746" y="364"/>
                        <a:pt x="830" y="244"/>
                      </a:cubicBezTo>
                      <a:cubicBezTo>
                        <a:pt x="838" y="233"/>
                        <a:pt x="838" y="233"/>
                        <a:pt x="838" y="233"/>
                      </a:cubicBezTo>
                      <a:cubicBezTo>
                        <a:pt x="706" y="233"/>
                        <a:pt x="706" y="233"/>
                        <a:pt x="706" y="233"/>
                      </a:cubicBezTo>
                      <a:lnTo>
                        <a:pt x="704" y="23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5" name="Freeform 351"/>
                <p:cNvSpPr>
                  <a:spLocks noEditPoints="1"/>
                </p:cNvSpPr>
                <p:nvPr/>
              </p:nvSpPr>
              <p:spPr bwMode="auto">
                <a:xfrm>
                  <a:off x="3217193" y="5689366"/>
                  <a:ext cx="380606" cy="371184"/>
                </a:xfrm>
                <a:custGeom>
                  <a:avLst/>
                  <a:gdLst>
                    <a:gd name="T0" fmla="*/ 0 w 564"/>
                    <a:gd name="T1" fmla="*/ 227 h 550"/>
                    <a:gd name="T2" fmla="*/ 0 w 564"/>
                    <a:gd name="T3" fmla="*/ 327 h 550"/>
                    <a:gd name="T4" fmla="*/ 46 w 564"/>
                    <a:gd name="T5" fmla="*/ 327 h 550"/>
                    <a:gd name="T6" fmla="*/ 80 w 564"/>
                    <a:gd name="T7" fmla="*/ 407 h 550"/>
                    <a:gd name="T8" fmla="*/ 48 w 564"/>
                    <a:gd name="T9" fmla="*/ 439 h 550"/>
                    <a:gd name="T10" fmla="*/ 119 w 564"/>
                    <a:gd name="T11" fmla="*/ 510 h 550"/>
                    <a:gd name="T12" fmla="*/ 151 w 564"/>
                    <a:gd name="T13" fmla="*/ 478 h 550"/>
                    <a:gd name="T14" fmla="*/ 230 w 564"/>
                    <a:gd name="T15" fmla="*/ 511 h 550"/>
                    <a:gd name="T16" fmla="*/ 230 w 564"/>
                    <a:gd name="T17" fmla="*/ 550 h 550"/>
                    <a:gd name="T18" fmla="*/ 330 w 564"/>
                    <a:gd name="T19" fmla="*/ 550 h 550"/>
                    <a:gd name="T20" fmla="*/ 330 w 564"/>
                    <a:gd name="T21" fmla="*/ 512 h 550"/>
                    <a:gd name="T22" fmla="*/ 414 w 564"/>
                    <a:gd name="T23" fmla="*/ 478 h 550"/>
                    <a:gd name="T24" fmla="*/ 444 w 564"/>
                    <a:gd name="T25" fmla="*/ 509 h 550"/>
                    <a:gd name="T26" fmla="*/ 515 w 564"/>
                    <a:gd name="T27" fmla="*/ 438 h 550"/>
                    <a:gd name="T28" fmla="*/ 485 w 564"/>
                    <a:gd name="T29" fmla="*/ 408 h 550"/>
                    <a:gd name="T30" fmla="*/ 520 w 564"/>
                    <a:gd name="T31" fmla="*/ 327 h 550"/>
                    <a:gd name="T32" fmla="*/ 564 w 564"/>
                    <a:gd name="T33" fmla="*/ 327 h 550"/>
                    <a:gd name="T34" fmla="*/ 564 w 564"/>
                    <a:gd name="T35" fmla="*/ 227 h 550"/>
                    <a:gd name="T36" fmla="*/ 521 w 564"/>
                    <a:gd name="T37" fmla="*/ 227 h 550"/>
                    <a:gd name="T38" fmla="*/ 486 w 564"/>
                    <a:gd name="T39" fmla="*/ 143 h 550"/>
                    <a:gd name="T40" fmla="*/ 518 w 564"/>
                    <a:gd name="T41" fmla="*/ 111 h 550"/>
                    <a:gd name="T42" fmla="*/ 447 w 564"/>
                    <a:gd name="T43" fmla="*/ 40 h 550"/>
                    <a:gd name="T44" fmla="*/ 415 w 564"/>
                    <a:gd name="T45" fmla="*/ 72 h 550"/>
                    <a:gd name="T46" fmla="*/ 330 w 564"/>
                    <a:gd name="T47" fmla="*/ 38 h 550"/>
                    <a:gd name="T48" fmla="*/ 330 w 564"/>
                    <a:gd name="T49" fmla="*/ 0 h 550"/>
                    <a:gd name="T50" fmla="*/ 230 w 564"/>
                    <a:gd name="T51" fmla="*/ 0 h 550"/>
                    <a:gd name="T52" fmla="*/ 230 w 564"/>
                    <a:gd name="T53" fmla="*/ 39 h 550"/>
                    <a:gd name="T54" fmla="*/ 150 w 564"/>
                    <a:gd name="T55" fmla="*/ 73 h 550"/>
                    <a:gd name="T56" fmla="*/ 116 w 564"/>
                    <a:gd name="T57" fmla="*/ 39 h 550"/>
                    <a:gd name="T58" fmla="*/ 45 w 564"/>
                    <a:gd name="T59" fmla="*/ 110 h 550"/>
                    <a:gd name="T60" fmla="*/ 79 w 564"/>
                    <a:gd name="T61" fmla="*/ 144 h 550"/>
                    <a:gd name="T62" fmla="*/ 45 w 564"/>
                    <a:gd name="T63" fmla="*/ 227 h 550"/>
                    <a:gd name="T64" fmla="*/ 0 w 564"/>
                    <a:gd name="T65" fmla="*/ 227 h 550"/>
                    <a:gd name="T66" fmla="*/ 283 w 564"/>
                    <a:gd name="T67" fmla="*/ 104 h 550"/>
                    <a:gd name="T68" fmla="*/ 456 w 564"/>
                    <a:gd name="T69" fmla="*/ 275 h 550"/>
                    <a:gd name="T70" fmla="*/ 283 w 564"/>
                    <a:gd name="T71" fmla="*/ 446 h 550"/>
                    <a:gd name="T72" fmla="*/ 110 w 564"/>
                    <a:gd name="T73" fmla="*/ 275 h 550"/>
                    <a:gd name="T74" fmla="*/ 283 w 564"/>
                    <a:gd name="T75" fmla="*/ 104 h 5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564" h="550">
                      <a:moveTo>
                        <a:pt x="0" y="227"/>
                      </a:moveTo>
                      <a:cubicBezTo>
                        <a:pt x="0" y="327"/>
                        <a:pt x="0" y="327"/>
                        <a:pt x="0" y="327"/>
                      </a:cubicBezTo>
                      <a:cubicBezTo>
                        <a:pt x="46" y="327"/>
                        <a:pt x="46" y="327"/>
                        <a:pt x="46" y="327"/>
                      </a:cubicBezTo>
                      <a:cubicBezTo>
                        <a:pt x="52" y="356"/>
                        <a:pt x="64" y="383"/>
                        <a:pt x="80" y="407"/>
                      </a:cubicBezTo>
                      <a:cubicBezTo>
                        <a:pt x="48" y="439"/>
                        <a:pt x="48" y="439"/>
                        <a:pt x="48" y="439"/>
                      </a:cubicBezTo>
                      <a:cubicBezTo>
                        <a:pt x="119" y="510"/>
                        <a:pt x="119" y="510"/>
                        <a:pt x="119" y="510"/>
                      </a:cubicBezTo>
                      <a:cubicBezTo>
                        <a:pt x="151" y="478"/>
                        <a:pt x="151" y="478"/>
                        <a:pt x="151" y="478"/>
                      </a:cubicBezTo>
                      <a:cubicBezTo>
                        <a:pt x="175" y="493"/>
                        <a:pt x="202" y="504"/>
                        <a:pt x="230" y="511"/>
                      </a:cubicBezTo>
                      <a:cubicBezTo>
                        <a:pt x="230" y="550"/>
                        <a:pt x="230" y="550"/>
                        <a:pt x="230" y="550"/>
                      </a:cubicBezTo>
                      <a:cubicBezTo>
                        <a:pt x="330" y="550"/>
                        <a:pt x="330" y="550"/>
                        <a:pt x="330" y="550"/>
                      </a:cubicBezTo>
                      <a:cubicBezTo>
                        <a:pt x="330" y="512"/>
                        <a:pt x="330" y="512"/>
                        <a:pt x="330" y="512"/>
                      </a:cubicBezTo>
                      <a:cubicBezTo>
                        <a:pt x="360" y="506"/>
                        <a:pt x="389" y="494"/>
                        <a:pt x="414" y="478"/>
                      </a:cubicBezTo>
                      <a:cubicBezTo>
                        <a:pt x="444" y="509"/>
                        <a:pt x="444" y="509"/>
                        <a:pt x="444" y="509"/>
                      </a:cubicBezTo>
                      <a:cubicBezTo>
                        <a:pt x="515" y="438"/>
                        <a:pt x="515" y="438"/>
                        <a:pt x="515" y="438"/>
                      </a:cubicBezTo>
                      <a:cubicBezTo>
                        <a:pt x="485" y="408"/>
                        <a:pt x="485" y="408"/>
                        <a:pt x="485" y="408"/>
                      </a:cubicBezTo>
                      <a:cubicBezTo>
                        <a:pt x="502" y="384"/>
                        <a:pt x="514" y="356"/>
                        <a:pt x="520" y="327"/>
                      </a:cubicBezTo>
                      <a:cubicBezTo>
                        <a:pt x="564" y="327"/>
                        <a:pt x="564" y="327"/>
                        <a:pt x="564" y="327"/>
                      </a:cubicBezTo>
                      <a:cubicBezTo>
                        <a:pt x="564" y="227"/>
                        <a:pt x="564" y="227"/>
                        <a:pt x="564" y="227"/>
                      </a:cubicBezTo>
                      <a:cubicBezTo>
                        <a:pt x="521" y="227"/>
                        <a:pt x="521" y="227"/>
                        <a:pt x="521" y="227"/>
                      </a:cubicBezTo>
                      <a:cubicBezTo>
                        <a:pt x="515" y="196"/>
                        <a:pt x="503" y="168"/>
                        <a:pt x="486" y="143"/>
                      </a:cubicBezTo>
                      <a:cubicBezTo>
                        <a:pt x="518" y="111"/>
                        <a:pt x="518" y="111"/>
                        <a:pt x="518" y="111"/>
                      </a:cubicBezTo>
                      <a:cubicBezTo>
                        <a:pt x="447" y="40"/>
                        <a:pt x="447" y="40"/>
                        <a:pt x="447" y="40"/>
                      </a:cubicBezTo>
                      <a:cubicBezTo>
                        <a:pt x="415" y="72"/>
                        <a:pt x="415" y="72"/>
                        <a:pt x="415" y="72"/>
                      </a:cubicBezTo>
                      <a:cubicBezTo>
                        <a:pt x="389" y="56"/>
                        <a:pt x="361" y="44"/>
                        <a:pt x="330" y="38"/>
                      </a:cubicBezTo>
                      <a:cubicBezTo>
                        <a:pt x="330" y="0"/>
                        <a:pt x="330" y="0"/>
                        <a:pt x="330" y="0"/>
                      </a:cubicBezTo>
                      <a:cubicBezTo>
                        <a:pt x="230" y="0"/>
                        <a:pt x="230" y="0"/>
                        <a:pt x="230" y="0"/>
                      </a:cubicBezTo>
                      <a:cubicBezTo>
                        <a:pt x="230" y="39"/>
                        <a:pt x="230" y="39"/>
                        <a:pt x="230" y="39"/>
                      </a:cubicBezTo>
                      <a:cubicBezTo>
                        <a:pt x="201" y="46"/>
                        <a:pt x="174" y="57"/>
                        <a:pt x="150" y="73"/>
                      </a:cubicBezTo>
                      <a:cubicBezTo>
                        <a:pt x="116" y="39"/>
                        <a:pt x="116" y="39"/>
                        <a:pt x="116" y="39"/>
                      </a:cubicBezTo>
                      <a:cubicBezTo>
                        <a:pt x="45" y="110"/>
                        <a:pt x="45" y="110"/>
                        <a:pt x="45" y="110"/>
                      </a:cubicBezTo>
                      <a:cubicBezTo>
                        <a:pt x="79" y="144"/>
                        <a:pt x="79" y="144"/>
                        <a:pt x="79" y="144"/>
                      </a:cubicBezTo>
                      <a:cubicBezTo>
                        <a:pt x="63" y="169"/>
                        <a:pt x="51" y="197"/>
                        <a:pt x="45" y="227"/>
                      </a:cubicBezTo>
                      <a:lnTo>
                        <a:pt x="0" y="227"/>
                      </a:lnTo>
                      <a:close/>
                      <a:moveTo>
                        <a:pt x="283" y="104"/>
                      </a:moveTo>
                      <a:cubicBezTo>
                        <a:pt x="378" y="104"/>
                        <a:pt x="456" y="181"/>
                        <a:pt x="456" y="275"/>
                      </a:cubicBezTo>
                      <a:cubicBezTo>
                        <a:pt x="456" y="369"/>
                        <a:pt x="378" y="446"/>
                        <a:pt x="283" y="446"/>
                      </a:cubicBezTo>
                      <a:cubicBezTo>
                        <a:pt x="188" y="446"/>
                        <a:pt x="110" y="369"/>
                        <a:pt x="110" y="275"/>
                      </a:cubicBezTo>
                      <a:cubicBezTo>
                        <a:pt x="110" y="181"/>
                        <a:pt x="188" y="104"/>
                        <a:pt x="283" y="10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6" name="Freeform 352"/>
                <p:cNvSpPr>
                  <a:spLocks noEditPoints="1"/>
                </p:cNvSpPr>
                <p:nvPr/>
              </p:nvSpPr>
              <p:spPr bwMode="auto">
                <a:xfrm>
                  <a:off x="3319126" y="5787872"/>
                  <a:ext cx="176170" cy="174742"/>
                </a:xfrm>
                <a:custGeom>
                  <a:avLst/>
                  <a:gdLst>
                    <a:gd name="T0" fmla="*/ 131 w 261"/>
                    <a:gd name="T1" fmla="*/ 259 h 259"/>
                    <a:gd name="T2" fmla="*/ 261 w 261"/>
                    <a:gd name="T3" fmla="*/ 129 h 259"/>
                    <a:gd name="T4" fmla="*/ 131 w 261"/>
                    <a:gd name="T5" fmla="*/ 0 h 259"/>
                    <a:gd name="T6" fmla="*/ 0 w 261"/>
                    <a:gd name="T7" fmla="*/ 129 h 259"/>
                    <a:gd name="T8" fmla="*/ 131 w 261"/>
                    <a:gd name="T9" fmla="*/ 259 h 259"/>
                    <a:gd name="T10" fmla="*/ 131 w 261"/>
                    <a:gd name="T11" fmla="*/ 42 h 259"/>
                    <a:gd name="T12" fmla="*/ 219 w 261"/>
                    <a:gd name="T13" fmla="*/ 129 h 259"/>
                    <a:gd name="T14" fmla="*/ 131 w 261"/>
                    <a:gd name="T15" fmla="*/ 217 h 259"/>
                    <a:gd name="T16" fmla="*/ 42 w 261"/>
                    <a:gd name="T17" fmla="*/ 129 h 259"/>
                    <a:gd name="T18" fmla="*/ 131 w 261"/>
                    <a:gd name="T19" fmla="*/ 42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61" h="259">
                      <a:moveTo>
                        <a:pt x="131" y="259"/>
                      </a:moveTo>
                      <a:cubicBezTo>
                        <a:pt x="203" y="259"/>
                        <a:pt x="261" y="201"/>
                        <a:pt x="261" y="129"/>
                      </a:cubicBezTo>
                      <a:cubicBezTo>
                        <a:pt x="261" y="58"/>
                        <a:pt x="203" y="0"/>
                        <a:pt x="131" y="0"/>
                      </a:cubicBezTo>
                      <a:cubicBezTo>
                        <a:pt x="58" y="0"/>
                        <a:pt x="0" y="58"/>
                        <a:pt x="0" y="129"/>
                      </a:cubicBezTo>
                      <a:cubicBezTo>
                        <a:pt x="0" y="201"/>
                        <a:pt x="58" y="259"/>
                        <a:pt x="131" y="259"/>
                      </a:cubicBezTo>
                      <a:close/>
                      <a:moveTo>
                        <a:pt x="131" y="42"/>
                      </a:moveTo>
                      <a:cubicBezTo>
                        <a:pt x="179" y="42"/>
                        <a:pt x="219" y="81"/>
                        <a:pt x="219" y="129"/>
                      </a:cubicBezTo>
                      <a:cubicBezTo>
                        <a:pt x="219" y="177"/>
                        <a:pt x="179" y="217"/>
                        <a:pt x="131" y="217"/>
                      </a:cubicBezTo>
                      <a:cubicBezTo>
                        <a:pt x="82" y="217"/>
                        <a:pt x="42" y="177"/>
                        <a:pt x="42" y="129"/>
                      </a:cubicBezTo>
                      <a:cubicBezTo>
                        <a:pt x="42" y="81"/>
                        <a:pt x="82" y="42"/>
                        <a:pt x="131" y="4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7" name="Oval 353"/>
                <p:cNvSpPr>
                  <a:spLocks noChangeArrowheads="1"/>
                </p:cNvSpPr>
                <p:nvPr/>
              </p:nvSpPr>
              <p:spPr bwMode="auto">
                <a:xfrm>
                  <a:off x="3375945" y="5844406"/>
                  <a:ext cx="62530" cy="6081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113" name="组合 112"/>
              <p:cNvGrpSpPr/>
              <p:nvPr/>
            </p:nvGrpSpPr>
            <p:grpSpPr>
              <a:xfrm>
                <a:off x="12722" y="8171"/>
                <a:ext cx="689" cy="377"/>
                <a:chOff x="3085851" y="4418205"/>
                <a:chExt cx="774347" cy="424290"/>
              </a:xfrm>
              <a:solidFill>
                <a:schemeClr val="bg1"/>
              </a:solidFill>
            </p:grpSpPr>
            <p:sp>
              <p:nvSpPr>
                <p:cNvPr id="114" name="Freeform 439"/>
                <p:cNvSpPr/>
                <p:nvPr/>
              </p:nvSpPr>
              <p:spPr bwMode="auto">
                <a:xfrm>
                  <a:off x="3676890" y="4518139"/>
                  <a:ext cx="183308" cy="97650"/>
                </a:xfrm>
                <a:custGeom>
                  <a:avLst/>
                  <a:gdLst>
                    <a:gd name="T0" fmla="*/ 272 w 272"/>
                    <a:gd name="T1" fmla="*/ 71 h 145"/>
                    <a:gd name="T2" fmla="*/ 179 w 272"/>
                    <a:gd name="T3" fmla="*/ 0 h 145"/>
                    <a:gd name="T4" fmla="*/ 179 w 272"/>
                    <a:gd name="T5" fmla="*/ 51 h 145"/>
                    <a:gd name="T6" fmla="*/ 0 w 272"/>
                    <a:gd name="T7" fmla="*/ 51 h 145"/>
                    <a:gd name="T8" fmla="*/ 12 w 272"/>
                    <a:gd name="T9" fmla="*/ 94 h 145"/>
                    <a:gd name="T10" fmla="*/ 179 w 272"/>
                    <a:gd name="T11" fmla="*/ 94 h 145"/>
                    <a:gd name="T12" fmla="*/ 179 w 272"/>
                    <a:gd name="T13" fmla="*/ 145 h 145"/>
                    <a:gd name="T14" fmla="*/ 272 w 272"/>
                    <a:gd name="T15" fmla="*/ 71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2" h="145">
                      <a:moveTo>
                        <a:pt x="272" y="71"/>
                      </a:moveTo>
                      <a:cubicBezTo>
                        <a:pt x="179" y="0"/>
                        <a:pt x="179" y="0"/>
                        <a:pt x="179" y="0"/>
                      </a:cubicBezTo>
                      <a:cubicBezTo>
                        <a:pt x="179" y="51"/>
                        <a:pt x="179" y="51"/>
                        <a:pt x="179" y="51"/>
                      </a:cubicBezTo>
                      <a:cubicBezTo>
                        <a:pt x="0" y="51"/>
                        <a:pt x="0" y="51"/>
                        <a:pt x="0" y="51"/>
                      </a:cubicBezTo>
                      <a:cubicBezTo>
                        <a:pt x="5" y="65"/>
                        <a:pt x="9" y="79"/>
                        <a:pt x="12" y="94"/>
                      </a:cubicBezTo>
                      <a:cubicBezTo>
                        <a:pt x="179" y="94"/>
                        <a:pt x="179" y="94"/>
                        <a:pt x="179" y="94"/>
                      </a:cubicBezTo>
                      <a:cubicBezTo>
                        <a:pt x="179" y="145"/>
                        <a:pt x="179" y="145"/>
                        <a:pt x="179" y="145"/>
                      </a:cubicBezTo>
                      <a:lnTo>
                        <a:pt x="272" y="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5" name="Freeform 440"/>
                <p:cNvSpPr>
                  <a:spLocks noEditPoints="1"/>
                </p:cNvSpPr>
                <p:nvPr/>
              </p:nvSpPr>
              <p:spPr bwMode="auto">
                <a:xfrm>
                  <a:off x="3286005" y="4423630"/>
                  <a:ext cx="393455" cy="396024"/>
                </a:xfrm>
                <a:custGeom>
                  <a:avLst/>
                  <a:gdLst>
                    <a:gd name="T0" fmla="*/ 291 w 583"/>
                    <a:gd name="T1" fmla="*/ 0 h 587"/>
                    <a:gd name="T2" fmla="*/ 0 w 583"/>
                    <a:gd name="T3" fmla="*/ 294 h 587"/>
                    <a:gd name="T4" fmla="*/ 291 w 583"/>
                    <a:gd name="T5" fmla="*/ 587 h 587"/>
                    <a:gd name="T6" fmla="*/ 583 w 583"/>
                    <a:gd name="T7" fmla="*/ 294 h 587"/>
                    <a:gd name="T8" fmla="*/ 291 w 583"/>
                    <a:gd name="T9" fmla="*/ 0 h 587"/>
                    <a:gd name="T10" fmla="*/ 291 w 583"/>
                    <a:gd name="T11" fmla="*/ 517 h 587"/>
                    <a:gd name="T12" fmla="*/ 70 w 583"/>
                    <a:gd name="T13" fmla="*/ 294 h 587"/>
                    <a:gd name="T14" fmla="*/ 291 w 583"/>
                    <a:gd name="T15" fmla="*/ 70 h 587"/>
                    <a:gd name="T16" fmla="*/ 513 w 583"/>
                    <a:gd name="T17" fmla="*/ 294 h 587"/>
                    <a:gd name="T18" fmla="*/ 291 w 583"/>
                    <a:gd name="T19" fmla="*/ 517 h 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83" h="587">
                      <a:moveTo>
                        <a:pt x="291" y="0"/>
                      </a:moveTo>
                      <a:cubicBezTo>
                        <a:pt x="130" y="0"/>
                        <a:pt x="0" y="132"/>
                        <a:pt x="0" y="294"/>
                      </a:cubicBezTo>
                      <a:cubicBezTo>
                        <a:pt x="0" y="456"/>
                        <a:pt x="130" y="587"/>
                        <a:pt x="291" y="587"/>
                      </a:cubicBezTo>
                      <a:cubicBezTo>
                        <a:pt x="452" y="587"/>
                        <a:pt x="583" y="456"/>
                        <a:pt x="583" y="294"/>
                      </a:cubicBezTo>
                      <a:cubicBezTo>
                        <a:pt x="583" y="132"/>
                        <a:pt x="452" y="0"/>
                        <a:pt x="291" y="0"/>
                      </a:cubicBezTo>
                      <a:close/>
                      <a:moveTo>
                        <a:pt x="291" y="517"/>
                      </a:moveTo>
                      <a:cubicBezTo>
                        <a:pt x="169" y="517"/>
                        <a:pt x="70" y="417"/>
                        <a:pt x="70" y="294"/>
                      </a:cubicBezTo>
                      <a:cubicBezTo>
                        <a:pt x="70" y="170"/>
                        <a:pt x="169" y="70"/>
                        <a:pt x="291" y="70"/>
                      </a:cubicBezTo>
                      <a:cubicBezTo>
                        <a:pt x="413" y="70"/>
                        <a:pt x="513" y="170"/>
                        <a:pt x="513" y="294"/>
                      </a:cubicBezTo>
                      <a:cubicBezTo>
                        <a:pt x="513" y="417"/>
                        <a:pt x="413" y="517"/>
                        <a:pt x="291" y="5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6" name="Freeform 441"/>
                <p:cNvSpPr/>
                <p:nvPr/>
              </p:nvSpPr>
              <p:spPr bwMode="auto">
                <a:xfrm>
                  <a:off x="3367094" y="4553829"/>
                  <a:ext cx="147046" cy="100505"/>
                </a:xfrm>
                <a:custGeom>
                  <a:avLst/>
                  <a:gdLst>
                    <a:gd name="T0" fmla="*/ 185 w 218"/>
                    <a:gd name="T1" fmla="*/ 54 h 149"/>
                    <a:gd name="T2" fmla="*/ 185 w 218"/>
                    <a:gd name="T3" fmla="*/ 14 h 149"/>
                    <a:gd name="T4" fmla="*/ 171 w 218"/>
                    <a:gd name="T5" fmla="*/ 0 h 149"/>
                    <a:gd name="T6" fmla="*/ 157 w 218"/>
                    <a:gd name="T7" fmla="*/ 14 h 149"/>
                    <a:gd name="T8" fmla="*/ 157 w 218"/>
                    <a:gd name="T9" fmla="*/ 54 h 149"/>
                    <a:gd name="T10" fmla="*/ 126 w 218"/>
                    <a:gd name="T11" fmla="*/ 91 h 149"/>
                    <a:gd name="T12" fmla="*/ 10 w 218"/>
                    <a:gd name="T13" fmla="*/ 102 h 149"/>
                    <a:gd name="T14" fmla="*/ 1 w 218"/>
                    <a:gd name="T15" fmla="*/ 114 h 149"/>
                    <a:gd name="T16" fmla="*/ 12 w 218"/>
                    <a:gd name="T17" fmla="*/ 123 h 149"/>
                    <a:gd name="T18" fmla="*/ 126 w 218"/>
                    <a:gd name="T19" fmla="*/ 112 h 149"/>
                    <a:gd name="T20" fmla="*/ 171 w 218"/>
                    <a:gd name="T21" fmla="*/ 149 h 149"/>
                    <a:gd name="T22" fmla="*/ 218 w 218"/>
                    <a:gd name="T23" fmla="*/ 101 h 149"/>
                    <a:gd name="T24" fmla="*/ 185 w 218"/>
                    <a:gd name="T25" fmla="*/ 54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18" h="149">
                      <a:moveTo>
                        <a:pt x="185" y="54"/>
                      </a:moveTo>
                      <a:cubicBezTo>
                        <a:pt x="185" y="14"/>
                        <a:pt x="185" y="14"/>
                        <a:pt x="185" y="14"/>
                      </a:cubicBezTo>
                      <a:cubicBezTo>
                        <a:pt x="185" y="6"/>
                        <a:pt x="179" y="0"/>
                        <a:pt x="171" y="0"/>
                      </a:cubicBezTo>
                      <a:cubicBezTo>
                        <a:pt x="163" y="0"/>
                        <a:pt x="157" y="6"/>
                        <a:pt x="157" y="14"/>
                      </a:cubicBezTo>
                      <a:cubicBezTo>
                        <a:pt x="157" y="54"/>
                        <a:pt x="157" y="54"/>
                        <a:pt x="157" y="54"/>
                      </a:cubicBezTo>
                      <a:cubicBezTo>
                        <a:pt x="141" y="60"/>
                        <a:pt x="129" y="74"/>
                        <a:pt x="126" y="91"/>
                      </a:cubicBezTo>
                      <a:cubicBezTo>
                        <a:pt x="10" y="102"/>
                        <a:pt x="10" y="102"/>
                        <a:pt x="10" y="102"/>
                      </a:cubicBezTo>
                      <a:cubicBezTo>
                        <a:pt x="5" y="103"/>
                        <a:pt x="0" y="108"/>
                        <a:pt x="1" y="114"/>
                      </a:cubicBezTo>
                      <a:cubicBezTo>
                        <a:pt x="1" y="120"/>
                        <a:pt x="7" y="124"/>
                        <a:pt x="12" y="123"/>
                      </a:cubicBezTo>
                      <a:cubicBezTo>
                        <a:pt x="126" y="112"/>
                        <a:pt x="126" y="112"/>
                        <a:pt x="126" y="112"/>
                      </a:cubicBezTo>
                      <a:cubicBezTo>
                        <a:pt x="131" y="133"/>
                        <a:pt x="149" y="149"/>
                        <a:pt x="171" y="149"/>
                      </a:cubicBezTo>
                      <a:cubicBezTo>
                        <a:pt x="197" y="149"/>
                        <a:pt x="218" y="127"/>
                        <a:pt x="218" y="101"/>
                      </a:cubicBezTo>
                      <a:cubicBezTo>
                        <a:pt x="218" y="79"/>
                        <a:pt x="204" y="61"/>
                        <a:pt x="185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7" name="Freeform 442"/>
                <p:cNvSpPr/>
                <p:nvPr/>
              </p:nvSpPr>
              <p:spPr bwMode="auto">
                <a:xfrm>
                  <a:off x="3458748" y="4489015"/>
                  <a:ext cx="13705" cy="39117"/>
                </a:xfrm>
                <a:custGeom>
                  <a:avLst/>
                  <a:gdLst>
                    <a:gd name="T0" fmla="*/ 29 w 48"/>
                    <a:gd name="T1" fmla="*/ 17 h 137"/>
                    <a:gd name="T2" fmla="*/ 29 w 48"/>
                    <a:gd name="T3" fmla="*/ 17 h 137"/>
                    <a:gd name="T4" fmla="*/ 29 w 48"/>
                    <a:gd name="T5" fmla="*/ 137 h 137"/>
                    <a:gd name="T6" fmla="*/ 48 w 48"/>
                    <a:gd name="T7" fmla="*/ 137 h 137"/>
                    <a:gd name="T8" fmla="*/ 48 w 48"/>
                    <a:gd name="T9" fmla="*/ 0 h 137"/>
                    <a:gd name="T10" fmla="*/ 31 w 48"/>
                    <a:gd name="T11" fmla="*/ 0 h 137"/>
                    <a:gd name="T12" fmla="*/ 0 w 48"/>
                    <a:gd name="T13" fmla="*/ 17 h 137"/>
                    <a:gd name="T14" fmla="*/ 5 w 48"/>
                    <a:gd name="T15" fmla="*/ 31 h 137"/>
                    <a:gd name="T16" fmla="*/ 29 w 48"/>
                    <a:gd name="T17" fmla="*/ 17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" h="137">
                      <a:moveTo>
                        <a:pt x="29" y="17"/>
                      </a:moveTo>
                      <a:lnTo>
                        <a:pt x="29" y="17"/>
                      </a:lnTo>
                      <a:lnTo>
                        <a:pt x="29" y="137"/>
                      </a:lnTo>
                      <a:lnTo>
                        <a:pt x="48" y="137"/>
                      </a:lnTo>
                      <a:lnTo>
                        <a:pt x="48" y="0"/>
                      </a:lnTo>
                      <a:lnTo>
                        <a:pt x="31" y="0"/>
                      </a:lnTo>
                      <a:lnTo>
                        <a:pt x="0" y="17"/>
                      </a:lnTo>
                      <a:lnTo>
                        <a:pt x="5" y="31"/>
                      </a:lnTo>
                      <a:lnTo>
                        <a:pt x="29" y="1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8" name="Freeform 443"/>
                <p:cNvSpPr/>
                <p:nvPr/>
              </p:nvSpPr>
              <p:spPr bwMode="auto">
                <a:xfrm>
                  <a:off x="3476450" y="4488444"/>
                  <a:ext cx="24841" cy="39688"/>
                </a:xfrm>
                <a:custGeom>
                  <a:avLst/>
                  <a:gdLst>
                    <a:gd name="T0" fmla="*/ 37 w 37"/>
                    <a:gd name="T1" fmla="*/ 52 h 59"/>
                    <a:gd name="T2" fmla="*/ 11 w 37"/>
                    <a:gd name="T3" fmla="*/ 52 h 59"/>
                    <a:gd name="T4" fmla="*/ 11 w 37"/>
                    <a:gd name="T5" fmla="*/ 52 h 59"/>
                    <a:gd name="T6" fmla="*/ 16 w 37"/>
                    <a:gd name="T7" fmla="*/ 48 h 59"/>
                    <a:gd name="T8" fmla="*/ 36 w 37"/>
                    <a:gd name="T9" fmla="*/ 17 h 59"/>
                    <a:gd name="T10" fmla="*/ 18 w 37"/>
                    <a:gd name="T11" fmla="*/ 0 h 59"/>
                    <a:gd name="T12" fmla="*/ 2 w 37"/>
                    <a:gd name="T13" fmla="*/ 6 h 59"/>
                    <a:gd name="T14" fmla="*/ 4 w 37"/>
                    <a:gd name="T15" fmla="*/ 11 h 59"/>
                    <a:gd name="T16" fmla="*/ 17 w 37"/>
                    <a:gd name="T17" fmla="*/ 7 h 59"/>
                    <a:gd name="T18" fmla="*/ 28 w 37"/>
                    <a:gd name="T19" fmla="*/ 18 h 59"/>
                    <a:gd name="T20" fmla="*/ 7 w 37"/>
                    <a:gd name="T21" fmla="*/ 48 h 59"/>
                    <a:gd name="T22" fmla="*/ 0 w 37"/>
                    <a:gd name="T23" fmla="*/ 54 h 59"/>
                    <a:gd name="T24" fmla="*/ 0 w 37"/>
                    <a:gd name="T25" fmla="*/ 59 h 59"/>
                    <a:gd name="T26" fmla="*/ 37 w 37"/>
                    <a:gd name="T27" fmla="*/ 59 h 59"/>
                    <a:gd name="T28" fmla="*/ 37 w 37"/>
                    <a:gd name="T29" fmla="*/ 52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7" h="59">
                      <a:moveTo>
                        <a:pt x="37" y="52"/>
                      </a:moveTo>
                      <a:cubicBezTo>
                        <a:pt x="11" y="52"/>
                        <a:pt x="11" y="52"/>
                        <a:pt x="11" y="52"/>
                      </a:cubicBezTo>
                      <a:cubicBezTo>
                        <a:pt x="11" y="52"/>
                        <a:pt x="11" y="52"/>
                        <a:pt x="11" y="52"/>
                      </a:cubicBezTo>
                      <a:cubicBezTo>
                        <a:pt x="16" y="48"/>
                        <a:pt x="16" y="48"/>
                        <a:pt x="16" y="48"/>
                      </a:cubicBezTo>
                      <a:cubicBezTo>
                        <a:pt x="28" y="36"/>
                        <a:pt x="36" y="27"/>
                        <a:pt x="36" y="17"/>
                      </a:cubicBezTo>
                      <a:cubicBezTo>
                        <a:pt x="36" y="9"/>
                        <a:pt x="31" y="0"/>
                        <a:pt x="18" y="0"/>
                      </a:cubicBezTo>
                      <a:cubicBezTo>
                        <a:pt x="12" y="0"/>
                        <a:pt x="6" y="3"/>
                        <a:pt x="2" y="6"/>
                      </a:cubicBezTo>
                      <a:cubicBezTo>
                        <a:pt x="4" y="11"/>
                        <a:pt x="4" y="11"/>
                        <a:pt x="4" y="11"/>
                      </a:cubicBezTo>
                      <a:cubicBezTo>
                        <a:pt x="7" y="9"/>
                        <a:pt x="11" y="7"/>
                        <a:pt x="17" y="7"/>
                      </a:cubicBezTo>
                      <a:cubicBezTo>
                        <a:pt x="25" y="7"/>
                        <a:pt x="28" y="12"/>
                        <a:pt x="28" y="18"/>
                      </a:cubicBezTo>
                      <a:cubicBezTo>
                        <a:pt x="28" y="26"/>
                        <a:pt x="21" y="34"/>
                        <a:pt x="7" y="48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0" y="59"/>
                        <a:pt x="0" y="59"/>
                        <a:pt x="0" y="59"/>
                      </a:cubicBezTo>
                      <a:cubicBezTo>
                        <a:pt x="37" y="59"/>
                        <a:pt x="37" y="59"/>
                        <a:pt x="37" y="59"/>
                      </a:cubicBezTo>
                      <a:lnTo>
                        <a:pt x="37" y="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9" name="Freeform 444"/>
                <p:cNvSpPr/>
                <p:nvPr/>
              </p:nvSpPr>
              <p:spPr bwMode="auto">
                <a:xfrm>
                  <a:off x="3590375" y="4605795"/>
                  <a:ext cx="24270" cy="39688"/>
                </a:xfrm>
                <a:custGeom>
                  <a:avLst/>
                  <a:gdLst>
                    <a:gd name="T0" fmla="*/ 36 w 36"/>
                    <a:gd name="T1" fmla="*/ 42 h 59"/>
                    <a:gd name="T2" fmla="*/ 23 w 36"/>
                    <a:gd name="T3" fmla="*/ 27 h 59"/>
                    <a:gd name="T4" fmla="*/ 23 w 36"/>
                    <a:gd name="T5" fmla="*/ 27 h 59"/>
                    <a:gd name="T6" fmla="*/ 34 w 36"/>
                    <a:gd name="T7" fmla="*/ 14 h 59"/>
                    <a:gd name="T8" fmla="*/ 17 w 36"/>
                    <a:gd name="T9" fmla="*/ 0 h 59"/>
                    <a:gd name="T10" fmla="*/ 2 w 36"/>
                    <a:gd name="T11" fmla="*/ 4 h 59"/>
                    <a:gd name="T12" fmla="*/ 4 w 36"/>
                    <a:gd name="T13" fmla="*/ 10 h 59"/>
                    <a:gd name="T14" fmla="*/ 16 w 36"/>
                    <a:gd name="T15" fmla="*/ 6 h 59"/>
                    <a:gd name="T16" fmla="*/ 26 w 36"/>
                    <a:gd name="T17" fmla="*/ 15 h 59"/>
                    <a:gd name="T18" fmla="*/ 13 w 36"/>
                    <a:gd name="T19" fmla="*/ 25 h 59"/>
                    <a:gd name="T20" fmla="*/ 9 w 36"/>
                    <a:gd name="T21" fmla="*/ 25 h 59"/>
                    <a:gd name="T22" fmla="*/ 9 w 36"/>
                    <a:gd name="T23" fmla="*/ 31 h 59"/>
                    <a:gd name="T24" fmla="*/ 13 w 36"/>
                    <a:gd name="T25" fmla="*/ 31 h 59"/>
                    <a:gd name="T26" fmla="*/ 28 w 36"/>
                    <a:gd name="T27" fmla="*/ 42 h 59"/>
                    <a:gd name="T28" fmla="*/ 15 w 36"/>
                    <a:gd name="T29" fmla="*/ 53 h 59"/>
                    <a:gd name="T30" fmla="*/ 2 w 36"/>
                    <a:gd name="T31" fmla="*/ 50 h 59"/>
                    <a:gd name="T32" fmla="*/ 0 w 36"/>
                    <a:gd name="T33" fmla="*/ 56 h 59"/>
                    <a:gd name="T34" fmla="*/ 15 w 36"/>
                    <a:gd name="T35" fmla="*/ 59 h 59"/>
                    <a:gd name="T36" fmla="*/ 36 w 36"/>
                    <a:gd name="T37" fmla="*/ 42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6" h="59">
                      <a:moveTo>
                        <a:pt x="36" y="42"/>
                      </a:moveTo>
                      <a:cubicBezTo>
                        <a:pt x="36" y="34"/>
                        <a:pt x="30" y="29"/>
                        <a:pt x="23" y="27"/>
                      </a:cubicBezTo>
                      <a:cubicBezTo>
                        <a:pt x="23" y="27"/>
                        <a:pt x="23" y="27"/>
                        <a:pt x="23" y="27"/>
                      </a:cubicBezTo>
                      <a:cubicBezTo>
                        <a:pt x="30" y="25"/>
                        <a:pt x="34" y="20"/>
                        <a:pt x="34" y="14"/>
                      </a:cubicBezTo>
                      <a:cubicBezTo>
                        <a:pt x="34" y="7"/>
                        <a:pt x="29" y="0"/>
                        <a:pt x="17" y="0"/>
                      </a:cubicBezTo>
                      <a:cubicBezTo>
                        <a:pt x="11" y="0"/>
                        <a:pt x="5" y="2"/>
                        <a:pt x="2" y="4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7" y="8"/>
                        <a:pt x="11" y="6"/>
                        <a:pt x="16" y="6"/>
                      </a:cubicBezTo>
                      <a:cubicBezTo>
                        <a:pt x="23" y="6"/>
                        <a:pt x="26" y="10"/>
                        <a:pt x="26" y="15"/>
                      </a:cubicBezTo>
                      <a:cubicBezTo>
                        <a:pt x="26" y="22"/>
                        <a:pt x="19" y="25"/>
                        <a:pt x="13" y="25"/>
                      </a:cubicBezTo>
                      <a:cubicBezTo>
                        <a:pt x="9" y="25"/>
                        <a:pt x="9" y="25"/>
                        <a:pt x="9" y="25"/>
                      </a:cubicBezTo>
                      <a:cubicBezTo>
                        <a:pt x="9" y="31"/>
                        <a:pt x="9" y="31"/>
                        <a:pt x="9" y="31"/>
                      </a:cubicBezTo>
                      <a:cubicBezTo>
                        <a:pt x="13" y="31"/>
                        <a:pt x="13" y="31"/>
                        <a:pt x="13" y="31"/>
                      </a:cubicBezTo>
                      <a:cubicBezTo>
                        <a:pt x="21" y="31"/>
                        <a:pt x="28" y="34"/>
                        <a:pt x="28" y="42"/>
                      </a:cubicBezTo>
                      <a:cubicBezTo>
                        <a:pt x="28" y="47"/>
                        <a:pt x="25" y="53"/>
                        <a:pt x="15" y="53"/>
                      </a:cubicBezTo>
                      <a:cubicBezTo>
                        <a:pt x="10" y="53"/>
                        <a:pt x="5" y="51"/>
                        <a:pt x="2" y="50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3" y="57"/>
                        <a:pt x="9" y="59"/>
                        <a:pt x="15" y="59"/>
                      </a:cubicBezTo>
                      <a:cubicBezTo>
                        <a:pt x="29" y="59"/>
                        <a:pt x="36" y="51"/>
                        <a:pt x="36" y="4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0" name="Freeform 445"/>
                <p:cNvSpPr>
                  <a:spLocks noEditPoints="1"/>
                </p:cNvSpPr>
                <p:nvPr/>
              </p:nvSpPr>
              <p:spPr bwMode="auto">
                <a:xfrm>
                  <a:off x="3469027" y="4710869"/>
                  <a:ext cx="26839" cy="40545"/>
                </a:xfrm>
                <a:custGeom>
                  <a:avLst/>
                  <a:gdLst>
                    <a:gd name="T0" fmla="*/ 23 w 40"/>
                    <a:gd name="T1" fmla="*/ 21 h 60"/>
                    <a:gd name="T2" fmla="*/ 9 w 40"/>
                    <a:gd name="T3" fmla="*/ 28 h 60"/>
                    <a:gd name="T4" fmla="*/ 8 w 40"/>
                    <a:gd name="T5" fmla="*/ 28 h 60"/>
                    <a:gd name="T6" fmla="*/ 28 w 40"/>
                    <a:gd name="T7" fmla="*/ 7 h 60"/>
                    <a:gd name="T8" fmla="*/ 34 w 40"/>
                    <a:gd name="T9" fmla="*/ 7 h 60"/>
                    <a:gd name="T10" fmla="*/ 34 w 40"/>
                    <a:gd name="T11" fmla="*/ 0 h 60"/>
                    <a:gd name="T12" fmla="*/ 29 w 40"/>
                    <a:gd name="T13" fmla="*/ 1 h 60"/>
                    <a:gd name="T14" fmla="*/ 10 w 40"/>
                    <a:gd name="T15" fmla="*/ 9 h 60"/>
                    <a:gd name="T16" fmla="*/ 0 w 40"/>
                    <a:gd name="T17" fmla="*/ 35 h 60"/>
                    <a:gd name="T18" fmla="*/ 21 w 40"/>
                    <a:gd name="T19" fmla="*/ 60 h 60"/>
                    <a:gd name="T20" fmla="*/ 40 w 40"/>
                    <a:gd name="T21" fmla="*/ 39 h 60"/>
                    <a:gd name="T22" fmla="*/ 23 w 40"/>
                    <a:gd name="T23" fmla="*/ 21 h 60"/>
                    <a:gd name="T24" fmla="*/ 21 w 40"/>
                    <a:gd name="T25" fmla="*/ 54 h 60"/>
                    <a:gd name="T26" fmla="*/ 8 w 40"/>
                    <a:gd name="T27" fmla="*/ 37 h 60"/>
                    <a:gd name="T28" fmla="*/ 9 w 40"/>
                    <a:gd name="T29" fmla="*/ 34 h 60"/>
                    <a:gd name="T30" fmla="*/ 20 w 40"/>
                    <a:gd name="T31" fmla="*/ 27 h 60"/>
                    <a:gd name="T32" fmla="*/ 32 w 40"/>
                    <a:gd name="T33" fmla="*/ 40 h 60"/>
                    <a:gd name="T34" fmla="*/ 21 w 40"/>
                    <a:gd name="T35" fmla="*/ 54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0" h="60">
                      <a:moveTo>
                        <a:pt x="23" y="21"/>
                      </a:moveTo>
                      <a:cubicBezTo>
                        <a:pt x="16" y="21"/>
                        <a:pt x="11" y="24"/>
                        <a:pt x="9" y="28"/>
                      </a:cubicBezTo>
                      <a:cubicBezTo>
                        <a:pt x="8" y="28"/>
                        <a:pt x="8" y="28"/>
                        <a:pt x="8" y="28"/>
                      </a:cubicBezTo>
                      <a:cubicBezTo>
                        <a:pt x="10" y="18"/>
                        <a:pt x="16" y="9"/>
                        <a:pt x="28" y="7"/>
                      </a:cubicBezTo>
                      <a:cubicBezTo>
                        <a:pt x="31" y="7"/>
                        <a:pt x="33" y="7"/>
                        <a:pt x="34" y="7"/>
                      </a:cubicBez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33" y="0"/>
                        <a:pt x="31" y="1"/>
                        <a:pt x="29" y="1"/>
                      </a:cubicBezTo>
                      <a:cubicBezTo>
                        <a:pt x="21" y="2"/>
                        <a:pt x="15" y="5"/>
                        <a:pt x="10" y="9"/>
                      </a:cubicBezTo>
                      <a:cubicBezTo>
                        <a:pt x="5" y="15"/>
                        <a:pt x="0" y="24"/>
                        <a:pt x="0" y="35"/>
                      </a:cubicBezTo>
                      <a:cubicBezTo>
                        <a:pt x="0" y="50"/>
                        <a:pt x="9" y="60"/>
                        <a:pt x="21" y="60"/>
                      </a:cubicBezTo>
                      <a:cubicBezTo>
                        <a:pt x="33" y="60"/>
                        <a:pt x="40" y="50"/>
                        <a:pt x="40" y="39"/>
                      </a:cubicBezTo>
                      <a:cubicBezTo>
                        <a:pt x="40" y="28"/>
                        <a:pt x="33" y="21"/>
                        <a:pt x="23" y="21"/>
                      </a:cubicBezTo>
                      <a:close/>
                      <a:moveTo>
                        <a:pt x="21" y="54"/>
                      </a:moveTo>
                      <a:cubicBezTo>
                        <a:pt x="13" y="54"/>
                        <a:pt x="8" y="47"/>
                        <a:pt x="8" y="37"/>
                      </a:cubicBezTo>
                      <a:cubicBezTo>
                        <a:pt x="8" y="36"/>
                        <a:pt x="9" y="35"/>
                        <a:pt x="9" y="34"/>
                      </a:cubicBezTo>
                      <a:cubicBezTo>
                        <a:pt x="11" y="30"/>
                        <a:pt x="15" y="27"/>
                        <a:pt x="20" y="27"/>
                      </a:cubicBezTo>
                      <a:cubicBezTo>
                        <a:pt x="27" y="27"/>
                        <a:pt x="32" y="32"/>
                        <a:pt x="32" y="40"/>
                      </a:cubicBezTo>
                      <a:cubicBezTo>
                        <a:pt x="32" y="48"/>
                        <a:pt x="28" y="54"/>
                        <a:pt x="21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1" name="Freeform 446"/>
                <p:cNvSpPr>
                  <a:spLocks noEditPoints="1"/>
                </p:cNvSpPr>
                <p:nvPr/>
              </p:nvSpPr>
              <p:spPr bwMode="auto">
                <a:xfrm>
                  <a:off x="3339398" y="4606366"/>
                  <a:ext cx="25697" cy="39974"/>
                </a:xfrm>
                <a:custGeom>
                  <a:avLst/>
                  <a:gdLst>
                    <a:gd name="T0" fmla="*/ 19 w 38"/>
                    <a:gd name="T1" fmla="*/ 0 h 59"/>
                    <a:gd name="T2" fmla="*/ 0 w 38"/>
                    <a:gd name="T3" fmla="*/ 20 h 59"/>
                    <a:gd name="T4" fmla="*/ 17 w 38"/>
                    <a:gd name="T5" fmla="*/ 38 h 59"/>
                    <a:gd name="T6" fmla="*/ 30 w 38"/>
                    <a:gd name="T7" fmla="*/ 32 h 59"/>
                    <a:gd name="T8" fmla="*/ 30 w 38"/>
                    <a:gd name="T9" fmla="*/ 32 h 59"/>
                    <a:gd name="T10" fmla="*/ 23 w 38"/>
                    <a:gd name="T11" fmla="*/ 47 h 59"/>
                    <a:gd name="T12" fmla="*/ 11 w 38"/>
                    <a:gd name="T13" fmla="*/ 53 h 59"/>
                    <a:gd name="T14" fmla="*/ 5 w 38"/>
                    <a:gd name="T15" fmla="*/ 53 h 59"/>
                    <a:gd name="T16" fmla="*/ 5 w 38"/>
                    <a:gd name="T17" fmla="*/ 59 h 59"/>
                    <a:gd name="T18" fmla="*/ 12 w 38"/>
                    <a:gd name="T19" fmla="*/ 59 h 59"/>
                    <a:gd name="T20" fmla="*/ 28 w 38"/>
                    <a:gd name="T21" fmla="*/ 51 h 59"/>
                    <a:gd name="T22" fmla="*/ 38 w 38"/>
                    <a:gd name="T23" fmla="*/ 24 h 59"/>
                    <a:gd name="T24" fmla="*/ 19 w 38"/>
                    <a:gd name="T25" fmla="*/ 0 h 59"/>
                    <a:gd name="T26" fmla="*/ 30 w 38"/>
                    <a:gd name="T27" fmla="*/ 26 h 59"/>
                    <a:gd name="T28" fmla="*/ 18 w 38"/>
                    <a:gd name="T29" fmla="*/ 32 h 59"/>
                    <a:gd name="T30" fmla="*/ 7 w 38"/>
                    <a:gd name="T31" fmla="*/ 20 h 59"/>
                    <a:gd name="T32" fmla="*/ 19 w 38"/>
                    <a:gd name="T33" fmla="*/ 6 h 59"/>
                    <a:gd name="T34" fmla="*/ 30 w 38"/>
                    <a:gd name="T35" fmla="*/ 23 h 59"/>
                    <a:gd name="T36" fmla="*/ 30 w 38"/>
                    <a:gd name="T37" fmla="*/ 2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" h="59">
                      <a:moveTo>
                        <a:pt x="19" y="0"/>
                      </a:moveTo>
                      <a:cubicBezTo>
                        <a:pt x="8" y="0"/>
                        <a:pt x="0" y="10"/>
                        <a:pt x="0" y="20"/>
                      </a:cubicBezTo>
                      <a:cubicBezTo>
                        <a:pt x="0" y="30"/>
                        <a:pt x="6" y="38"/>
                        <a:pt x="17" y="38"/>
                      </a:cubicBezTo>
                      <a:cubicBezTo>
                        <a:pt x="22" y="38"/>
                        <a:pt x="27" y="36"/>
                        <a:pt x="30" y="32"/>
                      </a:cubicBezTo>
                      <a:cubicBezTo>
                        <a:pt x="30" y="32"/>
                        <a:pt x="30" y="32"/>
                        <a:pt x="30" y="32"/>
                      </a:cubicBezTo>
                      <a:cubicBezTo>
                        <a:pt x="29" y="39"/>
                        <a:pt x="27" y="44"/>
                        <a:pt x="23" y="47"/>
                      </a:cubicBezTo>
                      <a:cubicBezTo>
                        <a:pt x="20" y="50"/>
                        <a:pt x="15" y="52"/>
                        <a:pt x="11" y="53"/>
                      </a:cubicBezTo>
                      <a:cubicBezTo>
                        <a:pt x="8" y="53"/>
                        <a:pt x="6" y="53"/>
                        <a:pt x="5" y="53"/>
                      </a:cubicBezTo>
                      <a:cubicBezTo>
                        <a:pt x="5" y="59"/>
                        <a:pt x="5" y="59"/>
                        <a:pt x="5" y="59"/>
                      </a:cubicBezTo>
                      <a:cubicBezTo>
                        <a:pt x="6" y="59"/>
                        <a:pt x="9" y="59"/>
                        <a:pt x="12" y="59"/>
                      </a:cubicBezTo>
                      <a:cubicBezTo>
                        <a:pt x="18" y="58"/>
                        <a:pt x="24" y="56"/>
                        <a:pt x="28" y="51"/>
                      </a:cubicBezTo>
                      <a:cubicBezTo>
                        <a:pt x="34" y="46"/>
                        <a:pt x="38" y="37"/>
                        <a:pt x="38" y="24"/>
                      </a:cubicBezTo>
                      <a:cubicBezTo>
                        <a:pt x="38" y="9"/>
                        <a:pt x="31" y="0"/>
                        <a:pt x="19" y="0"/>
                      </a:cubicBezTo>
                      <a:close/>
                      <a:moveTo>
                        <a:pt x="30" y="26"/>
                      </a:moveTo>
                      <a:cubicBezTo>
                        <a:pt x="28" y="30"/>
                        <a:pt x="24" y="32"/>
                        <a:pt x="18" y="32"/>
                      </a:cubicBezTo>
                      <a:cubicBezTo>
                        <a:pt x="12" y="32"/>
                        <a:pt x="7" y="27"/>
                        <a:pt x="7" y="20"/>
                      </a:cubicBezTo>
                      <a:cubicBezTo>
                        <a:pt x="7" y="12"/>
                        <a:pt x="12" y="6"/>
                        <a:pt x="19" y="6"/>
                      </a:cubicBezTo>
                      <a:cubicBezTo>
                        <a:pt x="27" y="6"/>
                        <a:pt x="30" y="13"/>
                        <a:pt x="30" y="23"/>
                      </a:cubicBezTo>
                      <a:cubicBezTo>
                        <a:pt x="30" y="25"/>
                        <a:pt x="30" y="25"/>
                        <a:pt x="30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2" name="Oval 447"/>
                <p:cNvSpPr>
                  <a:spLocks noChangeArrowheads="1"/>
                </p:cNvSpPr>
                <p:nvPr/>
              </p:nvSpPr>
              <p:spPr bwMode="auto">
                <a:xfrm>
                  <a:off x="3388794" y="4539553"/>
                  <a:ext cx="18845" cy="18274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3" name="Oval 448"/>
                <p:cNvSpPr>
                  <a:spLocks noChangeArrowheads="1"/>
                </p:cNvSpPr>
                <p:nvPr/>
              </p:nvSpPr>
              <p:spPr bwMode="auto">
                <a:xfrm>
                  <a:off x="3552686" y="4539553"/>
                  <a:ext cx="19416" cy="18274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4" name="Oval 449"/>
                <p:cNvSpPr>
                  <a:spLocks noChangeArrowheads="1"/>
                </p:cNvSpPr>
                <p:nvPr/>
              </p:nvSpPr>
              <p:spPr bwMode="auto">
                <a:xfrm>
                  <a:off x="3552686" y="4695450"/>
                  <a:ext cx="19416" cy="1770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5" name="Freeform 450"/>
                <p:cNvSpPr/>
                <p:nvPr/>
              </p:nvSpPr>
              <p:spPr bwMode="auto">
                <a:xfrm>
                  <a:off x="3085851" y="4650337"/>
                  <a:ext cx="211860" cy="97650"/>
                </a:xfrm>
                <a:custGeom>
                  <a:avLst/>
                  <a:gdLst>
                    <a:gd name="T0" fmla="*/ 92 w 314"/>
                    <a:gd name="T1" fmla="*/ 51 h 145"/>
                    <a:gd name="T2" fmla="*/ 92 w 314"/>
                    <a:gd name="T3" fmla="*/ 0 h 145"/>
                    <a:gd name="T4" fmla="*/ 0 w 314"/>
                    <a:gd name="T5" fmla="*/ 71 h 145"/>
                    <a:gd name="T6" fmla="*/ 92 w 314"/>
                    <a:gd name="T7" fmla="*/ 145 h 145"/>
                    <a:gd name="T8" fmla="*/ 92 w 314"/>
                    <a:gd name="T9" fmla="*/ 94 h 145"/>
                    <a:gd name="T10" fmla="*/ 314 w 314"/>
                    <a:gd name="T11" fmla="*/ 94 h 145"/>
                    <a:gd name="T12" fmla="*/ 297 w 314"/>
                    <a:gd name="T13" fmla="*/ 51 h 145"/>
                    <a:gd name="T14" fmla="*/ 92 w 314"/>
                    <a:gd name="T15" fmla="*/ 51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14" h="145">
                      <a:moveTo>
                        <a:pt x="92" y="51"/>
                      </a:move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0" y="71"/>
                        <a:pt x="0" y="71"/>
                        <a:pt x="0" y="71"/>
                      </a:cubicBezTo>
                      <a:cubicBezTo>
                        <a:pt x="92" y="145"/>
                        <a:pt x="92" y="145"/>
                        <a:pt x="92" y="145"/>
                      </a:cubicBezTo>
                      <a:cubicBezTo>
                        <a:pt x="92" y="94"/>
                        <a:pt x="92" y="94"/>
                        <a:pt x="92" y="94"/>
                      </a:cubicBezTo>
                      <a:cubicBezTo>
                        <a:pt x="314" y="94"/>
                        <a:pt x="314" y="94"/>
                        <a:pt x="314" y="94"/>
                      </a:cubicBezTo>
                      <a:cubicBezTo>
                        <a:pt x="308" y="80"/>
                        <a:pt x="302" y="66"/>
                        <a:pt x="297" y="51"/>
                      </a:cubicBezTo>
                      <a:lnTo>
                        <a:pt x="92" y="5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6" name="Oval 451"/>
                <p:cNvSpPr>
                  <a:spLocks noChangeArrowheads="1"/>
                </p:cNvSpPr>
                <p:nvPr/>
              </p:nvSpPr>
              <p:spPr bwMode="auto">
                <a:xfrm>
                  <a:off x="3388794" y="4696021"/>
                  <a:ext cx="18845" cy="1770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7" name="Freeform 452"/>
                <p:cNvSpPr/>
                <p:nvPr/>
              </p:nvSpPr>
              <p:spPr bwMode="auto">
                <a:xfrm>
                  <a:off x="3698304" y="4718292"/>
                  <a:ext cx="35120" cy="60246"/>
                </a:xfrm>
                <a:custGeom>
                  <a:avLst/>
                  <a:gdLst>
                    <a:gd name="T0" fmla="*/ 0 w 52"/>
                    <a:gd name="T1" fmla="*/ 0 h 89"/>
                    <a:gd name="T2" fmla="*/ 0 w 52"/>
                    <a:gd name="T3" fmla="*/ 78 h 89"/>
                    <a:gd name="T4" fmla="*/ 26 w 52"/>
                    <a:gd name="T5" fmla="*/ 89 h 89"/>
                    <a:gd name="T6" fmla="*/ 52 w 52"/>
                    <a:gd name="T7" fmla="*/ 78 h 89"/>
                    <a:gd name="T8" fmla="*/ 52 w 52"/>
                    <a:gd name="T9" fmla="*/ 0 h 89"/>
                    <a:gd name="T10" fmla="*/ 26 w 52"/>
                    <a:gd name="T11" fmla="*/ 6 h 89"/>
                    <a:gd name="T12" fmla="*/ 0 w 52"/>
                    <a:gd name="T13" fmla="*/ 0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89">
                      <a:moveTo>
                        <a:pt x="0" y="0"/>
                      </a:move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84"/>
                        <a:pt x="11" y="89"/>
                        <a:pt x="26" y="89"/>
                      </a:cubicBezTo>
                      <a:cubicBezTo>
                        <a:pt x="40" y="89"/>
                        <a:pt x="52" y="84"/>
                        <a:pt x="52" y="78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6" y="4"/>
                        <a:pt x="35" y="6"/>
                        <a:pt x="26" y="6"/>
                      </a:cubicBezTo>
                      <a:cubicBezTo>
                        <a:pt x="16" y="6"/>
                        <a:pt x="5" y="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8" name="Oval 453"/>
                <p:cNvSpPr>
                  <a:spLocks noChangeArrowheads="1"/>
                </p:cNvSpPr>
                <p:nvPr/>
              </p:nvSpPr>
              <p:spPr bwMode="auto">
                <a:xfrm>
                  <a:off x="3698304" y="4704873"/>
                  <a:ext cx="35120" cy="14276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9" name="Freeform 454"/>
                <p:cNvSpPr/>
                <p:nvPr/>
              </p:nvSpPr>
              <p:spPr bwMode="auto">
                <a:xfrm>
                  <a:off x="3748271" y="4695450"/>
                  <a:ext cx="35120" cy="83088"/>
                </a:xfrm>
                <a:custGeom>
                  <a:avLst/>
                  <a:gdLst>
                    <a:gd name="T0" fmla="*/ 0 w 52"/>
                    <a:gd name="T1" fmla="*/ 0 h 123"/>
                    <a:gd name="T2" fmla="*/ 0 w 52"/>
                    <a:gd name="T3" fmla="*/ 110 h 123"/>
                    <a:gd name="T4" fmla="*/ 0 w 52"/>
                    <a:gd name="T5" fmla="*/ 112 h 123"/>
                    <a:gd name="T6" fmla="*/ 26 w 52"/>
                    <a:gd name="T7" fmla="*/ 123 h 123"/>
                    <a:gd name="T8" fmla="*/ 52 w 52"/>
                    <a:gd name="T9" fmla="*/ 112 h 123"/>
                    <a:gd name="T10" fmla="*/ 52 w 52"/>
                    <a:gd name="T11" fmla="*/ 112 h 123"/>
                    <a:gd name="T12" fmla="*/ 52 w 52"/>
                    <a:gd name="T13" fmla="*/ 0 h 123"/>
                    <a:gd name="T14" fmla="*/ 26 w 52"/>
                    <a:gd name="T15" fmla="*/ 6 h 123"/>
                    <a:gd name="T16" fmla="*/ 0 w 52"/>
                    <a:gd name="T17" fmla="*/ 0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2" h="123">
                      <a:moveTo>
                        <a:pt x="0" y="0"/>
                      </a:moveTo>
                      <a:cubicBezTo>
                        <a:pt x="0" y="110"/>
                        <a:pt x="0" y="110"/>
                        <a:pt x="0" y="110"/>
                      </a:cubicBezTo>
                      <a:cubicBezTo>
                        <a:pt x="0" y="111"/>
                        <a:pt x="0" y="111"/>
                        <a:pt x="0" y="112"/>
                      </a:cubicBezTo>
                      <a:cubicBezTo>
                        <a:pt x="0" y="118"/>
                        <a:pt x="11" y="123"/>
                        <a:pt x="26" y="123"/>
                      </a:cubicBezTo>
                      <a:cubicBezTo>
                        <a:pt x="40" y="123"/>
                        <a:pt x="52" y="118"/>
                        <a:pt x="52" y="112"/>
                      </a:cubicBezTo>
                      <a:cubicBezTo>
                        <a:pt x="52" y="112"/>
                        <a:pt x="52" y="112"/>
                        <a:pt x="52" y="112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6" y="4"/>
                        <a:pt x="36" y="6"/>
                        <a:pt x="26" y="6"/>
                      </a:cubicBezTo>
                      <a:cubicBezTo>
                        <a:pt x="16" y="6"/>
                        <a:pt x="6" y="4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0" name="Oval 455"/>
                <p:cNvSpPr>
                  <a:spLocks noChangeArrowheads="1"/>
                </p:cNvSpPr>
                <p:nvPr/>
              </p:nvSpPr>
              <p:spPr bwMode="auto">
                <a:xfrm>
                  <a:off x="3748271" y="4682030"/>
                  <a:ext cx="35120" cy="13991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1" name="Freeform 456"/>
                <p:cNvSpPr/>
                <p:nvPr/>
              </p:nvSpPr>
              <p:spPr bwMode="auto">
                <a:xfrm>
                  <a:off x="3797667" y="4644912"/>
                  <a:ext cx="35691" cy="133626"/>
                </a:xfrm>
                <a:custGeom>
                  <a:avLst/>
                  <a:gdLst>
                    <a:gd name="T0" fmla="*/ 0 w 53"/>
                    <a:gd name="T1" fmla="*/ 0 h 198"/>
                    <a:gd name="T2" fmla="*/ 0 w 53"/>
                    <a:gd name="T3" fmla="*/ 187 h 198"/>
                    <a:gd name="T4" fmla="*/ 26 w 53"/>
                    <a:gd name="T5" fmla="*/ 198 h 198"/>
                    <a:gd name="T6" fmla="*/ 53 w 53"/>
                    <a:gd name="T7" fmla="*/ 187 h 198"/>
                    <a:gd name="T8" fmla="*/ 53 w 53"/>
                    <a:gd name="T9" fmla="*/ 0 h 198"/>
                    <a:gd name="T10" fmla="*/ 26 w 53"/>
                    <a:gd name="T11" fmla="*/ 7 h 198"/>
                    <a:gd name="T12" fmla="*/ 0 w 53"/>
                    <a:gd name="T13" fmla="*/ 0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" h="198">
                      <a:moveTo>
                        <a:pt x="0" y="0"/>
                      </a:moveTo>
                      <a:cubicBezTo>
                        <a:pt x="0" y="187"/>
                        <a:pt x="0" y="187"/>
                        <a:pt x="0" y="187"/>
                      </a:cubicBezTo>
                      <a:cubicBezTo>
                        <a:pt x="0" y="193"/>
                        <a:pt x="12" y="198"/>
                        <a:pt x="26" y="198"/>
                      </a:cubicBezTo>
                      <a:cubicBezTo>
                        <a:pt x="41" y="198"/>
                        <a:pt x="53" y="193"/>
                        <a:pt x="53" y="187"/>
                      </a:cubicBezTo>
                      <a:cubicBezTo>
                        <a:pt x="53" y="0"/>
                        <a:pt x="53" y="0"/>
                        <a:pt x="53" y="0"/>
                      </a:cubicBezTo>
                      <a:cubicBezTo>
                        <a:pt x="47" y="5"/>
                        <a:pt x="36" y="7"/>
                        <a:pt x="26" y="7"/>
                      </a:cubicBezTo>
                      <a:cubicBezTo>
                        <a:pt x="17" y="7"/>
                        <a:pt x="6" y="5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2" name="Oval 457"/>
                <p:cNvSpPr>
                  <a:spLocks noChangeArrowheads="1"/>
                </p:cNvSpPr>
                <p:nvPr/>
              </p:nvSpPr>
              <p:spPr bwMode="auto">
                <a:xfrm>
                  <a:off x="3797667" y="4631492"/>
                  <a:ext cx="35691" cy="1484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3" name="Freeform 458"/>
                <p:cNvSpPr/>
                <p:nvPr/>
              </p:nvSpPr>
              <p:spPr bwMode="auto">
                <a:xfrm>
                  <a:off x="3222047" y="4588093"/>
                  <a:ext cx="35120" cy="60246"/>
                </a:xfrm>
                <a:custGeom>
                  <a:avLst/>
                  <a:gdLst>
                    <a:gd name="T0" fmla="*/ 26 w 52"/>
                    <a:gd name="T1" fmla="*/ 89 h 89"/>
                    <a:gd name="T2" fmla="*/ 52 w 52"/>
                    <a:gd name="T3" fmla="*/ 78 h 89"/>
                    <a:gd name="T4" fmla="*/ 52 w 52"/>
                    <a:gd name="T5" fmla="*/ 0 h 89"/>
                    <a:gd name="T6" fmla="*/ 26 w 52"/>
                    <a:gd name="T7" fmla="*/ 6 h 89"/>
                    <a:gd name="T8" fmla="*/ 0 w 52"/>
                    <a:gd name="T9" fmla="*/ 0 h 89"/>
                    <a:gd name="T10" fmla="*/ 0 w 52"/>
                    <a:gd name="T11" fmla="*/ 78 h 89"/>
                    <a:gd name="T12" fmla="*/ 26 w 52"/>
                    <a:gd name="T13" fmla="*/ 89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89">
                      <a:moveTo>
                        <a:pt x="26" y="89"/>
                      </a:moveTo>
                      <a:cubicBezTo>
                        <a:pt x="40" y="89"/>
                        <a:pt x="52" y="84"/>
                        <a:pt x="52" y="78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6" y="4"/>
                        <a:pt x="36" y="6"/>
                        <a:pt x="26" y="6"/>
                      </a:cubicBezTo>
                      <a:cubicBezTo>
                        <a:pt x="16" y="6"/>
                        <a:pt x="6" y="4"/>
                        <a:pt x="0" y="0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84"/>
                        <a:pt x="11" y="89"/>
                        <a:pt x="26" y="8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4" name="Oval 459"/>
                <p:cNvSpPr>
                  <a:spLocks noChangeArrowheads="1"/>
                </p:cNvSpPr>
                <p:nvPr/>
              </p:nvSpPr>
              <p:spPr bwMode="auto">
                <a:xfrm>
                  <a:off x="3222047" y="4574673"/>
                  <a:ext cx="35120" cy="14276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5" name="Freeform 460"/>
                <p:cNvSpPr/>
                <p:nvPr/>
              </p:nvSpPr>
              <p:spPr bwMode="auto">
                <a:xfrm>
                  <a:off x="3171509" y="4565250"/>
                  <a:ext cx="35691" cy="83088"/>
                </a:xfrm>
                <a:custGeom>
                  <a:avLst/>
                  <a:gdLst>
                    <a:gd name="T0" fmla="*/ 26 w 53"/>
                    <a:gd name="T1" fmla="*/ 123 h 123"/>
                    <a:gd name="T2" fmla="*/ 53 w 53"/>
                    <a:gd name="T3" fmla="*/ 112 h 123"/>
                    <a:gd name="T4" fmla="*/ 52 w 53"/>
                    <a:gd name="T5" fmla="*/ 110 h 123"/>
                    <a:gd name="T6" fmla="*/ 52 w 53"/>
                    <a:gd name="T7" fmla="*/ 0 h 123"/>
                    <a:gd name="T8" fmla="*/ 26 w 53"/>
                    <a:gd name="T9" fmla="*/ 6 h 123"/>
                    <a:gd name="T10" fmla="*/ 0 w 53"/>
                    <a:gd name="T11" fmla="*/ 0 h 123"/>
                    <a:gd name="T12" fmla="*/ 0 w 53"/>
                    <a:gd name="T13" fmla="*/ 112 h 123"/>
                    <a:gd name="T14" fmla="*/ 0 w 53"/>
                    <a:gd name="T15" fmla="*/ 112 h 123"/>
                    <a:gd name="T16" fmla="*/ 26 w 53"/>
                    <a:gd name="T17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3" h="123">
                      <a:moveTo>
                        <a:pt x="26" y="123"/>
                      </a:moveTo>
                      <a:cubicBezTo>
                        <a:pt x="41" y="123"/>
                        <a:pt x="53" y="118"/>
                        <a:pt x="53" y="112"/>
                      </a:cubicBezTo>
                      <a:cubicBezTo>
                        <a:pt x="53" y="111"/>
                        <a:pt x="52" y="111"/>
                        <a:pt x="52" y="110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6" y="4"/>
                        <a:pt x="36" y="6"/>
                        <a:pt x="26" y="6"/>
                      </a:cubicBezTo>
                      <a:cubicBezTo>
                        <a:pt x="16" y="6"/>
                        <a:pt x="6" y="4"/>
                        <a:pt x="0" y="0"/>
                      </a:cubicBezTo>
                      <a:cubicBezTo>
                        <a:pt x="0" y="112"/>
                        <a:pt x="0" y="112"/>
                        <a:pt x="0" y="112"/>
                      </a:cubicBezTo>
                      <a:cubicBezTo>
                        <a:pt x="0" y="112"/>
                        <a:pt x="0" y="112"/>
                        <a:pt x="0" y="112"/>
                      </a:cubicBezTo>
                      <a:cubicBezTo>
                        <a:pt x="0" y="118"/>
                        <a:pt x="12" y="123"/>
                        <a:pt x="26" y="1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6" name="Oval 461"/>
                <p:cNvSpPr>
                  <a:spLocks noChangeArrowheads="1"/>
                </p:cNvSpPr>
                <p:nvPr/>
              </p:nvSpPr>
              <p:spPr bwMode="auto">
                <a:xfrm>
                  <a:off x="3171509" y="4551831"/>
                  <a:ext cx="35120" cy="13991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7" name="Freeform 462"/>
                <p:cNvSpPr/>
                <p:nvPr/>
              </p:nvSpPr>
              <p:spPr bwMode="auto">
                <a:xfrm>
                  <a:off x="3122113" y="4514712"/>
                  <a:ext cx="35120" cy="133626"/>
                </a:xfrm>
                <a:custGeom>
                  <a:avLst/>
                  <a:gdLst>
                    <a:gd name="T0" fmla="*/ 26 w 52"/>
                    <a:gd name="T1" fmla="*/ 198 h 198"/>
                    <a:gd name="T2" fmla="*/ 52 w 52"/>
                    <a:gd name="T3" fmla="*/ 187 h 198"/>
                    <a:gd name="T4" fmla="*/ 52 w 52"/>
                    <a:gd name="T5" fmla="*/ 0 h 198"/>
                    <a:gd name="T6" fmla="*/ 26 w 52"/>
                    <a:gd name="T7" fmla="*/ 7 h 198"/>
                    <a:gd name="T8" fmla="*/ 0 w 52"/>
                    <a:gd name="T9" fmla="*/ 0 h 198"/>
                    <a:gd name="T10" fmla="*/ 0 w 52"/>
                    <a:gd name="T11" fmla="*/ 187 h 198"/>
                    <a:gd name="T12" fmla="*/ 26 w 52"/>
                    <a:gd name="T13" fmla="*/ 19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198">
                      <a:moveTo>
                        <a:pt x="26" y="198"/>
                      </a:moveTo>
                      <a:cubicBezTo>
                        <a:pt x="40" y="198"/>
                        <a:pt x="52" y="193"/>
                        <a:pt x="52" y="187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6" y="5"/>
                        <a:pt x="36" y="7"/>
                        <a:pt x="26" y="7"/>
                      </a:cubicBezTo>
                      <a:cubicBezTo>
                        <a:pt x="16" y="7"/>
                        <a:pt x="6" y="5"/>
                        <a:pt x="0" y="0"/>
                      </a:cubicBezTo>
                      <a:cubicBezTo>
                        <a:pt x="0" y="187"/>
                        <a:pt x="0" y="187"/>
                        <a:pt x="0" y="187"/>
                      </a:cubicBezTo>
                      <a:cubicBezTo>
                        <a:pt x="0" y="193"/>
                        <a:pt x="11" y="198"/>
                        <a:pt x="26" y="19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8" name="Oval 463"/>
                <p:cNvSpPr>
                  <a:spLocks noChangeArrowheads="1"/>
                </p:cNvSpPr>
                <p:nvPr/>
              </p:nvSpPr>
              <p:spPr bwMode="auto">
                <a:xfrm>
                  <a:off x="3122113" y="4501293"/>
                  <a:ext cx="35120" cy="1484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9" name="Freeform 464"/>
                <p:cNvSpPr>
                  <a:spLocks noEditPoints="1"/>
                </p:cNvSpPr>
                <p:nvPr/>
              </p:nvSpPr>
              <p:spPr bwMode="auto">
                <a:xfrm>
                  <a:off x="3156661" y="4726572"/>
                  <a:ext cx="115352" cy="115923"/>
                </a:xfrm>
                <a:custGeom>
                  <a:avLst/>
                  <a:gdLst>
                    <a:gd name="T0" fmla="*/ 85 w 171"/>
                    <a:gd name="T1" fmla="*/ 0 h 172"/>
                    <a:gd name="T2" fmla="*/ 0 w 171"/>
                    <a:gd name="T3" fmla="*/ 86 h 172"/>
                    <a:gd name="T4" fmla="*/ 85 w 171"/>
                    <a:gd name="T5" fmla="*/ 172 h 172"/>
                    <a:gd name="T6" fmla="*/ 171 w 171"/>
                    <a:gd name="T7" fmla="*/ 86 h 172"/>
                    <a:gd name="T8" fmla="*/ 85 w 171"/>
                    <a:gd name="T9" fmla="*/ 0 h 172"/>
                    <a:gd name="T10" fmla="*/ 85 w 171"/>
                    <a:gd name="T11" fmla="*/ 151 h 172"/>
                    <a:gd name="T12" fmla="*/ 21 w 171"/>
                    <a:gd name="T13" fmla="*/ 86 h 172"/>
                    <a:gd name="T14" fmla="*/ 85 w 171"/>
                    <a:gd name="T15" fmla="*/ 21 h 172"/>
                    <a:gd name="T16" fmla="*/ 150 w 171"/>
                    <a:gd name="T17" fmla="*/ 86 h 172"/>
                    <a:gd name="T18" fmla="*/ 85 w 171"/>
                    <a:gd name="T19" fmla="*/ 151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1" h="172">
                      <a:moveTo>
                        <a:pt x="85" y="0"/>
                      </a:moveTo>
                      <a:cubicBezTo>
                        <a:pt x="38" y="0"/>
                        <a:pt x="0" y="39"/>
                        <a:pt x="0" y="86"/>
                      </a:cubicBezTo>
                      <a:cubicBezTo>
                        <a:pt x="0" y="133"/>
                        <a:pt x="38" y="172"/>
                        <a:pt x="85" y="172"/>
                      </a:cubicBezTo>
                      <a:cubicBezTo>
                        <a:pt x="132" y="172"/>
                        <a:pt x="171" y="133"/>
                        <a:pt x="171" y="86"/>
                      </a:cubicBezTo>
                      <a:cubicBezTo>
                        <a:pt x="171" y="39"/>
                        <a:pt x="132" y="0"/>
                        <a:pt x="85" y="0"/>
                      </a:cubicBezTo>
                      <a:close/>
                      <a:moveTo>
                        <a:pt x="85" y="151"/>
                      </a:moveTo>
                      <a:cubicBezTo>
                        <a:pt x="50" y="151"/>
                        <a:pt x="21" y="122"/>
                        <a:pt x="21" y="86"/>
                      </a:cubicBezTo>
                      <a:cubicBezTo>
                        <a:pt x="21" y="50"/>
                        <a:pt x="50" y="21"/>
                        <a:pt x="85" y="21"/>
                      </a:cubicBezTo>
                      <a:cubicBezTo>
                        <a:pt x="121" y="21"/>
                        <a:pt x="150" y="50"/>
                        <a:pt x="150" y="86"/>
                      </a:cubicBezTo>
                      <a:cubicBezTo>
                        <a:pt x="150" y="122"/>
                        <a:pt x="121" y="151"/>
                        <a:pt x="85" y="15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40" name="Freeform 465"/>
                <p:cNvSpPr/>
                <p:nvPr/>
              </p:nvSpPr>
              <p:spPr bwMode="auto">
                <a:xfrm>
                  <a:off x="3196349" y="4752841"/>
                  <a:ext cx="34549" cy="63387"/>
                </a:xfrm>
                <a:custGeom>
                  <a:avLst/>
                  <a:gdLst>
                    <a:gd name="T0" fmla="*/ 32 w 51"/>
                    <a:gd name="T1" fmla="*/ 39 h 94"/>
                    <a:gd name="T2" fmla="*/ 18 w 51"/>
                    <a:gd name="T3" fmla="*/ 30 h 94"/>
                    <a:gd name="T4" fmla="*/ 28 w 51"/>
                    <a:gd name="T5" fmla="*/ 23 h 94"/>
                    <a:gd name="T6" fmla="*/ 44 w 51"/>
                    <a:gd name="T7" fmla="*/ 27 h 94"/>
                    <a:gd name="T8" fmla="*/ 48 w 51"/>
                    <a:gd name="T9" fmla="*/ 14 h 94"/>
                    <a:gd name="T10" fmla="*/ 31 w 51"/>
                    <a:gd name="T11" fmla="*/ 10 h 94"/>
                    <a:gd name="T12" fmla="*/ 31 w 51"/>
                    <a:gd name="T13" fmla="*/ 0 h 94"/>
                    <a:gd name="T14" fmla="*/ 20 w 51"/>
                    <a:gd name="T15" fmla="*/ 0 h 94"/>
                    <a:gd name="T16" fmla="*/ 20 w 51"/>
                    <a:gd name="T17" fmla="*/ 11 h 94"/>
                    <a:gd name="T18" fmla="*/ 0 w 51"/>
                    <a:gd name="T19" fmla="*/ 32 h 94"/>
                    <a:gd name="T20" fmla="*/ 21 w 51"/>
                    <a:gd name="T21" fmla="*/ 53 h 94"/>
                    <a:gd name="T22" fmla="*/ 33 w 51"/>
                    <a:gd name="T23" fmla="*/ 62 h 94"/>
                    <a:gd name="T24" fmla="*/ 22 w 51"/>
                    <a:gd name="T25" fmla="*/ 70 h 94"/>
                    <a:gd name="T26" fmla="*/ 3 w 51"/>
                    <a:gd name="T27" fmla="*/ 65 h 94"/>
                    <a:gd name="T28" fmla="*/ 0 w 51"/>
                    <a:gd name="T29" fmla="*/ 78 h 94"/>
                    <a:gd name="T30" fmla="*/ 19 w 51"/>
                    <a:gd name="T31" fmla="*/ 83 h 94"/>
                    <a:gd name="T32" fmla="*/ 19 w 51"/>
                    <a:gd name="T33" fmla="*/ 94 h 94"/>
                    <a:gd name="T34" fmla="*/ 30 w 51"/>
                    <a:gd name="T35" fmla="*/ 94 h 94"/>
                    <a:gd name="T36" fmla="*/ 30 w 51"/>
                    <a:gd name="T37" fmla="*/ 82 h 94"/>
                    <a:gd name="T38" fmla="*/ 51 w 51"/>
                    <a:gd name="T39" fmla="*/ 61 h 94"/>
                    <a:gd name="T40" fmla="*/ 32 w 51"/>
                    <a:gd name="T41" fmla="*/ 39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1" h="94">
                      <a:moveTo>
                        <a:pt x="32" y="39"/>
                      </a:moveTo>
                      <a:cubicBezTo>
                        <a:pt x="22" y="36"/>
                        <a:pt x="18" y="33"/>
                        <a:pt x="18" y="30"/>
                      </a:cubicBezTo>
                      <a:cubicBezTo>
                        <a:pt x="18" y="26"/>
                        <a:pt x="20" y="23"/>
                        <a:pt x="28" y="23"/>
                      </a:cubicBezTo>
                      <a:cubicBezTo>
                        <a:pt x="36" y="23"/>
                        <a:pt x="41" y="26"/>
                        <a:pt x="44" y="27"/>
                      </a:cubicBezTo>
                      <a:cubicBezTo>
                        <a:pt x="48" y="14"/>
                        <a:pt x="48" y="14"/>
                        <a:pt x="48" y="14"/>
                      </a:cubicBezTo>
                      <a:cubicBezTo>
                        <a:pt x="44" y="12"/>
                        <a:pt x="38" y="11"/>
                        <a:pt x="31" y="1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20" y="11"/>
                        <a:pt x="20" y="11"/>
                        <a:pt x="20" y="11"/>
                      </a:cubicBezTo>
                      <a:cubicBezTo>
                        <a:pt x="7" y="13"/>
                        <a:pt x="0" y="21"/>
                        <a:pt x="0" y="32"/>
                      </a:cubicBezTo>
                      <a:cubicBezTo>
                        <a:pt x="0" y="43"/>
                        <a:pt x="9" y="48"/>
                        <a:pt x="21" y="53"/>
                      </a:cubicBezTo>
                      <a:cubicBezTo>
                        <a:pt x="30" y="55"/>
                        <a:pt x="33" y="58"/>
                        <a:pt x="33" y="62"/>
                      </a:cubicBezTo>
                      <a:cubicBezTo>
                        <a:pt x="33" y="67"/>
                        <a:pt x="29" y="70"/>
                        <a:pt x="22" y="70"/>
                      </a:cubicBezTo>
                      <a:cubicBezTo>
                        <a:pt x="15" y="70"/>
                        <a:pt x="8" y="67"/>
                        <a:pt x="3" y="65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4" y="80"/>
                        <a:pt x="11" y="83"/>
                        <a:pt x="19" y="83"/>
                      </a:cubicBezTo>
                      <a:cubicBezTo>
                        <a:pt x="19" y="94"/>
                        <a:pt x="19" y="94"/>
                        <a:pt x="19" y="94"/>
                      </a:cubicBezTo>
                      <a:cubicBezTo>
                        <a:pt x="30" y="94"/>
                        <a:pt x="30" y="94"/>
                        <a:pt x="30" y="94"/>
                      </a:cubicBezTo>
                      <a:cubicBezTo>
                        <a:pt x="30" y="82"/>
                        <a:pt x="30" y="82"/>
                        <a:pt x="30" y="82"/>
                      </a:cubicBezTo>
                      <a:cubicBezTo>
                        <a:pt x="44" y="80"/>
                        <a:pt x="51" y="71"/>
                        <a:pt x="51" y="61"/>
                      </a:cubicBezTo>
                      <a:cubicBezTo>
                        <a:pt x="51" y="50"/>
                        <a:pt x="45" y="44"/>
                        <a:pt x="32" y="3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41" name="Freeform 466"/>
                <p:cNvSpPr>
                  <a:spLocks noEditPoints="1"/>
                </p:cNvSpPr>
                <p:nvPr/>
              </p:nvSpPr>
              <p:spPr bwMode="auto">
                <a:xfrm>
                  <a:off x="3679459" y="4418205"/>
                  <a:ext cx="115352" cy="115352"/>
                </a:xfrm>
                <a:custGeom>
                  <a:avLst/>
                  <a:gdLst>
                    <a:gd name="T0" fmla="*/ 85 w 171"/>
                    <a:gd name="T1" fmla="*/ 171 h 171"/>
                    <a:gd name="T2" fmla="*/ 171 w 171"/>
                    <a:gd name="T3" fmla="*/ 85 h 171"/>
                    <a:gd name="T4" fmla="*/ 85 w 171"/>
                    <a:gd name="T5" fmla="*/ 0 h 171"/>
                    <a:gd name="T6" fmla="*/ 0 w 171"/>
                    <a:gd name="T7" fmla="*/ 85 h 171"/>
                    <a:gd name="T8" fmla="*/ 85 w 171"/>
                    <a:gd name="T9" fmla="*/ 171 h 171"/>
                    <a:gd name="T10" fmla="*/ 85 w 171"/>
                    <a:gd name="T11" fmla="*/ 20 h 171"/>
                    <a:gd name="T12" fmla="*/ 150 w 171"/>
                    <a:gd name="T13" fmla="*/ 85 h 171"/>
                    <a:gd name="T14" fmla="*/ 85 w 171"/>
                    <a:gd name="T15" fmla="*/ 151 h 171"/>
                    <a:gd name="T16" fmla="*/ 21 w 171"/>
                    <a:gd name="T17" fmla="*/ 85 h 171"/>
                    <a:gd name="T18" fmla="*/ 85 w 171"/>
                    <a:gd name="T19" fmla="*/ 20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1" h="171">
                      <a:moveTo>
                        <a:pt x="85" y="171"/>
                      </a:moveTo>
                      <a:cubicBezTo>
                        <a:pt x="132" y="171"/>
                        <a:pt x="171" y="133"/>
                        <a:pt x="171" y="85"/>
                      </a:cubicBezTo>
                      <a:cubicBezTo>
                        <a:pt x="171" y="38"/>
                        <a:pt x="132" y="0"/>
                        <a:pt x="85" y="0"/>
                      </a:cubicBezTo>
                      <a:cubicBezTo>
                        <a:pt x="38" y="0"/>
                        <a:pt x="0" y="38"/>
                        <a:pt x="0" y="85"/>
                      </a:cubicBezTo>
                      <a:cubicBezTo>
                        <a:pt x="0" y="133"/>
                        <a:pt x="38" y="171"/>
                        <a:pt x="85" y="171"/>
                      </a:cubicBezTo>
                      <a:close/>
                      <a:moveTo>
                        <a:pt x="85" y="20"/>
                      </a:moveTo>
                      <a:cubicBezTo>
                        <a:pt x="121" y="20"/>
                        <a:pt x="150" y="49"/>
                        <a:pt x="150" y="85"/>
                      </a:cubicBezTo>
                      <a:cubicBezTo>
                        <a:pt x="150" y="121"/>
                        <a:pt x="121" y="151"/>
                        <a:pt x="85" y="151"/>
                      </a:cubicBezTo>
                      <a:cubicBezTo>
                        <a:pt x="50" y="151"/>
                        <a:pt x="21" y="121"/>
                        <a:pt x="21" y="85"/>
                      </a:cubicBezTo>
                      <a:cubicBezTo>
                        <a:pt x="21" y="49"/>
                        <a:pt x="50" y="20"/>
                        <a:pt x="85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42" name="Freeform 467"/>
                <p:cNvSpPr/>
                <p:nvPr/>
              </p:nvSpPr>
              <p:spPr bwMode="auto">
                <a:xfrm>
                  <a:off x="3711153" y="4447043"/>
                  <a:ext cx="41116" cy="58247"/>
                </a:xfrm>
                <a:custGeom>
                  <a:avLst/>
                  <a:gdLst>
                    <a:gd name="T0" fmla="*/ 50 w 61"/>
                    <a:gd name="T1" fmla="*/ 86 h 86"/>
                    <a:gd name="T2" fmla="*/ 59 w 61"/>
                    <a:gd name="T3" fmla="*/ 85 h 86"/>
                    <a:gd name="T4" fmla="*/ 61 w 61"/>
                    <a:gd name="T5" fmla="*/ 85 h 86"/>
                    <a:gd name="T6" fmla="*/ 61 w 61"/>
                    <a:gd name="T7" fmla="*/ 68 h 86"/>
                    <a:gd name="T8" fmla="*/ 57 w 61"/>
                    <a:gd name="T9" fmla="*/ 69 h 86"/>
                    <a:gd name="T10" fmla="*/ 50 w 61"/>
                    <a:gd name="T11" fmla="*/ 70 h 86"/>
                    <a:gd name="T12" fmla="*/ 26 w 61"/>
                    <a:gd name="T13" fmla="*/ 56 h 86"/>
                    <a:gd name="T14" fmla="*/ 37 w 61"/>
                    <a:gd name="T15" fmla="*/ 56 h 86"/>
                    <a:gd name="T16" fmla="*/ 37 w 61"/>
                    <a:gd name="T17" fmla="*/ 46 h 86"/>
                    <a:gd name="T18" fmla="*/ 23 w 61"/>
                    <a:gd name="T19" fmla="*/ 46 h 86"/>
                    <a:gd name="T20" fmla="*/ 23 w 61"/>
                    <a:gd name="T21" fmla="*/ 43 h 86"/>
                    <a:gd name="T22" fmla="*/ 23 w 61"/>
                    <a:gd name="T23" fmla="*/ 42 h 86"/>
                    <a:gd name="T24" fmla="*/ 37 w 61"/>
                    <a:gd name="T25" fmla="*/ 42 h 86"/>
                    <a:gd name="T26" fmla="*/ 37 w 61"/>
                    <a:gd name="T27" fmla="*/ 33 h 86"/>
                    <a:gd name="T28" fmla="*/ 25 w 61"/>
                    <a:gd name="T29" fmla="*/ 33 h 86"/>
                    <a:gd name="T30" fmla="*/ 50 w 61"/>
                    <a:gd name="T31" fmla="*/ 16 h 86"/>
                    <a:gd name="T32" fmla="*/ 57 w 61"/>
                    <a:gd name="T33" fmla="*/ 17 h 86"/>
                    <a:gd name="T34" fmla="*/ 61 w 61"/>
                    <a:gd name="T35" fmla="*/ 18 h 86"/>
                    <a:gd name="T36" fmla="*/ 61 w 61"/>
                    <a:gd name="T37" fmla="*/ 1 h 86"/>
                    <a:gd name="T38" fmla="*/ 59 w 61"/>
                    <a:gd name="T39" fmla="*/ 1 h 86"/>
                    <a:gd name="T40" fmla="*/ 50 w 61"/>
                    <a:gd name="T41" fmla="*/ 0 h 86"/>
                    <a:gd name="T42" fmla="*/ 8 w 61"/>
                    <a:gd name="T43" fmla="*/ 33 h 86"/>
                    <a:gd name="T44" fmla="*/ 0 w 61"/>
                    <a:gd name="T45" fmla="*/ 33 h 86"/>
                    <a:gd name="T46" fmla="*/ 0 w 61"/>
                    <a:gd name="T47" fmla="*/ 42 h 86"/>
                    <a:gd name="T48" fmla="*/ 6 w 61"/>
                    <a:gd name="T49" fmla="*/ 42 h 86"/>
                    <a:gd name="T50" fmla="*/ 6 w 61"/>
                    <a:gd name="T51" fmla="*/ 43 h 86"/>
                    <a:gd name="T52" fmla="*/ 6 w 61"/>
                    <a:gd name="T53" fmla="*/ 46 h 86"/>
                    <a:gd name="T54" fmla="*/ 0 w 61"/>
                    <a:gd name="T55" fmla="*/ 46 h 86"/>
                    <a:gd name="T56" fmla="*/ 0 w 61"/>
                    <a:gd name="T57" fmla="*/ 56 h 86"/>
                    <a:gd name="T58" fmla="*/ 8 w 61"/>
                    <a:gd name="T59" fmla="*/ 56 h 86"/>
                    <a:gd name="T60" fmla="*/ 50 w 61"/>
                    <a:gd name="T61" fmla="*/ 86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61" h="86">
                      <a:moveTo>
                        <a:pt x="50" y="86"/>
                      </a:moveTo>
                      <a:cubicBezTo>
                        <a:pt x="53" y="86"/>
                        <a:pt x="56" y="86"/>
                        <a:pt x="59" y="85"/>
                      </a:cubicBezTo>
                      <a:cubicBezTo>
                        <a:pt x="61" y="85"/>
                        <a:pt x="61" y="85"/>
                        <a:pt x="61" y="85"/>
                      </a:cubicBezTo>
                      <a:cubicBezTo>
                        <a:pt x="61" y="68"/>
                        <a:pt x="61" y="68"/>
                        <a:pt x="61" y="68"/>
                      </a:cubicBezTo>
                      <a:cubicBezTo>
                        <a:pt x="57" y="69"/>
                        <a:pt x="57" y="69"/>
                        <a:pt x="57" y="69"/>
                      </a:cubicBezTo>
                      <a:cubicBezTo>
                        <a:pt x="55" y="69"/>
                        <a:pt x="52" y="70"/>
                        <a:pt x="50" y="70"/>
                      </a:cubicBezTo>
                      <a:cubicBezTo>
                        <a:pt x="40" y="70"/>
                        <a:pt x="31" y="64"/>
                        <a:pt x="26" y="56"/>
                      </a:cubicBezTo>
                      <a:cubicBezTo>
                        <a:pt x="37" y="56"/>
                        <a:pt x="37" y="56"/>
                        <a:pt x="37" y="56"/>
                      </a:cubicBezTo>
                      <a:cubicBezTo>
                        <a:pt x="37" y="46"/>
                        <a:pt x="37" y="46"/>
                        <a:pt x="37" y="46"/>
                      </a:cubicBezTo>
                      <a:cubicBezTo>
                        <a:pt x="23" y="46"/>
                        <a:pt x="23" y="46"/>
                        <a:pt x="23" y="46"/>
                      </a:cubicBezTo>
                      <a:cubicBezTo>
                        <a:pt x="23" y="45"/>
                        <a:pt x="23" y="44"/>
                        <a:pt x="23" y="43"/>
                      </a:cubicBezTo>
                      <a:cubicBezTo>
                        <a:pt x="23" y="42"/>
                        <a:pt x="23" y="42"/>
                        <a:pt x="23" y="42"/>
                      </a:cubicBezTo>
                      <a:cubicBezTo>
                        <a:pt x="37" y="42"/>
                        <a:pt x="37" y="42"/>
                        <a:pt x="37" y="42"/>
                      </a:cubicBezTo>
                      <a:cubicBezTo>
                        <a:pt x="37" y="33"/>
                        <a:pt x="37" y="33"/>
                        <a:pt x="37" y="33"/>
                      </a:cubicBezTo>
                      <a:cubicBezTo>
                        <a:pt x="25" y="33"/>
                        <a:pt x="25" y="33"/>
                        <a:pt x="25" y="33"/>
                      </a:cubicBezTo>
                      <a:cubicBezTo>
                        <a:pt x="29" y="23"/>
                        <a:pt x="39" y="16"/>
                        <a:pt x="50" y="16"/>
                      </a:cubicBezTo>
                      <a:cubicBezTo>
                        <a:pt x="52" y="16"/>
                        <a:pt x="55" y="16"/>
                        <a:pt x="57" y="17"/>
                      </a:cubicBezTo>
                      <a:cubicBezTo>
                        <a:pt x="61" y="18"/>
                        <a:pt x="61" y="18"/>
                        <a:pt x="61" y="18"/>
                      </a:cubicBezTo>
                      <a:cubicBezTo>
                        <a:pt x="61" y="1"/>
                        <a:pt x="61" y="1"/>
                        <a:pt x="61" y="1"/>
                      </a:cubicBezTo>
                      <a:cubicBezTo>
                        <a:pt x="59" y="1"/>
                        <a:pt x="59" y="1"/>
                        <a:pt x="59" y="1"/>
                      </a:cubicBezTo>
                      <a:cubicBezTo>
                        <a:pt x="56" y="0"/>
                        <a:pt x="53" y="0"/>
                        <a:pt x="50" y="0"/>
                      </a:cubicBezTo>
                      <a:cubicBezTo>
                        <a:pt x="29" y="0"/>
                        <a:pt x="12" y="14"/>
                        <a:pt x="8" y="33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0" y="42"/>
                        <a:pt x="0" y="42"/>
                        <a:pt x="0" y="42"/>
                      </a:cubicBezTo>
                      <a:cubicBezTo>
                        <a:pt x="6" y="42"/>
                        <a:pt x="6" y="42"/>
                        <a:pt x="6" y="42"/>
                      </a:cubicBezTo>
                      <a:cubicBezTo>
                        <a:pt x="6" y="43"/>
                        <a:pt x="6" y="43"/>
                        <a:pt x="6" y="43"/>
                      </a:cubicBezTo>
                      <a:cubicBezTo>
                        <a:pt x="6" y="44"/>
                        <a:pt x="6" y="45"/>
                        <a:pt x="6" y="46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8" y="56"/>
                        <a:pt x="8" y="56"/>
                        <a:pt x="8" y="56"/>
                      </a:cubicBezTo>
                      <a:cubicBezTo>
                        <a:pt x="14" y="73"/>
                        <a:pt x="30" y="86"/>
                        <a:pt x="50" y="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165" name="文本框 65"/>
            <p:cNvSpPr txBox="1"/>
            <p:nvPr/>
          </p:nvSpPr>
          <p:spPr bwMode="auto">
            <a:xfrm flipH="1">
              <a:off x="14271" y="2029"/>
              <a:ext cx="4003" cy="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精准营销</a:t>
              </a:r>
            </a:p>
          </p:txBody>
        </p:sp>
        <p:sp>
          <p:nvSpPr>
            <p:cNvPr id="167" name="文本框 65"/>
            <p:cNvSpPr txBox="1"/>
            <p:nvPr/>
          </p:nvSpPr>
          <p:spPr bwMode="auto">
            <a:xfrm flipH="1">
              <a:off x="14271" y="5031"/>
              <a:ext cx="4003" cy="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互动性强</a:t>
              </a:r>
            </a:p>
          </p:txBody>
        </p:sp>
        <p:sp>
          <p:nvSpPr>
            <p:cNvPr id="169" name="文本框 65"/>
            <p:cNvSpPr txBox="1"/>
            <p:nvPr/>
          </p:nvSpPr>
          <p:spPr bwMode="auto">
            <a:xfrm flipH="1">
              <a:off x="14271" y="7908"/>
              <a:ext cx="4003" cy="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形式多样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2  </a:t>
            </a:r>
            <a:r>
              <a:rPr dirty="0"/>
              <a:t>新媒体营销的核心理论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258889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1．4P营销理论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2990" y="2160270"/>
            <a:ext cx="996696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4P营销理论是传统市场营销的主要营销策略，4P是指以种。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062990" y="3032760"/>
            <a:ext cx="10420350" cy="3004185"/>
            <a:chOff x="1661" y="5452"/>
            <a:chExt cx="16410" cy="4731"/>
          </a:xfrm>
        </p:grpSpPr>
        <p:sp>
          <p:nvSpPr>
            <p:cNvPr id="3" name="矩形 2"/>
            <p:cNvSpPr/>
            <p:nvPr/>
          </p:nvSpPr>
          <p:spPr>
            <a:xfrm>
              <a:off x="10429" y="7615"/>
              <a:ext cx="7381" cy="25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261620" algn="l" fontAlgn="auto">
                <a:lnSpc>
                  <a:spcPct val="150000"/>
                </a:lnSpc>
                <a:spcAft>
                  <a:spcPts val="0"/>
                </a:spcAft>
              </a:pPr>
              <a:endParaRPr sz="20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674" y="7615"/>
              <a:ext cx="7643" cy="25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261620" algn="l" fontAlgn="auto">
                <a:lnSpc>
                  <a:spcPct val="150000"/>
                </a:lnSpc>
                <a:spcAft>
                  <a:spcPts val="0"/>
                </a:spcAft>
              </a:pPr>
              <a:endParaRPr sz="20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674" y="5452"/>
              <a:ext cx="6981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（１）产品。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产品指企业开发或制造的产品，提供的服务或解决方案。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769" y="7854"/>
              <a:ext cx="7389" cy="2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（３）渠道。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渠道是指产品从生产者手中转移到用户手中所经过的通道或路径，一般包括线上渠道和线下渠道等。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0269" y="5452"/>
              <a:ext cx="7802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（2）价格。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价格是产品价值的货币表现形式，是用户获得产品所需支付的货币数量。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573" y="7990"/>
              <a:ext cx="6797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（４）促销。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促销是指传达产品价值并说服目标用户购买的各种活动。</a:t>
              </a:r>
            </a:p>
          </p:txBody>
        </p:sp>
        <p:cxnSp>
          <p:nvCxnSpPr>
            <p:cNvPr id="13" name="直接连接符 12"/>
            <p:cNvCxnSpPr/>
            <p:nvPr/>
          </p:nvCxnSpPr>
          <p:spPr>
            <a:xfrm flipH="1" flipV="1">
              <a:off x="1661" y="7348"/>
              <a:ext cx="7701" cy="27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" name="直接连接符 1"/>
            <p:cNvCxnSpPr/>
            <p:nvPr/>
          </p:nvCxnSpPr>
          <p:spPr>
            <a:xfrm flipH="1">
              <a:off x="10428" y="7321"/>
              <a:ext cx="7383" cy="13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2  </a:t>
            </a:r>
            <a:r>
              <a:rPr dirty="0"/>
              <a:t>新媒体营销的核心理论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5" y="1304925"/>
            <a:ext cx="2427605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2．4I营销理论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2990" y="2160270"/>
            <a:ext cx="996696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4I营销理论是新媒体营销的核心理论。4I是指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种。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054735" y="2973705"/>
            <a:ext cx="10283190" cy="3147060"/>
            <a:chOff x="1661" y="5298"/>
            <a:chExt cx="16194" cy="4956"/>
          </a:xfrm>
        </p:grpSpPr>
        <p:sp>
          <p:nvSpPr>
            <p:cNvPr id="27" name="矩形 26"/>
            <p:cNvSpPr/>
            <p:nvPr/>
          </p:nvSpPr>
          <p:spPr>
            <a:xfrm>
              <a:off x="9760" y="5406"/>
              <a:ext cx="7997" cy="47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261620" algn="l" fontAlgn="auto">
                <a:lnSpc>
                  <a:spcPct val="150000"/>
                </a:lnSpc>
                <a:spcAft>
                  <a:spcPts val="0"/>
                </a:spcAft>
              </a:pPr>
              <a:endParaRPr sz="20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674" y="5401"/>
              <a:ext cx="7035" cy="47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261620" algn="l" fontAlgn="auto">
                <a:lnSpc>
                  <a:spcPct val="150000"/>
                </a:lnSpc>
                <a:spcAft>
                  <a:spcPts val="0"/>
                </a:spcAft>
              </a:pPr>
              <a:endParaRPr sz="20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48" y="5505"/>
              <a:ext cx="6070" cy="2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（1）趣味。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趣味即有趣。在繁杂的营销信息中，用户更容易被有趣的内容吸引。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986" y="7842"/>
              <a:ext cx="6057" cy="2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（2）利益。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为用户提供实际的利益，吸引用户的注意，激发用户的购买欲，是营销的重点。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9798" y="5606"/>
              <a:ext cx="7611" cy="2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（3）互动。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新媒体营销具有互动性强的特点，这表明用户不再被动地接收信息，而是可以主动发布信息并参与互动。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798" y="8099"/>
              <a:ext cx="7766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（4）个性。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随着经济的发展，用户的消费需求逐渐发生转变，开始追求个性化。</a:t>
              </a:r>
            </a:p>
          </p:txBody>
        </p:sp>
        <p:sp>
          <p:nvSpPr>
            <p:cNvPr id="35" name="0"/>
            <p:cNvSpPr/>
            <p:nvPr/>
          </p:nvSpPr>
          <p:spPr bwMode="auto">
            <a:xfrm>
              <a:off x="1661" y="5298"/>
              <a:ext cx="7204" cy="4956"/>
            </a:xfrm>
            <a:custGeom>
              <a:avLst/>
              <a:gdLst>
                <a:gd name="T0" fmla="*/ 0 w 578"/>
                <a:gd name="T1" fmla="*/ 0 h 579"/>
                <a:gd name="T2" fmla="*/ 578 w 578"/>
                <a:gd name="T3" fmla="*/ 0 h 579"/>
                <a:gd name="T4" fmla="*/ 578 w 578"/>
                <a:gd name="T5" fmla="*/ 579 h 579"/>
                <a:gd name="T6" fmla="*/ 0 w 578"/>
                <a:gd name="T7" fmla="*/ 579 h 5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8" h="579">
                  <a:moveTo>
                    <a:pt x="0" y="0"/>
                  </a:moveTo>
                  <a:lnTo>
                    <a:pt x="578" y="0"/>
                  </a:lnTo>
                  <a:lnTo>
                    <a:pt x="578" y="579"/>
                  </a:lnTo>
                  <a:lnTo>
                    <a:pt x="0" y="579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rmAutofit/>
            </a:bodyPr>
            <a:lstStyle/>
            <a:p>
              <a:pPr indent="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0"/>
            <p:cNvSpPr/>
            <p:nvPr/>
          </p:nvSpPr>
          <p:spPr bwMode="auto">
            <a:xfrm>
              <a:off x="9759" y="5298"/>
              <a:ext cx="8096" cy="4956"/>
            </a:xfrm>
            <a:custGeom>
              <a:avLst/>
              <a:gdLst>
                <a:gd name="T0" fmla="*/ 0 w 578"/>
                <a:gd name="T1" fmla="*/ 0 h 579"/>
                <a:gd name="T2" fmla="*/ 578 w 578"/>
                <a:gd name="T3" fmla="*/ 0 h 579"/>
                <a:gd name="T4" fmla="*/ 578 w 578"/>
                <a:gd name="T5" fmla="*/ 579 h 579"/>
                <a:gd name="T6" fmla="*/ 0 w 578"/>
                <a:gd name="T7" fmla="*/ 579 h 5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8" h="579">
                  <a:moveTo>
                    <a:pt x="0" y="0"/>
                  </a:moveTo>
                  <a:lnTo>
                    <a:pt x="578" y="0"/>
                  </a:lnTo>
                  <a:lnTo>
                    <a:pt x="578" y="579"/>
                  </a:lnTo>
                  <a:lnTo>
                    <a:pt x="0" y="579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rmAutofit/>
            </a:bodyPr>
            <a:lstStyle/>
            <a:p>
              <a:pPr indent="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3  </a:t>
            </a:r>
            <a:r>
              <a:rPr dirty="0"/>
              <a:t>新媒体营销的发展趋势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086" y="1304925"/>
            <a:ext cx="5826412" cy="4743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1．媒体融合格局向全媒体传播体系建设发展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2990" y="2160270"/>
            <a:ext cx="996696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在媒体融合方面，众多新技术形式与实践不断涌现，助推媒体深度融合。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002030" y="3032760"/>
            <a:ext cx="10534650" cy="3027680"/>
            <a:chOff x="1578" y="5045"/>
            <a:chExt cx="16590" cy="4768"/>
          </a:xfrm>
        </p:grpSpPr>
        <p:sp>
          <p:nvSpPr>
            <p:cNvPr id="26" name="矩形 25"/>
            <p:cNvSpPr/>
            <p:nvPr/>
          </p:nvSpPr>
          <p:spPr>
            <a:xfrm>
              <a:off x="1593" y="5563"/>
              <a:ext cx="4812" cy="42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261620" algn="l" fontAlgn="auto">
                <a:lnSpc>
                  <a:spcPct val="150000"/>
                </a:lnSpc>
                <a:spcAft>
                  <a:spcPts val="0"/>
                </a:spcAft>
              </a:pPr>
              <a:endParaRPr sz="20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778" y="5667"/>
              <a:ext cx="4591" cy="361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indent="45720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●</a:t>
              </a:r>
              <a:r>
                <a:rPr lang="en-US" altLang="zh-CN" sz="20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元宇宙：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元宇宙概念驱动下的虚拟现实技术发展迅速，视听体验与智能技术被融入虚实结合的内容生产过程中。</a:t>
              </a:r>
            </a:p>
          </p:txBody>
        </p:sp>
        <p:cxnSp>
          <p:nvCxnSpPr>
            <p:cNvPr id="30" name="直接连接符 29"/>
            <p:cNvCxnSpPr/>
            <p:nvPr/>
          </p:nvCxnSpPr>
          <p:spPr>
            <a:xfrm flipH="1">
              <a:off x="1578" y="5048"/>
              <a:ext cx="4791" cy="15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7013" y="5045"/>
              <a:ext cx="4012" cy="4767"/>
              <a:chOff x="6909" y="4872"/>
              <a:chExt cx="4012" cy="4767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6909" y="5422"/>
                <a:ext cx="4012" cy="421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indent="261620" algn="l" fontAlgn="auto">
                  <a:lnSpc>
                    <a:spcPct val="150000"/>
                  </a:lnSpc>
                  <a:spcAft>
                    <a:spcPts val="0"/>
                  </a:spcAft>
                </a:pPr>
                <a:endParaRPr sz="2000" kern="100" dirty="0">
                  <a:solidFill>
                    <a:schemeClr val="bg1"/>
                  </a:solidFill>
                  <a:latin typeface="+mj-ea"/>
                  <a:ea typeface="+mj-ea"/>
                  <a:cs typeface="Times New Roman" panose="02020603050405020304" pitchFamily="18" charset="0"/>
                  <a:sym typeface="+mn-ea"/>
                </a:endParaRP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7062" y="5622"/>
                <a:ext cx="3595" cy="3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0" algn="just" fontAlgn="auto">
                  <a:lnSpc>
                    <a:spcPct val="150000"/>
                  </a:lnSpc>
                </a:pPr>
                <a:r>
                  <a:rPr lang="zh-CN" altLang="en-US" sz="20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●</a:t>
                </a:r>
                <a:r>
                  <a:rPr lang="en-US" altLang="zh-CN" sz="20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r>
                  <a:rPr lang="zh-CN" altLang="en-US" sz="2000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智能算法：</a:t>
                </a:r>
                <a:r>
                  <a:rPr lang="zh-CN" altLang="en-US" sz="20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智能算法深度参与媒体转型的全链路，成为媒体持续发展的创新突破口。</a:t>
                </a:r>
              </a:p>
            </p:txBody>
          </p:sp>
          <p:cxnSp>
            <p:nvCxnSpPr>
              <p:cNvPr id="33" name="直接连接符 32"/>
              <p:cNvCxnSpPr/>
              <p:nvPr/>
            </p:nvCxnSpPr>
            <p:spPr>
              <a:xfrm flipH="1" flipV="1">
                <a:off x="7037" y="4872"/>
                <a:ext cx="3777" cy="5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sp>
          <p:nvSpPr>
            <p:cNvPr id="5" name="矩形 4"/>
            <p:cNvSpPr/>
            <p:nvPr/>
          </p:nvSpPr>
          <p:spPr>
            <a:xfrm>
              <a:off x="11668" y="5584"/>
              <a:ext cx="6500" cy="42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261620" algn="l" fontAlgn="auto">
                <a:lnSpc>
                  <a:spcPct val="150000"/>
                </a:lnSpc>
                <a:spcAft>
                  <a:spcPts val="0"/>
                </a:spcAft>
              </a:pPr>
              <a:endParaRPr sz="2000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1699" y="5765"/>
              <a:ext cx="6186" cy="3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 algn="just" fontAlgn="auto">
                <a:lnSpc>
                  <a:spcPct val="150000"/>
                </a:lnSpc>
              </a:pP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●</a:t>
              </a:r>
              <a:r>
                <a:rPr lang="en-US" altLang="zh-CN" sz="20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人工智能生产内容：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人工智能生产内容（Artificial Intelligence GeneratedContent，AIGC）取得显著进展，对主流媒体内容生产流程产生重大影响。</a:t>
              </a:r>
            </a:p>
          </p:txBody>
        </p:sp>
        <p:cxnSp>
          <p:nvCxnSpPr>
            <p:cNvPr id="13" name="直接连接符 12"/>
            <p:cNvCxnSpPr/>
            <p:nvPr/>
          </p:nvCxnSpPr>
          <p:spPr>
            <a:xfrm flipH="1" flipV="1">
              <a:off x="11542" y="5045"/>
              <a:ext cx="6500" cy="5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54735" y="2124710"/>
            <a:ext cx="104178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智能化、数字化技术赋权新媒体创作，短视频内容不断丰富，成为主流内容传播的形式之一。同时，多个短视频平台对内容和用户类别进行更加精细的垂直划分，大数据、云计算等技术为短视频平台发展赋权，短视频内容边界不断延展，不再局限于娱乐范畴，时政、影视、生活等多样内容逐渐兴起，日益融入公共生活。</a:t>
            </a:r>
          </a:p>
        </p:txBody>
      </p:sp>
      <p:sp>
        <p:nvSpPr>
          <p:cNvPr id="10" name="矩形 21"/>
          <p:cNvSpPr>
            <a:spLocks noChangeArrowheads="1"/>
          </p:cNvSpPr>
          <p:nvPr/>
        </p:nvSpPr>
        <p:spPr bwMode="auto">
          <a:xfrm flipV="1">
            <a:off x="1061085" y="4364355"/>
            <a:ext cx="10303510" cy="36000"/>
          </a:xfrm>
          <a:prstGeom prst="rect">
            <a:avLst/>
          </a:prstGeom>
          <a:solidFill>
            <a:srgbClr val="0056AC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no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b="0">
              <a:solidFill>
                <a:schemeClr val="tx2"/>
              </a:solidFill>
              <a:ea typeface="楷体_GB2312" panose="02010609030101010101" pitchFamily="49" charset="-122"/>
            </a:endParaRPr>
          </a:p>
        </p:txBody>
      </p:sp>
      <p:sp>
        <p:nvSpPr>
          <p:cNvPr id="2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3  </a:t>
            </a:r>
            <a:r>
              <a:rPr dirty="0"/>
              <a:t>新媒体营销的发展趋势</a:t>
            </a:r>
          </a:p>
        </p:txBody>
      </p:sp>
      <p:sp>
        <p:nvSpPr>
          <p:cNvPr id="3" name="矩形 2"/>
          <p:cNvSpPr/>
          <p:nvPr/>
        </p:nvSpPr>
        <p:spPr>
          <a:xfrm>
            <a:off x="1061085" y="1304925"/>
            <a:ext cx="5251450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２．短视频迈向存量市场，呈现垂直生产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1085" y="4744085"/>
            <a:ext cx="1041146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例如，芒果TV着力布局横屏短剧，积极部署“垂直化+剧场化+系列化”的内容发展路径，紧抓年轻女性观众的核心用户群体，创新短剧剧本的题材、模式与内容，成功提高其在垂类领域的影响力。</a:t>
            </a: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20"/>
          <p:cNvGrpSpPr/>
          <p:nvPr/>
        </p:nvGrpSpPr>
        <p:grpSpPr bwMode="auto">
          <a:xfrm>
            <a:off x="-3175" y="6007674"/>
            <a:ext cx="12258675" cy="215900"/>
            <a:chOff x="-2540" y="3525964"/>
            <a:chExt cx="12258200" cy="21602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11324" y="3618736"/>
              <a:ext cx="12180676" cy="45719"/>
            </a:xfrm>
            <a:prstGeom prst="rect">
              <a:avLst/>
            </a:prstGeom>
            <a:solidFill>
              <a:srgbClr val="0056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1" name="矩形 22"/>
            <p:cNvSpPr>
              <a:spLocks noChangeArrowheads="1"/>
            </p:cNvSpPr>
            <p:nvPr/>
          </p:nvSpPr>
          <p:spPr bwMode="auto">
            <a:xfrm>
              <a:off x="-2540" y="3525964"/>
              <a:ext cx="75906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2" name="矩形 23"/>
            <p:cNvSpPr>
              <a:spLocks noChangeArrowheads="1"/>
            </p:cNvSpPr>
            <p:nvPr/>
          </p:nvSpPr>
          <p:spPr bwMode="auto">
            <a:xfrm>
              <a:off x="1205484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5" name="矩形 24"/>
            <p:cNvSpPr>
              <a:spLocks noChangeArrowheads="1"/>
            </p:cNvSpPr>
            <p:nvPr/>
          </p:nvSpPr>
          <p:spPr bwMode="auto">
            <a:xfrm>
              <a:off x="11748628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6" name="矩形 25"/>
            <p:cNvSpPr>
              <a:spLocks noChangeArrowheads="1"/>
            </p:cNvSpPr>
            <p:nvPr/>
          </p:nvSpPr>
          <p:spPr bwMode="auto">
            <a:xfrm>
              <a:off x="11424592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11118380" y="3525964"/>
              <a:ext cx="200820" cy="21602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1710760" y="3573016"/>
              <a:ext cx="8088560" cy="1080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b="0">
                <a:solidFill>
                  <a:schemeClr val="tx2"/>
                </a:solidFill>
                <a:ea typeface="楷体_GB2312" panose="02010609030101010101" pitchFamily="49" charset="-122"/>
              </a:endParaRPr>
            </a:p>
          </p:txBody>
        </p:sp>
      </p:grpSp>
      <p:sp>
        <p:nvSpPr>
          <p:cNvPr id="2" name="标题 3"/>
          <p:cNvSpPr txBox="1"/>
          <p:nvPr/>
        </p:nvSpPr>
        <p:spPr>
          <a:xfrm>
            <a:off x="1054646" y="374881"/>
            <a:ext cx="3973517" cy="390617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algn="l" defTabSz="1219200" rtl="0" eaLnBrk="1" latinLnBrk="0" hangingPunct="1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dirty="0"/>
              <a:t>1.1.</a:t>
            </a:r>
            <a:r>
              <a:rPr lang="en-US" dirty="0"/>
              <a:t>3  </a:t>
            </a:r>
            <a:r>
              <a:rPr dirty="0"/>
              <a:t>新媒体营销的发展趋势</a:t>
            </a:r>
          </a:p>
        </p:txBody>
      </p:sp>
      <p:sp>
        <p:nvSpPr>
          <p:cNvPr id="3" name="矩形 2"/>
          <p:cNvSpPr/>
          <p:nvPr/>
        </p:nvSpPr>
        <p:spPr>
          <a:xfrm>
            <a:off x="1061085" y="1304925"/>
            <a:ext cx="5493385" cy="5353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indent="261620" algn="l">
              <a:lnSpc>
                <a:spcPct val="150000"/>
              </a:lnSpc>
              <a:spcAft>
                <a:spcPts val="0"/>
              </a:spcAft>
              <a:buClrTx/>
              <a:buSzTx/>
              <a:buFontTx/>
            </a:pPr>
            <a:r>
              <a:rPr lang="en-US" sz="2000" kern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３．网络监管拓宽治理边界，实现多方协同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59230" y="2756535"/>
            <a:ext cx="885952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fontAlgn="auto">
              <a:lnSpc>
                <a:spcPct val="20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目前，我国围绕网络监管建立了多元化和去中心化的社会管理体系，网络内容生态治理逐渐从“一元主导”转向“多方协同”，构建“监管部门+商业平台+网民用户”纵向结构基础，加速实现互联网治理现代化。</a:t>
            </a:r>
          </a:p>
        </p:txBody>
      </p:sp>
    </p:spTree>
  </p:cSld>
  <p:clrMapOvr>
    <a:masterClrMapping/>
  </p:clrMapOvr>
  <p:transition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DkyZTUwZTIzYWVmYjY1YzA2YzU1MzIwNTU5YThmNG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9.8,&quot;left&quot;:0,&quot;top&quot;:244.7,&quot;width&quot;:960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9.8,&quot;left&quot;:0,&quot;top&quot;:244.7,&quot;width&quot;:960}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9.8,&quot;left&quot;:0,&quot;top&quot;:244.7,&quot;width&quot;:960}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9.8,&quot;left&quot;:0,&quot;top&quot;:244.7,&quot;width&quot;:960}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9.8,&quot;left&quot;:0,&quot;top&quot;:244.7,&quot;width&quot;:960}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7.69929133858267,&quot;left&quot;:170.29110236220473,&quot;top&quot;:208.15070866141733,&quot;width&quot;:528.8666141732283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56*252"/>
  <p:tag name="TABLE_ENDDRAG_RECT" val="63*199*856*25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06*248"/>
  <p:tag name="TABLE_ENDDRAG_RECT" val="84*208*806*24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190.24866141732286,&quot;left&quot;:106.56251968503935,&quot;top&quot;:273.13763779527557,&quot;width&quot;:746.8749606299212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476.05,&quot;left&quot;:77.1,&quot;top&quot;:172.5,&quot;width&quot;:853.6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95.35,&quot;left&quot;:81.9,&quot;top&quot;:102.75,&quot;width&quot;:824.45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95.35,&quot;left&quot;:81.9,&quot;top&quot;:102.75,&quot;width&quot;:824.45}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95.35,&quot;left&quot;:81.9,&quot;top&quot;:102.75,&quot;width&quot;:824.45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95.35,&quot;left&quot;:81.9,&quot;top&quot;:102.75,&quot;width&quot;:824.45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67.69110236220473,&quot;top&quot;:195.65070866141733,&quot;width&quot;:528.8666141732283}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2.64929133858266,&quot;left&quot;:170.29110236220473,&quot;top&quot;:208.15070866141733,&quot;width&quot;:528.8666141732283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9,&quot;left&quot;:81.9,&quot;top&quot;:102.75,&quot;width&quot;:818.8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9.8,&quot;left&quot;:0,&quot;top&quot;:244.7,&quot;width&quot;:960}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279.8,&quot;left&quot;:0,&quot;top&quot;:244.7,&quot;width&quot;:960}"/>
</p:tagLst>
</file>

<file path=ppt/theme/theme1.xml><?xml version="1.0" encoding="utf-8"?>
<a:theme xmlns:a="http://schemas.openxmlformats.org/drawingml/2006/main" name="主题1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常用">
      <a:majorFont>
        <a:latin typeface="Arial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主题1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常用">
      <a:majorFont>
        <a:latin typeface="Arial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2</TotalTime>
  <Words>2650</Words>
  <Application>Microsoft Office PowerPoint</Application>
  <PresentationFormat>宽屏</PresentationFormat>
  <Paragraphs>189</Paragraphs>
  <Slides>31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45" baseType="lpstr">
      <vt:lpstr>Roboto Light</vt:lpstr>
      <vt:lpstr>等线</vt:lpstr>
      <vt:lpstr>方正黑体简体</vt:lpstr>
      <vt:lpstr>楷体_GB2312</vt:lpstr>
      <vt:lpstr>宋体</vt:lpstr>
      <vt:lpstr>微软雅黑</vt:lpstr>
      <vt:lpstr>微软雅黑 Light</vt:lpstr>
      <vt:lpstr>Arial</vt:lpstr>
      <vt:lpstr>Calibri</vt:lpstr>
      <vt:lpstr>Impact</vt:lpstr>
      <vt:lpstr>Times New Roman</vt:lpstr>
      <vt:lpstr>Wingdings</vt:lpstr>
      <vt:lpstr>主题1</vt:lpstr>
      <vt:lpstr>1_主题1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数列的极限</dc:title>
  <dc:creator>Administrator</dc:creator>
  <cp:lastModifiedBy>c x</cp:lastModifiedBy>
  <cp:revision>268</cp:revision>
  <dcterms:created xsi:type="dcterms:W3CDTF">2016-04-22T03:11:00Z</dcterms:created>
  <dcterms:modified xsi:type="dcterms:W3CDTF">2024-07-04T01:19:07Z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900110C153E4434B8D3AE363B00870F2_12</vt:lpwstr>
  </property>
  <property fmtid="{D5CDD505-2E9C-101B-9397-08002B2CF9AE}" pid="3" name="KSOProductBuildVer">
    <vt:lpwstr>2052-12.1.0.16929</vt:lpwstr>
  </property>
</Properties>
</file>