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gs" Target="tags/tag104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3.xml"/><Relationship Id="rId59" Type="http://schemas.openxmlformats.org/officeDocument/2006/relationships/presProps" Target="presProps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DD2B1-1A58-4FDB-AD54-64407EF7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形状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t="21712" r="21868" b="3352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任意多边形: 形状 2"/>
          <p:cNvSpPr/>
          <p:nvPr userDrawn="1"/>
        </p:nvSpPr>
        <p:spPr>
          <a:xfrm>
            <a:off x="10527532" y="0"/>
            <a:ext cx="1664468" cy="1621969"/>
          </a:xfrm>
          <a:custGeom>
            <a:avLst/>
            <a:gdLst>
              <a:gd name="connsiteX0" fmla="*/ 0 w 1664468"/>
              <a:gd name="connsiteY0" fmla="*/ 0 h 1621969"/>
              <a:gd name="connsiteX1" fmla="*/ 1664468 w 1664468"/>
              <a:gd name="connsiteY1" fmla="*/ 0 h 1621969"/>
              <a:gd name="connsiteX2" fmla="*/ 1664468 w 1664468"/>
              <a:gd name="connsiteY2" fmla="*/ 1621969 h 1621969"/>
              <a:gd name="connsiteX3" fmla="*/ 1583369 w 1664468"/>
              <a:gd name="connsiteY3" fmla="*/ 1450760 h 1621969"/>
              <a:gd name="connsiteX4" fmla="*/ 1303969 w 1664468"/>
              <a:gd name="connsiteY4" fmla="*/ 1196760 h 1621969"/>
              <a:gd name="connsiteX5" fmla="*/ 516569 w 1664468"/>
              <a:gd name="connsiteY5" fmla="*/ 1095160 h 1621969"/>
              <a:gd name="connsiteX6" fmla="*/ 414969 w 1664468"/>
              <a:gd name="connsiteY6" fmla="*/ 409360 h 1621969"/>
              <a:gd name="connsiteX7" fmla="*/ 49150 w 1664468"/>
              <a:gd name="connsiteY7" fmla="*/ 39671 h 162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68" h="1621969">
                <a:moveTo>
                  <a:pt x="0" y="0"/>
                </a:moveTo>
                <a:lnTo>
                  <a:pt x="1664468" y="0"/>
                </a:lnTo>
                <a:lnTo>
                  <a:pt x="1664468" y="1621969"/>
                </a:lnTo>
                <a:lnTo>
                  <a:pt x="1583369" y="1450760"/>
                </a:lnTo>
                <a:cubicBezTo>
                  <a:pt x="1473302" y="1281427"/>
                  <a:pt x="1481769" y="1256027"/>
                  <a:pt x="1303969" y="1196760"/>
                </a:cubicBezTo>
                <a:cubicBezTo>
                  <a:pt x="1126169" y="1137493"/>
                  <a:pt x="664736" y="1226393"/>
                  <a:pt x="516569" y="1095160"/>
                </a:cubicBezTo>
                <a:cubicBezTo>
                  <a:pt x="368402" y="963927"/>
                  <a:pt x="527152" y="593510"/>
                  <a:pt x="414969" y="409360"/>
                </a:cubicBezTo>
                <a:cubicBezTo>
                  <a:pt x="330832" y="271248"/>
                  <a:pt x="163351" y="131944"/>
                  <a:pt x="49150" y="39671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/>
          <p:cNvSpPr/>
          <p:nvPr userDrawn="1"/>
        </p:nvSpPr>
        <p:spPr>
          <a:xfrm rot="16200000" flipH="1">
            <a:off x="-204803" y="5601292"/>
            <a:ext cx="1461511" cy="1051904"/>
          </a:xfrm>
          <a:custGeom>
            <a:avLst/>
            <a:gdLst>
              <a:gd name="connsiteX0" fmla="*/ 0 w 1461511"/>
              <a:gd name="connsiteY0" fmla="*/ 0 h 1051904"/>
              <a:gd name="connsiteX1" fmla="*/ 5942 w 1461511"/>
              <a:gd name="connsiteY1" fmla="*/ 41997 h 1051904"/>
              <a:gd name="connsiteX2" fmla="*/ 336316 w 1461511"/>
              <a:gd name="connsiteY2" fmla="*/ 394934 h 1051904"/>
              <a:gd name="connsiteX3" fmla="*/ 1044146 w 1461511"/>
              <a:gd name="connsiteY3" fmla="*/ 458320 h 1051904"/>
              <a:gd name="connsiteX4" fmla="*/ 1410075 w 1461511"/>
              <a:gd name="connsiteY4" fmla="*/ 1003389 h 1051904"/>
              <a:gd name="connsiteX5" fmla="*/ 1461511 w 1461511"/>
              <a:gd name="connsiteY5" fmla="*/ 1051904 h 1051904"/>
              <a:gd name="connsiteX6" fmla="*/ 1461511 w 1461511"/>
              <a:gd name="connsiteY6" fmla="*/ 0 h 10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511" h="1051904">
                <a:moveTo>
                  <a:pt x="0" y="0"/>
                </a:moveTo>
                <a:lnTo>
                  <a:pt x="5942" y="41997"/>
                </a:lnTo>
                <a:cubicBezTo>
                  <a:pt x="47160" y="179583"/>
                  <a:pt x="232152" y="328206"/>
                  <a:pt x="336316" y="394934"/>
                </a:cubicBezTo>
                <a:cubicBezTo>
                  <a:pt x="495042" y="496616"/>
                  <a:pt x="853246" y="364562"/>
                  <a:pt x="1044146" y="458320"/>
                </a:cubicBezTo>
                <a:cubicBezTo>
                  <a:pt x="1187321" y="528639"/>
                  <a:pt x="1287194" y="851040"/>
                  <a:pt x="1410075" y="1003389"/>
                </a:cubicBezTo>
                <a:lnTo>
                  <a:pt x="1461511" y="1051904"/>
                </a:lnTo>
                <a:lnTo>
                  <a:pt x="14615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6693" tIns="28346" rIns="56693" bIns="28346" rtlCol="0" anchor="ctr">
            <a:noAutofit/>
          </a:bodyPr>
          <a:lstStyle/>
          <a:p>
            <a:pPr algn="l"/>
            <a:endParaRPr lang="zh-CN" altLang="en-US" sz="99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任意多边形: 形状 4"/>
          <p:cNvSpPr/>
          <p:nvPr userDrawn="1"/>
        </p:nvSpPr>
        <p:spPr>
          <a:xfrm>
            <a:off x="0" y="0"/>
            <a:ext cx="4848885" cy="1294670"/>
          </a:xfrm>
          <a:custGeom>
            <a:avLst/>
            <a:gdLst>
              <a:gd name="connsiteX0" fmla="*/ 0 w 4848885"/>
              <a:gd name="connsiteY0" fmla="*/ 0 h 1294670"/>
              <a:gd name="connsiteX1" fmla="*/ 4848885 w 4848885"/>
              <a:gd name="connsiteY1" fmla="*/ 0 h 1294670"/>
              <a:gd name="connsiteX2" fmla="*/ 4843479 w 4848885"/>
              <a:gd name="connsiteY2" fmla="*/ 24751 h 1294670"/>
              <a:gd name="connsiteX3" fmla="*/ 3928322 w 4848885"/>
              <a:gd name="connsiteY3" fmla="*/ 1010007 h 1294670"/>
              <a:gd name="connsiteX4" fmla="*/ 2765750 w 4848885"/>
              <a:gd name="connsiteY4" fmla="*/ 1082742 h 1294670"/>
              <a:gd name="connsiteX5" fmla="*/ 1493224 w 4848885"/>
              <a:gd name="connsiteY5" fmla="*/ 666384 h 1294670"/>
              <a:gd name="connsiteX6" fmla="*/ 29777 w 4848885"/>
              <a:gd name="connsiteY6" fmla="*/ 1285675 h 1294670"/>
              <a:gd name="connsiteX7" fmla="*/ 0 w 4848885"/>
              <a:gd name="connsiteY7" fmla="*/ 1294670 h 129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885" h="1294670">
                <a:moveTo>
                  <a:pt x="0" y="0"/>
                </a:moveTo>
                <a:lnTo>
                  <a:pt x="4848885" y="0"/>
                </a:lnTo>
                <a:lnTo>
                  <a:pt x="4843479" y="24751"/>
                </a:lnTo>
                <a:cubicBezTo>
                  <a:pt x="4725004" y="375856"/>
                  <a:pt x="4143050" y="847058"/>
                  <a:pt x="3928322" y="1010007"/>
                </a:cubicBezTo>
                <a:cubicBezTo>
                  <a:pt x="3615991" y="1247024"/>
                  <a:pt x="3182233" y="1235706"/>
                  <a:pt x="2765750" y="1082742"/>
                </a:cubicBezTo>
                <a:cubicBezTo>
                  <a:pt x="2349267" y="929778"/>
                  <a:pt x="1955619" y="638675"/>
                  <a:pt x="1493224" y="666384"/>
                </a:cubicBezTo>
                <a:cubicBezTo>
                  <a:pt x="1146428" y="687166"/>
                  <a:pt x="467515" y="1133695"/>
                  <a:pt x="29777" y="1285675"/>
                </a:cubicBezTo>
                <a:lnTo>
                  <a:pt x="0" y="129467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>
            <a:off x="9240982" y="4082942"/>
            <a:ext cx="2951018" cy="2775058"/>
          </a:xfrm>
          <a:custGeom>
            <a:avLst/>
            <a:gdLst>
              <a:gd name="connsiteX0" fmla="*/ 2951018 w 2951018"/>
              <a:gd name="connsiteY0" fmla="*/ 0 h 2775058"/>
              <a:gd name="connsiteX1" fmla="*/ 2951018 w 2951018"/>
              <a:gd name="connsiteY1" fmla="*/ 2775058 h 2775058"/>
              <a:gd name="connsiteX2" fmla="*/ 0 w 2951018"/>
              <a:gd name="connsiteY2" fmla="*/ 2775058 h 2775058"/>
              <a:gd name="connsiteX3" fmla="*/ 15709 w 2951018"/>
              <a:gd name="connsiteY3" fmla="*/ 2742278 h 2775058"/>
              <a:gd name="connsiteX4" fmla="*/ 721725 w 2951018"/>
              <a:gd name="connsiteY4" fmla="*/ 2059260 h 2775058"/>
              <a:gd name="connsiteX5" fmla="*/ 1987000 w 2951018"/>
              <a:gd name="connsiteY5" fmla="*/ 1644590 h 2775058"/>
              <a:gd name="connsiteX6" fmla="*/ 2518628 w 2951018"/>
              <a:gd name="connsiteY6" fmla="*/ 304888 h 2775058"/>
              <a:gd name="connsiteX7" fmla="*/ 2843617 w 2951018"/>
              <a:gd name="connsiteY7" fmla="*/ 49052 h 277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1018" h="2775058">
                <a:moveTo>
                  <a:pt x="2951018" y="0"/>
                </a:moveTo>
                <a:lnTo>
                  <a:pt x="2951018" y="2775058"/>
                </a:lnTo>
                <a:lnTo>
                  <a:pt x="0" y="2775058"/>
                </a:lnTo>
                <a:lnTo>
                  <a:pt x="15709" y="2742278"/>
                </a:lnTo>
                <a:cubicBezTo>
                  <a:pt x="152579" y="2502837"/>
                  <a:pt x="526795" y="2207673"/>
                  <a:pt x="721725" y="2059260"/>
                </a:cubicBezTo>
                <a:cubicBezTo>
                  <a:pt x="1033614" y="1821799"/>
                  <a:pt x="1687516" y="1936985"/>
                  <a:pt x="1987000" y="1644590"/>
                </a:cubicBezTo>
                <a:cubicBezTo>
                  <a:pt x="2286484" y="1352195"/>
                  <a:pt x="2286484" y="600827"/>
                  <a:pt x="2518628" y="304888"/>
                </a:cubicBezTo>
                <a:cubicBezTo>
                  <a:pt x="2605682" y="193911"/>
                  <a:pt x="2722142" y="111342"/>
                  <a:pt x="2843617" y="49052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形状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t="21712" r="21868" b="3352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 userDrawn="1"/>
        </p:nvGrpSpPr>
        <p:grpSpPr>
          <a:xfrm>
            <a:off x="289931" y="320675"/>
            <a:ext cx="635620" cy="457200"/>
            <a:chOff x="289931" y="320675"/>
            <a:chExt cx="635620" cy="457200"/>
          </a:xfrm>
        </p:grpSpPr>
        <p:grpSp>
          <p:nvGrpSpPr>
            <p:cNvPr id="4" name="组合 3"/>
            <p:cNvGrpSpPr/>
            <p:nvPr/>
          </p:nvGrpSpPr>
          <p:grpSpPr>
            <a:xfrm>
              <a:off x="289931" y="320675"/>
              <a:ext cx="635620" cy="457200"/>
              <a:chOff x="1895707" y="2509024"/>
              <a:chExt cx="635620" cy="4572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895707" y="2509024"/>
                <a:ext cx="635620" cy="4572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52857" y="2550132"/>
                <a:ext cx="521321" cy="37498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dash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289931" y="337402"/>
              <a:ext cx="211873" cy="21187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图形 21"/>
          <p:cNvGrpSpPr/>
          <p:nvPr userDrawn="1"/>
        </p:nvGrpSpPr>
        <p:grpSpPr>
          <a:xfrm>
            <a:off x="11064228" y="385083"/>
            <a:ext cx="737479" cy="289186"/>
            <a:chOff x="10874509" y="353201"/>
            <a:chExt cx="1017654" cy="399051"/>
          </a:xfrm>
          <a:solidFill>
            <a:schemeClr val="accent1"/>
          </a:solidFill>
        </p:grpSpPr>
        <p:sp>
          <p:nvSpPr>
            <p:cNvPr id="9" name="任意多边形: 形状 8"/>
            <p:cNvSpPr/>
            <p:nvPr/>
          </p:nvSpPr>
          <p:spPr>
            <a:xfrm>
              <a:off x="11538481" y="353201"/>
              <a:ext cx="242822" cy="399051"/>
            </a:xfrm>
            <a:custGeom>
              <a:avLst/>
              <a:gdLst>
                <a:gd name="connsiteX0" fmla="*/ 242823 w 242822"/>
                <a:gd name="connsiteY0" fmla="*/ 132666 h 399051"/>
                <a:gd name="connsiteX1" fmla="*/ 144188 w 242822"/>
                <a:gd name="connsiteY1" fmla="*/ 132666 h 399051"/>
                <a:gd name="connsiteX2" fmla="*/ 144188 w 242822"/>
                <a:gd name="connsiteY2" fmla="*/ 0 h 399051"/>
                <a:gd name="connsiteX3" fmla="*/ 96762 w 242822"/>
                <a:gd name="connsiteY3" fmla="*/ 0 h 399051"/>
                <a:gd name="connsiteX4" fmla="*/ 96762 w 242822"/>
                <a:gd name="connsiteY4" fmla="*/ 132666 h 399051"/>
                <a:gd name="connsiteX5" fmla="*/ 0 w 242822"/>
                <a:gd name="connsiteY5" fmla="*/ 132666 h 399051"/>
                <a:gd name="connsiteX6" fmla="*/ 0 w 242822"/>
                <a:gd name="connsiteY6" fmla="*/ 178185 h 399051"/>
                <a:gd name="connsiteX7" fmla="*/ 96762 w 242822"/>
                <a:gd name="connsiteY7" fmla="*/ 178185 h 399051"/>
                <a:gd name="connsiteX8" fmla="*/ 96762 w 242822"/>
                <a:gd name="connsiteY8" fmla="*/ 399051 h 399051"/>
                <a:gd name="connsiteX9" fmla="*/ 144188 w 242822"/>
                <a:gd name="connsiteY9" fmla="*/ 399051 h 399051"/>
                <a:gd name="connsiteX10" fmla="*/ 144188 w 242822"/>
                <a:gd name="connsiteY10" fmla="*/ 178185 h 399051"/>
                <a:gd name="connsiteX11" fmla="*/ 242823 w 242822"/>
                <a:gd name="connsiteY11" fmla="*/ 178185 h 399051"/>
                <a:gd name="connsiteX12" fmla="*/ 242823 w 242822"/>
                <a:gd name="connsiteY12" fmla="*/ 132666 h 3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822" h="399051">
                  <a:moveTo>
                    <a:pt x="242823" y="132666"/>
                  </a:moveTo>
                  <a:lnTo>
                    <a:pt x="144188" y="132666"/>
                  </a:lnTo>
                  <a:lnTo>
                    <a:pt x="144188" y="0"/>
                  </a:lnTo>
                  <a:lnTo>
                    <a:pt x="96762" y="0"/>
                  </a:lnTo>
                  <a:lnTo>
                    <a:pt x="96762" y="132666"/>
                  </a:lnTo>
                  <a:lnTo>
                    <a:pt x="0" y="132666"/>
                  </a:lnTo>
                  <a:lnTo>
                    <a:pt x="0" y="178185"/>
                  </a:lnTo>
                  <a:lnTo>
                    <a:pt x="96762" y="178185"/>
                  </a:lnTo>
                  <a:lnTo>
                    <a:pt x="96762" y="399051"/>
                  </a:lnTo>
                  <a:lnTo>
                    <a:pt x="144188" y="399051"/>
                  </a:lnTo>
                  <a:lnTo>
                    <a:pt x="144188" y="178185"/>
                  </a:lnTo>
                  <a:lnTo>
                    <a:pt x="242823" y="178185"/>
                  </a:lnTo>
                  <a:lnTo>
                    <a:pt x="242823" y="132666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1369643" y="354164"/>
              <a:ext cx="144188" cy="398088"/>
            </a:xfrm>
            <a:custGeom>
              <a:avLst/>
              <a:gdLst>
                <a:gd name="connsiteX0" fmla="*/ 0 w 144188"/>
                <a:gd name="connsiteY0" fmla="*/ 642 h 398088"/>
                <a:gd name="connsiteX1" fmla="*/ 0 w 144188"/>
                <a:gd name="connsiteY1" fmla="*/ 398088 h 398088"/>
                <a:gd name="connsiteX2" fmla="*/ 144188 w 144188"/>
                <a:gd name="connsiteY2" fmla="*/ 398088 h 398088"/>
                <a:gd name="connsiteX3" fmla="*/ 144188 w 144188"/>
                <a:gd name="connsiteY3" fmla="*/ 0 h 398088"/>
                <a:gd name="connsiteX4" fmla="*/ 0 w 144188"/>
                <a:gd name="connsiteY4" fmla="*/ 0 h 398088"/>
                <a:gd name="connsiteX5" fmla="*/ 101078 w 144188"/>
                <a:gd name="connsiteY5" fmla="*/ 360133 h 398088"/>
                <a:gd name="connsiteX6" fmla="*/ 43110 w 144188"/>
                <a:gd name="connsiteY6" fmla="*/ 360133 h 398088"/>
                <a:gd name="connsiteX7" fmla="*/ 43110 w 144188"/>
                <a:gd name="connsiteY7" fmla="*/ 37956 h 398088"/>
                <a:gd name="connsiteX8" fmla="*/ 101078 w 144188"/>
                <a:gd name="connsiteY8" fmla="*/ 37956 h 3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188" h="398088">
                  <a:moveTo>
                    <a:pt x="0" y="642"/>
                  </a:moveTo>
                  <a:lnTo>
                    <a:pt x="0" y="398088"/>
                  </a:lnTo>
                  <a:lnTo>
                    <a:pt x="144188" y="398088"/>
                  </a:lnTo>
                  <a:lnTo>
                    <a:pt x="144188" y="0"/>
                  </a:lnTo>
                  <a:lnTo>
                    <a:pt x="0" y="0"/>
                  </a:lnTo>
                  <a:close/>
                  <a:moveTo>
                    <a:pt x="101078" y="360133"/>
                  </a:moveTo>
                  <a:lnTo>
                    <a:pt x="43110" y="360133"/>
                  </a:lnTo>
                  <a:lnTo>
                    <a:pt x="43110" y="37956"/>
                  </a:lnTo>
                  <a:lnTo>
                    <a:pt x="101078" y="37956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1026277" y="354164"/>
              <a:ext cx="170425" cy="398088"/>
            </a:xfrm>
            <a:custGeom>
              <a:avLst/>
              <a:gdLst>
                <a:gd name="connsiteX0" fmla="*/ 170390 w 170425"/>
                <a:gd name="connsiteY0" fmla="*/ 270684 h 398088"/>
                <a:gd name="connsiteX1" fmla="*/ 170425 w 170425"/>
                <a:gd name="connsiteY1" fmla="*/ 270684 h 398088"/>
                <a:gd name="connsiteX2" fmla="*/ 170425 w 170425"/>
                <a:gd name="connsiteY2" fmla="*/ 0 h 398088"/>
                <a:gd name="connsiteX3" fmla="*/ 122999 w 170425"/>
                <a:gd name="connsiteY3" fmla="*/ 0 h 398088"/>
                <a:gd name="connsiteX4" fmla="*/ 122999 w 170425"/>
                <a:gd name="connsiteY4" fmla="*/ 253935 h 398088"/>
                <a:gd name="connsiteX5" fmla="*/ 0 w 170425"/>
                <a:gd name="connsiteY5" fmla="*/ 398088 h 398088"/>
                <a:gd name="connsiteX6" fmla="*/ 64175 w 170425"/>
                <a:gd name="connsiteY6" fmla="*/ 398088 h 398088"/>
                <a:gd name="connsiteX7" fmla="*/ 170425 w 170425"/>
                <a:gd name="connsiteY7" fmla="*/ 270701 h 398088"/>
                <a:gd name="connsiteX8" fmla="*/ 170390 w 170425"/>
                <a:gd name="connsiteY8" fmla="*/ 270684 h 3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425" h="398088">
                  <a:moveTo>
                    <a:pt x="170390" y="270684"/>
                  </a:moveTo>
                  <a:lnTo>
                    <a:pt x="170425" y="270684"/>
                  </a:lnTo>
                  <a:lnTo>
                    <a:pt x="170425" y="0"/>
                  </a:lnTo>
                  <a:lnTo>
                    <a:pt x="122999" y="0"/>
                  </a:lnTo>
                  <a:lnTo>
                    <a:pt x="122999" y="253935"/>
                  </a:lnTo>
                  <a:lnTo>
                    <a:pt x="0" y="398088"/>
                  </a:lnTo>
                  <a:lnTo>
                    <a:pt x="64175" y="398088"/>
                  </a:lnTo>
                  <a:lnTo>
                    <a:pt x="170425" y="270701"/>
                  </a:lnTo>
                  <a:lnTo>
                    <a:pt x="170390" y="270684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1181381" y="629931"/>
              <a:ext cx="138337" cy="122321"/>
            </a:xfrm>
            <a:custGeom>
              <a:avLst/>
              <a:gdLst>
                <a:gd name="connsiteX0" fmla="*/ 27521 w 138337"/>
                <a:gd name="connsiteY0" fmla="*/ 0 h 122321"/>
                <a:gd name="connsiteX1" fmla="*/ 0 w 138337"/>
                <a:gd name="connsiteY1" fmla="*/ 30589 h 122321"/>
                <a:gd name="connsiteX2" fmla="*/ 82528 w 138337"/>
                <a:gd name="connsiteY2" fmla="*/ 122321 h 122321"/>
                <a:gd name="connsiteX3" fmla="*/ 138338 w 138337"/>
                <a:gd name="connsiteY3" fmla="*/ 122321 h 122321"/>
                <a:gd name="connsiteX4" fmla="*/ 27521 w 138337"/>
                <a:gd name="connsiteY4" fmla="*/ 0 h 12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7" h="122321">
                  <a:moveTo>
                    <a:pt x="27521" y="0"/>
                  </a:moveTo>
                  <a:lnTo>
                    <a:pt x="0" y="30589"/>
                  </a:lnTo>
                  <a:lnTo>
                    <a:pt x="82528" y="122321"/>
                  </a:lnTo>
                  <a:lnTo>
                    <a:pt x="138338" y="122321"/>
                  </a:lnTo>
                  <a:lnTo>
                    <a:pt x="27521" y="0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0874509" y="522931"/>
              <a:ext cx="47426" cy="229321"/>
            </a:xfrm>
            <a:custGeom>
              <a:avLst/>
              <a:gdLst>
                <a:gd name="connsiteX0" fmla="*/ 0 w 47426"/>
                <a:gd name="connsiteY0" fmla="*/ 0 h 229321"/>
                <a:gd name="connsiteX1" fmla="*/ 47427 w 47426"/>
                <a:gd name="connsiteY1" fmla="*/ 0 h 229321"/>
                <a:gd name="connsiteX2" fmla="*/ 47427 w 47426"/>
                <a:gd name="connsiteY2" fmla="*/ 229321 h 229321"/>
                <a:gd name="connsiteX3" fmla="*/ 0 w 47426"/>
                <a:gd name="connsiteY3" fmla="*/ 229321 h 2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26" h="229321">
                  <a:moveTo>
                    <a:pt x="0" y="0"/>
                  </a:moveTo>
                  <a:lnTo>
                    <a:pt x="47427" y="0"/>
                  </a:lnTo>
                  <a:lnTo>
                    <a:pt x="47427" y="229321"/>
                  </a:lnTo>
                  <a:lnTo>
                    <a:pt x="0" y="229321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060416" y="354164"/>
              <a:ext cx="47426" cy="227608"/>
            </a:xfrm>
            <a:custGeom>
              <a:avLst/>
              <a:gdLst>
                <a:gd name="connsiteX0" fmla="*/ 0 w 47426"/>
                <a:gd name="connsiteY0" fmla="*/ 0 h 227608"/>
                <a:gd name="connsiteX1" fmla="*/ 47427 w 47426"/>
                <a:gd name="connsiteY1" fmla="*/ 0 h 227608"/>
                <a:gd name="connsiteX2" fmla="*/ 47427 w 47426"/>
                <a:gd name="connsiteY2" fmla="*/ 227609 h 227608"/>
                <a:gd name="connsiteX3" fmla="*/ 0 w 47426"/>
                <a:gd name="connsiteY3" fmla="*/ 227609 h 22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26" h="227608">
                  <a:moveTo>
                    <a:pt x="0" y="0"/>
                  </a:moveTo>
                  <a:lnTo>
                    <a:pt x="47427" y="0"/>
                  </a:lnTo>
                  <a:lnTo>
                    <a:pt x="47427" y="227609"/>
                  </a:lnTo>
                  <a:lnTo>
                    <a:pt x="0" y="227609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1236370" y="354164"/>
              <a:ext cx="47426" cy="227608"/>
            </a:xfrm>
            <a:custGeom>
              <a:avLst/>
              <a:gdLst>
                <a:gd name="connsiteX0" fmla="*/ 0 w 47426"/>
                <a:gd name="connsiteY0" fmla="*/ 0 h 227608"/>
                <a:gd name="connsiteX1" fmla="*/ 47427 w 47426"/>
                <a:gd name="connsiteY1" fmla="*/ 0 h 227608"/>
                <a:gd name="connsiteX2" fmla="*/ 47427 w 47426"/>
                <a:gd name="connsiteY2" fmla="*/ 227609 h 227608"/>
                <a:gd name="connsiteX3" fmla="*/ 0 w 47426"/>
                <a:gd name="connsiteY3" fmla="*/ 227609 h 22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26" h="227608">
                  <a:moveTo>
                    <a:pt x="0" y="0"/>
                  </a:moveTo>
                  <a:lnTo>
                    <a:pt x="47427" y="0"/>
                  </a:lnTo>
                  <a:lnTo>
                    <a:pt x="47427" y="227609"/>
                  </a:lnTo>
                  <a:lnTo>
                    <a:pt x="0" y="227609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874509" y="354164"/>
              <a:ext cx="151768" cy="398088"/>
            </a:xfrm>
            <a:custGeom>
              <a:avLst/>
              <a:gdLst>
                <a:gd name="connsiteX0" fmla="*/ 151769 w 151768"/>
                <a:gd name="connsiteY0" fmla="*/ 265333 h 398088"/>
                <a:gd name="connsiteX1" fmla="*/ 151769 w 151768"/>
                <a:gd name="connsiteY1" fmla="*/ 227395 h 398088"/>
                <a:gd name="connsiteX2" fmla="*/ 129491 w 151768"/>
                <a:gd name="connsiteY2" fmla="*/ 227395 h 398088"/>
                <a:gd name="connsiteX3" fmla="*/ 129491 w 151768"/>
                <a:gd name="connsiteY3" fmla="*/ 141977 h 398088"/>
                <a:gd name="connsiteX4" fmla="*/ 151769 w 151768"/>
                <a:gd name="connsiteY4" fmla="*/ 141977 h 398088"/>
                <a:gd name="connsiteX5" fmla="*/ 151769 w 151768"/>
                <a:gd name="connsiteY5" fmla="*/ 104021 h 398088"/>
                <a:gd name="connsiteX6" fmla="*/ 129491 w 151768"/>
                <a:gd name="connsiteY6" fmla="*/ 104021 h 398088"/>
                <a:gd name="connsiteX7" fmla="*/ 129491 w 151768"/>
                <a:gd name="connsiteY7" fmla="*/ 37956 h 398088"/>
                <a:gd name="connsiteX8" fmla="*/ 151769 w 151768"/>
                <a:gd name="connsiteY8" fmla="*/ 37956 h 398088"/>
                <a:gd name="connsiteX9" fmla="*/ 151769 w 151768"/>
                <a:gd name="connsiteY9" fmla="*/ 0 h 398088"/>
                <a:gd name="connsiteX10" fmla="*/ 129491 w 151768"/>
                <a:gd name="connsiteY10" fmla="*/ 0 h 398088"/>
                <a:gd name="connsiteX11" fmla="*/ 82065 w 151768"/>
                <a:gd name="connsiteY11" fmla="*/ 0 h 398088"/>
                <a:gd name="connsiteX12" fmla="*/ 0 w 151768"/>
                <a:gd name="connsiteY12" fmla="*/ 0 h 398088"/>
                <a:gd name="connsiteX13" fmla="*/ 0 w 151768"/>
                <a:gd name="connsiteY13" fmla="*/ 37956 h 398088"/>
                <a:gd name="connsiteX14" fmla="*/ 82065 w 151768"/>
                <a:gd name="connsiteY14" fmla="*/ 37956 h 398088"/>
                <a:gd name="connsiteX15" fmla="*/ 82065 w 151768"/>
                <a:gd name="connsiteY15" fmla="*/ 104021 h 398088"/>
                <a:gd name="connsiteX16" fmla="*/ 0 w 151768"/>
                <a:gd name="connsiteY16" fmla="*/ 104021 h 398088"/>
                <a:gd name="connsiteX17" fmla="*/ 0 w 151768"/>
                <a:gd name="connsiteY17" fmla="*/ 141977 h 398088"/>
                <a:gd name="connsiteX18" fmla="*/ 82065 w 151768"/>
                <a:gd name="connsiteY18" fmla="*/ 141977 h 398088"/>
                <a:gd name="connsiteX19" fmla="*/ 82065 w 151768"/>
                <a:gd name="connsiteY19" fmla="*/ 227395 h 398088"/>
                <a:gd name="connsiteX20" fmla="*/ 82065 w 151768"/>
                <a:gd name="connsiteY20" fmla="*/ 265333 h 398088"/>
                <a:gd name="connsiteX21" fmla="*/ 82065 w 151768"/>
                <a:gd name="connsiteY21" fmla="*/ 398088 h 398088"/>
                <a:gd name="connsiteX22" fmla="*/ 129491 w 151768"/>
                <a:gd name="connsiteY22" fmla="*/ 398088 h 398088"/>
                <a:gd name="connsiteX23" fmla="*/ 129491 w 151768"/>
                <a:gd name="connsiteY23" fmla="*/ 265333 h 398088"/>
                <a:gd name="connsiteX24" fmla="*/ 151769 w 151768"/>
                <a:gd name="connsiteY24" fmla="*/ 265333 h 3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1768" h="398088">
                  <a:moveTo>
                    <a:pt x="151769" y="265333"/>
                  </a:moveTo>
                  <a:lnTo>
                    <a:pt x="151769" y="227395"/>
                  </a:lnTo>
                  <a:lnTo>
                    <a:pt x="129491" y="227395"/>
                  </a:lnTo>
                  <a:lnTo>
                    <a:pt x="129491" y="141977"/>
                  </a:lnTo>
                  <a:lnTo>
                    <a:pt x="151769" y="141977"/>
                  </a:lnTo>
                  <a:lnTo>
                    <a:pt x="151769" y="104021"/>
                  </a:lnTo>
                  <a:lnTo>
                    <a:pt x="129491" y="104021"/>
                  </a:lnTo>
                  <a:lnTo>
                    <a:pt x="129491" y="37956"/>
                  </a:lnTo>
                  <a:lnTo>
                    <a:pt x="151769" y="37956"/>
                  </a:lnTo>
                  <a:lnTo>
                    <a:pt x="151769" y="0"/>
                  </a:lnTo>
                  <a:lnTo>
                    <a:pt x="129491" y="0"/>
                  </a:lnTo>
                  <a:lnTo>
                    <a:pt x="82065" y="0"/>
                  </a:lnTo>
                  <a:lnTo>
                    <a:pt x="0" y="0"/>
                  </a:lnTo>
                  <a:lnTo>
                    <a:pt x="0" y="37956"/>
                  </a:lnTo>
                  <a:lnTo>
                    <a:pt x="82065" y="37956"/>
                  </a:lnTo>
                  <a:lnTo>
                    <a:pt x="82065" y="104021"/>
                  </a:lnTo>
                  <a:lnTo>
                    <a:pt x="0" y="104021"/>
                  </a:lnTo>
                  <a:lnTo>
                    <a:pt x="0" y="141977"/>
                  </a:lnTo>
                  <a:lnTo>
                    <a:pt x="82065" y="141977"/>
                  </a:lnTo>
                  <a:lnTo>
                    <a:pt x="82065" y="227395"/>
                  </a:lnTo>
                  <a:lnTo>
                    <a:pt x="82065" y="265333"/>
                  </a:lnTo>
                  <a:lnTo>
                    <a:pt x="82065" y="398088"/>
                  </a:lnTo>
                  <a:lnTo>
                    <a:pt x="129491" y="398088"/>
                  </a:lnTo>
                  <a:lnTo>
                    <a:pt x="129491" y="265333"/>
                  </a:lnTo>
                  <a:lnTo>
                    <a:pt x="151769" y="265333"/>
                  </a:ln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1781688" y="353219"/>
              <a:ext cx="110475" cy="110449"/>
            </a:xfrm>
            <a:custGeom>
              <a:avLst/>
              <a:gdLst>
                <a:gd name="connsiteX0" fmla="*/ 55283 w 110475"/>
                <a:gd name="connsiteY0" fmla="*/ 110441 h 110449"/>
                <a:gd name="connsiteX1" fmla="*/ 16168 w 110475"/>
                <a:gd name="connsiteY1" fmla="*/ 94389 h 110449"/>
                <a:gd name="connsiteX2" fmla="*/ 8 w 110475"/>
                <a:gd name="connsiteY2" fmla="*/ 55274 h 110449"/>
                <a:gd name="connsiteX3" fmla="*/ 16168 w 110475"/>
                <a:gd name="connsiteY3" fmla="*/ 16159 h 110449"/>
                <a:gd name="connsiteX4" fmla="*/ 94291 w 110475"/>
                <a:gd name="connsiteY4" fmla="*/ 16159 h 110449"/>
                <a:gd name="connsiteX5" fmla="*/ 110468 w 110475"/>
                <a:gd name="connsiteY5" fmla="*/ 55274 h 110449"/>
                <a:gd name="connsiteX6" fmla="*/ 94291 w 110475"/>
                <a:gd name="connsiteY6" fmla="*/ 94335 h 110449"/>
                <a:gd name="connsiteX7" fmla="*/ 55283 w 110475"/>
                <a:gd name="connsiteY7" fmla="*/ 110441 h 110449"/>
                <a:gd name="connsiteX8" fmla="*/ 55283 w 110475"/>
                <a:gd name="connsiteY8" fmla="*/ 8650 h 110449"/>
                <a:gd name="connsiteX9" fmla="*/ 22250 w 110475"/>
                <a:gd name="connsiteY9" fmla="*/ 22276 h 110449"/>
                <a:gd name="connsiteX10" fmla="*/ 8659 w 110475"/>
                <a:gd name="connsiteY10" fmla="*/ 55274 h 110449"/>
                <a:gd name="connsiteX11" fmla="*/ 22339 w 110475"/>
                <a:gd name="connsiteY11" fmla="*/ 88164 h 110449"/>
                <a:gd name="connsiteX12" fmla="*/ 55372 w 110475"/>
                <a:gd name="connsiteY12" fmla="*/ 101791 h 110449"/>
                <a:gd name="connsiteX13" fmla="*/ 88209 w 110475"/>
                <a:gd name="connsiteY13" fmla="*/ 88164 h 110449"/>
                <a:gd name="connsiteX14" fmla="*/ 101800 w 110475"/>
                <a:gd name="connsiteY14" fmla="*/ 55274 h 110449"/>
                <a:gd name="connsiteX15" fmla="*/ 88209 w 110475"/>
                <a:gd name="connsiteY15" fmla="*/ 22294 h 110449"/>
                <a:gd name="connsiteX16" fmla="*/ 55372 w 110475"/>
                <a:gd name="connsiteY16" fmla="*/ 8650 h 110449"/>
                <a:gd name="connsiteX17" fmla="*/ 82037 w 110475"/>
                <a:gd name="connsiteY17" fmla="*/ 89805 h 110449"/>
                <a:gd name="connsiteX18" fmla="*/ 69320 w 110475"/>
                <a:gd name="connsiteY18" fmla="*/ 89805 h 110449"/>
                <a:gd name="connsiteX19" fmla="*/ 61686 w 110475"/>
                <a:gd name="connsiteY19" fmla="*/ 72949 h 110449"/>
                <a:gd name="connsiteX20" fmla="*/ 49201 w 110475"/>
                <a:gd name="connsiteY20" fmla="*/ 60232 h 110449"/>
                <a:gd name="connsiteX21" fmla="*/ 44421 w 110475"/>
                <a:gd name="connsiteY21" fmla="*/ 60232 h 110449"/>
                <a:gd name="connsiteX22" fmla="*/ 44421 w 110475"/>
                <a:gd name="connsiteY22" fmla="*/ 89805 h 110449"/>
                <a:gd name="connsiteX23" fmla="*/ 33719 w 110475"/>
                <a:gd name="connsiteY23" fmla="*/ 89805 h 110449"/>
                <a:gd name="connsiteX24" fmla="*/ 33719 w 110475"/>
                <a:gd name="connsiteY24" fmla="*/ 19601 h 110449"/>
                <a:gd name="connsiteX25" fmla="*/ 53517 w 110475"/>
                <a:gd name="connsiteY25" fmla="*/ 19601 h 110449"/>
                <a:gd name="connsiteX26" fmla="*/ 72459 w 110475"/>
                <a:gd name="connsiteY26" fmla="*/ 24756 h 110449"/>
                <a:gd name="connsiteX27" fmla="*/ 79148 w 110475"/>
                <a:gd name="connsiteY27" fmla="*/ 38757 h 110449"/>
                <a:gd name="connsiteX28" fmla="*/ 74439 w 110475"/>
                <a:gd name="connsiteY28" fmla="*/ 51064 h 110449"/>
                <a:gd name="connsiteX29" fmla="*/ 61329 w 110475"/>
                <a:gd name="connsiteY29" fmla="*/ 57842 h 110449"/>
                <a:gd name="connsiteX30" fmla="*/ 61329 w 110475"/>
                <a:gd name="connsiteY30" fmla="*/ 58110 h 110449"/>
                <a:gd name="connsiteX31" fmla="*/ 72959 w 110475"/>
                <a:gd name="connsiteY31" fmla="*/ 71094 h 110449"/>
                <a:gd name="connsiteX32" fmla="*/ 44367 w 110475"/>
                <a:gd name="connsiteY32" fmla="*/ 28626 h 110449"/>
                <a:gd name="connsiteX33" fmla="*/ 44367 w 110475"/>
                <a:gd name="connsiteY33" fmla="*/ 51207 h 110449"/>
                <a:gd name="connsiteX34" fmla="*/ 53018 w 110475"/>
                <a:gd name="connsiteY34" fmla="*/ 51207 h 110449"/>
                <a:gd name="connsiteX35" fmla="*/ 67572 w 110475"/>
                <a:gd name="connsiteY35" fmla="*/ 39863 h 110449"/>
                <a:gd name="connsiteX36" fmla="*/ 63648 w 110475"/>
                <a:gd name="connsiteY36" fmla="*/ 30945 h 110449"/>
                <a:gd name="connsiteX37" fmla="*/ 51270 w 110475"/>
                <a:gd name="connsiteY37" fmla="*/ 28591 h 11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0475" h="110449">
                  <a:moveTo>
                    <a:pt x="55283" y="110441"/>
                  </a:moveTo>
                  <a:cubicBezTo>
                    <a:pt x="40591" y="110704"/>
                    <a:pt x="26440" y="104897"/>
                    <a:pt x="16168" y="94389"/>
                  </a:cubicBezTo>
                  <a:cubicBezTo>
                    <a:pt x="5598" y="84149"/>
                    <a:pt x="-252" y="69987"/>
                    <a:pt x="8" y="55274"/>
                  </a:cubicBezTo>
                  <a:cubicBezTo>
                    <a:pt x="-232" y="40564"/>
                    <a:pt x="5616" y="26409"/>
                    <a:pt x="16168" y="16159"/>
                  </a:cubicBezTo>
                  <a:cubicBezTo>
                    <a:pt x="37753" y="-5386"/>
                    <a:pt x="72705" y="-5386"/>
                    <a:pt x="94291" y="16159"/>
                  </a:cubicBezTo>
                  <a:cubicBezTo>
                    <a:pt x="104855" y="26402"/>
                    <a:pt x="110711" y="40560"/>
                    <a:pt x="110468" y="55274"/>
                  </a:cubicBezTo>
                  <a:cubicBezTo>
                    <a:pt x="110716" y="69972"/>
                    <a:pt x="104859" y="84115"/>
                    <a:pt x="94291" y="94335"/>
                  </a:cubicBezTo>
                  <a:cubicBezTo>
                    <a:pt x="84065" y="104853"/>
                    <a:pt x="69950" y="110682"/>
                    <a:pt x="55283" y="110441"/>
                  </a:cubicBezTo>
                  <a:close/>
                  <a:moveTo>
                    <a:pt x="55283" y="8650"/>
                  </a:moveTo>
                  <a:cubicBezTo>
                    <a:pt x="42865" y="8447"/>
                    <a:pt x="30913" y="13377"/>
                    <a:pt x="22250" y="22276"/>
                  </a:cubicBezTo>
                  <a:cubicBezTo>
                    <a:pt x="13352" y="30923"/>
                    <a:pt x="8431" y="42868"/>
                    <a:pt x="8659" y="55274"/>
                  </a:cubicBezTo>
                  <a:cubicBezTo>
                    <a:pt x="8473" y="67657"/>
                    <a:pt x="13427" y="79565"/>
                    <a:pt x="22339" y="88164"/>
                  </a:cubicBezTo>
                  <a:cubicBezTo>
                    <a:pt x="31002" y="97063"/>
                    <a:pt x="42954" y="101993"/>
                    <a:pt x="55372" y="101791"/>
                  </a:cubicBezTo>
                  <a:cubicBezTo>
                    <a:pt x="67733" y="101997"/>
                    <a:pt x="79626" y="97062"/>
                    <a:pt x="88209" y="88164"/>
                  </a:cubicBezTo>
                  <a:cubicBezTo>
                    <a:pt x="97077" y="79541"/>
                    <a:pt x="101994" y="67641"/>
                    <a:pt x="101800" y="55274"/>
                  </a:cubicBezTo>
                  <a:cubicBezTo>
                    <a:pt x="102009" y="42877"/>
                    <a:pt x="97089" y="30945"/>
                    <a:pt x="88209" y="22294"/>
                  </a:cubicBezTo>
                  <a:cubicBezTo>
                    <a:pt x="79628" y="13390"/>
                    <a:pt x="67736" y="8448"/>
                    <a:pt x="55372" y="8650"/>
                  </a:cubicBezTo>
                  <a:close/>
                  <a:moveTo>
                    <a:pt x="82037" y="89805"/>
                  </a:moveTo>
                  <a:lnTo>
                    <a:pt x="69320" y="89805"/>
                  </a:lnTo>
                  <a:lnTo>
                    <a:pt x="61686" y="72949"/>
                  </a:lnTo>
                  <a:cubicBezTo>
                    <a:pt x="57798" y="64483"/>
                    <a:pt x="53637" y="60244"/>
                    <a:pt x="49201" y="60232"/>
                  </a:cubicBezTo>
                  <a:lnTo>
                    <a:pt x="44421" y="60232"/>
                  </a:lnTo>
                  <a:lnTo>
                    <a:pt x="44421" y="89805"/>
                  </a:lnTo>
                  <a:lnTo>
                    <a:pt x="33719" y="89805"/>
                  </a:lnTo>
                  <a:lnTo>
                    <a:pt x="33719" y="19601"/>
                  </a:lnTo>
                  <a:lnTo>
                    <a:pt x="53517" y="19601"/>
                  </a:lnTo>
                  <a:cubicBezTo>
                    <a:pt x="61704" y="19601"/>
                    <a:pt x="68000" y="21385"/>
                    <a:pt x="72459" y="24756"/>
                  </a:cubicBezTo>
                  <a:cubicBezTo>
                    <a:pt x="76840" y="28052"/>
                    <a:pt x="79337" y="33278"/>
                    <a:pt x="79148" y="38757"/>
                  </a:cubicBezTo>
                  <a:cubicBezTo>
                    <a:pt x="79241" y="43316"/>
                    <a:pt x="77551" y="47731"/>
                    <a:pt x="74439" y="51064"/>
                  </a:cubicBezTo>
                  <a:cubicBezTo>
                    <a:pt x="70897" y="54655"/>
                    <a:pt x="66308" y="57028"/>
                    <a:pt x="61329" y="57842"/>
                  </a:cubicBezTo>
                  <a:lnTo>
                    <a:pt x="61329" y="58110"/>
                  </a:lnTo>
                  <a:cubicBezTo>
                    <a:pt x="65218" y="58966"/>
                    <a:pt x="69070" y="63300"/>
                    <a:pt x="72959" y="71094"/>
                  </a:cubicBezTo>
                  <a:close/>
                  <a:moveTo>
                    <a:pt x="44367" y="28626"/>
                  </a:moveTo>
                  <a:lnTo>
                    <a:pt x="44367" y="51207"/>
                  </a:lnTo>
                  <a:lnTo>
                    <a:pt x="53018" y="51207"/>
                  </a:lnTo>
                  <a:cubicBezTo>
                    <a:pt x="62721" y="51207"/>
                    <a:pt x="67572" y="47426"/>
                    <a:pt x="67572" y="39863"/>
                  </a:cubicBezTo>
                  <a:cubicBezTo>
                    <a:pt x="67572" y="35511"/>
                    <a:pt x="66265" y="32538"/>
                    <a:pt x="63648" y="30945"/>
                  </a:cubicBezTo>
                  <a:cubicBezTo>
                    <a:pt x="61044" y="29375"/>
                    <a:pt x="56906" y="28591"/>
                    <a:pt x="51270" y="28591"/>
                  </a:cubicBezTo>
                  <a:close/>
                </a:path>
              </a:pathLst>
            </a:custGeom>
            <a:grpFill/>
            <a:ln w="176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909320" y="287338"/>
            <a:ext cx="10515600" cy="523875"/>
          </a:xfrm>
          <a:prstGeom prst="rect">
            <a:avLst/>
          </a:prstGeom>
        </p:spPr>
        <p:txBody>
          <a:bodyPr wrap="square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872797" y="2449964"/>
            <a:ext cx="8446407" cy="1958072"/>
            <a:chOff x="1934153" y="2323586"/>
            <a:chExt cx="8446407" cy="1958072"/>
          </a:xfrm>
        </p:grpSpPr>
        <p:sp>
          <p:nvSpPr>
            <p:cNvPr id="12" name="文本框 11"/>
            <p:cNvSpPr txBox="1"/>
            <p:nvPr/>
          </p:nvSpPr>
          <p:spPr>
            <a:xfrm>
              <a:off x="4840582" y="2933290"/>
              <a:ext cx="5539978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直播营销的团队构建</a:t>
              </a:r>
              <a:endPara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934153" y="2323586"/>
              <a:ext cx="2516610" cy="1958072"/>
              <a:chOff x="1934153" y="2323586"/>
              <a:chExt cx="2516610" cy="195807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052691" y="2323586"/>
                <a:ext cx="2398072" cy="1958072"/>
                <a:chOff x="2052691" y="2323586"/>
                <a:chExt cx="2398072" cy="1958072"/>
              </a:xfrm>
            </p:grpSpPr>
            <p:sp>
              <p:nvSpPr>
                <p:cNvPr id="3" name="任意多边形: 形状 2"/>
                <p:cNvSpPr/>
                <p:nvPr/>
              </p:nvSpPr>
              <p:spPr>
                <a:xfrm rot="9314560">
                  <a:off x="2052691" y="2323586"/>
                  <a:ext cx="2398072" cy="1958072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4" name="任意多边形: 形状 3"/>
                <p:cNvSpPr/>
                <p:nvPr/>
              </p:nvSpPr>
              <p:spPr>
                <a:xfrm rot="9035540">
                  <a:off x="2144994" y="2400387"/>
                  <a:ext cx="2220482" cy="1813065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5" name="任意多边形: 形状 4"/>
                <p:cNvSpPr/>
                <p:nvPr/>
              </p:nvSpPr>
              <p:spPr>
                <a:xfrm>
                  <a:off x="2292758" y="2517098"/>
                  <a:ext cx="2108216" cy="1670083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131262" y="2844308"/>
                  <a:ext cx="573875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altLang="zh-CN" sz="6600" dirty="0">
                      <a:solidFill>
                        <a:schemeClr val="bg1">
                          <a:alpha val="95000"/>
                        </a:schemeClr>
                      </a:solidFill>
                      <a:latin typeface="+mj-ea"/>
                      <a:ea typeface="+mj-ea"/>
                    </a:rPr>
                    <a:t>4</a:t>
                  </a:r>
                  <a:endParaRPr lang="zh-CN" altLang="en-US" sz="6600" dirty="0">
                    <a:solidFill>
                      <a:schemeClr val="bg1">
                        <a:alpha val="9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1934153" y="2575729"/>
                <a:ext cx="268579" cy="2685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048125" y="4084172"/>
                <a:ext cx="180762" cy="180762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直播团队的配置方案与运营策略</a:t>
            </a:r>
            <a:r>
              <a:rPr lang="en-US" altLang="zh-CN" dirty="0"/>
              <a:t>--</a:t>
            </a:r>
            <a:r>
              <a:rPr lang="zh-CN" altLang="en-US" sz="2000" dirty="0"/>
              <a:t>“基础版”：</a:t>
            </a:r>
            <a:r>
              <a:rPr lang="en-US" altLang="zh-CN" sz="2000" dirty="0"/>
              <a:t>4</a:t>
            </a:r>
            <a:r>
              <a:rPr lang="zh-CN" altLang="en-US" sz="2000" dirty="0"/>
              <a:t>人团队</a:t>
            </a:r>
            <a:endParaRPr lang="zh-CN" altLang="en-US" sz="2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10272" y="2644861"/>
            <a:ext cx="10371455" cy="1333503"/>
            <a:chOff x="910272" y="2644861"/>
            <a:chExt cx="10371455" cy="1333503"/>
          </a:xfrm>
        </p:grpSpPr>
        <p:grpSp>
          <p:nvGrpSpPr>
            <p:cNvPr id="4" name="组合 3"/>
            <p:cNvGrpSpPr/>
            <p:nvPr/>
          </p:nvGrpSpPr>
          <p:grpSpPr>
            <a:xfrm>
              <a:off x="910272" y="2644861"/>
              <a:ext cx="4897833" cy="1333503"/>
              <a:chOff x="910272" y="2644861"/>
              <a:chExt cx="4897833" cy="1333503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910272" y="2644862"/>
                <a:ext cx="4897833" cy="1333502"/>
              </a:xfrm>
              <a:prstGeom prst="roundRect">
                <a:avLst>
                  <a:gd name="adj" fmla="val 1115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296965" y="3280113"/>
                <a:ext cx="4242984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“基础版”直播团队需配置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名主播、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名编导、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名助理和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名运营。“基础版”直播团队的职能分工如表所示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530703" y="2644861"/>
                <a:ext cx="3656970" cy="508084"/>
                <a:chOff x="1877779" y="2428955"/>
                <a:chExt cx="3656970" cy="508084"/>
              </a:xfrm>
            </p:grpSpPr>
            <p:sp>
              <p:nvSpPr>
                <p:cNvPr id="43" name="矩形: 圆顶角 42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“基础版”直播团队的职能分工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6383894" y="2644861"/>
              <a:ext cx="4897833" cy="1333502"/>
              <a:chOff x="6383894" y="3038182"/>
              <a:chExt cx="4897833" cy="1333502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6383894" y="3038182"/>
                <a:ext cx="4897833" cy="1333502"/>
              </a:xfrm>
              <a:prstGeom prst="roundRect">
                <a:avLst>
                  <a:gd name="adj" fmla="val 1115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6678375" y="3673434"/>
                <a:ext cx="4308872" cy="2621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调整短视频方面的工作；优化直播内容；调整直播时长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7004325" y="3038182"/>
                <a:ext cx="3656970" cy="508084"/>
                <a:chOff x="1877779" y="2428955"/>
                <a:chExt cx="3656970" cy="508084"/>
              </a:xfrm>
            </p:grpSpPr>
            <p:sp>
              <p:nvSpPr>
                <p:cNvPr id="38" name="矩形: 圆顶角 37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“基础版”直播团队的运营策略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</p:grpSp>
      <p:grpSp>
        <p:nvGrpSpPr>
          <p:cNvPr id="53" name="组合 52"/>
          <p:cNvGrpSpPr/>
          <p:nvPr/>
        </p:nvGrpSpPr>
        <p:grpSpPr>
          <a:xfrm>
            <a:off x="911225" y="1328790"/>
            <a:ext cx="10369550" cy="1038443"/>
            <a:chOff x="911225" y="1374510"/>
            <a:chExt cx="10369550" cy="1038443"/>
          </a:xfrm>
        </p:grpSpPr>
        <p:sp>
          <p:nvSpPr>
            <p:cNvPr id="48" name="矩形: 圆角 47"/>
            <p:cNvSpPr/>
            <p:nvPr/>
          </p:nvSpPr>
          <p:spPr>
            <a:xfrm>
              <a:off x="911225" y="1378999"/>
              <a:ext cx="10369550" cy="1029465"/>
            </a:xfrm>
            <a:prstGeom prst="roundRect">
              <a:avLst>
                <a:gd name="adj" fmla="val 144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911225" y="1374510"/>
              <a:ext cx="1112706" cy="1038443"/>
              <a:chOff x="911225" y="1537796"/>
              <a:chExt cx="1112706" cy="1038443"/>
            </a:xfrm>
          </p:grpSpPr>
          <p:sp>
            <p:nvSpPr>
              <p:cNvPr id="51" name="矩形: 圆角 50"/>
              <p:cNvSpPr/>
              <p:nvPr/>
            </p:nvSpPr>
            <p:spPr>
              <a:xfrm>
                <a:off x="911225" y="1537796"/>
                <a:ext cx="1112706" cy="1038443"/>
              </a:xfrm>
              <a:prstGeom prst="roundRect">
                <a:avLst>
                  <a:gd name="adj" fmla="val 14323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159801" y="1867863"/>
                <a:ext cx="615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概述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2469760" y="1583871"/>
              <a:ext cx="8463352" cy="6197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cs"/>
                </a:rPr>
                <a:t>要提升直播间的商业价值，在人数有限的情况下，直播团队最好专注于打造优质内容。这意味着，如果要在“低配版”的基础上增加人员，最好配置有助于优化直播内容人员，即编导和助理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aphicFrame>
        <p:nvGraphicFramePr>
          <p:cNvPr id="64" name="表格 63"/>
          <p:cNvGraphicFramePr>
            <a:graphicFrameLocks noGrp="1"/>
          </p:cNvGraphicFramePr>
          <p:nvPr/>
        </p:nvGraphicFramePr>
        <p:xfrm>
          <a:off x="911225" y="4255993"/>
          <a:ext cx="10369550" cy="22237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1100"/>
                <a:gridCol w="9458450"/>
              </a:tblGrid>
              <a:tr h="298112"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岗位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职能分工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9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主播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熟悉商品、熟悉直播话术、介绍直播间促销活动、介绍及展示直播间商品、为用户答疑、营造直播间氛围，以及对直播内容进行复盘总结等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9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编导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研究竞品、策划主播人设、策划商品介绍节奏、策划及撰写直播话术、组织直播前沟通和预演、监测直播效果，以及对直播内容进行复盘总结等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44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助理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上架及下架商品、调试直播设备、引导用户关注直播间、配合主播直播、提醒主播、传递直播间样品等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9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运营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选品、定价、制定促销方式、直播平台活动运营、研究直播平台运营规则、策划直播间的促销活动、撰写商品文案，以及对直播内容进行复盘总结等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直播团队的配置方案与运营策略</a:t>
            </a:r>
            <a:r>
              <a:rPr lang="en-US" altLang="zh-CN" dirty="0"/>
              <a:t>--</a:t>
            </a:r>
            <a:r>
              <a:rPr lang="zh-CN" altLang="en-US" sz="2000" dirty="0"/>
              <a:t>“进阶版”：</a:t>
            </a:r>
            <a:r>
              <a:rPr lang="en-US" altLang="zh-CN" sz="2000" dirty="0"/>
              <a:t>6</a:t>
            </a:r>
            <a:r>
              <a:rPr lang="zh-CN" altLang="en-US" sz="2000" dirty="0"/>
              <a:t>人团队</a:t>
            </a:r>
            <a:endParaRPr lang="zh-CN" altLang="en-US" sz="2800" dirty="0"/>
          </a:p>
        </p:txBody>
      </p:sp>
      <p:grpSp>
        <p:nvGrpSpPr>
          <p:cNvPr id="48" name="组合 47"/>
          <p:cNvGrpSpPr/>
          <p:nvPr/>
        </p:nvGrpSpPr>
        <p:grpSpPr>
          <a:xfrm>
            <a:off x="910272" y="1325218"/>
            <a:ext cx="10371455" cy="1333503"/>
            <a:chOff x="910272" y="4058893"/>
            <a:chExt cx="10371455" cy="1333503"/>
          </a:xfrm>
        </p:grpSpPr>
        <p:grpSp>
          <p:nvGrpSpPr>
            <p:cNvPr id="44" name="组合 43"/>
            <p:cNvGrpSpPr/>
            <p:nvPr/>
          </p:nvGrpSpPr>
          <p:grpSpPr>
            <a:xfrm>
              <a:off x="910272" y="4058893"/>
              <a:ext cx="4897833" cy="1333503"/>
              <a:chOff x="910272" y="4058893"/>
              <a:chExt cx="4897833" cy="1333503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910272" y="4058894"/>
                <a:ext cx="4897833" cy="1333502"/>
              </a:xfrm>
              <a:prstGeom prst="roundRect">
                <a:avLst>
                  <a:gd name="adj" fmla="val 1115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116416" y="4694145"/>
                <a:ext cx="4492205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“进阶版”直播团队需配置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名主播、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名编导、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名助理、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名运营和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名选品。 “进阶版”直播团队职能分工如表所示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1530703" y="4058893"/>
                <a:ext cx="3656970" cy="508084"/>
                <a:chOff x="1877779" y="2428955"/>
                <a:chExt cx="3656970" cy="508084"/>
              </a:xfrm>
            </p:grpSpPr>
            <p:sp>
              <p:nvSpPr>
                <p:cNvPr id="40" name="矩形: 圆顶角 39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“进阶版”直播团队的职能分工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6383894" y="4058894"/>
              <a:ext cx="4897833" cy="1333502"/>
              <a:chOff x="6383894" y="4058894"/>
              <a:chExt cx="4897833" cy="1333502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6383894" y="4058894"/>
                <a:ext cx="4897833" cy="1333502"/>
              </a:xfrm>
              <a:prstGeom prst="roundRect">
                <a:avLst>
                  <a:gd name="adj" fmla="val 1115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590038" y="4694146"/>
                <a:ext cx="4492205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尝试设定团队工作目标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OPPOSans M" panose="00020600040101010101" pitchFamily="18" charset="-122"/>
                    <a:ea typeface="OPPOSans M" panose="00020600040101010101" pitchFamily="18" charset="-122"/>
                  </a:rPr>
                  <a:t>；延长直播时长；确定合理的商品推荐时长和商品数量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7004325" y="4058894"/>
                <a:ext cx="3656970" cy="508084"/>
                <a:chOff x="1877779" y="2428955"/>
                <a:chExt cx="3656970" cy="508084"/>
              </a:xfrm>
            </p:grpSpPr>
            <p:sp>
              <p:nvSpPr>
                <p:cNvPr id="35" name="矩形: 圆顶角 34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“进阶版”直播团队的运营策略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909797" y="3041956"/>
          <a:ext cx="10372406" cy="34274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5653"/>
                <a:gridCol w="9586753"/>
              </a:tblGrid>
              <a:tr h="341418"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岗位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职能分工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76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主播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熟悉商品、熟悉直播话术、介绍直播间促销活动、介绍及展示直播间商品、为用户答疑、营造直播间氛围，以及对直播内容进行复盘总结等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76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编导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研究竞品、策划主播人设、策划商品介绍节奏、策划及撰写直播话术、组织直播前沟通和预演、监测直播效果，以及对直播内容进行复盘总结等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7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助理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上架及下架商品、调试直播设备、引导用户关注直播间、配合主播直播、提醒主播、传递直播间样品等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24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运营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直播平台活动运营、研究直播平台运营规则、策划直播间的促销活动、撰写商品文案，以及对直播内容进行复盘总结等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7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选品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了解用户需求、招募品牌商和供应商、选择商品、开展价格谈判、维护供货商，以及协助处理售后事务等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直播团队的配置方案与运营策略</a:t>
            </a:r>
            <a:r>
              <a:rPr lang="en-US" altLang="zh-CN" dirty="0"/>
              <a:t>--</a:t>
            </a:r>
            <a:r>
              <a:rPr lang="zh-CN" altLang="en-US" sz="2000" dirty="0"/>
              <a:t>“高阶版”：</a:t>
            </a:r>
            <a:r>
              <a:rPr lang="en-US" altLang="zh-CN" sz="2000" dirty="0"/>
              <a:t>8</a:t>
            </a:r>
            <a:r>
              <a:rPr lang="zh-CN" altLang="en-US" sz="2000" dirty="0"/>
              <a:t>人团队</a:t>
            </a:r>
            <a:endParaRPr lang="zh-CN" altLang="en-US" sz="2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10272" y="1232081"/>
            <a:ext cx="10371455" cy="1601804"/>
            <a:chOff x="910272" y="1232081"/>
            <a:chExt cx="10371455" cy="1601804"/>
          </a:xfrm>
        </p:grpSpPr>
        <p:grpSp>
          <p:nvGrpSpPr>
            <p:cNvPr id="4" name="组合 3"/>
            <p:cNvGrpSpPr/>
            <p:nvPr/>
          </p:nvGrpSpPr>
          <p:grpSpPr>
            <a:xfrm>
              <a:off x="910272" y="1232081"/>
              <a:ext cx="4897833" cy="1601803"/>
              <a:chOff x="910272" y="1232081"/>
              <a:chExt cx="4897833" cy="1601803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910272" y="1232081"/>
                <a:ext cx="4897833" cy="1601803"/>
              </a:xfrm>
              <a:prstGeom prst="roundRect">
                <a:avLst>
                  <a:gd name="adj" fmla="val 928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157264" y="1867333"/>
                <a:ext cx="4437717" cy="82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“高阶版”直播团队需要配置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名主播、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名编导、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名助理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名运营、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名选品、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名场控、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名客服。“高阶版”直播团队职能分工如表所示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1530703" y="1232081"/>
                <a:ext cx="3656970" cy="508084"/>
                <a:chOff x="1877779" y="2428955"/>
                <a:chExt cx="3656970" cy="508084"/>
              </a:xfrm>
            </p:grpSpPr>
            <p:sp>
              <p:nvSpPr>
                <p:cNvPr id="40" name="矩形: 圆顶角 39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“高阶版”直播团队的职能分工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6383894" y="1232082"/>
              <a:ext cx="4897833" cy="1601803"/>
              <a:chOff x="6383894" y="1325219"/>
              <a:chExt cx="4897833" cy="1601803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6383894" y="1325219"/>
                <a:ext cx="4897833" cy="1601803"/>
              </a:xfrm>
              <a:prstGeom prst="roundRect">
                <a:avLst>
                  <a:gd name="adj" fmla="val 928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768143" y="1960471"/>
                <a:ext cx="4129336" cy="2621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优化直播内容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</a:rPr>
                  <a:t>；确定业绩目标；优化运营和选品工作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7004325" y="1325219"/>
                <a:ext cx="3656970" cy="508084"/>
                <a:chOff x="1877779" y="2428955"/>
                <a:chExt cx="3656970" cy="508084"/>
              </a:xfrm>
            </p:grpSpPr>
            <p:sp>
              <p:nvSpPr>
                <p:cNvPr id="35" name="矩形: 圆顶角 34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“高阶版”直播团队的运营策略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909796" y="3165158"/>
          <a:ext cx="10372407" cy="32729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4180"/>
                <a:gridCol w="9368227"/>
              </a:tblGrid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岗位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职能分工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7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主播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熟悉商品、熟悉直播话术、介绍直播间促销活动、介绍及展示直播间商品、为用户答疑、营造直播间氛围，以及对直播内容进行复盘总结等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7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编导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研究竞品、策划主播人设、策划商品介绍节奏、策划及撰写直播话术、组织直播前沟通和预演、监测直播效果，以及对直播内容进行复盘总结等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助理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引导用户关注直播间、配合主播直播、提醒主播、传递直播间样品等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7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运营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制定促销方式、直播平台活动运营、研究直播平台运营规则、策划直播间的促销活动、撰写商品文案，以及对直播内容进行复盘总结等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选品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了解用户需求、招募品牌商和供应商、选择商品、开展价格谈判、维护供货商，以及协助处理售后事务等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场控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调试直播设备、上架及下架商品、监测直播数据、传递临时信息，以及提醒主播注意事项等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客服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在直播间内回答商品相关咨询、商品的售后服务、商品的物流沟通等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直播团队的配置方案与运营策略</a:t>
            </a:r>
            <a:r>
              <a:rPr lang="en-US" altLang="zh-CN" dirty="0"/>
              <a:t>--</a:t>
            </a:r>
            <a:r>
              <a:rPr lang="zh-CN" altLang="en-US" sz="1600" dirty="0"/>
              <a:t>“旗舰版”：</a:t>
            </a:r>
            <a:r>
              <a:rPr lang="en-US" altLang="zh-CN" sz="1600" dirty="0"/>
              <a:t>11</a:t>
            </a:r>
            <a:r>
              <a:rPr lang="zh-CN" altLang="en-US" sz="1600" dirty="0"/>
              <a:t>人及以上团队</a:t>
            </a:r>
            <a:endParaRPr lang="zh-CN" altLang="en-US" sz="2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10272" y="1244782"/>
            <a:ext cx="10371455" cy="1601803"/>
            <a:chOff x="910272" y="1244782"/>
            <a:chExt cx="10371455" cy="1601803"/>
          </a:xfrm>
        </p:grpSpPr>
        <p:grpSp>
          <p:nvGrpSpPr>
            <p:cNvPr id="4" name="组合 3"/>
            <p:cNvGrpSpPr/>
            <p:nvPr/>
          </p:nvGrpSpPr>
          <p:grpSpPr>
            <a:xfrm>
              <a:off x="910272" y="1244782"/>
              <a:ext cx="4897833" cy="1601803"/>
              <a:chOff x="910272" y="1244782"/>
              <a:chExt cx="4897833" cy="1601803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910272" y="1244782"/>
                <a:ext cx="4897833" cy="1601803"/>
              </a:xfrm>
              <a:prstGeom prst="roundRect">
                <a:avLst>
                  <a:gd name="adj" fmla="val 928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208064" y="1880034"/>
                <a:ext cx="4369984" cy="82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“旗舰版”直播团队需要配置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名主播、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名编导、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名助理、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名运营、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名选品、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名场控、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名客服。“旗舰版”直播团队的职能分工如表所示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1530703" y="1244782"/>
                <a:ext cx="3656970" cy="508084"/>
                <a:chOff x="1877779" y="2428955"/>
                <a:chExt cx="3656970" cy="508084"/>
              </a:xfrm>
            </p:grpSpPr>
            <p:sp>
              <p:nvSpPr>
                <p:cNvPr id="40" name="矩形: 圆顶角 39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</a:t>
                  </a:r>
                  <a:r>
                    <a:rPr lang="zh-CN" altLang="en-US" dirty="0">
                      <a:solidFill>
                        <a:schemeClr val="accent2">
                          <a:alpha val="98000"/>
                        </a:schemeClr>
                      </a:solidFill>
                      <a:latin typeface="+mj-ea"/>
                      <a:ea typeface="+mj-ea"/>
                    </a:rPr>
                    <a:t>旗舰</a:t>
                  </a: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版”直播团队的职能分工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6383894" y="1244782"/>
              <a:ext cx="4897833" cy="1601803"/>
              <a:chOff x="6383894" y="1232082"/>
              <a:chExt cx="4897833" cy="1601803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6383894" y="1232082"/>
                <a:ext cx="4897833" cy="1601803"/>
              </a:xfrm>
              <a:prstGeom prst="roundRect">
                <a:avLst>
                  <a:gd name="adj" fmla="val 928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679090" y="1867334"/>
                <a:ext cx="4307441" cy="82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充分了解直播平台规则和行业趋势；进一步挖掘用户需求，精准选品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</a:rPr>
                  <a:t>；适当增加每周的直播场次；定期增设大型直播营销活动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7004325" y="1232082"/>
                <a:ext cx="3656970" cy="508084"/>
                <a:chOff x="1877779" y="2428955"/>
                <a:chExt cx="3656970" cy="508084"/>
              </a:xfrm>
            </p:grpSpPr>
            <p:sp>
              <p:nvSpPr>
                <p:cNvPr id="35" name="矩形: 圆顶角 34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“旗舰版”直播团队的运营策略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911225" y="3160420"/>
          <a:ext cx="10369549" cy="33125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2242"/>
                <a:gridCol w="9367307"/>
              </a:tblGrid>
              <a:tr h="351613"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</a:rPr>
                        <a:t>岗位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</a:rPr>
                        <a:t>职能分工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44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主播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熟悉商品、熟悉直播话术、介绍直播间促销活动、介绍及展示直播间商品、为用户答疑、营造直播间氛围，以及对直播内容进行复盘总结等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44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编导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研究竞品、策划主播人设、策划商品介绍节奏、策划及撰写直播话术、组织直播前沟通和预演、监测直播效果，以及对直播内容进行复盘总结等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13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助理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引导用户关注直播间、配合主播直播、提醒主播、传递直播间样品等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44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运营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定价、制定促销方式、直播平台活动运营、研究直播平台运营规则、策划直播间的促销活动、撰写商品文案，以及对直播内容进行复盘总结等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13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选品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了解用户需求、招募品牌商和供应商、选择商品、开展价格谈判、维护供货商，以及协助处理售后事务等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13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场控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调试直播设备、上架及下架商品、监测直播数据、传递临时信息，以及提醒主播注意事项等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13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客服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在直播间内回答商品相关咨询、商品的售后服务、商品的物流沟通等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</a:t>
            </a:r>
            <a:r>
              <a:rPr lang="zh-CN" altLang="en-US" dirty="0"/>
              <a:t>直播团队薪资模式</a:t>
            </a:r>
            <a:r>
              <a:rPr lang="en-US" altLang="zh-CN" dirty="0"/>
              <a:t>--</a:t>
            </a:r>
            <a:r>
              <a:rPr lang="zh-CN" altLang="en-US" sz="2800" dirty="0"/>
              <a:t>普通模式</a:t>
            </a:r>
            <a:endParaRPr lang="zh-CN" altLang="en-US" sz="2800" dirty="0"/>
          </a:p>
        </p:txBody>
      </p:sp>
      <p:grpSp>
        <p:nvGrpSpPr>
          <p:cNvPr id="201" name="组合 200"/>
          <p:cNvGrpSpPr/>
          <p:nvPr/>
        </p:nvGrpSpPr>
        <p:grpSpPr>
          <a:xfrm>
            <a:off x="700765" y="1260982"/>
            <a:ext cx="10790470" cy="5230224"/>
            <a:chOff x="700765" y="1260982"/>
            <a:chExt cx="10790470" cy="5230224"/>
          </a:xfrm>
        </p:grpSpPr>
        <p:grpSp>
          <p:nvGrpSpPr>
            <p:cNvPr id="197" name="组合 196"/>
            <p:cNvGrpSpPr/>
            <p:nvPr/>
          </p:nvGrpSpPr>
          <p:grpSpPr>
            <a:xfrm>
              <a:off x="700765" y="2160850"/>
              <a:ext cx="5114947" cy="3430488"/>
              <a:chOff x="700765" y="1260982"/>
              <a:chExt cx="5114947" cy="3430488"/>
            </a:xfrm>
          </p:grpSpPr>
          <p:sp>
            <p:nvSpPr>
              <p:cNvPr id="155" name="矩形: 圆角 154"/>
              <p:cNvSpPr/>
              <p:nvPr/>
            </p:nvSpPr>
            <p:spPr>
              <a:xfrm>
                <a:off x="707115" y="1269800"/>
                <a:ext cx="5108597" cy="3421670"/>
              </a:xfrm>
              <a:prstGeom prst="roundRect">
                <a:avLst>
                  <a:gd name="adj" fmla="val 434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6" name="矩形: 单圆角 155"/>
              <p:cNvSpPr/>
              <p:nvPr/>
            </p:nvSpPr>
            <p:spPr>
              <a:xfrm flipH="1">
                <a:off x="707114" y="1269799"/>
                <a:ext cx="2350544" cy="553943"/>
              </a:xfrm>
              <a:prstGeom prst="round1Rect">
                <a:avLst>
                  <a:gd name="adj" fmla="val 30349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OPPOSans B" panose="00020600040101010101" charset="-122"/>
                  <a:ea typeface="OPPOSans B" panose="00020600040101010101" charset="-122"/>
                </a:endParaRPr>
              </a:p>
            </p:txBody>
          </p:sp>
          <p:sp>
            <p:nvSpPr>
              <p:cNvPr id="157" name="矩形: 单圆角 156"/>
              <p:cNvSpPr/>
              <p:nvPr/>
            </p:nvSpPr>
            <p:spPr>
              <a:xfrm flipH="1">
                <a:off x="700765" y="1260982"/>
                <a:ext cx="552546" cy="562760"/>
              </a:xfrm>
              <a:prstGeom prst="round1Rect">
                <a:avLst>
                  <a:gd name="adj" fmla="val 33115"/>
                </a:avLst>
              </a:prstGeom>
              <a:solidFill>
                <a:schemeClr val="bg1">
                  <a:lumMod val="95000"/>
                  <a:alpha val="98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1</a:t>
                </a:r>
                <a:endParaRPr lang="zh-CN" altLang="en-US" sz="2400" dirty="0">
                  <a:gradFill>
                    <a:gsLst>
                      <a:gs pos="0">
                        <a:schemeClr val="accent1"/>
                      </a:gs>
                      <a:gs pos="9900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effectLst>
                    <a:outerShdw blurRad="254000" dist="101600" dir="2700000" algn="tl" rotWithShape="0">
                      <a:schemeClr val="accent1">
                        <a:lumMod val="75000"/>
                        <a:alpha val="20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1533533" y="1309361"/>
                <a:ext cx="1231106" cy="44941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rPr>
                  <a:t>薪资构成</a:t>
                </a:r>
                <a:endParaRPr lang="zh-CN" altLang="en-US" sz="2400" kern="100" dirty="0">
                  <a:solidFill>
                    <a:schemeClr val="accent2"/>
                  </a:solidFill>
                  <a:latin typeface="+mj-ea"/>
                  <a:ea typeface="+mj-ea"/>
                  <a:cs typeface="宋体" panose="02010600030101010101" pitchFamily="2" charset="-122"/>
                </a:endParaRPr>
              </a:p>
            </p:txBody>
          </p:sp>
          <p:sp>
            <p:nvSpPr>
              <p:cNvPr id="159" name="文本框 158"/>
              <p:cNvSpPr txBox="1"/>
              <p:nvPr/>
            </p:nvSpPr>
            <p:spPr>
              <a:xfrm>
                <a:off x="990317" y="1959069"/>
                <a:ext cx="4542194" cy="1057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根据团队成员的岗位和工作内容确定无责底薪，再给予适量的直播业绩提成，年底分配年终奖</a:t>
                </a: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62" name="文本框 161"/>
              <p:cNvSpPr txBox="1"/>
              <p:nvPr/>
            </p:nvSpPr>
            <p:spPr>
              <a:xfrm>
                <a:off x="990317" y="3461973"/>
                <a:ext cx="4542194" cy="1057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示例：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每月</a:t>
                </a: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6000</a:t>
                </a: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元无责底薪</a:t>
                </a: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+1%×</a:t>
                </a: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当月直播组业绩提成</a:t>
                </a: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+10 000</a:t>
                </a: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元年终奖</a:t>
                </a: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cxnSp>
            <p:nvCxnSpPr>
              <p:cNvPr id="164" name="直接连接符 163"/>
              <p:cNvCxnSpPr/>
              <p:nvPr/>
            </p:nvCxnSpPr>
            <p:spPr>
              <a:xfrm>
                <a:off x="1024764" y="3239160"/>
                <a:ext cx="447330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组合 197"/>
            <p:cNvGrpSpPr/>
            <p:nvPr/>
          </p:nvGrpSpPr>
          <p:grpSpPr>
            <a:xfrm>
              <a:off x="6376288" y="1260982"/>
              <a:ext cx="5114947" cy="5230224"/>
              <a:chOff x="6376288" y="1260982"/>
              <a:chExt cx="5114947" cy="5230224"/>
            </a:xfrm>
          </p:grpSpPr>
          <p:grpSp>
            <p:nvGrpSpPr>
              <p:cNvPr id="194" name="组合 193"/>
              <p:cNvGrpSpPr/>
              <p:nvPr/>
            </p:nvGrpSpPr>
            <p:grpSpPr>
              <a:xfrm>
                <a:off x="6376288" y="1260982"/>
                <a:ext cx="5114947" cy="1598465"/>
                <a:chOff x="6376288" y="1260982"/>
                <a:chExt cx="5114947" cy="1598465"/>
              </a:xfrm>
            </p:grpSpPr>
            <p:sp>
              <p:nvSpPr>
                <p:cNvPr id="168" name="矩形: 圆角 167"/>
                <p:cNvSpPr/>
                <p:nvPr/>
              </p:nvSpPr>
              <p:spPr>
                <a:xfrm>
                  <a:off x="6382638" y="1269800"/>
                  <a:ext cx="5108597" cy="1589647"/>
                </a:xfrm>
                <a:prstGeom prst="roundRect">
                  <a:avLst>
                    <a:gd name="adj" fmla="val 935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9" name="矩形: 单圆角 168"/>
                <p:cNvSpPr/>
                <p:nvPr/>
              </p:nvSpPr>
              <p:spPr>
                <a:xfrm flipH="1">
                  <a:off x="6382637" y="1269799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170" name="矩形: 单圆角 169"/>
                <p:cNvSpPr/>
                <p:nvPr/>
              </p:nvSpPr>
              <p:spPr>
                <a:xfrm flipH="1">
                  <a:off x="6376288" y="1260982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2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171" name="文本框 170"/>
                <p:cNvSpPr txBox="1"/>
                <p:nvPr/>
              </p:nvSpPr>
              <p:spPr>
                <a:xfrm>
                  <a:off x="7209055" y="1309361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模式优点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72" name="文本框 171"/>
                <p:cNvSpPr txBox="1"/>
                <p:nvPr/>
              </p:nvSpPr>
              <p:spPr>
                <a:xfrm>
                  <a:off x="6644067" y="1959069"/>
                  <a:ext cx="2539157" cy="337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明确、公平，且易于管理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6376288" y="3076862"/>
                <a:ext cx="5114947" cy="1598465"/>
                <a:chOff x="6376288" y="1260982"/>
                <a:chExt cx="5114947" cy="1598465"/>
              </a:xfrm>
            </p:grpSpPr>
            <p:sp>
              <p:nvSpPr>
                <p:cNvPr id="183" name="矩形: 圆角 182"/>
                <p:cNvSpPr/>
                <p:nvPr/>
              </p:nvSpPr>
              <p:spPr>
                <a:xfrm>
                  <a:off x="6382638" y="1269800"/>
                  <a:ext cx="5108597" cy="1589647"/>
                </a:xfrm>
                <a:prstGeom prst="roundRect">
                  <a:avLst>
                    <a:gd name="adj" fmla="val 935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4" name="矩形: 单圆角 183"/>
                <p:cNvSpPr/>
                <p:nvPr/>
              </p:nvSpPr>
              <p:spPr>
                <a:xfrm flipH="1">
                  <a:off x="6382637" y="1269799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185" name="矩形: 单圆角 184"/>
                <p:cNvSpPr/>
                <p:nvPr/>
              </p:nvSpPr>
              <p:spPr>
                <a:xfrm flipH="1">
                  <a:off x="6376288" y="1260982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3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186" name="文本框 185"/>
                <p:cNvSpPr txBox="1"/>
                <p:nvPr/>
              </p:nvSpPr>
              <p:spPr>
                <a:xfrm>
                  <a:off x="7209056" y="1309361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模式缺点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87" name="文本框 186"/>
                <p:cNvSpPr txBox="1"/>
                <p:nvPr/>
              </p:nvSpPr>
              <p:spPr>
                <a:xfrm>
                  <a:off x="6644067" y="1959069"/>
                  <a:ext cx="4644417" cy="6971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不足以激发团队成员的积极性和创新性，团队成员工作积极性难以保证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grpSp>
            <p:nvGrpSpPr>
              <p:cNvPr id="195" name="组合 194"/>
              <p:cNvGrpSpPr/>
              <p:nvPr/>
            </p:nvGrpSpPr>
            <p:grpSpPr>
              <a:xfrm>
                <a:off x="6376288" y="4892741"/>
                <a:ext cx="5114947" cy="1598465"/>
                <a:chOff x="6376288" y="4892741"/>
                <a:chExt cx="5114947" cy="1598465"/>
              </a:xfrm>
            </p:grpSpPr>
            <p:sp>
              <p:nvSpPr>
                <p:cNvPr id="189" name="矩形: 圆角 188"/>
                <p:cNvSpPr/>
                <p:nvPr/>
              </p:nvSpPr>
              <p:spPr>
                <a:xfrm>
                  <a:off x="6382638" y="4901559"/>
                  <a:ext cx="5108597" cy="1589647"/>
                </a:xfrm>
                <a:prstGeom prst="roundRect">
                  <a:avLst>
                    <a:gd name="adj" fmla="val 935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90" name="矩形: 单圆角 189"/>
                <p:cNvSpPr/>
                <p:nvPr/>
              </p:nvSpPr>
              <p:spPr>
                <a:xfrm flipH="1">
                  <a:off x="6382637" y="4901558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191" name="矩形: 单圆角 190"/>
                <p:cNvSpPr/>
                <p:nvPr/>
              </p:nvSpPr>
              <p:spPr>
                <a:xfrm flipH="1">
                  <a:off x="6376288" y="4892741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4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192" name="文本框 191"/>
                <p:cNvSpPr txBox="1"/>
                <p:nvPr/>
              </p:nvSpPr>
              <p:spPr>
                <a:xfrm>
                  <a:off x="7209056" y="4941120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适用场景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93" name="文本框 192"/>
                <p:cNvSpPr txBox="1"/>
                <p:nvPr/>
              </p:nvSpPr>
              <p:spPr>
                <a:xfrm>
                  <a:off x="6644067" y="5590828"/>
                  <a:ext cx="4644417" cy="6971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小型初创团队；团队成员流动性较低时；业务稳定期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</a:t>
            </a:r>
            <a:r>
              <a:rPr lang="zh-CN" altLang="en-US" dirty="0"/>
              <a:t>直播团队薪资模式</a:t>
            </a:r>
            <a:r>
              <a:rPr lang="en-US" altLang="zh-CN" dirty="0"/>
              <a:t>--</a:t>
            </a:r>
            <a:r>
              <a:rPr lang="zh-CN" altLang="en-US" sz="2800" dirty="0"/>
              <a:t>激励模式</a:t>
            </a:r>
            <a:endParaRPr lang="zh-CN" altLang="en-US" sz="2800" dirty="0"/>
          </a:p>
        </p:txBody>
      </p:sp>
      <p:grpSp>
        <p:nvGrpSpPr>
          <p:cNvPr id="45" name="组合 44"/>
          <p:cNvGrpSpPr/>
          <p:nvPr/>
        </p:nvGrpSpPr>
        <p:grpSpPr>
          <a:xfrm>
            <a:off x="700765" y="1257334"/>
            <a:ext cx="10790470" cy="5233872"/>
            <a:chOff x="700765" y="1257334"/>
            <a:chExt cx="10790470" cy="5233872"/>
          </a:xfrm>
        </p:grpSpPr>
        <p:grpSp>
          <p:nvGrpSpPr>
            <p:cNvPr id="32" name="组合 31"/>
            <p:cNvGrpSpPr/>
            <p:nvPr/>
          </p:nvGrpSpPr>
          <p:grpSpPr>
            <a:xfrm>
              <a:off x="6376288" y="1260982"/>
              <a:ext cx="5114947" cy="5230224"/>
              <a:chOff x="6376288" y="1260982"/>
              <a:chExt cx="5114947" cy="5230224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6376288" y="1260982"/>
                <a:ext cx="5114947" cy="1598465"/>
                <a:chOff x="6376288" y="1260982"/>
                <a:chExt cx="5114947" cy="1598465"/>
              </a:xfrm>
            </p:grpSpPr>
            <p:sp>
              <p:nvSpPr>
                <p:cNvPr id="23" name="矩形: 圆角 22"/>
                <p:cNvSpPr/>
                <p:nvPr/>
              </p:nvSpPr>
              <p:spPr>
                <a:xfrm>
                  <a:off x="6382638" y="1269800"/>
                  <a:ext cx="5108597" cy="1589647"/>
                </a:xfrm>
                <a:prstGeom prst="roundRect">
                  <a:avLst>
                    <a:gd name="adj" fmla="val 935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矩形: 单圆角 23"/>
                <p:cNvSpPr/>
                <p:nvPr/>
              </p:nvSpPr>
              <p:spPr>
                <a:xfrm flipH="1">
                  <a:off x="6382637" y="1269799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25" name="矩形: 单圆角 24"/>
                <p:cNvSpPr/>
                <p:nvPr/>
              </p:nvSpPr>
              <p:spPr>
                <a:xfrm flipH="1">
                  <a:off x="6376288" y="1260982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2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209055" y="1309361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模式优点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6644067" y="1959069"/>
                  <a:ext cx="4644417" cy="6197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激发团队成员的积极性和创新性，有助于提高团队的整体表现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6376288" y="3076861"/>
                <a:ext cx="5114947" cy="1598465"/>
                <a:chOff x="6376288" y="3076862"/>
                <a:chExt cx="5114947" cy="1598465"/>
              </a:xfrm>
            </p:grpSpPr>
            <p:sp>
              <p:nvSpPr>
                <p:cNvPr id="18" name="矩形: 圆角 17"/>
                <p:cNvSpPr/>
                <p:nvPr/>
              </p:nvSpPr>
              <p:spPr>
                <a:xfrm>
                  <a:off x="6382638" y="3085680"/>
                  <a:ext cx="5108597" cy="1589647"/>
                </a:xfrm>
                <a:prstGeom prst="roundRect">
                  <a:avLst>
                    <a:gd name="adj" fmla="val 935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9" name="矩形: 单圆角 18"/>
                <p:cNvSpPr/>
                <p:nvPr/>
              </p:nvSpPr>
              <p:spPr>
                <a:xfrm flipH="1">
                  <a:off x="6382637" y="3085679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20" name="矩形: 单圆角 19"/>
                <p:cNvSpPr/>
                <p:nvPr/>
              </p:nvSpPr>
              <p:spPr>
                <a:xfrm flipH="1">
                  <a:off x="6376288" y="3076862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3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7209056" y="3125241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模式缺点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6644067" y="3774949"/>
                  <a:ext cx="4644417" cy="6197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如没有设定合理目标和评价标准</a:t>
                  </a: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,</a:t>
                  </a: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可能会导致团队成员间竞争过于激烈</a:t>
                  </a: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,</a:t>
                  </a: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对团队团结和协作产生负面影响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6376288" y="4892741"/>
                <a:ext cx="5114947" cy="1598465"/>
                <a:chOff x="6376288" y="4892741"/>
                <a:chExt cx="5114947" cy="1598465"/>
              </a:xfrm>
            </p:grpSpPr>
            <p:sp>
              <p:nvSpPr>
                <p:cNvPr id="13" name="矩形: 圆角 12"/>
                <p:cNvSpPr/>
                <p:nvPr/>
              </p:nvSpPr>
              <p:spPr>
                <a:xfrm>
                  <a:off x="6382638" y="4901559"/>
                  <a:ext cx="5108597" cy="1589647"/>
                </a:xfrm>
                <a:prstGeom prst="roundRect">
                  <a:avLst>
                    <a:gd name="adj" fmla="val 935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" name="矩形: 单圆角 13"/>
                <p:cNvSpPr/>
                <p:nvPr/>
              </p:nvSpPr>
              <p:spPr>
                <a:xfrm flipH="1">
                  <a:off x="6382637" y="4901558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15" name="矩形: 单圆角 14"/>
                <p:cNvSpPr/>
                <p:nvPr/>
              </p:nvSpPr>
              <p:spPr>
                <a:xfrm flipH="1">
                  <a:off x="6376288" y="4892741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4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209056" y="4941120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适用场景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6644067" y="5590828"/>
                  <a:ext cx="3898503" cy="2996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公司快速增长期；需大力提升团队积极性时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</p:grpSp>
        <p:grpSp>
          <p:nvGrpSpPr>
            <p:cNvPr id="44" name="组合 43"/>
            <p:cNvGrpSpPr/>
            <p:nvPr/>
          </p:nvGrpSpPr>
          <p:grpSpPr>
            <a:xfrm>
              <a:off x="700765" y="1257334"/>
              <a:ext cx="5114947" cy="5233872"/>
              <a:chOff x="700765" y="1257334"/>
              <a:chExt cx="5114947" cy="5233872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707115" y="1266151"/>
                <a:ext cx="5108597" cy="5225055"/>
              </a:xfrm>
              <a:prstGeom prst="roundRect">
                <a:avLst>
                  <a:gd name="adj" fmla="val 434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5" name="矩形: 单圆角 34"/>
              <p:cNvSpPr/>
              <p:nvPr/>
            </p:nvSpPr>
            <p:spPr>
              <a:xfrm flipH="1">
                <a:off x="707114" y="1266151"/>
                <a:ext cx="2350544" cy="553943"/>
              </a:xfrm>
              <a:prstGeom prst="round1Rect">
                <a:avLst>
                  <a:gd name="adj" fmla="val 30349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OPPOSans B" panose="00020600040101010101" charset="-122"/>
                  <a:ea typeface="OPPOSans B" panose="00020600040101010101" charset="-122"/>
                </a:endParaRPr>
              </a:p>
            </p:txBody>
          </p:sp>
          <p:sp>
            <p:nvSpPr>
              <p:cNvPr id="36" name="矩形: 单圆角 35"/>
              <p:cNvSpPr/>
              <p:nvPr/>
            </p:nvSpPr>
            <p:spPr>
              <a:xfrm flipH="1">
                <a:off x="700765" y="1257334"/>
                <a:ext cx="552546" cy="562760"/>
              </a:xfrm>
              <a:prstGeom prst="round1Rect">
                <a:avLst>
                  <a:gd name="adj" fmla="val 33115"/>
                </a:avLst>
              </a:prstGeom>
              <a:solidFill>
                <a:schemeClr val="bg1">
                  <a:lumMod val="95000"/>
                  <a:alpha val="98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1</a:t>
                </a:r>
                <a:endParaRPr lang="zh-CN" altLang="en-US" sz="2400" dirty="0">
                  <a:gradFill>
                    <a:gsLst>
                      <a:gs pos="0">
                        <a:schemeClr val="accent1"/>
                      </a:gs>
                      <a:gs pos="9900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effectLst>
                    <a:outerShdw blurRad="254000" dist="101600" dir="2700000" algn="tl" rotWithShape="0">
                      <a:schemeClr val="accent1">
                        <a:lumMod val="75000"/>
                        <a:alpha val="20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533533" y="1305713"/>
                <a:ext cx="1231106" cy="44941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rPr>
                  <a:t>薪资构成</a:t>
                </a:r>
                <a:endParaRPr lang="zh-CN" altLang="en-US" sz="2400" kern="100" dirty="0">
                  <a:solidFill>
                    <a:schemeClr val="accent2"/>
                  </a:solidFill>
                  <a:latin typeface="+mj-ea"/>
                  <a:ea typeface="+mj-ea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990317" y="1955421"/>
                <a:ext cx="4542194" cy="619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通常包括相对低的基本工资、直播提成、阶梯绩效及阶梯年终奖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990317" y="2794905"/>
                <a:ext cx="4692026" cy="1579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示例：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每月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4500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元无责底薪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+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当月直播组业绩提成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×0.6%+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当月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A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+A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级年终奖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A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级绩效：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6000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           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B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级绩效：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5000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C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级绩效：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2800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           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D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级绩效：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0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1024764" y="2685023"/>
                <a:ext cx="447330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024764" y="4484770"/>
                <a:ext cx="447330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41"/>
              <p:cNvSpPr txBox="1"/>
              <p:nvPr/>
            </p:nvSpPr>
            <p:spPr>
              <a:xfrm>
                <a:off x="990317" y="4594652"/>
                <a:ext cx="4542194" cy="1781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员工一个自然年内若获得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5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次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A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级绩效和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5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次以上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B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级绩效可获得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A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级年终奖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20 000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元；若获得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3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次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A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级绩效和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7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次以上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B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级绩效，可获得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B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级年终奖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15 000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元；若获得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3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次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B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级或以上绩效和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7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次以上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C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级绩效，可获得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C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级年终奖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8000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元；难以满足上述条件者，获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D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级年终奖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1000</a:t>
                </a: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元</a:t>
                </a:r>
                <a:endPara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</a:t>
            </a:r>
            <a:r>
              <a:rPr lang="zh-CN" altLang="en-US" dirty="0"/>
              <a:t>直播团队薪资模式</a:t>
            </a:r>
            <a:r>
              <a:rPr lang="en-US" altLang="zh-CN" dirty="0"/>
              <a:t>--</a:t>
            </a:r>
            <a:r>
              <a:rPr lang="zh-CN" altLang="en-US" sz="2800" dirty="0"/>
              <a:t>合伙人模式</a:t>
            </a:r>
            <a:endParaRPr lang="zh-CN" altLang="en-US" sz="2800" dirty="0"/>
          </a:p>
        </p:txBody>
      </p:sp>
      <p:grpSp>
        <p:nvGrpSpPr>
          <p:cNvPr id="146" name="组合 145"/>
          <p:cNvGrpSpPr/>
          <p:nvPr/>
        </p:nvGrpSpPr>
        <p:grpSpPr>
          <a:xfrm>
            <a:off x="694085" y="1881374"/>
            <a:ext cx="10805070" cy="3751130"/>
            <a:chOff x="694085" y="1436874"/>
            <a:chExt cx="10805070" cy="3751130"/>
          </a:xfrm>
        </p:grpSpPr>
        <p:grpSp>
          <p:nvGrpSpPr>
            <p:cNvPr id="145" name="组合 144"/>
            <p:cNvGrpSpPr/>
            <p:nvPr/>
          </p:nvGrpSpPr>
          <p:grpSpPr>
            <a:xfrm>
              <a:off x="695325" y="3618237"/>
              <a:ext cx="10803830" cy="1569767"/>
              <a:chOff x="695325" y="3618237"/>
              <a:chExt cx="10803830" cy="1569767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695325" y="3618237"/>
                <a:ext cx="5114947" cy="1569767"/>
                <a:chOff x="695325" y="1436874"/>
                <a:chExt cx="5114947" cy="1569767"/>
              </a:xfrm>
            </p:grpSpPr>
            <p:sp>
              <p:nvSpPr>
                <p:cNvPr id="61" name="矩形: 圆角 60"/>
                <p:cNvSpPr/>
                <p:nvPr/>
              </p:nvSpPr>
              <p:spPr>
                <a:xfrm>
                  <a:off x="701675" y="1445693"/>
                  <a:ext cx="5108597" cy="1560948"/>
                </a:xfrm>
                <a:prstGeom prst="roundRect">
                  <a:avLst>
                    <a:gd name="adj" fmla="val 9528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2" name="矩形: 单圆角 61"/>
                <p:cNvSpPr/>
                <p:nvPr/>
              </p:nvSpPr>
              <p:spPr>
                <a:xfrm flipH="1">
                  <a:off x="701674" y="1445691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63" name="矩形: 单圆角 62"/>
                <p:cNvSpPr/>
                <p:nvPr/>
              </p:nvSpPr>
              <p:spPr>
                <a:xfrm flipH="1">
                  <a:off x="695325" y="1436874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2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128" name="文本框 127"/>
                <p:cNvSpPr txBox="1"/>
                <p:nvPr/>
              </p:nvSpPr>
              <p:spPr>
                <a:xfrm>
                  <a:off x="1528092" y="1485253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模式优点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29" name="文本框 128"/>
                <p:cNvSpPr txBox="1"/>
                <p:nvPr/>
              </p:nvSpPr>
              <p:spPr>
                <a:xfrm>
                  <a:off x="956228" y="2134961"/>
                  <a:ext cx="4751896" cy="6971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强化核心团队成员的参与感和归属感，利于留住人才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6384208" y="3618237"/>
                <a:ext cx="5114947" cy="1569767"/>
                <a:chOff x="6701708" y="3618237"/>
                <a:chExt cx="5114947" cy="1569767"/>
              </a:xfrm>
            </p:grpSpPr>
            <p:sp>
              <p:nvSpPr>
                <p:cNvPr id="131" name="矩形: 圆角 130"/>
                <p:cNvSpPr/>
                <p:nvPr/>
              </p:nvSpPr>
              <p:spPr>
                <a:xfrm>
                  <a:off x="6708058" y="3627056"/>
                  <a:ext cx="5108597" cy="1560948"/>
                </a:xfrm>
                <a:prstGeom prst="roundRect">
                  <a:avLst>
                    <a:gd name="adj" fmla="val 9528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2" name="矩形: 单圆角 131"/>
                <p:cNvSpPr/>
                <p:nvPr/>
              </p:nvSpPr>
              <p:spPr>
                <a:xfrm flipH="1">
                  <a:off x="6708057" y="3627054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133" name="矩形: 单圆角 132"/>
                <p:cNvSpPr/>
                <p:nvPr/>
              </p:nvSpPr>
              <p:spPr>
                <a:xfrm flipH="1">
                  <a:off x="6701708" y="3618237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4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134" name="文本框 133"/>
                <p:cNvSpPr txBox="1"/>
                <p:nvPr/>
              </p:nvSpPr>
              <p:spPr>
                <a:xfrm>
                  <a:off x="7534475" y="3666616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适用场景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5" name="文本框 134"/>
                <p:cNvSpPr txBox="1"/>
                <p:nvPr/>
              </p:nvSpPr>
              <p:spPr>
                <a:xfrm>
                  <a:off x="7069448" y="4316324"/>
                  <a:ext cx="4385816" cy="337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公司成长阶段；希望激励核心员工长期发展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694085" y="1436874"/>
              <a:ext cx="10803830" cy="1618146"/>
              <a:chOff x="695325" y="1436874"/>
              <a:chExt cx="10803830" cy="161814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695325" y="1436874"/>
                <a:ext cx="5114947" cy="1569767"/>
                <a:chOff x="695325" y="1436874"/>
                <a:chExt cx="5114947" cy="1569767"/>
              </a:xfrm>
            </p:grpSpPr>
            <p:sp>
              <p:nvSpPr>
                <p:cNvPr id="23" name="矩形: 圆角 22"/>
                <p:cNvSpPr/>
                <p:nvPr/>
              </p:nvSpPr>
              <p:spPr>
                <a:xfrm>
                  <a:off x="701675" y="1445693"/>
                  <a:ext cx="5108597" cy="1560948"/>
                </a:xfrm>
                <a:prstGeom prst="roundRect">
                  <a:avLst>
                    <a:gd name="adj" fmla="val 9528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矩形: 单圆角 23"/>
                <p:cNvSpPr/>
                <p:nvPr/>
              </p:nvSpPr>
              <p:spPr>
                <a:xfrm flipH="1">
                  <a:off x="701674" y="1445691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25" name="矩形: 单圆角 24"/>
                <p:cNvSpPr/>
                <p:nvPr/>
              </p:nvSpPr>
              <p:spPr>
                <a:xfrm flipH="1">
                  <a:off x="695325" y="1436874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1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1528092" y="1485253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薪资构成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934456" y="2134961"/>
                  <a:ext cx="4751896" cy="6971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利润分红，</a:t>
                  </a: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POSans M" panose="00020600040101010101" pitchFamily="18" charset="-122"/>
                      <a:ea typeface="OPPOSans M" panose="00020600040101010101" pitchFamily="18" charset="-122"/>
                    </a:rPr>
                    <a:t>示例：</a:t>
                  </a: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月度直播组净利润</a:t>
                  </a:r>
                  <a:r>
                    <a:rPr kumimoji="0" lang="en-US" altLang="zh-CN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×8% + </a:t>
                  </a: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年终直播组净利润</a:t>
                  </a:r>
                  <a:r>
                    <a:rPr kumimoji="0" lang="en-US" altLang="zh-CN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×30%</a:t>
                  </a:r>
                  <a:endPara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grpSp>
            <p:nvGrpSpPr>
              <p:cNvPr id="137" name="组合 136"/>
              <p:cNvGrpSpPr/>
              <p:nvPr/>
            </p:nvGrpSpPr>
            <p:grpSpPr>
              <a:xfrm>
                <a:off x="6384208" y="1485253"/>
                <a:ext cx="5114947" cy="1569767"/>
                <a:chOff x="695325" y="1436874"/>
                <a:chExt cx="5114947" cy="1569767"/>
              </a:xfrm>
            </p:grpSpPr>
            <p:sp>
              <p:nvSpPr>
                <p:cNvPr id="138" name="矩形: 圆角 137"/>
                <p:cNvSpPr/>
                <p:nvPr/>
              </p:nvSpPr>
              <p:spPr>
                <a:xfrm>
                  <a:off x="701675" y="1445693"/>
                  <a:ext cx="5108597" cy="1560948"/>
                </a:xfrm>
                <a:prstGeom prst="roundRect">
                  <a:avLst>
                    <a:gd name="adj" fmla="val 9528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9" name="矩形: 单圆角 138"/>
                <p:cNvSpPr/>
                <p:nvPr/>
              </p:nvSpPr>
              <p:spPr>
                <a:xfrm flipH="1">
                  <a:off x="701674" y="1445691"/>
                  <a:ext cx="2350544" cy="553943"/>
                </a:xfrm>
                <a:prstGeom prst="round1Rect">
                  <a:avLst>
                    <a:gd name="adj" fmla="val 30349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prstClr val="white"/>
                    </a:solidFill>
                    <a:latin typeface="OPPOSans B" panose="00020600040101010101" charset="-122"/>
                    <a:ea typeface="OPPOSans B" panose="00020600040101010101" charset="-122"/>
                  </a:endParaRPr>
                </a:p>
              </p:txBody>
            </p:sp>
            <p:sp>
              <p:nvSpPr>
                <p:cNvPr id="140" name="矩形: 单圆角 139"/>
                <p:cNvSpPr/>
                <p:nvPr/>
              </p:nvSpPr>
              <p:spPr>
                <a:xfrm flipH="1">
                  <a:off x="695325" y="1436874"/>
                  <a:ext cx="552546" cy="562760"/>
                </a:xfrm>
                <a:prstGeom prst="round1Rect">
                  <a:avLst>
                    <a:gd name="adj" fmla="val 33115"/>
                  </a:avLst>
                </a:prstGeom>
                <a:solidFill>
                  <a:schemeClr val="bg1">
                    <a:lumMod val="95000"/>
                    <a:alpha val="98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gradFill>
                        <a:gsLst>
                          <a:gs pos="0">
                            <a:schemeClr val="accent1"/>
                          </a:gs>
                          <a:gs pos="99000">
                            <a:schemeClr val="accent1">
                              <a:lumMod val="75000"/>
                            </a:schemeClr>
                          </a:gs>
                        </a:gsLst>
                        <a:lin ang="2700000" scaled="1"/>
                      </a:gradFill>
                      <a:effectLst>
                        <a:outerShdw blurRad="254000" dist="101600" dir="2700000" algn="tl" rotWithShape="0">
                          <a:schemeClr val="accent1">
                            <a:lumMod val="75000"/>
                            <a:alpha val="20000"/>
                          </a:schemeClr>
                        </a:outerShdw>
                      </a:effectLst>
                      <a:latin typeface="+mj-ea"/>
                      <a:ea typeface="+mj-ea"/>
                    </a:rPr>
                    <a:t>3</a:t>
                  </a:r>
                  <a:endParaRPr lang="zh-CN" altLang="en-US" sz="2400" dirty="0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  <a:effectLst>
                      <a:outerShdw blurRad="254000" dist="101600" dir="2700000" algn="tl" rotWithShape="0">
                        <a:schemeClr val="accent1">
                          <a:lumMod val="7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  <p:sp>
              <p:nvSpPr>
                <p:cNvPr id="141" name="文本框 140"/>
                <p:cNvSpPr txBox="1"/>
                <p:nvPr/>
              </p:nvSpPr>
              <p:spPr>
                <a:xfrm>
                  <a:off x="1528092" y="1485253"/>
                  <a:ext cx="1231107" cy="449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kern="100" dirty="0">
                      <a:solidFill>
                        <a:schemeClr val="accent2"/>
                      </a:solidFill>
                      <a:latin typeface="+mj-ea"/>
                      <a:ea typeface="+mj-ea"/>
                      <a:cs typeface="宋体" panose="02010600030101010101" pitchFamily="2" charset="-122"/>
                    </a:rPr>
                    <a:t>模式缺点</a:t>
                  </a:r>
                  <a:endPara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42" name="文本框 141"/>
                <p:cNvSpPr txBox="1"/>
                <p:nvPr/>
              </p:nvSpPr>
              <p:spPr>
                <a:xfrm>
                  <a:off x="967114" y="2134961"/>
                  <a:ext cx="4751896" cy="6971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需公司具有较高的成长性，否则也可能造成人才流失，给团队稳定性带来不利影响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872797" y="2449964"/>
            <a:ext cx="8446407" cy="1958072"/>
            <a:chOff x="1934153" y="2323586"/>
            <a:chExt cx="8446407" cy="1958072"/>
          </a:xfrm>
        </p:grpSpPr>
        <p:sp>
          <p:nvSpPr>
            <p:cNvPr id="12" name="文本框 11"/>
            <p:cNvSpPr txBox="1"/>
            <p:nvPr/>
          </p:nvSpPr>
          <p:spPr>
            <a:xfrm>
              <a:off x="4840582" y="2933290"/>
              <a:ext cx="5539978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直播营销的主播打造</a:t>
              </a:r>
              <a:endPara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934153" y="2323586"/>
              <a:ext cx="2516610" cy="1958072"/>
              <a:chOff x="1934153" y="2323586"/>
              <a:chExt cx="2516610" cy="195807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052691" y="2323586"/>
                <a:ext cx="2398072" cy="1958072"/>
                <a:chOff x="2052691" y="2323586"/>
                <a:chExt cx="2398072" cy="1958072"/>
              </a:xfrm>
            </p:grpSpPr>
            <p:sp>
              <p:nvSpPr>
                <p:cNvPr id="3" name="任意多边形: 形状 2"/>
                <p:cNvSpPr/>
                <p:nvPr/>
              </p:nvSpPr>
              <p:spPr>
                <a:xfrm rot="9314560">
                  <a:off x="2052691" y="2323586"/>
                  <a:ext cx="2398072" cy="1958072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4" name="任意多边形: 形状 3"/>
                <p:cNvSpPr/>
                <p:nvPr/>
              </p:nvSpPr>
              <p:spPr>
                <a:xfrm rot="9035540">
                  <a:off x="2144994" y="2400387"/>
                  <a:ext cx="2220482" cy="1813065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5" name="任意多边形: 形状 4"/>
                <p:cNvSpPr/>
                <p:nvPr/>
              </p:nvSpPr>
              <p:spPr>
                <a:xfrm>
                  <a:off x="2292758" y="2517098"/>
                  <a:ext cx="2108216" cy="1670083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131262" y="2844308"/>
                  <a:ext cx="573875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altLang="zh-CN" sz="6600" dirty="0">
                      <a:solidFill>
                        <a:schemeClr val="bg1">
                          <a:alpha val="95000"/>
                        </a:schemeClr>
                      </a:solidFill>
                      <a:latin typeface="+mj-ea"/>
                      <a:ea typeface="+mj-ea"/>
                    </a:rPr>
                    <a:t>5</a:t>
                  </a:r>
                  <a:endParaRPr lang="zh-CN" altLang="en-US" sz="6600" dirty="0">
                    <a:solidFill>
                      <a:schemeClr val="bg1">
                        <a:alpha val="9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1934153" y="2575729"/>
                <a:ext cx="268579" cy="2685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048125" y="4084172"/>
                <a:ext cx="180762" cy="180762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 </a:t>
            </a:r>
            <a:r>
              <a:rPr lang="zh-CN" altLang="en-US" dirty="0"/>
              <a:t>人气主播具备的特点</a:t>
            </a:r>
            <a:r>
              <a:rPr lang="en-US" altLang="zh-CN" dirty="0"/>
              <a:t>--</a:t>
            </a:r>
            <a:r>
              <a:rPr lang="zh-CN" altLang="en-US" sz="2800" dirty="0"/>
              <a:t>有正向的价值观</a:t>
            </a:r>
            <a:endParaRPr lang="zh-CN" altLang="en-US" sz="2800" dirty="0"/>
          </a:p>
        </p:txBody>
      </p:sp>
      <p:grpSp>
        <p:nvGrpSpPr>
          <p:cNvPr id="147" name="组合 146"/>
          <p:cNvGrpSpPr/>
          <p:nvPr/>
        </p:nvGrpSpPr>
        <p:grpSpPr>
          <a:xfrm>
            <a:off x="-4299" y="6246883"/>
            <a:ext cx="12200597" cy="661917"/>
            <a:chOff x="0" y="6527386"/>
            <a:chExt cx="12200597" cy="661917"/>
          </a:xfrm>
        </p:grpSpPr>
        <p:sp>
          <p:nvSpPr>
            <p:cNvPr id="148" name="矩形: 圆角 147"/>
            <p:cNvSpPr/>
            <p:nvPr/>
          </p:nvSpPr>
          <p:spPr>
            <a:xfrm>
              <a:off x="0" y="6527386"/>
              <a:ext cx="12200597" cy="59367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49" name="矩形: 圆角 148"/>
            <p:cNvSpPr/>
            <p:nvPr/>
          </p:nvSpPr>
          <p:spPr>
            <a:xfrm>
              <a:off x="0" y="6595625"/>
              <a:ext cx="12200597" cy="593678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0" name="等腰三角形 9"/>
          <p:cNvSpPr/>
          <p:nvPr/>
        </p:nvSpPr>
        <p:spPr>
          <a:xfrm rot="16200000" flipH="1">
            <a:off x="5679622" y="1757916"/>
            <a:ext cx="4395258" cy="3789016"/>
          </a:xfrm>
          <a:prstGeom prst="triangle">
            <a:avLst/>
          </a:prstGeom>
          <a:gradFill>
            <a:gsLst>
              <a:gs pos="0">
                <a:schemeClr val="accent1">
                  <a:alpha val="16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2023956" y="1757916"/>
            <a:ext cx="4395258" cy="3789016"/>
          </a:xfrm>
          <a:prstGeom prst="triangle">
            <a:avLst/>
          </a:prstGeom>
          <a:gradFill>
            <a:gsLst>
              <a:gs pos="0">
                <a:schemeClr val="accent1">
                  <a:alpha val="16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66006" y="2204058"/>
            <a:ext cx="2811042" cy="2811042"/>
          </a:xfrm>
          <a:prstGeom prst="ellipse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 rot="5400000">
            <a:off x="4481982" y="3387166"/>
            <a:ext cx="352390" cy="352390"/>
            <a:chOff x="5852160" y="2613660"/>
            <a:chExt cx="487680" cy="487680"/>
          </a:xfrm>
        </p:grpSpPr>
        <p:sp>
          <p:nvSpPr>
            <p:cNvPr id="45" name="椭圆 44"/>
            <p:cNvSpPr/>
            <p:nvPr/>
          </p:nvSpPr>
          <p:spPr>
            <a:xfrm>
              <a:off x="5852160" y="261366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6" name="箭头: V 形 45"/>
            <p:cNvSpPr/>
            <p:nvPr/>
          </p:nvSpPr>
          <p:spPr>
            <a:xfrm rot="5400000">
              <a:off x="5974080" y="273558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6200000" flipH="1">
            <a:off x="7300498" y="3387166"/>
            <a:ext cx="352390" cy="352390"/>
            <a:chOff x="5852160" y="2613660"/>
            <a:chExt cx="487680" cy="487680"/>
          </a:xfrm>
        </p:grpSpPr>
        <p:sp>
          <p:nvSpPr>
            <p:cNvPr id="43" name="椭圆 42"/>
            <p:cNvSpPr/>
            <p:nvPr/>
          </p:nvSpPr>
          <p:spPr>
            <a:xfrm>
              <a:off x="5852160" y="261366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 rot="5400000">
              <a:off x="5974080" y="273558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925112" y="2480849"/>
            <a:ext cx="2228850" cy="2228850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49807" y="2923210"/>
            <a:ext cx="1979460" cy="14076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直播营销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合作与收益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分配方式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388036" y="2929465"/>
            <a:ext cx="2489235" cy="1445918"/>
            <a:chOff x="1388036" y="2875781"/>
            <a:chExt cx="2489235" cy="1445918"/>
          </a:xfrm>
        </p:grpSpPr>
        <p:grpSp>
          <p:nvGrpSpPr>
            <p:cNvPr id="49" name="组合 48"/>
            <p:cNvGrpSpPr/>
            <p:nvPr/>
          </p:nvGrpSpPr>
          <p:grpSpPr>
            <a:xfrm>
              <a:off x="1451554" y="2875781"/>
              <a:ext cx="2362200" cy="546356"/>
              <a:chOff x="1451554" y="2875781"/>
              <a:chExt cx="2362200" cy="546356"/>
            </a:xfrm>
          </p:grpSpPr>
          <p:sp>
            <p:nvSpPr>
              <p:cNvPr id="41" name="梯形 40"/>
              <p:cNvSpPr/>
              <p:nvPr/>
            </p:nvSpPr>
            <p:spPr>
              <a:xfrm>
                <a:off x="1451554" y="3231637"/>
                <a:ext cx="2362200" cy="190500"/>
              </a:xfrm>
              <a:prstGeom prst="trapezoid">
                <a:avLst>
                  <a:gd name="adj" fmla="val 183222"/>
                </a:avLst>
              </a:prstGeom>
              <a:gradFill>
                <a:gsLst>
                  <a:gs pos="100000">
                    <a:schemeClr val="accent1">
                      <a:alpha val="42000"/>
                    </a:schemeClr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1"/>
              </a:gradFill>
              <a:ln cap="rnd">
                <a:gradFill>
                  <a:gsLst>
                    <a:gs pos="100000">
                      <a:schemeClr val="accent1"/>
                    </a:gs>
                    <a:gs pos="1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914509" y="2875781"/>
                <a:ext cx="1436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社会责任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388036" y="3624520"/>
              <a:ext cx="2489235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展示主播的社会责任感引起用户的好感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298413" y="2929465"/>
            <a:ext cx="2489235" cy="1806016"/>
            <a:chOff x="8298413" y="2875781"/>
            <a:chExt cx="2489235" cy="1806016"/>
          </a:xfrm>
        </p:grpSpPr>
        <p:grpSp>
          <p:nvGrpSpPr>
            <p:cNvPr id="51" name="组合 50"/>
            <p:cNvGrpSpPr/>
            <p:nvPr/>
          </p:nvGrpSpPr>
          <p:grpSpPr>
            <a:xfrm>
              <a:off x="8361931" y="2875781"/>
              <a:ext cx="2362200" cy="530069"/>
              <a:chOff x="8361931" y="2875781"/>
              <a:chExt cx="2362200" cy="530069"/>
            </a:xfrm>
          </p:grpSpPr>
          <p:sp>
            <p:nvSpPr>
              <p:cNvPr id="32" name="梯形 31"/>
              <p:cNvSpPr/>
              <p:nvPr/>
            </p:nvSpPr>
            <p:spPr>
              <a:xfrm>
                <a:off x="8361931" y="3215350"/>
                <a:ext cx="2362200" cy="190500"/>
              </a:xfrm>
              <a:prstGeom prst="trapezoid">
                <a:avLst>
                  <a:gd name="adj" fmla="val 183222"/>
                </a:avLst>
              </a:prstGeom>
              <a:gradFill>
                <a:gsLst>
                  <a:gs pos="100000">
                    <a:schemeClr val="accent1">
                      <a:alpha val="42000"/>
                    </a:schemeClr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1"/>
              </a:gradFill>
              <a:ln cap="rnd">
                <a:gradFill>
                  <a:gsLst>
                    <a:gs pos="100000">
                      <a:schemeClr val="accent1"/>
                    </a:gs>
                    <a:gs pos="1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8824885" y="2875781"/>
                <a:ext cx="1436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团队责任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8298413" y="3624520"/>
              <a:ext cx="2489235" cy="1057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用户更相信主播及其团队的责任心，更信赖主播推荐的商品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 </a:t>
            </a:r>
            <a:r>
              <a:rPr lang="zh-CN" altLang="en-US" dirty="0"/>
              <a:t>人气主播具备的特点</a:t>
            </a:r>
            <a:r>
              <a:rPr lang="en-US" altLang="zh-CN" dirty="0"/>
              <a:t>--</a:t>
            </a:r>
            <a:r>
              <a:rPr lang="zh-CN" altLang="en-US" sz="2800" dirty="0"/>
              <a:t>语言幽默风趣</a:t>
            </a:r>
            <a:endParaRPr lang="zh-CN" altLang="en-US" dirty="0"/>
          </a:p>
        </p:txBody>
      </p:sp>
      <p:grpSp>
        <p:nvGrpSpPr>
          <p:cNvPr id="97" name="组合 96"/>
          <p:cNvGrpSpPr/>
          <p:nvPr/>
        </p:nvGrpSpPr>
        <p:grpSpPr>
          <a:xfrm>
            <a:off x="0" y="6393437"/>
            <a:ext cx="12200597" cy="661917"/>
            <a:chOff x="0" y="6527386"/>
            <a:chExt cx="12200597" cy="661917"/>
          </a:xfrm>
        </p:grpSpPr>
        <p:sp>
          <p:nvSpPr>
            <p:cNvPr id="98" name="矩形: 圆角 97"/>
            <p:cNvSpPr/>
            <p:nvPr/>
          </p:nvSpPr>
          <p:spPr>
            <a:xfrm>
              <a:off x="0" y="6527386"/>
              <a:ext cx="12200597" cy="59367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9" name="矩形: 圆角 98"/>
            <p:cNvSpPr/>
            <p:nvPr/>
          </p:nvSpPr>
          <p:spPr>
            <a:xfrm>
              <a:off x="0" y="6595625"/>
              <a:ext cx="12200597" cy="593678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37389" y="1221045"/>
            <a:ext cx="10117221" cy="1021659"/>
            <a:chOff x="1037389" y="1221045"/>
            <a:chExt cx="10117221" cy="1021659"/>
          </a:xfrm>
        </p:grpSpPr>
        <p:sp>
          <p:nvSpPr>
            <p:cNvPr id="7" name="矩形: 圆角 6"/>
            <p:cNvSpPr/>
            <p:nvPr/>
          </p:nvSpPr>
          <p:spPr>
            <a:xfrm>
              <a:off x="1037389" y="1221045"/>
              <a:ext cx="10117221" cy="1021659"/>
            </a:xfrm>
            <a:prstGeom prst="roundRect">
              <a:avLst>
                <a:gd name="adj" fmla="val 119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91771" y="1337119"/>
              <a:ext cx="9608457" cy="78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幽默风趣的语言，有助于提升主播的个人魅力，也有助于调节直播间的气氛。在幽默风趣的氛围中，即使是毫不相识的用户，也愿意交流彼此的看法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" name="Rounded Rectangle 8+"/>
            <p:cNvSpPr/>
            <p:nvPr/>
          </p:nvSpPr>
          <p:spPr>
            <a:xfrm>
              <a:off x="1037390" y="1221045"/>
              <a:ext cx="109240" cy="1021659"/>
            </a:xfrm>
            <a:prstGeom prst="roundRect">
              <a:avLst>
                <a:gd name="adj" fmla="val 45772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860980" y="2497739"/>
            <a:ext cx="6470041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训练幽默风趣语言，可以从以下三个方面进行训练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: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34702" y="3025774"/>
            <a:ext cx="7122596" cy="193676"/>
            <a:chOff x="3968496" y="1664208"/>
            <a:chExt cx="4163441" cy="82299"/>
          </a:xfrm>
        </p:grpSpPr>
        <p:sp>
          <p:nvSpPr>
            <p:cNvPr id="12" name="任意多边形: 形状 11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4" name="文本框-14" hidden="1"/>
          <p:cNvSpPr txBox="1"/>
          <p:nvPr/>
        </p:nvSpPr>
        <p:spPr>
          <a:xfrm>
            <a:off x="3375265" y="3476625"/>
            <a:ext cx="455253" cy="12311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9" name="文本框-19" hidden="1"/>
          <p:cNvSpPr txBox="1"/>
          <p:nvPr/>
        </p:nvSpPr>
        <p:spPr>
          <a:xfrm>
            <a:off x="5371622" y="3476625"/>
            <a:ext cx="650819" cy="12311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2" name="文本框-22" hidden="1"/>
          <p:cNvSpPr txBox="1"/>
          <p:nvPr/>
        </p:nvSpPr>
        <p:spPr>
          <a:xfrm>
            <a:off x="7181372" y="3476625"/>
            <a:ext cx="650819" cy="12311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34670" y="4785062"/>
            <a:ext cx="1903085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巧妙的语气</a:t>
            </a:r>
            <a:endParaRPr kumimoji="0" lang="zh-CN" altLang="zh-CN" sz="2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>
            <a:off x="2283292" y="3598117"/>
            <a:ext cx="1005840" cy="1005840"/>
          </a:xfrm>
          <a:prstGeom prst="ellipse">
            <a:avLst/>
          </a:prstGeom>
          <a:gradFill>
            <a:gsLst>
              <a:gs pos="99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279400" dist="97790" dir="2699993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47962" y="5067300"/>
            <a:ext cx="2476500" cy="600824"/>
            <a:chOff x="2162175" y="5067300"/>
            <a:chExt cx="2476500" cy="600824"/>
          </a:xfrm>
        </p:grpSpPr>
        <p:sp>
          <p:nvSpPr>
            <p:cNvPr id="40" name="椭圆 39"/>
            <p:cNvSpPr/>
            <p:nvPr/>
          </p:nvSpPr>
          <p:spPr>
            <a:xfrm>
              <a:off x="2162175" y="5212413"/>
              <a:ext cx="2476500" cy="4557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47900" y="5067300"/>
              <a:ext cx="2305050" cy="42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27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5593080" y="3598117"/>
            <a:ext cx="1005840" cy="1005840"/>
          </a:xfrm>
          <a:prstGeom prst="ellipse">
            <a:avLst/>
          </a:prstGeom>
          <a:gradFill>
            <a:gsLst>
              <a:gs pos="99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279400" dist="97790" dir="2699993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170105" y="4785062"/>
            <a:ext cx="185179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丰富的素材</a:t>
            </a:r>
            <a:endParaRPr kumimoji="0" lang="zh-CN" altLang="zh-CN" sz="2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857750" y="5067300"/>
            <a:ext cx="2476500" cy="600824"/>
            <a:chOff x="2162175" y="5067300"/>
            <a:chExt cx="2476500" cy="600824"/>
          </a:xfrm>
        </p:grpSpPr>
        <p:sp>
          <p:nvSpPr>
            <p:cNvPr id="49" name="椭圆 48"/>
            <p:cNvSpPr/>
            <p:nvPr/>
          </p:nvSpPr>
          <p:spPr>
            <a:xfrm>
              <a:off x="2162175" y="5212413"/>
              <a:ext cx="2476500" cy="4557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247900" y="5067300"/>
              <a:ext cx="2305050" cy="42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27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21" name="椭圆 20"/>
          <p:cNvSpPr/>
          <p:nvPr>
            <p:custDataLst>
              <p:tags r:id="rId3"/>
            </p:custDataLst>
          </p:nvPr>
        </p:nvSpPr>
        <p:spPr>
          <a:xfrm>
            <a:off x="8902868" y="3598117"/>
            <a:ext cx="1005840" cy="1005840"/>
          </a:xfrm>
          <a:prstGeom prst="ellipse">
            <a:avLst/>
          </a:prstGeom>
          <a:gradFill>
            <a:gsLst>
              <a:gs pos="99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279400" dist="97790" dir="2699993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46606" y="4785062"/>
            <a:ext cx="151836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模仿学习</a:t>
            </a:r>
            <a:endParaRPr kumimoji="0" lang="zh-CN" altLang="zh-CN" sz="2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167538" y="5067300"/>
            <a:ext cx="2476500" cy="600824"/>
            <a:chOff x="2162175" y="5067300"/>
            <a:chExt cx="2476500" cy="600824"/>
          </a:xfrm>
        </p:grpSpPr>
        <p:sp>
          <p:nvSpPr>
            <p:cNvPr id="52" name="椭圆 51"/>
            <p:cNvSpPr/>
            <p:nvPr/>
          </p:nvSpPr>
          <p:spPr>
            <a:xfrm>
              <a:off x="2162175" y="5212413"/>
              <a:ext cx="2476500" cy="4557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247900" y="5067300"/>
              <a:ext cx="2305050" cy="42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27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直播团队的构建方法</a:t>
            </a:r>
            <a:r>
              <a:rPr lang="en-US" altLang="zh-CN" dirty="0"/>
              <a:t>--</a:t>
            </a:r>
            <a:r>
              <a:rPr lang="zh-CN" altLang="en-US" sz="2600" dirty="0"/>
              <a:t>新手主播的直播团队构建方法</a:t>
            </a:r>
            <a:endParaRPr lang="zh-CN" altLang="en-US" sz="26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93318" y="1342367"/>
            <a:ext cx="10676462" cy="4958166"/>
            <a:chOff x="393318" y="1342367"/>
            <a:chExt cx="10676462" cy="4958166"/>
          </a:xfrm>
        </p:grpSpPr>
        <p:grpSp>
          <p:nvGrpSpPr>
            <p:cNvPr id="3" name="组合 2"/>
            <p:cNvGrpSpPr/>
            <p:nvPr/>
          </p:nvGrpSpPr>
          <p:grpSpPr>
            <a:xfrm>
              <a:off x="5773079" y="1483678"/>
              <a:ext cx="4152484" cy="683781"/>
              <a:chOff x="6167937" y="1483678"/>
              <a:chExt cx="4152484" cy="683781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6167937" y="1483678"/>
                <a:ext cx="3077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进入直播平台秀出自我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000">
                        <a:srgbClr val="3E4299">
                          <a:lumMod val="75000"/>
                        </a:srgbClr>
                      </a:gs>
                      <a:gs pos="0">
                        <a:srgbClr val="3E4299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191085" y="1905336"/>
                <a:ext cx="4129336" cy="2621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每个人都可以在直播平台开播，展现自己的独特优势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393318" y="1342367"/>
              <a:ext cx="4958166" cy="4958166"/>
            </a:xfrm>
            <a:prstGeom prst="ellipse">
              <a:avLst/>
            </a:prstGeom>
            <a:noFill/>
            <a:ln w="28575" cap="flat" cmpd="sng" algn="ctr">
              <a:gradFill flip="none" rotWithShape="1">
                <a:gsLst>
                  <a:gs pos="18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OPPOSans M" panose="00020600040101010101" pitchFamily="18" charset="-122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034308" y="1983357"/>
              <a:ext cx="3676186" cy="3676186"/>
            </a:xfrm>
            <a:prstGeom prst="ellipse">
              <a:avLst/>
            </a:prstGeom>
            <a:noFill/>
            <a:ln w="28575" cap="flat" cmpd="sng" algn="ctr">
              <a:gradFill flip="none" rotWithShape="1">
                <a:gsLst>
                  <a:gs pos="20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OPPOSans M" panose="00020600040101010101" pitchFamily="18" charset="-122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327624" y="2276673"/>
              <a:ext cx="3089554" cy="3089554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H" panose="00020600040101010101" pitchFamily="18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856739" y="2892129"/>
              <a:ext cx="2031325" cy="1902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dirty="0">
                  <a:solidFill>
                    <a:srgbClr val="FFC836"/>
                  </a:solidFill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</a:rPr>
                <a:t>新手主播</a:t>
              </a:r>
              <a:endParaRPr lang="en-US" altLang="zh-CN" sz="3600" dirty="0">
                <a:solidFill>
                  <a:srgbClr val="FFC836"/>
                </a:solidFill>
                <a:latin typeface="OPPOSans B" panose="00020600040101010101" charset="-122"/>
                <a:ea typeface="OPPOSans B" panose="00020600040101010101" charset="-122"/>
                <a:cs typeface="OPPOSans M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dirty="0">
                  <a:solidFill>
                    <a:srgbClr val="FFC836"/>
                  </a:solidFill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</a:rPr>
                <a:t>直播团队</a:t>
              </a:r>
              <a:endParaRPr lang="en-US" altLang="zh-CN" sz="3600" dirty="0">
                <a:solidFill>
                  <a:srgbClr val="FFC836"/>
                </a:solidFill>
                <a:latin typeface="OPPOSans B" panose="00020600040101010101" charset="-122"/>
                <a:ea typeface="OPPOSans B" panose="00020600040101010101" charset="-122"/>
                <a:cs typeface="OPPOSans M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dirty="0">
                  <a:solidFill>
                    <a:srgbClr val="FFC836"/>
                  </a:solidFill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</a:rPr>
                <a:t>构建方法</a:t>
              </a:r>
              <a:endParaRPr lang="zh-CN" altLang="en-US" sz="3600" dirty="0">
                <a:solidFill>
                  <a:srgbClr val="FFC836"/>
                </a:solidFill>
                <a:latin typeface="OPPOSans B" panose="00020600040101010101" charset="-122"/>
                <a:ea typeface="OPPOSans B" panose="00020600040101010101" charset="-122"/>
                <a:cs typeface="OPPOSans M" panose="00020600040101010101" pitchFamily="18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70340" y="1532891"/>
              <a:ext cx="108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H" panose="00020600040101010101" pitchFamily="18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946293" y="3249613"/>
              <a:ext cx="108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H" panose="00020600040101010101" pitchFamily="18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418142" y="4988715"/>
              <a:ext cx="108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H" panose="00020600040101010101" pitchFamily="18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711755" y="1826670"/>
              <a:ext cx="19717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351641" y="3543391"/>
              <a:ext cx="26930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823490" y="5282493"/>
              <a:ext cx="26930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438907" y="3210193"/>
              <a:ext cx="4630873" cy="1263180"/>
              <a:chOff x="6646727" y="3210193"/>
              <a:chExt cx="4630873" cy="1263180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6646727" y="3210193"/>
                <a:ext cx="1846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适当制造话题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000">
                        <a:srgbClr val="3E4299">
                          <a:lumMod val="75000"/>
                        </a:srgbClr>
                      </a:gs>
                      <a:gs pos="0">
                        <a:srgbClr val="3E4299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646727" y="3651097"/>
                <a:ext cx="4630873" cy="82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主播借助身边的一些热点事件和热门人物，将自身特色与之相结合，在短视频或直播中谈及热点话题，并通过营销手段进行扩散传播，从而引起更多的关注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928944" y="4962068"/>
              <a:ext cx="4630873" cy="985967"/>
              <a:chOff x="6167937" y="4962068"/>
              <a:chExt cx="4630873" cy="985967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6167937" y="4962068"/>
                <a:ext cx="15388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多平台运营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000">
                        <a:srgbClr val="3E4299">
                          <a:lumMod val="75000"/>
                        </a:srgbClr>
                      </a:gs>
                      <a:gs pos="0">
                        <a:srgbClr val="3E4299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167937" y="5405835"/>
                <a:ext cx="4630873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不同的平台有不同的用户群体，主播可借助不同的平台，吸引更多的用户，用更多的连接和互动，增强用户的黏性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顶角 6"/>
          <p:cNvSpPr/>
          <p:nvPr/>
        </p:nvSpPr>
        <p:spPr>
          <a:xfrm>
            <a:off x="482601" y="3094642"/>
            <a:ext cx="11214100" cy="610129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 </a:t>
            </a:r>
            <a:r>
              <a:rPr lang="zh-CN" altLang="en-US" dirty="0"/>
              <a:t>人气主播具备的特点</a:t>
            </a:r>
            <a:r>
              <a:rPr lang="en-US" altLang="zh-CN" dirty="0"/>
              <a:t>--</a:t>
            </a:r>
            <a:r>
              <a:rPr lang="zh-CN" altLang="en-US" sz="2800" dirty="0"/>
              <a:t>讲解专业且贴合现实</a:t>
            </a:r>
            <a:endParaRPr lang="zh-CN" altLang="en-US" dirty="0"/>
          </a:p>
        </p:txBody>
      </p:sp>
      <p:grpSp>
        <p:nvGrpSpPr>
          <p:cNvPr id="97" name="组合 96"/>
          <p:cNvGrpSpPr/>
          <p:nvPr/>
        </p:nvGrpSpPr>
        <p:grpSpPr>
          <a:xfrm>
            <a:off x="0" y="6393437"/>
            <a:ext cx="12200597" cy="661917"/>
            <a:chOff x="0" y="6527386"/>
            <a:chExt cx="12200597" cy="661917"/>
          </a:xfrm>
        </p:grpSpPr>
        <p:sp>
          <p:nvSpPr>
            <p:cNvPr id="98" name="矩形: 圆角 97"/>
            <p:cNvSpPr/>
            <p:nvPr/>
          </p:nvSpPr>
          <p:spPr>
            <a:xfrm>
              <a:off x="0" y="6527386"/>
              <a:ext cx="12200597" cy="59367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9" name="矩形: 圆角 98"/>
            <p:cNvSpPr/>
            <p:nvPr/>
          </p:nvSpPr>
          <p:spPr>
            <a:xfrm>
              <a:off x="0" y="6595625"/>
              <a:ext cx="12200597" cy="593678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82600" y="3077028"/>
          <a:ext cx="11214099" cy="313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629"/>
                <a:gridCol w="8416470"/>
              </a:tblGrid>
              <a:tr h="627017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0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维度</a:t>
                      </a:r>
                      <a:endParaRPr lang="zh-CN" sz="20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28766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0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核心问题</a:t>
                      </a:r>
                      <a:endParaRPr lang="zh-CN" sz="20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28766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017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价格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8766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日常价是多少，促销价是多少，省多少钱，相当于几折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24000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017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亮点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8766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商品有哪些值得一说的亮点，是否需现场示范使用方法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24000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017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场景</a:t>
                      </a:r>
                      <a:endParaRPr lang="zh-CN" sz="18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8766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这款商品在哪些场景能用上，除了自己，身边还有谁能用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24000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017"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理由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8766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为什么我想推荐这款商品，我或身边的人的使用体验如何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24000" marR="12876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734089" y="2316764"/>
            <a:ext cx="2723823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介绍商品的四个维度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54904" y="2844799"/>
            <a:ext cx="5482192" cy="145145"/>
            <a:chOff x="3968496" y="1664208"/>
            <a:chExt cx="4163441" cy="82299"/>
          </a:xfrm>
        </p:grpSpPr>
        <p:sp>
          <p:nvSpPr>
            <p:cNvPr id="16" name="任意多边形: 形状 1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37389" y="1221045"/>
            <a:ext cx="10117221" cy="1021659"/>
            <a:chOff x="1037389" y="1221045"/>
            <a:chExt cx="10117221" cy="1021659"/>
          </a:xfrm>
        </p:grpSpPr>
        <p:sp>
          <p:nvSpPr>
            <p:cNvPr id="9" name="矩形: 圆角 8"/>
            <p:cNvSpPr/>
            <p:nvPr/>
          </p:nvSpPr>
          <p:spPr>
            <a:xfrm>
              <a:off x="1037389" y="1221045"/>
              <a:ext cx="10117221" cy="1021659"/>
            </a:xfrm>
            <a:prstGeom prst="roundRect">
              <a:avLst>
                <a:gd name="adj" fmla="val 119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1771" y="1337119"/>
              <a:ext cx="9608457" cy="78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影响主播销售成绩的，并不完全在于主播的人气，还在于主播的专业度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而主播要想提升自己的专业度，可以从以下四个维度来介绍商品，如表所示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8" name="Rounded Rectangle 8+"/>
            <p:cNvSpPr/>
            <p:nvPr/>
          </p:nvSpPr>
          <p:spPr>
            <a:xfrm>
              <a:off x="1037390" y="1221045"/>
              <a:ext cx="109240" cy="1021659"/>
            </a:xfrm>
            <a:prstGeom prst="roundRect">
              <a:avLst>
                <a:gd name="adj" fmla="val 45772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5.2 </a:t>
            </a:r>
            <a:r>
              <a:rPr lang="zh-CN" altLang="en-US" dirty="0"/>
              <a:t>主播的人设策划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7943" y="1301746"/>
            <a:ext cx="10276114" cy="4615822"/>
            <a:chOff x="1775181" y="3153001"/>
            <a:chExt cx="8400338" cy="3773262"/>
          </a:xfrm>
        </p:grpSpPr>
        <p:sp>
          <p:nvSpPr>
            <p:cNvPr id="11" name="矩形: 圆角 10"/>
            <p:cNvSpPr/>
            <p:nvPr/>
          </p:nvSpPr>
          <p:spPr>
            <a:xfrm>
              <a:off x="1931987" y="3333976"/>
              <a:ext cx="8086725" cy="3438525"/>
            </a:xfrm>
            <a:prstGeom prst="roundRect">
              <a:avLst>
                <a:gd name="adj" fmla="val 3371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2" name="Rounded Rectangle 5+"/>
            <p:cNvSpPr/>
            <p:nvPr/>
          </p:nvSpPr>
          <p:spPr>
            <a:xfrm>
              <a:off x="1775181" y="3153001"/>
              <a:ext cx="8400338" cy="3773262"/>
            </a:xfrm>
            <a:prstGeom prst="roundRect">
              <a:avLst>
                <a:gd name="adj" fmla="val 3371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53028" y="2992916"/>
            <a:ext cx="9129485" cy="18698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buFont typeface="+mj-lt"/>
              <a:buNone/>
              <a:defRPr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“人设”一词，可能来源于小说、漫画中的“人物设定”，其含义是，作者给自己笔下的角色添加一些如性格、技能、相貌、家世、人际关系等方面的设定，以树立一个丰满的角色形象，给读者留下深刻的印象，通常情况下，人设需要在构想剧情之初就完成，以作为基础的创作框架，来限定后续的剧情创作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后来，人设逐渐被延伸到娱乐领域、自媒体领域、直播领域等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1527" y="1822655"/>
            <a:ext cx="788880" cy="509576"/>
          </a:xfrm>
          <a:custGeom>
            <a:avLst/>
            <a:gdLst/>
            <a:ahLst/>
            <a:cxnLst/>
            <a:rect l="l" t="t" r="r" b="b"/>
            <a:pathLst>
              <a:path w="711556" h="459629">
                <a:moveTo>
                  <a:pt x="648462" y="448"/>
                </a:moveTo>
                <a:cubicBezTo>
                  <a:pt x="651164" y="-319"/>
                  <a:pt x="653647" y="-100"/>
                  <a:pt x="655911" y="1105"/>
                </a:cubicBezTo>
                <a:cubicBezTo>
                  <a:pt x="658174" y="2310"/>
                  <a:pt x="659781" y="3844"/>
                  <a:pt x="660730" y="5706"/>
                </a:cubicBezTo>
                <a:lnTo>
                  <a:pt x="664235" y="19726"/>
                </a:lnTo>
                <a:cubicBezTo>
                  <a:pt x="665185" y="21589"/>
                  <a:pt x="665477" y="23560"/>
                  <a:pt x="665112" y="25642"/>
                </a:cubicBezTo>
                <a:cubicBezTo>
                  <a:pt x="664747" y="27723"/>
                  <a:pt x="663286" y="29256"/>
                  <a:pt x="660730" y="30242"/>
                </a:cubicBezTo>
                <a:cubicBezTo>
                  <a:pt x="633054" y="44957"/>
                  <a:pt x="611292" y="66791"/>
                  <a:pt x="595446" y="95746"/>
                </a:cubicBezTo>
                <a:cubicBezTo>
                  <a:pt x="579599" y="124700"/>
                  <a:pt x="567477" y="156612"/>
                  <a:pt x="559079" y="191481"/>
                </a:cubicBezTo>
                <a:cubicBezTo>
                  <a:pt x="561818" y="191408"/>
                  <a:pt x="565104" y="191116"/>
                  <a:pt x="568938" y="190605"/>
                </a:cubicBezTo>
                <a:cubicBezTo>
                  <a:pt x="572772" y="190094"/>
                  <a:pt x="576496" y="189802"/>
                  <a:pt x="580111" y="189729"/>
                </a:cubicBezTo>
                <a:cubicBezTo>
                  <a:pt x="617792" y="190788"/>
                  <a:pt x="648900" y="204005"/>
                  <a:pt x="673437" y="229381"/>
                </a:cubicBezTo>
                <a:cubicBezTo>
                  <a:pt x="697973" y="254758"/>
                  <a:pt x="710679" y="285939"/>
                  <a:pt x="711556" y="322926"/>
                </a:cubicBezTo>
                <a:cubicBezTo>
                  <a:pt x="710460" y="362360"/>
                  <a:pt x="697316" y="394783"/>
                  <a:pt x="672122" y="420196"/>
                </a:cubicBezTo>
                <a:cubicBezTo>
                  <a:pt x="646928" y="445608"/>
                  <a:pt x="616258" y="458753"/>
                  <a:pt x="580111" y="459629"/>
                </a:cubicBezTo>
                <a:cubicBezTo>
                  <a:pt x="539472" y="459410"/>
                  <a:pt x="505077" y="445827"/>
                  <a:pt x="476926" y="418881"/>
                </a:cubicBezTo>
                <a:cubicBezTo>
                  <a:pt x="448775" y="391935"/>
                  <a:pt x="434097" y="352940"/>
                  <a:pt x="432892" y="301895"/>
                </a:cubicBezTo>
                <a:cubicBezTo>
                  <a:pt x="433330" y="240043"/>
                  <a:pt x="452171" y="180601"/>
                  <a:pt x="489414" y="123568"/>
                </a:cubicBezTo>
                <a:cubicBezTo>
                  <a:pt x="526656" y="66536"/>
                  <a:pt x="579672" y="25496"/>
                  <a:pt x="648462" y="448"/>
                </a:cubicBezTo>
                <a:close/>
                <a:moveTo>
                  <a:pt x="215570" y="448"/>
                </a:moveTo>
                <a:cubicBezTo>
                  <a:pt x="218272" y="-319"/>
                  <a:pt x="220755" y="-100"/>
                  <a:pt x="223018" y="1105"/>
                </a:cubicBezTo>
                <a:cubicBezTo>
                  <a:pt x="225282" y="2310"/>
                  <a:pt x="226889" y="3844"/>
                  <a:pt x="227838" y="5706"/>
                </a:cubicBezTo>
                <a:lnTo>
                  <a:pt x="231343" y="19726"/>
                </a:lnTo>
                <a:cubicBezTo>
                  <a:pt x="232293" y="21589"/>
                  <a:pt x="232585" y="23560"/>
                  <a:pt x="232220" y="25642"/>
                </a:cubicBezTo>
                <a:cubicBezTo>
                  <a:pt x="231854" y="27723"/>
                  <a:pt x="230394" y="29256"/>
                  <a:pt x="227838" y="30242"/>
                </a:cubicBezTo>
                <a:cubicBezTo>
                  <a:pt x="199285" y="44957"/>
                  <a:pt x="177086" y="66791"/>
                  <a:pt x="161239" y="95746"/>
                </a:cubicBezTo>
                <a:cubicBezTo>
                  <a:pt x="145393" y="124700"/>
                  <a:pt x="133709" y="156612"/>
                  <a:pt x="126187" y="191481"/>
                </a:cubicBezTo>
                <a:cubicBezTo>
                  <a:pt x="128853" y="191408"/>
                  <a:pt x="131847" y="191116"/>
                  <a:pt x="135169" y="190605"/>
                </a:cubicBezTo>
                <a:cubicBezTo>
                  <a:pt x="138492" y="190094"/>
                  <a:pt x="141924" y="189802"/>
                  <a:pt x="145466" y="189729"/>
                </a:cubicBezTo>
                <a:cubicBezTo>
                  <a:pt x="183913" y="190788"/>
                  <a:pt x="215241" y="204005"/>
                  <a:pt x="239449" y="229381"/>
                </a:cubicBezTo>
                <a:cubicBezTo>
                  <a:pt x="263657" y="254758"/>
                  <a:pt x="276144" y="285939"/>
                  <a:pt x="276911" y="322926"/>
                </a:cubicBezTo>
                <a:cubicBezTo>
                  <a:pt x="275925" y="362360"/>
                  <a:pt x="263000" y="394783"/>
                  <a:pt x="238135" y="420196"/>
                </a:cubicBezTo>
                <a:cubicBezTo>
                  <a:pt x="213270" y="445608"/>
                  <a:pt x="182380" y="458753"/>
                  <a:pt x="145466" y="459629"/>
                </a:cubicBezTo>
                <a:cubicBezTo>
                  <a:pt x="104900" y="459410"/>
                  <a:pt x="70798" y="445827"/>
                  <a:pt x="43158" y="418881"/>
                </a:cubicBezTo>
                <a:cubicBezTo>
                  <a:pt x="15518" y="391935"/>
                  <a:pt x="1132" y="352940"/>
                  <a:pt x="0" y="301895"/>
                </a:cubicBezTo>
                <a:cubicBezTo>
                  <a:pt x="438" y="240043"/>
                  <a:pt x="19279" y="180601"/>
                  <a:pt x="56521" y="123568"/>
                </a:cubicBezTo>
                <a:cubicBezTo>
                  <a:pt x="93764" y="66536"/>
                  <a:pt x="146780" y="25496"/>
                  <a:pt x="215570" y="4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 flipV="1">
            <a:off x="9878436" y="4982788"/>
            <a:ext cx="788880" cy="509576"/>
          </a:xfrm>
          <a:custGeom>
            <a:avLst/>
            <a:gdLst/>
            <a:ahLst/>
            <a:cxnLst/>
            <a:rect l="l" t="t" r="r" b="b"/>
            <a:pathLst>
              <a:path w="711556" h="459629">
                <a:moveTo>
                  <a:pt x="648462" y="448"/>
                </a:moveTo>
                <a:cubicBezTo>
                  <a:pt x="651164" y="-319"/>
                  <a:pt x="653647" y="-100"/>
                  <a:pt x="655911" y="1105"/>
                </a:cubicBezTo>
                <a:cubicBezTo>
                  <a:pt x="658174" y="2310"/>
                  <a:pt x="659781" y="3844"/>
                  <a:pt x="660730" y="5706"/>
                </a:cubicBezTo>
                <a:lnTo>
                  <a:pt x="664235" y="19726"/>
                </a:lnTo>
                <a:cubicBezTo>
                  <a:pt x="665185" y="21589"/>
                  <a:pt x="665477" y="23560"/>
                  <a:pt x="665112" y="25642"/>
                </a:cubicBezTo>
                <a:cubicBezTo>
                  <a:pt x="664747" y="27723"/>
                  <a:pt x="663286" y="29256"/>
                  <a:pt x="660730" y="30242"/>
                </a:cubicBezTo>
                <a:cubicBezTo>
                  <a:pt x="633054" y="44957"/>
                  <a:pt x="611292" y="66791"/>
                  <a:pt x="595446" y="95746"/>
                </a:cubicBezTo>
                <a:cubicBezTo>
                  <a:pt x="579599" y="124700"/>
                  <a:pt x="567477" y="156612"/>
                  <a:pt x="559079" y="191481"/>
                </a:cubicBezTo>
                <a:cubicBezTo>
                  <a:pt x="561818" y="191408"/>
                  <a:pt x="565104" y="191116"/>
                  <a:pt x="568938" y="190605"/>
                </a:cubicBezTo>
                <a:cubicBezTo>
                  <a:pt x="572772" y="190094"/>
                  <a:pt x="576496" y="189802"/>
                  <a:pt x="580111" y="189729"/>
                </a:cubicBezTo>
                <a:cubicBezTo>
                  <a:pt x="617792" y="190788"/>
                  <a:pt x="648900" y="204005"/>
                  <a:pt x="673437" y="229381"/>
                </a:cubicBezTo>
                <a:cubicBezTo>
                  <a:pt x="697973" y="254758"/>
                  <a:pt x="710679" y="285939"/>
                  <a:pt x="711556" y="322926"/>
                </a:cubicBezTo>
                <a:cubicBezTo>
                  <a:pt x="710460" y="362360"/>
                  <a:pt x="697316" y="394783"/>
                  <a:pt x="672122" y="420196"/>
                </a:cubicBezTo>
                <a:cubicBezTo>
                  <a:pt x="646928" y="445608"/>
                  <a:pt x="616258" y="458753"/>
                  <a:pt x="580111" y="459629"/>
                </a:cubicBezTo>
                <a:cubicBezTo>
                  <a:pt x="539472" y="459410"/>
                  <a:pt x="505077" y="445827"/>
                  <a:pt x="476926" y="418881"/>
                </a:cubicBezTo>
                <a:cubicBezTo>
                  <a:pt x="448775" y="391935"/>
                  <a:pt x="434097" y="352940"/>
                  <a:pt x="432892" y="301895"/>
                </a:cubicBezTo>
                <a:cubicBezTo>
                  <a:pt x="433330" y="240043"/>
                  <a:pt x="452171" y="180601"/>
                  <a:pt x="489414" y="123568"/>
                </a:cubicBezTo>
                <a:cubicBezTo>
                  <a:pt x="526656" y="66536"/>
                  <a:pt x="579672" y="25496"/>
                  <a:pt x="648462" y="448"/>
                </a:cubicBezTo>
                <a:close/>
                <a:moveTo>
                  <a:pt x="215570" y="448"/>
                </a:moveTo>
                <a:cubicBezTo>
                  <a:pt x="218272" y="-319"/>
                  <a:pt x="220755" y="-100"/>
                  <a:pt x="223018" y="1105"/>
                </a:cubicBezTo>
                <a:cubicBezTo>
                  <a:pt x="225282" y="2310"/>
                  <a:pt x="226889" y="3844"/>
                  <a:pt x="227838" y="5706"/>
                </a:cubicBezTo>
                <a:lnTo>
                  <a:pt x="231343" y="19726"/>
                </a:lnTo>
                <a:cubicBezTo>
                  <a:pt x="232293" y="21589"/>
                  <a:pt x="232585" y="23560"/>
                  <a:pt x="232220" y="25642"/>
                </a:cubicBezTo>
                <a:cubicBezTo>
                  <a:pt x="231854" y="27723"/>
                  <a:pt x="230394" y="29256"/>
                  <a:pt x="227838" y="30242"/>
                </a:cubicBezTo>
                <a:cubicBezTo>
                  <a:pt x="199285" y="44957"/>
                  <a:pt x="177086" y="66791"/>
                  <a:pt x="161239" y="95746"/>
                </a:cubicBezTo>
                <a:cubicBezTo>
                  <a:pt x="145393" y="124700"/>
                  <a:pt x="133709" y="156612"/>
                  <a:pt x="126187" y="191481"/>
                </a:cubicBezTo>
                <a:cubicBezTo>
                  <a:pt x="128853" y="191408"/>
                  <a:pt x="131847" y="191116"/>
                  <a:pt x="135169" y="190605"/>
                </a:cubicBezTo>
                <a:cubicBezTo>
                  <a:pt x="138492" y="190094"/>
                  <a:pt x="141924" y="189802"/>
                  <a:pt x="145466" y="189729"/>
                </a:cubicBezTo>
                <a:cubicBezTo>
                  <a:pt x="183913" y="190788"/>
                  <a:pt x="215241" y="204005"/>
                  <a:pt x="239449" y="229381"/>
                </a:cubicBezTo>
                <a:cubicBezTo>
                  <a:pt x="263657" y="254758"/>
                  <a:pt x="276144" y="285939"/>
                  <a:pt x="276911" y="322926"/>
                </a:cubicBezTo>
                <a:cubicBezTo>
                  <a:pt x="275925" y="362360"/>
                  <a:pt x="263000" y="394783"/>
                  <a:pt x="238135" y="420196"/>
                </a:cubicBezTo>
                <a:cubicBezTo>
                  <a:pt x="213270" y="445608"/>
                  <a:pt x="182380" y="458753"/>
                  <a:pt x="145466" y="459629"/>
                </a:cubicBezTo>
                <a:cubicBezTo>
                  <a:pt x="104900" y="459410"/>
                  <a:pt x="70798" y="445827"/>
                  <a:pt x="43158" y="418881"/>
                </a:cubicBezTo>
                <a:cubicBezTo>
                  <a:pt x="15518" y="391935"/>
                  <a:pt x="1132" y="352940"/>
                  <a:pt x="0" y="301895"/>
                </a:cubicBezTo>
                <a:cubicBezTo>
                  <a:pt x="438" y="240043"/>
                  <a:pt x="19279" y="180601"/>
                  <a:pt x="56521" y="123568"/>
                </a:cubicBezTo>
                <a:cubicBezTo>
                  <a:pt x="93764" y="66536"/>
                  <a:pt x="146780" y="25496"/>
                  <a:pt x="215570" y="4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86400" y="1685434"/>
            <a:ext cx="1219200" cy="1219198"/>
            <a:chOff x="5486400" y="1685434"/>
            <a:chExt cx="1219200" cy="1219198"/>
          </a:xfrm>
        </p:grpSpPr>
        <p:sp>
          <p:nvSpPr>
            <p:cNvPr id="17" name="椭圆 16"/>
            <p:cNvSpPr/>
            <p:nvPr/>
          </p:nvSpPr>
          <p:spPr>
            <a:xfrm>
              <a:off x="5486400" y="1685434"/>
              <a:ext cx="1219200" cy="1219198"/>
            </a:xfrm>
            <a:prstGeom prst="ellipse">
              <a:avLst/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789868" y="1886857"/>
              <a:ext cx="612264" cy="816352"/>
              <a:chOff x="238124" y="0"/>
              <a:chExt cx="1428750" cy="1904999"/>
            </a:xfrm>
            <a:solidFill>
              <a:schemeClr val="accent2"/>
            </a:solidFill>
          </p:grpSpPr>
          <p:sp>
            <p:nvSpPr>
              <p:cNvPr id="7" name="任意多边形: 形状 6"/>
              <p:cNvSpPr/>
              <p:nvPr/>
            </p:nvSpPr>
            <p:spPr>
              <a:xfrm>
                <a:off x="238124" y="1071562"/>
                <a:ext cx="1428750" cy="833437"/>
              </a:xfrm>
              <a:custGeom>
                <a:avLst/>
                <a:gdLst>
                  <a:gd name="connsiteX0" fmla="*/ 1428750 w 1428750"/>
                  <a:gd name="connsiteY0" fmla="*/ 618411 h 833437"/>
                  <a:gd name="connsiteX1" fmla="*/ 1428750 w 1428750"/>
                  <a:gd name="connsiteY1" fmla="*/ 655201 h 833437"/>
                  <a:gd name="connsiteX2" fmla="*/ 877729 w 1428750"/>
                  <a:gd name="connsiteY2" fmla="*/ 833438 h 833437"/>
                  <a:gd name="connsiteX3" fmla="*/ 550783 w 1428750"/>
                  <a:gd name="connsiteY3" fmla="*/ 833438 h 833437"/>
                  <a:gd name="connsiteX4" fmla="*/ 0 w 1428750"/>
                  <a:gd name="connsiteY4" fmla="*/ 655201 h 833437"/>
                  <a:gd name="connsiteX5" fmla="*/ 0 w 1428750"/>
                  <a:gd name="connsiteY5" fmla="*/ 618411 h 833437"/>
                  <a:gd name="connsiteX6" fmla="*/ 550783 w 1428750"/>
                  <a:gd name="connsiteY6" fmla="*/ 0 h 833437"/>
                  <a:gd name="connsiteX7" fmla="*/ 877729 w 1428750"/>
                  <a:gd name="connsiteY7" fmla="*/ 0 h 833437"/>
                  <a:gd name="connsiteX8" fmla="*/ 1428750 w 1428750"/>
                  <a:gd name="connsiteY8" fmla="*/ 618411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0" h="833437">
                    <a:moveTo>
                      <a:pt x="1428750" y="618411"/>
                    </a:moveTo>
                    <a:lnTo>
                      <a:pt x="1428750" y="655201"/>
                    </a:lnTo>
                    <a:cubicBezTo>
                      <a:pt x="1428750" y="833438"/>
                      <a:pt x="1173480" y="833438"/>
                      <a:pt x="877729" y="833438"/>
                    </a:cubicBezTo>
                    <a:lnTo>
                      <a:pt x="550783" y="833438"/>
                    </a:lnTo>
                    <a:cubicBezTo>
                      <a:pt x="243007" y="833438"/>
                      <a:pt x="0" y="833438"/>
                      <a:pt x="0" y="655201"/>
                    </a:cubicBezTo>
                    <a:lnTo>
                      <a:pt x="0" y="618411"/>
                    </a:lnTo>
                    <a:cubicBezTo>
                      <a:pt x="-119" y="277416"/>
                      <a:pt x="246936" y="0"/>
                      <a:pt x="550783" y="0"/>
                    </a:cubicBezTo>
                    <a:lnTo>
                      <a:pt x="877729" y="0"/>
                    </a:lnTo>
                    <a:cubicBezTo>
                      <a:pt x="1181576" y="0"/>
                      <a:pt x="1428750" y="277416"/>
                      <a:pt x="1428750" y="618411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476250" y="0"/>
                <a:ext cx="952500" cy="952500"/>
              </a:xfrm>
              <a:custGeom>
                <a:avLst/>
                <a:gdLst>
                  <a:gd name="connsiteX0" fmla="*/ 952500 w 952500"/>
                  <a:gd name="connsiteY0" fmla="*/ 476250 h 952500"/>
                  <a:gd name="connsiteX1" fmla="*/ 476250 w 952500"/>
                  <a:gd name="connsiteY1" fmla="*/ 952500 h 952500"/>
                  <a:gd name="connsiteX2" fmla="*/ 0 w 952500"/>
                  <a:gd name="connsiteY2" fmla="*/ 476250 h 952500"/>
                  <a:gd name="connsiteX3" fmla="*/ 476250 w 952500"/>
                  <a:gd name="connsiteY3" fmla="*/ 0 h 952500"/>
                  <a:gd name="connsiteX4" fmla="*/ 952500 w 952500"/>
                  <a:gd name="connsiteY4" fmla="*/ 47625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0" h="952500">
                    <a:moveTo>
                      <a:pt x="952500" y="476250"/>
                    </a:moveTo>
                    <a:cubicBezTo>
                      <a:pt x="952500" y="738902"/>
                      <a:pt x="738902" y="952500"/>
                      <a:pt x="476250" y="952500"/>
                    </a:cubicBezTo>
                    <a:cubicBezTo>
                      <a:pt x="213717" y="952500"/>
                      <a:pt x="0" y="738783"/>
                      <a:pt x="0" y="476250"/>
                    </a:cubicBezTo>
                    <a:cubicBezTo>
                      <a:pt x="0" y="213717"/>
                      <a:pt x="213717" y="0"/>
                      <a:pt x="476250" y="0"/>
                    </a:cubicBezTo>
                    <a:cubicBezTo>
                      <a:pt x="738902" y="0"/>
                      <a:pt x="952500" y="213598"/>
                      <a:pt x="952500" y="476250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509282" y="5085443"/>
            <a:ext cx="5173437" cy="401032"/>
            <a:chOff x="2620735" y="5085443"/>
            <a:chExt cx="5173437" cy="401032"/>
          </a:xfrm>
        </p:grpSpPr>
        <p:sp>
          <p:nvSpPr>
            <p:cNvPr id="23" name="矩形: 圆角 22"/>
            <p:cNvSpPr/>
            <p:nvPr/>
          </p:nvSpPr>
          <p:spPr>
            <a:xfrm>
              <a:off x="2620735" y="5085443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娱乐领域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4420507" y="5085443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自媒体领域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220278" y="5085443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直播领域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5.2 </a:t>
            </a:r>
            <a:r>
              <a:rPr lang="zh-CN" altLang="en-US" dirty="0"/>
              <a:t>主播的人设策划</a:t>
            </a:r>
            <a:r>
              <a:rPr lang="en-US" altLang="zh-CN" dirty="0"/>
              <a:t>--</a:t>
            </a:r>
            <a:r>
              <a:rPr lang="zh-CN" altLang="en-US" sz="2800" dirty="0"/>
              <a:t>依据用户群选择人设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555342" y="1445171"/>
            <a:ext cx="4267964" cy="4314307"/>
            <a:chOff x="1555342" y="1445171"/>
            <a:chExt cx="4267964" cy="4314307"/>
          </a:xfrm>
        </p:grpSpPr>
        <p:sp>
          <p:nvSpPr>
            <p:cNvPr id="46" name="矩形: 圆角 45"/>
            <p:cNvSpPr/>
            <p:nvPr/>
          </p:nvSpPr>
          <p:spPr>
            <a:xfrm>
              <a:off x="1555342" y="1541998"/>
              <a:ext cx="3766544" cy="4217480"/>
            </a:xfrm>
            <a:prstGeom prst="roundRect">
              <a:avLst>
                <a:gd name="adj" fmla="val 9906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 flipH="1">
              <a:off x="4027592" y="1445171"/>
              <a:ext cx="1795714" cy="1269761"/>
              <a:chOff x="336175" y="981075"/>
              <a:chExt cx="1534286" cy="1084904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01800" y="981075"/>
                <a:ext cx="85957" cy="82730"/>
              </a:xfrm>
              <a:prstGeom prst="triangle">
                <a:avLst>
                  <a:gd name="adj" fmla="val 100000"/>
                </a:avLst>
              </a:prstGeom>
              <a:solidFill>
                <a:srgbClr val="066B9E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r="18900000" sy="23000" kx="-1200000" algn="bl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Sans" panose="00000500000000000000" charset="-122"/>
                  <a:ea typeface="MiSans" panose="00000500000000000000" charset="-122"/>
                  <a:cs typeface="+mn-cs"/>
                </a:endParaRPr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700406" y="1986914"/>
                <a:ext cx="78868" cy="79065"/>
              </a:xfrm>
              <a:prstGeom prst="triangle">
                <a:avLst>
                  <a:gd name="adj" fmla="val 100000"/>
                </a:avLst>
              </a:prstGeom>
              <a:solidFill>
                <a:srgbClr val="066B9E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r="18900000" sy="23000" kx="-1200000" algn="bl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Sans" panose="00000500000000000000" charset="-122"/>
                  <a:ea typeface="MiSans" panose="00000500000000000000" charset="-122"/>
                  <a:cs typeface="+mn-cs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 rot="18900000">
                <a:off x="336175" y="1180741"/>
                <a:ext cx="1534286" cy="401599"/>
              </a:xfrm>
              <a:custGeom>
                <a:avLst/>
                <a:gdLst>
                  <a:gd name="connsiteX0" fmla="*/ 1132688 w 1534286"/>
                  <a:gd name="connsiteY0" fmla="*/ 0 h 401599"/>
                  <a:gd name="connsiteX1" fmla="*/ 1534286 w 1534286"/>
                  <a:gd name="connsiteY1" fmla="*/ 401599 h 401599"/>
                  <a:gd name="connsiteX2" fmla="*/ 0 w 1534286"/>
                  <a:gd name="connsiteY2" fmla="*/ 401599 h 401599"/>
                  <a:gd name="connsiteX3" fmla="*/ 401599 w 1534286"/>
                  <a:gd name="connsiteY3" fmla="*/ 0 h 401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4286" h="401599">
                    <a:moveTo>
                      <a:pt x="1132688" y="0"/>
                    </a:moveTo>
                    <a:lnTo>
                      <a:pt x="1534286" y="401599"/>
                    </a:lnTo>
                    <a:lnTo>
                      <a:pt x="0" y="401599"/>
                    </a:lnTo>
                    <a:lnTo>
                      <a:pt x="401599" y="0"/>
                    </a:lnTo>
                    <a:close/>
                  </a:path>
                </a:pathLst>
              </a:custGeom>
              <a:gradFill flip="none" rotWithShape="0">
                <a:gsLst>
                  <a:gs pos="5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52400" dir="54000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Sans" panose="00000500000000000000" charset="-122"/>
                  <a:ea typeface="MiSans" panose="00000500000000000000" charset="-122"/>
                  <a:cs typeface="+mn-cs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826121" y="1918507"/>
              <a:ext cx="2154436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3E4299"/>
                      </a:gs>
                      <a:gs pos="100000">
                        <a:srgbClr val="3E4299">
                          <a:lumMod val="75000"/>
                        </a:srgbClr>
                      </a:gs>
                    </a:gsLst>
                    <a:lin ang="2700000" scaled="1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主播人设种类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3E4299"/>
                    </a:gs>
                    <a:gs pos="100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>
                  <a:outerShdw blurRad="254000" dist="88900" dir="2700000" algn="tl" rotWithShape="0">
                    <a:srgbClr val="3E4299">
                      <a:lumMod val="75000"/>
                      <a:alpha val="20000"/>
                    </a:srgbClr>
                  </a:outerShdw>
                </a:effectLst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846902" y="1747801"/>
              <a:ext cx="14747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>
              <a:off x="1843228" y="2486116"/>
              <a:ext cx="1515223" cy="0"/>
            </a:xfrm>
            <a:prstGeom prst="line">
              <a:avLst/>
            </a:prstGeom>
            <a:ln w="12700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6872203" y="1445171"/>
            <a:ext cx="4267964" cy="4314307"/>
            <a:chOff x="6872203" y="1445171"/>
            <a:chExt cx="4267964" cy="4314307"/>
          </a:xfrm>
        </p:grpSpPr>
        <p:sp>
          <p:nvSpPr>
            <p:cNvPr id="37" name="矩形: 圆角 36"/>
            <p:cNvSpPr/>
            <p:nvPr/>
          </p:nvSpPr>
          <p:spPr>
            <a:xfrm>
              <a:off x="6872203" y="1541998"/>
              <a:ext cx="3766544" cy="4217480"/>
            </a:xfrm>
            <a:prstGeom prst="roundRect">
              <a:avLst>
                <a:gd name="adj" fmla="val 9906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 flipH="1">
              <a:off x="9344453" y="1445171"/>
              <a:ext cx="1795714" cy="1269761"/>
              <a:chOff x="336175" y="981075"/>
              <a:chExt cx="1534286" cy="1084904"/>
            </a:xfrm>
          </p:grpSpPr>
          <p:sp>
            <p:nvSpPr>
              <p:cNvPr id="43" name="等腰三角形 42"/>
              <p:cNvSpPr/>
              <p:nvPr/>
            </p:nvSpPr>
            <p:spPr>
              <a:xfrm>
                <a:off x="1701800" y="981075"/>
                <a:ext cx="85957" cy="82730"/>
              </a:xfrm>
              <a:prstGeom prst="triangle">
                <a:avLst>
                  <a:gd name="adj" fmla="val 100000"/>
                </a:avLst>
              </a:prstGeom>
              <a:solidFill>
                <a:srgbClr val="066B9E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r="18900000" sy="23000" kx="-1200000" algn="bl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Sans" panose="00000500000000000000" charset="-122"/>
                  <a:ea typeface="MiSans" panose="00000500000000000000" charset="-122"/>
                  <a:cs typeface="+mn-cs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>
                <a:off x="700406" y="1986914"/>
                <a:ext cx="78868" cy="79065"/>
              </a:xfrm>
              <a:prstGeom prst="triangle">
                <a:avLst>
                  <a:gd name="adj" fmla="val 100000"/>
                </a:avLst>
              </a:prstGeom>
              <a:solidFill>
                <a:srgbClr val="066B9E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r="18900000" sy="23000" kx="-1200000" algn="bl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Sans" panose="00000500000000000000" charset="-122"/>
                  <a:ea typeface="MiSans" panose="00000500000000000000" charset="-122"/>
                  <a:cs typeface="+mn-cs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 rot="18900000">
                <a:off x="336175" y="1180741"/>
                <a:ext cx="1534286" cy="401599"/>
              </a:xfrm>
              <a:custGeom>
                <a:avLst/>
                <a:gdLst>
                  <a:gd name="connsiteX0" fmla="*/ 1132688 w 1534286"/>
                  <a:gd name="connsiteY0" fmla="*/ 0 h 401599"/>
                  <a:gd name="connsiteX1" fmla="*/ 1534286 w 1534286"/>
                  <a:gd name="connsiteY1" fmla="*/ 401599 h 401599"/>
                  <a:gd name="connsiteX2" fmla="*/ 0 w 1534286"/>
                  <a:gd name="connsiteY2" fmla="*/ 401599 h 401599"/>
                  <a:gd name="connsiteX3" fmla="*/ 401599 w 1534286"/>
                  <a:gd name="connsiteY3" fmla="*/ 0 h 401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4286" h="401599">
                    <a:moveTo>
                      <a:pt x="1132688" y="0"/>
                    </a:moveTo>
                    <a:lnTo>
                      <a:pt x="1534286" y="401599"/>
                    </a:lnTo>
                    <a:lnTo>
                      <a:pt x="0" y="401599"/>
                    </a:lnTo>
                    <a:lnTo>
                      <a:pt x="401599" y="0"/>
                    </a:lnTo>
                    <a:close/>
                  </a:path>
                </a:pathLst>
              </a:custGeom>
              <a:gradFill flip="none" rotWithShape="0">
                <a:gsLst>
                  <a:gs pos="5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52400" dir="54000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Sans" panose="00000500000000000000" charset="-122"/>
                  <a:ea typeface="MiSans" panose="00000500000000000000" charset="-122"/>
                  <a:cs typeface="+mn-cs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7088711" y="1918507"/>
              <a:ext cx="2872581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3E4299"/>
                      </a:gs>
                      <a:gs pos="100000">
                        <a:srgbClr val="3E4299">
                          <a:lumMod val="75000"/>
                        </a:srgbClr>
                      </a:gs>
                    </a:gsLst>
                    <a:lin ang="2700000" scaled="1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主播人设策划依据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3E4299"/>
                    </a:gs>
                    <a:gs pos="100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>
                  <a:outerShdw blurRad="254000" dist="88900" dir="2700000" algn="tl" rotWithShape="0">
                    <a:srgbClr val="3E4299">
                      <a:lumMod val="75000"/>
                      <a:alpha val="20000"/>
                    </a:srgbClr>
                  </a:outerShdw>
                </a:effectLst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198190" y="2756681"/>
              <a:ext cx="3117386" cy="18877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直播间主要销售商品的品类或直播间主要用户群的消费偏好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主播个人的特点，如年龄、形象、语言风格等特点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主播对一些生活问题的看法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163763" y="1747801"/>
              <a:ext cx="15709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>
              <a:off x="7160089" y="2486116"/>
              <a:ext cx="1515223" cy="0"/>
            </a:xfrm>
            <a:prstGeom prst="line">
              <a:avLst/>
            </a:prstGeom>
            <a:ln w="12700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/>
          <p:cNvSpPr txBox="1"/>
          <p:nvPr/>
        </p:nvSpPr>
        <p:spPr>
          <a:xfrm>
            <a:off x="1635811" y="2761798"/>
            <a:ext cx="320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主播的人设可以分为四种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 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838449" y="3314700"/>
            <a:ext cx="1162051" cy="2115532"/>
            <a:chOff x="3943349" y="3429000"/>
            <a:chExt cx="1162051" cy="2115532"/>
          </a:xfrm>
        </p:grpSpPr>
        <p:sp>
          <p:nvSpPr>
            <p:cNvPr id="56" name="矩形: 圆角 55"/>
            <p:cNvSpPr/>
            <p:nvPr/>
          </p:nvSpPr>
          <p:spPr>
            <a:xfrm>
              <a:off x="3943349" y="3429000"/>
              <a:ext cx="1162051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专家型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3943349" y="4000500"/>
              <a:ext cx="1162051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知己型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58" name="矩形: 圆角 57"/>
            <p:cNvSpPr/>
            <p:nvPr/>
          </p:nvSpPr>
          <p:spPr>
            <a:xfrm>
              <a:off x="3943349" y="4572000"/>
              <a:ext cx="1162051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榜样型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59" name="矩形: 圆角 58"/>
            <p:cNvSpPr/>
            <p:nvPr/>
          </p:nvSpPr>
          <p:spPr>
            <a:xfrm>
              <a:off x="3943349" y="5143500"/>
              <a:ext cx="1162051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偶像型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6096000" y="2673350"/>
            <a:ext cx="0" cy="20859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5.2 </a:t>
            </a:r>
            <a:r>
              <a:rPr lang="zh-CN" altLang="en-US" dirty="0"/>
              <a:t>主播的人设策划</a:t>
            </a:r>
            <a:r>
              <a:rPr lang="en-US" altLang="zh-CN" dirty="0"/>
              <a:t>--</a:t>
            </a:r>
            <a:r>
              <a:rPr lang="zh-CN" altLang="en-US" sz="2800" dirty="0"/>
              <a:t>为人设添加一些独特元素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54143" y="1039509"/>
            <a:ext cx="6083717" cy="4668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挖掘主播的独特之处，可以通过以下四个方法来实现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79681" y="1596572"/>
            <a:ext cx="5832639" cy="232228"/>
            <a:chOff x="3968496" y="1664208"/>
            <a:chExt cx="4163441" cy="82299"/>
          </a:xfrm>
        </p:grpSpPr>
        <p:sp>
          <p:nvSpPr>
            <p:cNvPr id="16" name="任意多边形: 形状 1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89220" y="1948294"/>
            <a:ext cx="2628000" cy="4220280"/>
            <a:chOff x="416650" y="1991836"/>
            <a:chExt cx="2628000" cy="4220280"/>
          </a:xfrm>
        </p:grpSpPr>
        <p:sp>
          <p:nvSpPr>
            <p:cNvPr id="12" name="矩形: 圆角 11"/>
            <p:cNvSpPr/>
            <p:nvPr/>
          </p:nvSpPr>
          <p:spPr>
            <a:xfrm>
              <a:off x="416650" y="2287186"/>
              <a:ext cx="2628000" cy="3924930"/>
            </a:xfrm>
            <a:prstGeom prst="roundRect">
              <a:avLst>
                <a:gd name="adj" fmla="val 5853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14785" y="1991836"/>
              <a:ext cx="631730" cy="631730"/>
            </a:xfrm>
            <a:prstGeom prst="ellipse">
              <a:avLst/>
            </a:prstGeom>
            <a:gradFill flip="none" rotWithShape="0">
              <a:gsLst>
                <a:gs pos="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152400" dir="5400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25328" y="2836068"/>
              <a:ext cx="1410643" cy="33855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3E4299"/>
                      </a:gs>
                      <a:gs pos="100000">
                        <a:srgbClr val="3E4299">
                          <a:lumMod val="75000"/>
                        </a:srgbClr>
                      </a:gs>
                    </a:gsLst>
                    <a:lin ang="2700000" scaled="1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提炼闪光点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3E4299"/>
                    </a:gs>
                    <a:gs pos="100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>
                  <a:outerShdw blurRad="254000" dist="88900" dir="2700000" algn="tl" rotWithShape="0">
                    <a:srgbClr val="3E4299">
                      <a:lumMod val="75000"/>
                      <a:alpha val="20000"/>
                    </a:srgbClr>
                  </a:outerShdw>
                </a:effectLst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66057" y="3386535"/>
              <a:ext cx="2291531" cy="666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提</a:t>
              </a:r>
              <a:r>
                <a:rPr kumimoji="0" lang="zh-CN" altLang="zh-CN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炼闪光点</a:t>
              </a:r>
              <a:r>
                <a:rPr kumimoji="0" lang="zh-CN" altLang="en-US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，</a:t>
              </a:r>
              <a:r>
                <a:rPr kumimoji="0" lang="zh-CN" altLang="zh-CN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即挖掘主播个人的核心优势</a:t>
              </a:r>
              <a:r>
                <a:rPr kumimoji="0" lang="zh-CN" altLang="en-US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：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71320" y="4083215"/>
              <a:ext cx="2287995" cy="666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主播的外表、性格</a:t>
              </a:r>
              <a:r>
                <a:rPr kumimoji="0" lang="en-US" altLang="zh-CN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zh-CN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特长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1320" y="4765389"/>
              <a:ext cx="2308129" cy="1257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600" b="0" i="0" u="none" strike="noStrike" kern="100" cap="none" spc="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主播的学习历程、工作经验、生活经历、独特技能、个人荣誉等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498421" y="3280231"/>
              <a:ext cx="4644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3343696" y="1948294"/>
            <a:ext cx="2628000" cy="4220280"/>
            <a:chOff x="3314668" y="1991836"/>
            <a:chExt cx="2628000" cy="4220280"/>
          </a:xfrm>
        </p:grpSpPr>
        <p:sp>
          <p:nvSpPr>
            <p:cNvPr id="62" name="矩形: 圆角 61"/>
            <p:cNvSpPr/>
            <p:nvPr/>
          </p:nvSpPr>
          <p:spPr>
            <a:xfrm>
              <a:off x="3314668" y="2287186"/>
              <a:ext cx="2628000" cy="3924930"/>
            </a:xfrm>
            <a:prstGeom prst="roundRect">
              <a:avLst>
                <a:gd name="adj" fmla="val 5853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312803" y="1991836"/>
              <a:ext cx="631730" cy="631730"/>
            </a:xfrm>
            <a:prstGeom prst="ellipse">
              <a:avLst/>
            </a:prstGeom>
            <a:gradFill flip="none" rotWithShape="0">
              <a:gsLst>
                <a:gs pos="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152400" dir="5400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782282" y="2836068"/>
              <a:ext cx="1692771" cy="33855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3E4299"/>
                      </a:gs>
                      <a:gs pos="100000">
                        <a:srgbClr val="3E4299">
                          <a:lumMod val="75000"/>
                        </a:srgbClr>
                      </a:gs>
                    </a:gsLst>
                    <a:lin ang="2700000" scaled="1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添加反差属性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3E4299"/>
                    </a:gs>
                    <a:gs pos="100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>
                  <a:outerShdw blurRad="254000" dist="88900" dir="2700000" algn="tl" rotWithShape="0">
                    <a:srgbClr val="3E4299">
                      <a:lumMod val="75000"/>
                      <a:alpha val="20000"/>
                    </a:srgbClr>
                  </a:outerShdw>
                </a:effectLst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464075" y="3386535"/>
              <a:ext cx="2291531" cy="1552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在不违背主流观念的情况下，为主播添加一个与众不同的属性，有助于提高主播人设的独特性和易记性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4396439" y="3280231"/>
              <a:ext cx="4644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6198172" y="1948294"/>
            <a:ext cx="2628000" cy="4220280"/>
            <a:chOff x="6212686" y="1991836"/>
            <a:chExt cx="2628000" cy="4220280"/>
          </a:xfrm>
        </p:grpSpPr>
        <p:sp>
          <p:nvSpPr>
            <p:cNvPr id="70" name="矩形: 圆角 69"/>
            <p:cNvSpPr/>
            <p:nvPr/>
          </p:nvSpPr>
          <p:spPr>
            <a:xfrm>
              <a:off x="6212686" y="2287186"/>
              <a:ext cx="2628000" cy="3924930"/>
            </a:xfrm>
            <a:prstGeom prst="roundRect">
              <a:avLst>
                <a:gd name="adj" fmla="val 5853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7210821" y="1991836"/>
              <a:ext cx="631730" cy="631730"/>
            </a:xfrm>
            <a:prstGeom prst="ellipse">
              <a:avLst/>
            </a:prstGeom>
            <a:gradFill flip="none" rotWithShape="0">
              <a:gsLst>
                <a:gs pos="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152400" dir="5400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3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398171" y="2836068"/>
              <a:ext cx="2257028" cy="33855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3E4299"/>
                      </a:gs>
                      <a:gs pos="100000">
                        <a:srgbClr val="3E4299">
                          <a:lumMod val="75000"/>
                        </a:srgbClr>
                      </a:gs>
                    </a:gsLst>
                    <a:lin ang="2700000" scaled="1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设计有辨识度言行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3E4299"/>
                    </a:gs>
                    <a:gs pos="100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>
                  <a:outerShdw blurRad="254000" dist="88900" dir="2700000" algn="tl" rotWithShape="0">
                    <a:srgbClr val="3E4299">
                      <a:lumMod val="75000"/>
                      <a:alpha val="20000"/>
                    </a:srgbClr>
                  </a:outerShdw>
                </a:effectLst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362093" y="3386535"/>
              <a:ext cx="2291531" cy="1848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每个人都有与众不同之处，或是外表，或是语言，甚至是某些“缺点”，要从正向的、积极的角度去理解这个“不一样”之处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7294457" y="3280231"/>
              <a:ext cx="4644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9052649" y="1948294"/>
            <a:ext cx="2628000" cy="4220280"/>
            <a:chOff x="9110705" y="1991836"/>
            <a:chExt cx="2628000" cy="4220280"/>
          </a:xfrm>
        </p:grpSpPr>
        <p:sp>
          <p:nvSpPr>
            <p:cNvPr id="78" name="矩形: 圆角 77"/>
            <p:cNvSpPr/>
            <p:nvPr/>
          </p:nvSpPr>
          <p:spPr>
            <a:xfrm>
              <a:off x="9110705" y="2287186"/>
              <a:ext cx="2628000" cy="3924930"/>
            </a:xfrm>
            <a:prstGeom prst="roundRect">
              <a:avLst>
                <a:gd name="adj" fmla="val 5853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10108840" y="1991836"/>
              <a:ext cx="631730" cy="631730"/>
            </a:xfrm>
            <a:prstGeom prst="ellipse">
              <a:avLst/>
            </a:prstGeom>
            <a:gradFill flip="none" rotWithShape="0">
              <a:gsLst>
                <a:gs pos="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152400" dir="5400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4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9296190" y="2836068"/>
              <a:ext cx="2257028" cy="33855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3E4299"/>
                      </a:gs>
                      <a:gs pos="100000">
                        <a:srgbClr val="3E4299">
                          <a:lumMod val="75000"/>
                        </a:srgbClr>
                      </a:gs>
                    </a:gsLst>
                    <a:lin ang="2700000" scaled="1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设置有趣易记名字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3E4299"/>
                    </a:gs>
                    <a:gs pos="100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>
                  <a:outerShdw blurRad="254000" dist="88900" dir="2700000" algn="tl" rotWithShape="0">
                    <a:srgbClr val="3E4299">
                      <a:lumMod val="75000"/>
                      <a:alpha val="20000"/>
                    </a:srgbClr>
                  </a:outerShdw>
                </a:effectLst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303654" y="3386535"/>
              <a:ext cx="2351315" cy="370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设置原则：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0192476" y="3280231"/>
              <a:ext cx="4644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9303654" y="3738960"/>
              <a:ext cx="2351315" cy="1257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贴合人设、朗朗上口、用词简洁、寓意美好、无生僻字，发音响亮，发音无不良谐音或寓意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5.2 </a:t>
            </a:r>
            <a:r>
              <a:rPr lang="zh-CN" altLang="en-US" dirty="0"/>
              <a:t>主播的人设策划</a:t>
            </a:r>
            <a:r>
              <a:rPr lang="en-US" altLang="zh-CN" dirty="0"/>
              <a:t>--</a:t>
            </a:r>
            <a:r>
              <a:rPr lang="zh-CN" altLang="en-US" sz="2800" dirty="0"/>
              <a:t>从三个角度渲染主播人设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00254" y="973739"/>
            <a:ext cx="6391493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直播团队可以通过以下三种方式积极渲染主播人设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54904" y="1501774"/>
            <a:ext cx="5482192" cy="145145"/>
            <a:chOff x="3968496" y="1664208"/>
            <a:chExt cx="4163441" cy="82299"/>
          </a:xfrm>
        </p:grpSpPr>
        <p:sp>
          <p:nvSpPr>
            <p:cNvPr id="6" name="任意多边形: 形状 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11900" y="1749771"/>
            <a:ext cx="5080000" cy="2199929"/>
            <a:chOff x="5395247" y="1749771"/>
            <a:chExt cx="5080000" cy="2199929"/>
          </a:xfrm>
        </p:grpSpPr>
        <p:sp>
          <p:nvSpPr>
            <p:cNvPr id="15" name="矩形: 圆角 14"/>
            <p:cNvSpPr/>
            <p:nvPr/>
          </p:nvSpPr>
          <p:spPr>
            <a:xfrm>
              <a:off x="5395247" y="1930400"/>
              <a:ext cx="5080000" cy="2019300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906773" y="1749771"/>
              <a:ext cx="2056948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在直播间讲故事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65422" y="2277184"/>
              <a:ext cx="4339650" cy="4294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主播在直播过程中讲以下四种类型的故事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792818" y="2848684"/>
              <a:ext cx="4284858" cy="789512"/>
              <a:chOff x="5710043" y="2848684"/>
              <a:chExt cx="4284858" cy="78951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710043" y="2848684"/>
                <a:ext cx="2087758" cy="789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正能量的故事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生活化的故事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957943" y="2848684"/>
                <a:ext cx="2036958" cy="789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有个性的故事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有情怀的故事</a:t>
                </a: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00100" y="4213571"/>
            <a:ext cx="10591800" cy="1920529"/>
            <a:chOff x="-266700" y="4137371"/>
            <a:chExt cx="10591800" cy="1920529"/>
          </a:xfrm>
        </p:grpSpPr>
        <p:sp>
          <p:nvSpPr>
            <p:cNvPr id="20" name="矩形: 圆角 19"/>
            <p:cNvSpPr/>
            <p:nvPr/>
          </p:nvSpPr>
          <p:spPr>
            <a:xfrm>
              <a:off x="-266700" y="4318000"/>
              <a:ext cx="10591800" cy="1739900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3594100" y="4137371"/>
              <a:ext cx="2870200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打造自媒体的传播矩阵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87" y="4686528"/>
              <a:ext cx="10055226" cy="1149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利用与直播间相关联的微信公众号、微博、抖音、快手、社群等对主播进行人设的包装和造势</a:t>
              </a:r>
              <a:endPara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为主播在各个平台打造一个系统化的传播矩阵，定期输出符合主播人设的内容，提高主播的全网曝光度，为主播的直播间积累流量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0100" y="1749771"/>
            <a:ext cx="5080000" cy="2199929"/>
            <a:chOff x="1073375" y="1762471"/>
            <a:chExt cx="5080000" cy="2199929"/>
          </a:xfrm>
        </p:grpSpPr>
        <p:sp>
          <p:nvSpPr>
            <p:cNvPr id="11" name="矩形: 圆角 10"/>
            <p:cNvSpPr/>
            <p:nvPr/>
          </p:nvSpPr>
          <p:spPr>
            <a:xfrm>
              <a:off x="1073375" y="1943100"/>
              <a:ext cx="5080000" cy="2019300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2667452" y="1762471"/>
              <a:ext cx="1891847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策划系列故事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38026" y="2359253"/>
              <a:ext cx="2550698" cy="1149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个人成长的故事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得到用户肯定的故事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直播团队的趣事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5.3 </a:t>
            </a:r>
            <a:r>
              <a:rPr lang="zh-CN" altLang="en-US" dirty="0"/>
              <a:t>虚拟主播</a:t>
            </a:r>
            <a:r>
              <a:rPr lang="en-US" altLang="zh-CN" dirty="0"/>
              <a:t>--</a:t>
            </a:r>
            <a:r>
              <a:rPr lang="zh-CN" altLang="en-US" sz="2800" dirty="0"/>
              <a:t>虚拟主播的特点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rcRect r="32667"/>
          <a:stretch>
            <a:fillRect/>
          </a:stretch>
        </p:blipFill>
        <p:spPr>
          <a:xfrm>
            <a:off x="8601016" y="1976887"/>
            <a:ext cx="3590985" cy="3082749"/>
          </a:xfrm>
          <a:custGeom>
            <a:avLst/>
            <a:gdLst>
              <a:gd name="connsiteX0" fmla="*/ 0 w 3590985"/>
              <a:gd name="connsiteY0" fmla="*/ 0 h 3082749"/>
              <a:gd name="connsiteX1" fmla="*/ 3590985 w 3590985"/>
              <a:gd name="connsiteY1" fmla="*/ 0 h 3082749"/>
              <a:gd name="connsiteX2" fmla="*/ 3590985 w 3590985"/>
              <a:gd name="connsiteY2" fmla="*/ 3082749 h 3082749"/>
              <a:gd name="connsiteX3" fmla="*/ 0 w 3590985"/>
              <a:gd name="connsiteY3" fmla="*/ 3082749 h 308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0985" h="3082749">
                <a:moveTo>
                  <a:pt x="0" y="0"/>
                </a:moveTo>
                <a:lnTo>
                  <a:pt x="3590985" y="0"/>
                </a:lnTo>
                <a:lnTo>
                  <a:pt x="3590985" y="3082749"/>
                </a:lnTo>
                <a:lnTo>
                  <a:pt x="0" y="3082749"/>
                </a:lnTo>
                <a:close/>
              </a:path>
            </a:pathLst>
          </a:custGeom>
        </p:spPr>
      </p:pic>
      <p:pic>
        <p:nvPicPr>
          <p:cNvPr id="47" name="图片 46" descr="电子设备的屏幕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2"/>
          <a:stretch>
            <a:fillRect/>
          </a:stretch>
        </p:blipFill>
        <p:spPr>
          <a:xfrm>
            <a:off x="8509542" y="1714961"/>
            <a:ext cx="3682459" cy="4225746"/>
          </a:xfrm>
          <a:custGeom>
            <a:avLst/>
            <a:gdLst>
              <a:gd name="connsiteX0" fmla="*/ 0 w 3682459"/>
              <a:gd name="connsiteY0" fmla="*/ 0 h 4225746"/>
              <a:gd name="connsiteX1" fmla="*/ 3682459 w 3682459"/>
              <a:gd name="connsiteY1" fmla="*/ 0 h 4225746"/>
              <a:gd name="connsiteX2" fmla="*/ 3682459 w 3682459"/>
              <a:gd name="connsiteY2" fmla="*/ 4225746 h 4225746"/>
              <a:gd name="connsiteX3" fmla="*/ 0 w 3682459"/>
              <a:gd name="connsiteY3" fmla="*/ 4225746 h 422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2459" h="4225746">
                <a:moveTo>
                  <a:pt x="0" y="0"/>
                </a:moveTo>
                <a:lnTo>
                  <a:pt x="3682459" y="0"/>
                </a:lnTo>
                <a:lnTo>
                  <a:pt x="3682459" y="4225746"/>
                </a:lnTo>
                <a:lnTo>
                  <a:pt x="0" y="4225746"/>
                </a:lnTo>
                <a:close/>
              </a:path>
            </a:pathLst>
          </a:custGeom>
        </p:spPr>
      </p:pic>
      <p:pic>
        <p:nvPicPr>
          <p:cNvPr id="1026" name="图片 59" descr="16941588242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r="13164" b="15718"/>
          <a:stretch>
            <a:fillRect/>
          </a:stretch>
        </p:blipFill>
        <p:spPr bwMode="auto">
          <a:xfrm>
            <a:off x="8615268" y="1853760"/>
            <a:ext cx="3162300" cy="2832539"/>
          </a:xfrm>
          <a:prstGeom prst="roundRect">
            <a:avLst>
              <a:gd name="adj" fmla="val 673"/>
            </a:avLst>
          </a:prstGeom>
          <a:noFill/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344937" y="1381953"/>
            <a:ext cx="28520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《人民日报》虚拟主播任小融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3075" y="3876866"/>
            <a:ext cx="3119756" cy="1866709"/>
            <a:chOff x="909320" y="3527044"/>
            <a:chExt cx="3119756" cy="1866709"/>
          </a:xfrm>
        </p:grpSpPr>
        <p:sp>
          <p:nvSpPr>
            <p:cNvPr id="29" name="矩形: 圆顶角 28"/>
            <p:cNvSpPr/>
            <p:nvPr/>
          </p:nvSpPr>
          <p:spPr>
            <a:xfrm>
              <a:off x="1389936" y="3527044"/>
              <a:ext cx="2085570" cy="621792"/>
            </a:xfrm>
            <a:prstGeom prst="round2Same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虚拟主播的特点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09320" y="4132168"/>
              <a:ext cx="3119756" cy="1261585"/>
            </a:xfrm>
            <a:prstGeom prst="rect">
              <a:avLst/>
            </a:prstGeom>
            <a:noFill/>
            <a:ln w="28575">
              <a:gradFill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09065" y="4236843"/>
              <a:ext cx="2920267" cy="103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风格多样，可塑性强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高效稳定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拥有多重技艺和海量知识</a:t>
              </a:r>
              <a:endParaRPr kumimoji="0" lang="zh-CN" altLang="en-US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52900" y="1343216"/>
            <a:ext cx="3915763" cy="4400358"/>
            <a:chOff x="6572250" y="2571941"/>
            <a:chExt cx="3915763" cy="4400358"/>
          </a:xfrm>
        </p:grpSpPr>
        <p:sp>
          <p:nvSpPr>
            <p:cNvPr id="26" name="矩形: 圆顶角 25"/>
            <p:cNvSpPr/>
            <p:nvPr/>
          </p:nvSpPr>
          <p:spPr>
            <a:xfrm>
              <a:off x="7506891" y="2571941"/>
              <a:ext cx="2085570" cy="621792"/>
            </a:xfrm>
            <a:prstGeom prst="round2Same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虚拟主播的缺点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72250" y="3177064"/>
              <a:ext cx="3915763" cy="3795235"/>
            </a:xfrm>
            <a:prstGeom prst="rect">
              <a:avLst/>
            </a:prstGeom>
            <a:noFill/>
            <a:ln w="28575">
              <a:gradFill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15124" y="3283620"/>
              <a:ext cx="3653509" cy="359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缺乏真人主播的灵活机智，面对临时性问题时可能难以应对；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虚拟主播缺少人类情感，其能传递给用户的“温度”是有限的，也可能是预先设置、模式化的；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虚拟主播需要大量的技术支持，创建和维护成本较高；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当前相关技术还未完全成熟，虚拟主播有时可能无法理解复杂的用户需求，也可能发生技术故障，影响用户观看直播的体验</a:t>
              </a:r>
              <a:endParaRPr kumimoji="0" lang="zh-CN" altLang="en-US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3075" y="1343216"/>
            <a:ext cx="3119756" cy="1866709"/>
            <a:chOff x="909320" y="3527044"/>
            <a:chExt cx="3119756" cy="1866709"/>
          </a:xfrm>
        </p:grpSpPr>
        <p:sp>
          <p:nvSpPr>
            <p:cNvPr id="35" name="矩形: 圆顶角 34"/>
            <p:cNvSpPr/>
            <p:nvPr/>
          </p:nvSpPr>
          <p:spPr>
            <a:xfrm>
              <a:off x="1389936" y="3527044"/>
              <a:ext cx="2085570" cy="621792"/>
            </a:xfrm>
            <a:prstGeom prst="round2Same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虚拟主播定义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09320" y="4132168"/>
              <a:ext cx="3119756" cy="1261585"/>
            </a:xfrm>
            <a:prstGeom prst="rect">
              <a:avLst/>
            </a:prstGeom>
            <a:noFill/>
            <a:ln w="28575">
              <a:gradFill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09065" y="4236843"/>
              <a:ext cx="2920267" cy="103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虚拟主播指的是通过虚拟形象进行直播的主播，其兴起是技术进步和直播发展的共同结果</a:t>
              </a:r>
              <a:endParaRPr kumimoji="0" lang="zh-CN" altLang="en-US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pic>
        <p:nvPicPr>
          <p:cNvPr id="4" name="图片 3" descr="16941588242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7" r="13164" b="15718"/>
          <a:stretch>
            <a:fillRect/>
          </a:stretch>
        </p:blipFill>
        <p:spPr bwMode="auto">
          <a:xfrm flipH="1">
            <a:off x="11696700" y="1857305"/>
            <a:ext cx="495300" cy="2832539"/>
          </a:xfrm>
          <a:custGeom>
            <a:avLst/>
            <a:gdLst>
              <a:gd name="connsiteX0" fmla="*/ 476237 w 495300"/>
              <a:gd name="connsiteY0" fmla="*/ 0 h 2832539"/>
              <a:gd name="connsiteX1" fmla="*/ 0 w 495300"/>
              <a:gd name="connsiteY1" fmla="*/ 0 h 2832539"/>
              <a:gd name="connsiteX2" fmla="*/ 0 w 495300"/>
              <a:gd name="connsiteY2" fmla="*/ 2832539 h 2832539"/>
              <a:gd name="connsiteX3" fmla="*/ 476237 w 495300"/>
              <a:gd name="connsiteY3" fmla="*/ 2832539 h 2832539"/>
              <a:gd name="connsiteX4" fmla="*/ 495300 w 495300"/>
              <a:gd name="connsiteY4" fmla="*/ 2813476 h 2832539"/>
              <a:gd name="connsiteX5" fmla="*/ 495300 w 495300"/>
              <a:gd name="connsiteY5" fmla="*/ 19063 h 2832539"/>
              <a:gd name="connsiteX6" fmla="*/ 476237 w 495300"/>
              <a:gd name="connsiteY6" fmla="*/ 0 h 283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300" h="2832539">
                <a:moveTo>
                  <a:pt x="476237" y="0"/>
                </a:moveTo>
                <a:lnTo>
                  <a:pt x="0" y="0"/>
                </a:lnTo>
                <a:lnTo>
                  <a:pt x="0" y="2832539"/>
                </a:lnTo>
                <a:lnTo>
                  <a:pt x="476237" y="2832539"/>
                </a:lnTo>
                <a:cubicBezTo>
                  <a:pt x="486765" y="2832539"/>
                  <a:pt x="495300" y="2824004"/>
                  <a:pt x="495300" y="2813476"/>
                </a:cubicBezTo>
                <a:lnTo>
                  <a:pt x="495300" y="19063"/>
                </a:lnTo>
                <a:cubicBezTo>
                  <a:pt x="495300" y="8535"/>
                  <a:pt x="486765" y="0"/>
                  <a:pt x="47623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直接连接符 49"/>
          <p:cNvCxnSpPr/>
          <p:nvPr/>
        </p:nvCxnSpPr>
        <p:spPr>
          <a:xfrm>
            <a:off x="8140700" y="2673350"/>
            <a:ext cx="0" cy="20859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975100" y="2673350"/>
            <a:ext cx="0" cy="20859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+"/>
          <p:cNvSpPr/>
          <p:nvPr/>
        </p:nvSpPr>
        <p:spPr>
          <a:xfrm>
            <a:off x="2467429" y="1764917"/>
            <a:ext cx="8781144" cy="3703088"/>
          </a:xfrm>
          <a:prstGeom prst="roundRect">
            <a:avLst>
              <a:gd name="adj" fmla="val 3371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2293257" y="1922690"/>
            <a:ext cx="8748978" cy="3711985"/>
          </a:xfrm>
          <a:prstGeom prst="roundRect">
            <a:avLst>
              <a:gd name="adj" fmla="val 3371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5.3 </a:t>
            </a:r>
            <a:r>
              <a:rPr lang="zh-CN" altLang="en-US" dirty="0"/>
              <a:t>虚拟主播</a:t>
            </a:r>
            <a:r>
              <a:rPr lang="en-US" altLang="zh-CN" dirty="0"/>
              <a:t>--</a:t>
            </a:r>
            <a:r>
              <a:rPr lang="zh-CN" altLang="en-US" sz="2800" dirty="0"/>
              <a:t>虚拟主播类型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8653" y="2386060"/>
            <a:ext cx="3005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从形象特点进行划分：</a:t>
            </a:r>
            <a:endParaRPr kumimoji="0" lang="zh-CN" altLang="zh-CN" sz="20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84" y="696686"/>
            <a:ext cx="4284159" cy="5696857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3610883" y="2897340"/>
            <a:ext cx="1573894" cy="4010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二次元主播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285923" y="2897340"/>
            <a:ext cx="1573894" cy="4010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3D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卡通主播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960963" y="2897340"/>
            <a:ext cx="1861003" cy="4010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3D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高写实主播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923111" y="2897340"/>
            <a:ext cx="1861003" cy="4010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真人形象主播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98653" y="3968117"/>
            <a:ext cx="35189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25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从形象塑造角度进行划分：</a:t>
            </a:r>
            <a:endParaRPr kumimoji="0" lang="zh-CN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610883" y="4479394"/>
            <a:ext cx="2252888" cy="4010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真人驱动虚拟主播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962649" y="4479394"/>
            <a:ext cx="2873829" cy="4010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人工智能驱动虚拟主播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70024" y="1654964"/>
            <a:ext cx="5080000" cy="1877703"/>
            <a:chOff x="889000" y="784571"/>
            <a:chExt cx="5080000" cy="1877703"/>
          </a:xfrm>
        </p:grpSpPr>
        <p:sp>
          <p:nvSpPr>
            <p:cNvPr id="12" name="矩形: 圆角 11"/>
            <p:cNvSpPr/>
            <p:nvPr/>
          </p:nvSpPr>
          <p:spPr>
            <a:xfrm>
              <a:off x="889000" y="965200"/>
              <a:ext cx="5080000" cy="1697074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97620" y="1291057"/>
              <a:ext cx="4262760" cy="1194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虚拟娱乐主播多为真人驱动，通常由两部分构成：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1.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虚拟形象：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2.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形象的扮演者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虚拟娱乐主播的虚拟形象被称为“皮套”，因其对外展示的不是真人，而是虚拟形象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2642053" y="784571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虚拟娱乐主播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5.3 </a:t>
            </a:r>
            <a:r>
              <a:rPr lang="zh-CN" altLang="en-US" dirty="0"/>
              <a:t>虚拟主播</a:t>
            </a:r>
            <a:r>
              <a:rPr lang="en-US" altLang="zh-CN" dirty="0"/>
              <a:t>--</a:t>
            </a:r>
            <a:r>
              <a:rPr lang="zh-CN" altLang="en-US" sz="2800" dirty="0"/>
              <a:t>虚拟主播类型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93027" y="954237"/>
            <a:ext cx="3005951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从营销角度进行划分：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79681" y="1482272"/>
            <a:ext cx="5832639" cy="232228"/>
            <a:chOff x="3968496" y="1664208"/>
            <a:chExt cx="4163441" cy="82299"/>
          </a:xfrm>
        </p:grpSpPr>
        <p:sp>
          <p:nvSpPr>
            <p:cNvPr id="7" name="任意多边形: 形状 6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0024" y="3642400"/>
            <a:ext cx="5080000" cy="2505877"/>
            <a:chOff x="889000" y="784571"/>
            <a:chExt cx="5080000" cy="2505877"/>
          </a:xfrm>
        </p:grpSpPr>
        <p:sp>
          <p:nvSpPr>
            <p:cNvPr id="16" name="矩形: 圆角 15"/>
            <p:cNvSpPr/>
            <p:nvPr/>
          </p:nvSpPr>
          <p:spPr>
            <a:xfrm>
              <a:off x="889000" y="965200"/>
              <a:ext cx="5080000" cy="2325248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31357" y="1280424"/>
              <a:ext cx="4763386" cy="175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2019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年央视网络春晚，主持人撒贝宁携虚拟主播“小小撒”亮相舞台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2019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年，虚拟主播“新小萌”在新华社“上岗”，参与报道“两会”等重要事项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2022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年，一位着正装、长发披肩的虚拟主播入驻“北京朝阳”客户端，为用户播报朝阳动态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2642053" y="784571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虚拟新闻主播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777732" y="1721783"/>
            <a:ext cx="3078589" cy="4277638"/>
            <a:chOff x="10744755" y="2246163"/>
            <a:chExt cx="3078589" cy="4277638"/>
          </a:xfrm>
        </p:grpSpPr>
        <p:grpSp>
          <p:nvGrpSpPr>
            <p:cNvPr id="26" name="组合 25"/>
            <p:cNvGrpSpPr/>
            <p:nvPr/>
          </p:nvGrpSpPr>
          <p:grpSpPr>
            <a:xfrm>
              <a:off x="11201983" y="2352490"/>
              <a:ext cx="2164134" cy="3984810"/>
              <a:chOff x="11201983" y="2352490"/>
              <a:chExt cx="2164134" cy="3984810"/>
            </a:xfrm>
          </p:grpSpPr>
          <p:sp>
            <p:nvSpPr>
              <p:cNvPr id="25" name="图片 61-mask"/>
              <p:cNvSpPr/>
              <p:nvPr/>
            </p:nvSpPr>
            <p:spPr>
              <a:xfrm>
                <a:off x="11201983" y="2352490"/>
                <a:ext cx="2164134" cy="3984810"/>
              </a:xfrm>
              <a:prstGeom prst="roundRect">
                <a:avLst>
                  <a:gd name="adj" fmla="val 6350"/>
                </a:avLst>
              </a:prstGeom>
              <a:solidFill>
                <a:srgbClr val="8B8E9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pic>
            <p:nvPicPr>
              <p:cNvPr id="2050" name="图片 61" descr="1694426294466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1983" y="2360428"/>
                <a:ext cx="2164134" cy="3253563"/>
              </a:xfrm>
              <a:prstGeom prst="roundRect">
                <a:avLst>
                  <a:gd name="adj" fmla="val 635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图片 22" descr="形状&#10;&#10;低可信度描述已自动生成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4755" y="2246163"/>
              <a:ext cx="3078589" cy="4277638"/>
            </a:xfrm>
            <a:prstGeom prst="rect">
              <a:avLst/>
            </a:prstGeom>
            <a:effectLst/>
          </p:spPr>
        </p:pic>
      </p:grpSp>
      <p:sp>
        <p:nvSpPr>
          <p:cNvPr id="28" name="文本框 27"/>
          <p:cNvSpPr txBox="1"/>
          <p:nvPr/>
        </p:nvSpPr>
        <p:spPr>
          <a:xfrm>
            <a:off x="9029689" y="5946001"/>
            <a:ext cx="2574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虚拟主播“关小芳”与真人主播“关芳”</a:t>
            </a:r>
            <a:endParaRPr kumimoji="0" lang="zh-CN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90609" y="1654964"/>
            <a:ext cx="2970619" cy="4493312"/>
            <a:chOff x="5790609" y="1769264"/>
            <a:chExt cx="2970619" cy="4493312"/>
          </a:xfrm>
        </p:grpSpPr>
        <p:sp>
          <p:nvSpPr>
            <p:cNvPr id="20" name="矩形: 圆角 19"/>
            <p:cNvSpPr/>
            <p:nvPr/>
          </p:nvSpPr>
          <p:spPr>
            <a:xfrm>
              <a:off x="5790609" y="1971157"/>
              <a:ext cx="2970619" cy="4291419"/>
            </a:xfrm>
            <a:prstGeom prst="roundRect">
              <a:avLst>
                <a:gd name="adj" fmla="val 2261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6488971" y="1769264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虚拟导购主播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084150" y="2275750"/>
              <a:ext cx="2383537" cy="3561525"/>
              <a:chOff x="6196936" y="2275750"/>
              <a:chExt cx="2383537" cy="3561525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196936" y="2275750"/>
                <a:ext cx="2383537" cy="231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2020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年，虚拟歌手洛天依进入淘宝直播间跨界“带货”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2021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年，快手技术团队打造的虚拟主播“关小芳”在快手进行了直播首秀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京东云推出名为“言犀”的系列数字人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196936" y="4642589"/>
                <a:ext cx="2383537" cy="1194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虚拟导购主播的直播间收入构成中，以“带货”收入为主。部分品牌采用这类主播后转化率显著提升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sp>
        <p:nvSpPr>
          <p:cNvPr id="32" name="箭头: 右 31"/>
          <p:cNvSpPr/>
          <p:nvPr/>
        </p:nvSpPr>
        <p:spPr>
          <a:xfrm>
            <a:off x="8835655" y="3681523"/>
            <a:ext cx="350874" cy="297711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5.3 </a:t>
            </a:r>
            <a:r>
              <a:rPr lang="zh-CN" altLang="en-US" dirty="0"/>
              <a:t>虚拟主播</a:t>
            </a:r>
            <a:r>
              <a:rPr lang="en-US" altLang="zh-CN" dirty="0"/>
              <a:t>--</a:t>
            </a:r>
            <a:r>
              <a:rPr lang="zh-CN" altLang="en-US" sz="2800" dirty="0"/>
              <a:t>虚拟主播现状与发展趋势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889000" y="1216371"/>
            <a:ext cx="5080000" cy="2199929"/>
            <a:chOff x="889000" y="784571"/>
            <a:chExt cx="5080000" cy="2199929"/>
          </a:xfrm>
        </p:grpSpPr>
        <p:sp>
          <p:nvSpPr>
            <p:cNvPr id="22" name="矩形: 圆角 21"/>
            <p:cNvSpPr/>
            <p:nvPr/>
          </p:nvSpPr>
          <p:spPr>
            <a:xfrm>
              <a:off x="889000" y="965200"/>
              <a:ext cx="5080000" cy="2019300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97620" y="1291057"/>
              <a:ext cx="4262760" cy="712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虚拟主播直播间的盈利模式主要有用户消费、用户打赏、付费直播等形式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642053" y="784571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市场现状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97600" y="1224569"/>
            <a:ext cx="5080000" cy="2191731"/>
            <a:chOff x="6197600" y="792769"/>
            <a:chExt cx="5080000" cy="2191731"/>
          </a:xfrm>
        </p:grpSpPr>
        <p:sp>
          <p:nvSpPr>
            <p:cNvPr id="24" name="矩形: 圆角 23"/>
            <p:cNvSpPr/>
            <p:nvPr/>
          </p:nvSpPr>
          <p:spPr>
            <a:xfrm>
              <a:off x="6197600" y="965200"/>
              <a:ext cx="5080000" cy="2019300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24385" y="1291057"/>
              <a:ext cx="4804229" cy="1352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无法长时间维持稳定的人设并与用户维持互动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真人表现与最初的人设不符，引发“人设崩塌”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真人因故解约，造成虚拟主播被迫“休眠”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真人被窥探隐私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7950653" y="792769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当前困境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76300" y="3571384"/>
            <a:ext cx="5080000" cy="2562716"/>
            <a:chOff x="876300" y="3317384"/>
            <a:chExt cx="5080000" cy="2562716"/>
          </a:xfrm>
        </p:grpSpPr>
        <p:sp>
          <p:nvSpPr>
            <p:cNvPr id="25" name="矩形: 圆角 24"/>
            <p:cNvSpPr/>
            <p:nvPr/>
          </p:nvSpPr>
          <p:spPr>
            <a:xfrm>
              <a:off x="876300" y="3517900"/>
              <a:ext cx="5080000" cy="2362200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2629353" y="3317384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用户画像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410832" y="3823800"/>
              <a:ext cx="4010936" cy="1762386"/>
              <a:chOff x="1410832" y="4052400"/>
              <a:chExt cx="4010936" cy="1762386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410832" y="4052400"/>
                <a:ext cx="3957960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整体而言，虚拟主播用户主要为年龄在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22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～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40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岁、中高等收入的女性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475788" y="5095384"/>
                <a:ext cx="3945980" cy="719402"/>
                <a:chOff x="1404711" y="5449170"/>
                <a:chExt cx="4043853" cy="888130"/>
              </a:xfrm>
            </p:grpSpPr>
            <p:sp>
              <p:nvSpPr>
                <p:cNvPr id="11" name="矩形: 圆角 10"/>
                <p:cNvSpPr/>
                <p:nvPr/>
              </p:nvSpPr>
              <p:spPr>
                <a:xfrm>
                  <a:off x="1404711" y="5449170"/>
                  <a:ext cx="1120775" cy="38557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 cmpd="sng" algn="ctr">
                  <a:gradFill flip="none" rotWithShape="1">
                    <a:gsLst>
                      <a:gs pos="0">
                        <a:schemeClr val="accent1">
                          <a:lumMod val="67000"/>
                        </a:schemeClr>
                      </a:gs>
                      <a:gs pos="48000">
                        <a:schemeClr val="accent1">
                          <a:lumMod val="97000"/>
                          <a:lumOff val="3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prstDash val="solid"/>
                  <a:miter lim="800000"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声音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2" name="矩形: 圆角 11"/>
                <p:cNvSpPr/>
                <p:nvPr/>
              </p:nvSpPr>
              <p:spPr>
                <a:xfrm>
                  <a:off x="2660197" y="5449170"/>
                  <a:ext cx="1120775" cy="38557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 cmpd="sng" algn="ctr">
                  <a:gradFill flip="none" rotWithShape="1">
                    <a:gsLst>
                      <a:gs pos="0">
                        <a:schemeClr val="accent1">
                          <a:lumMod val="67000"/>
                        </a:schemeClr>
                      </a:gs>
                      <a:gs pos="48000">
                        <a:schemeClr val="accent1">
                          <a:lumMod val="97000"/>
                          <a:lumOff val="3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prstDash val="solid"/>
                  <a:miter lim="800000"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业务能力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3" name="矩形: 圆角 12"/>
                <p:cNvSpPr/>
                <p:nvPr/>
              </p:nvSpPr>
              <p:spPr>
                <a:xfrm>
                  <a:off x="3915683" y="5449170"/>
                  <a:ext cx="1532881" cy="38557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 cmpd="sng" algn="ctr">
                  <a:gradFill flip="none" rotWithShape="1">
                    <a:gsLst>
                      <a:gs pos="0">
                        <a:schemeClr val="accent1">
                          <a:lumMod val="67000"/>
                        </a:schemeClr>
                      </a:gs>
                      <a:gs pos="48000">
                        <a:schemeClr val="accent1">
                          <a:lumMod val="97000"/>
                          <a:lumOff val="3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prstDash val="solid"/>
                  <a:miter lim="800000"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人设宣传热度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4" name="矩形: 圆角 13"/>
                <p:cNvSpPr/>
                <p:nvPr/>
              </p:nvSpPr>
              <p:spPr>
                <a:xfrm>
                  <a:off x="1404711" y="5951727"/>
                  <a:ext cx="1120775" cy="38557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 cmpd="sng" algn="ctr">
                  <a:gradFill flip="none" rotWithShape="1">
                    <a:gsLst>
                      <a:gs pos="0">
                        <a:schemeClr val="accent1">
                          <a:lumMod val="67000"/>
                        </a:schemeClr>
                      </a:gs>
                      <a:gs pos="48000">
                        <a:schemeClr val="accent1">
                          <a:lumMod val="97000"/>
                          <a:lumOff val="3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prstDash val="solid"/>
                  <a:miter lim="800000"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IP</a:t>
                  </a: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衍生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5" name="矩形: 圆角 14"/>
                <p:cNvSpPr/>
                <p:nvPr/>
              </p:nvSpPr>
              <p:spPr>
                <a:xfrm>
                  <a:off x="2652940" y="5951727"/>
                  <a:ext cx="1120775" cy="38557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 cmpd="sng" algn="ctr">
                  <a:gradFill flip="none" rotWithShape="1">
                    <a:gsLst>
                      <a:gs pos="0">
                        <a:schemeClr val="accent1">
                          <a:lumMod val="67000"/>
                        </a:schemeClr>
                      </a:gs>
                      <a:gs pos="48000">
                        <a:schemeClr val="accent1">
                          <a:lumMod val="97000"/>
                          <a:lumOff val="3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prstDash val="solid"/>
                  <a:miter lim="800000"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rPr>
                    <a:t>朋友影响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17" name="TextBox 2+"/>
              <p:cNvSpPr txBox="1"/>
              <p:nvPr/>
            </p:nvSpPr>
            <p:spPr>
              <a:xfrm>
                <a:off x="1410832" y="4687400"/>
                <a:ext cx="3957960" cy="391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吸引用户的因素：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261100" y="3558684"/>
            <a:ext cx="5080000" cy="2575416"/>
            <a:chOff x="6261100" y="3304684"/>
            <a:chExt cx="5080000" cy="2575416"/>
          </a:xfrm>
        </p:grpSpPr>
        <p:sp>
          <p:nvSpPr>
            <p:cNvPr id="23" name="矩形: 圆角 22"/>
            <p:cNvSpPr/>
            <p:nvPr/>
          </p:nvSpPr>
          <p:spPr>
            <a:xfrm>
              <a:off x="6261100" y="3517900"/>
              <a:ext cx="5080000" cy="2362200"/>
            </a:xfrm>
            <a:prstGeom prst="roundRect">
              <a:avLst>
                <a:gd name="adj" fmla="val 2977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8014153" y="3304684"/>
              <a:ext cx="1573894" cy="4010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未来趋势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43638" y="3836500"/>
              <a:ext cx="2314623" cy="1672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虚拟主播的艺人化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虚拟主播的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IP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化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支持个性化定制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更便捷的智能交互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降低产制成本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1651" y="2748782"/>
            <a:ext cx="2775049" cy="3690118"/>
          </a:xfrm>
          <a:prstGeom prst="rect">
            <a:avLst/>
          </a:prstGeom>
        </p:spPr>
      </p:pic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565020" y="2449964"/>
            <a:ext cx="9061960" cy="1958072"/>
            <a:chOff x="1934153" y="2323586"/>
            <a:chExt cx="9061960" cy="1958072"/>
          </a:xfrm>
        </p:grpSpPr>
        <p:sp>
          <p:nvSpPr>
            <p:cNvPr id="12" name="文本框 11"/>
            <p:cNvSpPr txBox="1"/>
            <p:nvPr/>
          </p:nvSpPr>
          <p:spPr>
            <a:xfrm>
              <a:off x="4840582" y="2933290"/>
              <a:ext cx="6155531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直播营销的策划与筹备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934153" y="2323586"/>
              <a:ext cx="2516610" cy="1958072"/>
              <a:chOff x="1934153" y="2323586"/>
              <a:chExt cx="2516610" cy="195807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052691" y="2323586"/>
                <a:ext cx="2398072" cy="1958072"/>
                <a:chOff x="2052691" y="2323586"/>
                <a:chExt cx="2398072" cy="1958072"/>
              </a:xfrm>
            </p:grpSpPr>
            <p:sp>
              <p:nvSpPr>
                <p:cNvPr id="3" name="任意多边形: 形状 2"/>
                <p:cNvSpPr/>
                <p:nvPr/>
              </p:nvSpPr>
              <p:spPr>
                <a:xfrm rot="9314560">
                  <a:off x="2052691" y="2323586"/>
                  <a:ext cx="2398072" cy="1958072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4" name="任意多边形: 形状 3"/>
                <p:cNvSpPr/>
                <p:nvPr/>
              </p:nvSpPr>
              <p:spPr>
                <a:xfrm rot="9035540">
                  <a:off x="2144994" y="2400387"/>
                  <a:ext cx="2220482" cy="1813065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5" name="任意多边形: 形状 4"/>
                <p:cNvSpPr/>
                <p:nvPr/>
              </p:nvSpPr>
              <p:spPr>
                <a:xfrm>
                  <a:off x="2292758" y="2517098"/>
                  <a:ext cx="2108216" cy="1670083"/>
                </a:xfrm>
                <a:custGeom>
                  <a:avLst/>
                  <a:gdLst>
                    <a:gd name="connsiteX0" fmla="*/ 1591865 w 4198424"/>
                    <a:gd name="connsiteY0" fmla="*/ 8778 h 2723153"/>
                    <a:gd name="connsiteX1" fmla="*/ 809 w 4198424"/>
                    <a:gd name="connsiteY1" fmla="*/ 1032906 h 2723153"/>
                    <a:gd name="connsiteX2" fmla="*/ 1783889 w 4198424"/>
                    <a:gd name="connsiteY2" fmla="*/ 2715402 h 2723153"/>
                    <a:gd name="connsiteX3" fmla="*/ 4197905 w 4198424"/>
                    <a:gd name="connsiteY3" fmla="*/ 1590690 h 2723153"/>
                    <a:gd name="connsiteX4" fmla="*/ 1591865 w 4198424"/>
                    <a:gd name="connsiteY4" fmla="*/ 8778 h 2723153"/>
                    <a:gd name="connsiteX0-1" fmla="*/ 1594766 w 4201325"/>
                    <a:gd name="connsiteY0-2" fmla="*/ 2367 h 2716742"/>
                    <a:gd name="connsiteX1-3" fmla="*/ 3710 w 4201325"/>
                    <a:gd name="connsiteY1-4" fmla="*/ 1026495 h 2716742"/>
                    <a:gd name="connsiteX2-5" fmla="*/ 1786790 w 4201325"/>
                    <a:gd name="connsiteY2-6" fmla="*/ 2708991 h 2716742"/>
                    <a:gd name="connsiteX3-7" fmla="*/ 4200806 w 4201325"/>
                    <a:gd name="connsiteY3-8" fmla="*/ 1584279 h 2716742"/>
                    <a:gd name="connsiteX4-9" fmla="*/ 1594766 w 4201325"/>
                    <a:gd name="connsiteY4-10" fmla="*/ 2367 h 2716742"/>
                    <a:gd name="connsiteX0-11" fmla="*/ 1984986 w 4198884"/>
                    <a:gd name="connsiteY0-12" fmla="*/ 2093 h 2908776"/>
                    <a:gd name="connsiteX1-13" fmla="*/ 738 w 4198884"/>
                    <a:gd name="connsiteY1-14" fmla="*/ 1218245 h 2908776"/>
                    <a:gd name="connsiteX2-15" fmla="*/ 1783818 w 4198884"/>
                    <a:gd name="connsiteY2-16" fmla="*/ 2900741 h 2908776"/>
                    <a:gd name="connsiteX3-17" fmla="*/ 4197834 w 4198884"/>
                    <a:gd name="connsiteY3-18" fmla="*/ 1776029 h 2908776"/>
                    <a:gd name="connsiteX4-19" fmla="*/ 1984986 w 4198884"/>
                    <a:gd name="connsiteY4-20" fmla="*/ 2093 h 2908776"/>
                    <a:gd name="connsiteX0-21" fmla="*/ 1984986 w 4198884"/>
                    <a:gd name="connsiteY0-22" fmla="*/ 2093 h 2906141"/>
                    <a:gd name="connsiteX1-23" fmla="*/ 738 w 4198884"/>
                    <a:gd name="connsiteY1-24" fmla="*/ 1218245 h 2906141"/>
                    <a:gd name="connsiteX2-25" fmla="*/ 1783818 w 4198884"/>
                    <a:gd name="connsiteY2-26" fmla="*/ 2900741 h 2906141"/>
                    <a:gd name="connsiteX3-27" fmla="*/ 4197834 w 4198884"/>
                    <a:gd name="connsiteY3-28" fmla="*/ 1776029 h 2906141"/>
                    <a:gd name="connsiteX4-29" fmla="*/ 1984986 w 4198884"/>
                    <a:gd name="connsiteY4-30" fmla="*/ 2093 h 2906141"/>
                    <a:gd name="connsiteX0-31" fmla="*/ 1985646 w 4199544"/>
                    <a:gd name="connsiteY0-32" fmla="*/ 2093 h 2906141"/>
                    <a:gd name="connsiteX1-33" fmla="*/ 1398 w 4199544"/>
                    <a:gd name="connsiteY1-34" fmla="*/ 1218245 h 2906141"/>
                    <a:gd name="connsiteX2-35" fmla="*/ 1784478 w 4199544"/>
                    <a:gd name="connsiteY2-36" fmla="*/ 2900741 h 2906141"/>
                    <a:gd name="connsiteX3-37" fmla="*/ 4198494 w 4199544"/>
                    <a:gd name="connsiteY3-38" fmla="*/ 1776029 h 2906141"/>
                    <a:gd name="connsiteX4-39" fmla="*/ 1985646 w 4199544"/>
                    <a:gd name="connsiteY4-40" fmla="*/ 2093 h 2906141"/>
                    <a:gd name="connsiteX0-41" fmla="*/ 1985646 w 4199544"/>
                    <a:gd name="connsiteY0-42" fmla="*/ 2180 h 3243121"/>
                    <a:gd name="connsiteX1-43" fmla="*/ 1398 w 4199544"/>
                    <a:gd name="connsiteY1-44" fmla="*/ 1218332 h 3243121"/>
                    <a:gd name="connsiteX2-45" fmla="*/ 1784478 w 4199544"/>
                    <a:gd name="connsiteY2-46" fmla="*/ 3239156 h 3243121"/>
                    <a:gd name="connsiteX3-47" fmla="*/ 4198494 w 4199544"/>
                    <a:gd name="connsiteY3-48" fmla="*/ 1776116 h 3243121"/>
                    <a:gd name="connsiteX4-49" fmla="*/ 1985646 w 4199544"/>
                    <a:gd name="connsiteY4-50" fmla="*/ 2180 h 3243121"/>
                    <a:gd name="connsiteX0-51" fmla="*/ 1985646 w 4199062"/>
                    <a:gd name="connsiteY0-52" fmla="*/ 2320 h 3243589"/>
                    <a:gd name="connsiteX1-53" fmla="*/ 1398 w 4199062"/>
                    <a:gd name="connsiteY1-54" fmla="*/ 1218472 h 3243589"/>
                    <a:gd name="connsiteX2-55" fmla="*/ 1784478 w 4199062"/>
                    <a:gd name="connsiteY2-56" fmla="*/ 3239296 h 3243589"/>
                    <a:gd name="connsiteX3-57" fmla="*/ 4198494 w 4199062"/>
                    <a:gd name="connsiteY3-58" fmla="*/ 1776256 h 3243589"/>
                    <a:gd name="connsiteX4-59" fmla="*/ 1985646 w 4199062"/>
                    <a:gd name="connsiteY4-60" fmla="*/ 2320 h 3243589"/>
                    <a:gd name="connsiteX0-61" fmla="*/ 1874828 w 4197602"/>
                    <a:gd name="connsiteY0-62" fmla="*/ 2074 h 3325362"/>
                    <a:gd name="connsiteX1-63" fmla="*/ 308 w 4197602"/>
                    <a:gd name="connsiteY1-64" fmla="*/ 1300522 h 3325362"/>
                    <a:gd name="connsiteX2-65" fmla="*/ 1783388 w 4197602"/>
                    <a:gd name="connsiteY2-66" fmla="*/ 3321346 h 3325362"/>
                    <a:gd name="connsiteX3-67" fmla="*/ 4197404 w 4197602"/>
                    <a:gd name="connsiteY3-68" fmla="*/ 1858306 h 3325362"/>
                    <a:gd name="connsiteX4-69" fmla="*/ 1874828 w 4197602"/>
                    <a:gd name="connsiteY4-70" fmla="*/ 2074 h 3325362"/>
                    <a:gd name="connsiteX0-71" fmla="*/ 1874828 w 4199532"/>
                    <a:gd name="connsiteY0-72" fmla="*/ 2450 h 3326778"/>
                    <a:gd name="connsiteX1-73" fmla="*/ 308 w 4199532"/>
                    <a:gd name="connsiteY1-74" fmla="*/ 1300898 h 3326778"/>
                    <a:gd name="connsiteX2-75" fmla="*/ 1783388 w 4199532"/>
                    <a:gd name="connsiteY2-76" fmla="*/ 3321722 h 3326778"/>
                    <a:gd name="connsiteX3-77" fmla="*/ 4197404 w 4199532"/>
                    <a:gd name="connsiteY3-78" fmla="*/ 1858682 h 3326778"/>
                    <a:gd name="connsiteX4-79" fmla="*/ 1874828 w 4199532"/>
                    <a:gd name="connsiteY4-80" fmla="*/ 2450 h 33267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199532" h="3326778">
                      <a:moveTo>
                        <a:pt x="1874828" y="2450"/>
                      </a:moveTo>
                      <a:cubicBezTo>
                        <a:pt x="398072" y="64934"/>
                        <a:pt x="15548" y="747686"/>
                        <a:pt x="308" y="1300898"/>
                      </a:cubicBezTo>
                      <a:cubicBezTo>
                        <a:pt x="-14932" y="1854110"/>
                        <a:pt x="535232" y="3247046"/>
                        <a:pt x="1783388" y="3321722"/>
                      </a:cubicBezTo>
                      <a:cubicBezTo>
                        <a:pt x="3031544" y="3396398"/>
                        <a:pt x="4145588" y="2631350"/>
                        <a:pt x="4197404" y="1858682"/>
                      </a:cubicBezTo>
                      <a:cubicBezTo>
                        <a:pt x="4249220" y="1086014"/>
                        <a:pt x="3351584" y="-60034"/>
                        <a:pt x="1874828" y="24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131262" y="2844308"/>
                  <a:ext cx="573875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alpha val="95000"/>
                        </a:prstClr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rPr>
                    <a:t>6</a:t>
                  </a:r>
                  <a:endParaRPr kumimoji="0" lang="zh-CN" alt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alpha val="9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1934153" y="2575729"/>
                <a:ext cx="268579" cy="2685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048125" y="4084172"/>
                <a:ext cx="180762" cy="180762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直播团队的构建方法</a:t>
            </a:r>
            <a:r>
              <a:rPr lang="en-US" altLang="zh-CN" dirty="0"/>
              <a:t>--</a:t>
            </a:r>
            <a:r>
              <a:rPr lang="zh-CN" altLang="en-US" sz="2800" dirty="0"/>
              <a:t>直播营销部门的团队架构</a:t>
            </a:r>
            <a:endParaRPr lang="zh-CN" altLang="en-US" sz="2800" dirty="0"/>
          </a:p>
        </p:txBody>
      </p:sp>
      <p:grpSp>
        <p:nvGrpSpPr>
          <p:cNvPr id="95" name="组合 94"/>
          <p:cNvGrpSpPr/>
          <p:nvPr/>
        </p:nvGrpSpPr>
        <p:grpSpPr>
          <a:xfrm>
            <a:off x="787886" y="1553763"/>
            <a:ext cx="10616227" cy="4136118"/>
            <a:chOff x="770115" y="1515663"/>
            <a:chExt cx="10616227" cy="4136118"/>
          </a:xfrm>
        </p:grpSpPr>
        <p:sp>
          <p:nvSpPr>
            <p:cNvPr id="49" name="椭圆 48"/>
            <p:cNvSpPr/>
            <p:nvPr/>
          </p:nvSpPr>
          <p:spPr>
            <a:xfrm>
              <a:off x="9194104" y="1515663"/>
              <a:ext cx="1033272" cy="1033272"/>
            </a:xfrm>
            <a:prstGeom prst="ellipse">
              <a:avLst/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+mj-ea"/>
                  <a:ea typeface="+mj-ea"/>
                </a:rPr>
                <a:t>3</a:t>
              </a:r>
              <a:endParaRPr lang="zh-CN" altLang="en-US" sz="36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249075" y="2781138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99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chemeClr val="accent1">
                        <a:lumMod val="75000"/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直播后</a:t>
              </a:r>
              <a:endParaRPr lang="zh-CN" altLang="en-US" sz="2400" dirty="0">
                <a:gradFill>
                  <a:gsLst>
                    <a:gs pos="99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0"/>
                </a:gradFill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pic>
          <p:nvPicPr>
            <p:cNvPr id="20" name="图片 19"/>
            <p:cNvPicPr/>
            <p:nvPr/>
          </p:nvPicPr>
          <p:blipFill>
            <a:blip r:embed="rId1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37197" y="3617103"/>
              <a:ext cx="3917901" cy="151453"/>
            </a:xfrm>
            <a:prstGeom prst="rect">
              <a:avLst/>
            </a:prstGeom>
          </p:spPr>
        </p:pic>
        <p:pic>
          <p:nvPicPr>
            <p:cNvPr id="32" name="图片 31"/>
            <p:cNvPicPr/>
            <p:nvPr/>
          </p:nvPicPr>
          <p:blipFill>
            <a:blip r:embed="rId1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253733" y="3617104"/>
              <a:ext cx="3917901" cy="151453"/>
            </a:xfrm>
            <a:prstGeom prst="rect">
              <a:avLst/>
            </a:prstGeom>
          </p:spPr>
        </p:pic>
        <p:sp>
          <p:nvSpPr>
            <p:cNvPr id="47" name="椭圆 46"/>
            <p:cNvSpPr/>
            <p:nvPr/>
          </p:nvSpPr>
          <p:spPr>
            <a:xfrm>
              <a:off x="5531113" y="1515663"/>
              <a:ext cx="1033272" cy="1033272"/>
            </a:xfrm>
            <a:prstGeom prst="ellipse">
              <a:avLst/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+mj-ea"/>
                  <a:ea typeface="+mj-ea"/>
                </a:rPr>
                <a:t>2</a:t>
              </a:r>
              <a:endParaRPr lang="zh-CN" altLang="en-US" sz="36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586084" y="2781138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99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chemeClr val="accent1">
                        <a:lumMod val="75000"/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直播中</a:t>
              </a:r>
              <a:endParaRPr lang="zh-CN" altLang="en-US" sz="2400" dirty="0">
                <a:gradFill>
                  <a:gsLst>
                    <a:gs pos="99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0"/>
                </a:gradFill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868122" y="1515663"/>
              <a:ext cx="1033272" cy="1033272"/>
            </a:xfrm>
            <a:prstGeom prst="ellipse">
              <a:avLst/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+mj-ea"/>
                  <a:ea typeface="+mj-ea"/>
                </a:rPr>
                <a:t>1</a:t>
              </a:r>
              <a:endParaRPr lang="zh-CN" altLang="en-US" sz="36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923093" y="2781138"/>
              <a:ext cx="9233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99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chemeClr val="accent1">
                        <a:lumMod val="75000"/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直播前</a:t>
              </a:r>
              <a:endParaRPr lang="zh-CN" altLang="en-US" sz="2400" dirty="0">
                <a:gradFill>
                  <a:gsLst>
                    <a:gs pos="99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0"/>
                </a:gradFill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770115" y="3319124"/>
              <a:ext cx="3229285" cy="2063186"/>
              <a:chOff x="770115" y="3319124"/>
              <a:chExt cx="3229285" cy="2063186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770115" y="3319124"/>
                <a:ext cx="3229285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运营团队需要做好直播账号定位，账号的前期维护及账号“粉丝”运营</a:t>
                </a:r>
                <a:endPara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770116" y="4012838"/>
                <a:ext cx="3229284" cy="26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选品团队选择合适的商品及制定促销策略</a:t>
                </a:r>
                <a:endPara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790919" y="3952321"/>
                <a:ext cx="3187677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68"/>
              <p:cNvSpPr txBox="1"/>
              <p:nvPr/>
            </p:nvSpPr>
            <p:spPr>
              <a:xfrm>
                <a:off x="770116" y="4426475"/>
                <a:ext cx="3229284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主播团队尽可能熟悉直播中所要销售商品策划及撰写直播脚本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，</a:t>
                </a: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设计直播话术等</a:t>
                </a:r>
                <a:endPara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1495203" y="5120187"/>
                <a:ext cx="1615827" cy="2621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拍摄团队布置直播间</a:t>
                </a:r>
                <a:endPara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790919" y="4365958"/>
                <a:ext cx="3187677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790919" y="5059672"/>
                <a:ext cx="3187677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组合 87"/>
            <p:cNvGrpSpPr/>
            <p:nvPr/>
          </p:nvGrpSpPr>
          <p:grpSpPr>
            <a:xfrm>
              <a:off x="4481367" y="3319418"/>
              <a:ext cx="3229284" cy="1235913"/>
              <a:chOff x="4481367" y="4012838"/>
              <a:chExt cx="3229284" cy="1235913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5018791" y="4012838"/>
                <a:ext cx="2154436" cy="2621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拍摄团队负责直播内容拍摄</a:t>
                </a:r>
                <a:endPara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4481367" y="4426475"/>
                <a:ext cx="3229284" cy="82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ea"/>
                  </a:rPr>
                  <a:t>主播团队进行现场直播，负责直播间的用户关注引导、介绍商品、展示商品、直播间气氛营造、解答用户疑问等内容</a:t>
                </a:r>
                <a:endPara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endParaRP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4502170" y="4365958"/>
                <a:ext cx="3187677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文本框 89"/>
            <p:cNvSpPr txBox="1"/>
            <p:nvPr/>
          </p:nvSpPr>
          <p:spPr>
            <a:xfrm>
              <a:off x="8694482" y="3319418"/>
              <a:ext cx="2154436" cy="26212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拍摄团队负责保管拍摄设备</a:t>
              </a:r>
              <a:endPara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8157058" y="3733055"/>
              <a:ext cx="3229284" cy="5422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运营团队负责统计直播销售数据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，</a:t>
              </a: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并开展数据分析</a:t>
              </a:r>
              <a:endPara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8177861" y="3672538"/>
              <a:ext cx="3187677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文本框 92"/>
            <p:cNvSpPr txBox="1"/>
            <p:nvPr/>
          </p:nvSpPr>
          <p:spPr>
            <a:xfrm>
              <a:off x="8514945" y="4438807"/>
              <a:ext cx="2513510" cy="26212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选品团队对接直播商品售后服务</a:t>
              </a:r>
              <a:endPara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8177861" y="4373578"/>
              <a:ext cx="3187677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-4299" y="6246883"/>
            <a:ext cx="12200597" cy="661917"/>
            <a:chOff x="0" y="6527386"/>
            <a:chExt cx="12200597" cy="661917"/>
          </a:xfrm>
        </p:grpSpPr>
        <p:sp>
          <p:nvSpPr>
            <p:cNvPr id="97" name="矩形: 圆角 96"/>
            <p:cNvSpPr/>
            <p:nvPr/>
          </p:nvSpPr>
          <p:spPr>
            <a:xfrm>
              <a:off x="0" y="6527386"/>
              <a:ext cx="12200597" cy="59367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8" name="矩形: 圆角 97"/>
            <p:cNvSpPr/>
            <p:nvPr/>
          </p:nvSpPr>
          <p:spPr>
            <a:xfrm>
              <a:off x="0" y="6595625"/>
              <a:ext cx="12200597" cy="593678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6527267" y="3641078"/>
            <a:ext cx="5169433" cy="2453170"/>
            <a:chOff x="1354752" y="-105691"/>
            <a:chExt cx="10338867" cy="3262933"/>
          </a:xfrm>
        </p:grpSpPr>
        <p:sp>
          <p:nvSpPr>
            <p:cNvPr id="52" name="圆角矩形 10"/>
            <p:cNvSpPr/>
            <p:nvPr/>
          </p:nvSpPr>
          <p:spPr>
            <a:xfrm>
              <a:off x="1374002" y="-95469"/>
              <a:ext cx="10319617" cy="3252711"/>
            </a:xfrm>
            <a:prstGeom prst="roundRect">
              <a:avLst>
                <a:gd name="adj" fmla="val 4462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53" name="矩形: 圆角 52"/>
            <p:cNvSpPr/>
            <p:nvPr/>
          </p:nvSpPr>
          <p:spPr>
            <a:xfrm>
              <a:off x="1354752" y="-105691"/>
              <a:ext cx="200064" cy="32492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93661" y="3641078"/>
            <a:ext cx="5169433" cy="2453170"/>
            <a:chOff x="1354752" y="-105691"/>
            <a:chExt cx="10338867" cy="3262933"/>
          </a:xfrm>
        </p:grpSpPr>
        <p:sp>
          <p:nvSpPr>
            <p:cNvPr id="49" name="圆角矩形 10"/>
            <p:cNvSpPr/>
            <p:nvPr/>
          </p:nvSpPr>
          <p:spPr>
            <a:xfrm>
              <a:off x="1374002" y="-95469"/>
              <a:ext cx="10319617" cy="3252711"/>
            </a:xfrm>
            <a:prstGeom prst="roundRect">
              <a:avLst>
                <a:gd name="adj" fmla="val 4462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50" name="矩形: 圆角 49"/>
            <p:cNvSpPr/>
            <p:nvPr/>
          </p:nvSpPr>
          <p:spPr>
            <a:xfrm>
              <a:off x="1354752" y="-105691"/>
              <a:ext cx="200064" cy="32492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</a:t>
            </a:r>
            <a:r>
              <a:rPr lang="zh-CN" altLang="en-US" dirty="0"/>
              <a:t>直播营销的工作流程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06668" y="1068537"/>
            <a:ext cx="6378670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直播营销的工作流程主要包括五个环节，如图所示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79681" y="1596572"/>
            <a:ext cx="5832639" cy="232228"/>
            <a:chOff x="3968496" y="1664208"/>
            <a:chExt cx="4163441" cy="82299"/>
          </a:xfrm>
        </p:grpSpPr>
        <p:sp>
          <p:nvSpPr>
            <p:cNvPr id="16" name="任意多边形: 形状 1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611086" y="2002973"/>
            <a:ext cx="8969828" cy="1233716"/>
            <a:chOff x="1611086" y="2002973"/>
            <a:chExt cx="8969828" cy="1233716"/>
          </a:xfrm>
        </p:grpSpPr>
        <p:sp>
          <p:nvSpPr>
            <p:cNvPr id="4" name="文本框 3"/>
            <p:cNvSpPr txBox="1"/>
            <p:nvPr/>
          </p:nvSpPr>
          <p:spPr>
            <a:xfrm>
              <a:off x="4964921" y="2094077"/>
              <a:ext cx="22621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直播营销的工作流程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箭头: V 形 8"/>
            <p:cNvSpPr/>
            <p:nvPr/>
          </p:nvSpPr>
          <p:spPr>
            <a:xfrm>
              <a:off x="1611086" y="2525486"/>
              <a:ext cx="1741714" cy="711203"/>
            </a:xfrm>
            <a:prstGeom prst="chevron">
              <a:avLst>
                <a:gd name="adj" fmla="val 53708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70991" y="2674652"/>
              <a:ext cx="121058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整体思路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19" name="箭头: V 形 18"/>
            <p:cNvSpPr/>
            <p:nvPr/>
          </p:nvSpPr>
          <p:spPr>
            <a:xfrm>
              <a:off x="3418114" y="2525486"/>
              <a:ext cx="1741714" cy="711203"/>
            </a:xfrm>
            <a:prstGeom prst="chevron">
              <a:avLst>
                <a:gd name="adj" fmla="val 53708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78021" y="2674652"/>
              <a:ext cx="12105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策划筹备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3" name="箭头: V 形 22"/>
            <p:cNvSpPr/>
            <p:nvPr/>
          </p:nvSpPr>
          <p:spPr>
            <a:xfrm>
              <a:off x="5225142" y="2525486"/>
              <a:ext cx="1741714" cy="711203"/>
            </a:xfrm>
            <a:prstGeom prst="chevron">
              <a:avLst>
                <a:gd name="adj" fmla="val 53708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585052" y="2674652"/>
              <a:ext cx="12105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制播之行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6" name="箭头: V 形 25"/>
            <p:cNvSpPr/>
            <p:nvPr/>
          </p:nvSpPr>
          <p:spPr>
            <a:xfrm>
              <a:off x="7032171" y="2525486"/>
              <a:ext cx="1741714" cy="711203"/>
            </a:xfrm>
            <a:prstGeom prst="chevron">
              <a:avLst>
                <a:gd name="adj" fmla="val 53708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92084" y="2674652"/>
              <a:ext cx="12105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后期传播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9" name="箭头: V 形 28"/>
            <p:cNvSpPr/>
            <p:nvPr/>
          </p:nvSpPr>
          <p:spPr>
            <a:xfrm>
              <a:off x="8839200" y="2525486"/>
              <a:ext cx="1741714" cy="711203"/>
            </a:xfrm>
            <a:prstGeom prst="chevron">
              <a:avLst>
                <a:gd name="adj" fmla="val 53708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99115" y="2674652"/>
              <a:ext cx="12105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效果总结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350589" y="2002973"/>
              <a:ext cx="7272382" cy="537753"/>
              <a:chOff x="2350589" y="2104571"/>
              <a:chExt cx="7272382" cy="537753"/>
            </a:xfrm>
          </p:grpSpPr>
          <p:sp>
            <p:nvSpPr>
              <p:cNvPr id="38" name="任意多边形: 形状 37"/>
              <p:cNvSpPr/>
              <p:nvPr/>
            </p:nvSpPr>
            <p:spPr>
              <a:xfrm>
                <a:off x="2394857" y="2104571"/>
                <a:ext cx="7228114" cy="508000"/>
              </a:xfrm>
              <a:custGeom>
                <a:avLst/>
                <a:gdLst>
                  <a:gd name="connsiteX0" fmla="*/ 7228114 w 7228114"/>
                  <a:gd name="connsiteY0" fmla="*/ 508000 h 508000"/>
                  <a:gd name="connsiteX1" fmla="*/ 7228114 w 7228114"/>
                  <a:gd name="connsiteY1" fmla="*/ 0 h 508000"/>
                  <a:gd name="connsiteX2" fmla="*/ 0 w 7228114"/>
                  <a:gd name="connsiteY2" fmla="*/ 0 h 508000"/>
                  <a:gd name="connsiteX3" fmla="*/ 0 w 7228114"/>
                  <a:gd name="connsiteY3" fmla="*/ 508000 h 508000"/>
                  <a:gd name="connsiteX4" fmla="*/ 14514 w 7228114"/>
                  <a:gd name="connsiteY4" fmla="*/ 50800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8114" h="508000">
                    <a:moveTo>
                      <a:pt x="7228114" y="508000"/>
                    </a:moveTo>
                    <a:lnTo>
                      <a:pt x="7228114" y="0"/>
                    </a:lnTo>
                    <a:lnTo>
                      <a:pt x="0" y="0"/>
                    </a:lnTo>
                    <a:lnTo>
                      <a:pt x="0" y="508000"/>
                    </a:lnTo>
                    <a:lnTo>
                      <a:pt x="14514" y="508000"/>
                    </a:lnTo>
                  </a:path>
                </a:pathLst>
              </a:cu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flipV="1">
                <a:off x="2350589" y="2453639"/>
                <a:ext cx="116114" cy="188685"/>
              </a:xfrm>
              <a:prstGeom prst="triangl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134324" y="3772185"/>
            <a:ext cx="4083169" cy="1870868"/>
            <a:chOff x="1039074" y="3857206"/>
            <a:chExt cx="4083169" cy="1870868"/>
          </a:xfrm>
        </p:grpSpPr>
        <p:sp>
          <p:nvSpPr>
            <p:cNvPr id="6" name="文本框 5"/>
            <p:cNvSpPr txBox="1"/>
            <p:nvPr/>
          </p:nvSpPr>
          <p:spPr>
            <a:xfrm>
              <a:off x="1039074" y="4295882"/>
              <a:ext cx="4083169" cy="391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直播</a:t>
              </a:r>
              <a:r>
                <a:rPr kumimoji="0" lang="zh-CN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营销的整体思路设计，包括三个部分</a:t>
              </a: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：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28946" y="3857206"/>
              <a:ext cx="1880954" cy="466859"/>
              <a:chOff x="1453558" y="2637625"/>
              <a:chExt cx="1880954" cy="466859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855822" y="2637625"/>
                <a:ext cx="1478690" cy="466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rPr>
                  <a:t>整体思路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1453558" y="2694821"/>
                <a:ext cx="388932" cy="372826"/>
                <a:chOff x="2311675" y="6503563"/>
                <a:chExt cx="553797" cy="543052"/>
              </a:xfrm>
            </p:grpSpPr>
            <p:sp>
              <p:nvSpPr>
                <p:cNvPr id="57" name="椭圆 56"/>
                <p:cNvSpPr/>
                <p:nvPr>
                  <p:custDataLst>
                    <p:tags r:id="rId1"/>
                  </p:custDataLst>
                </p:nvPr>
              </p:nvSpPr>
              <p:spPr>
                <a:xfrm flipH="1">
                  <a:off x="2311675" y="6503563"/>
                  <a:ext cx="553797" cy="543052"/>
                </a:xfrm>
                <a:prstGeom prst="ellipse">
                  <a:avLst/>
                </a:prstGeom>
                <a:solidFill>
                  <a:schemeClr val="accent1">
                    <a:alpha val="17000"/>
                  </a:schemeClr>
                </a:solidFill>
                <a:ln w="4970">
                  <a:solidFill>
                    <a:schemeClr val="accent1"/>
                  </a:solidFill>
                </a:ln>
                <a:effectLst>
                  <a:outerShdw blurRad="119268" dist="29817" dir="2699998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58" name="椭圆 57"/>
                <p:cNvSpPr/>
                <p:nvPr>
                  <p:custDataLst>
                    <p:tags r:id="rId2"/>
                  </p:custDataLst>
                </p:nvPr>
              </p:nvSpPr>
              <p:spPr>
                <a:xfrm flipH="1">
                  <a:off x="2373699" y="6564384"/>
                  <a:ext cx="429748" cy="42141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59" name="文本框 58"/>
                <p:cNvSpPr txBox="1"/>
                <p:nvPr>
                  <p:custDataLst>
                    <p:tags r:id="rId3"/>
                  </p:custDataLst>
                </p:nvPr>
              </p:nvSpPr>
              <p:spPr>
                <a:xfrm flipH="1">
                  <a:off x="2416068" y="6548471"/>
                  <a:ext cx="345013" cy="463893"/>
                </a:xfrm>
                <a:prstGeom prst="rect">
                  <a:avLst/>
                </a:prstGeom>
                <a:noFill/>
                <a:effectLst>
                  <a:outerShdw blurRad="59634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none" lIns="71561" tIns="35780" rIns="71561" bIns="3578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rPr>
                    <a:t>1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</p:grpSp>
        </p:grpSp>
        <p:sp>
          <p:nvSpPr>
            <p:cNvPr id="60" name="文本框 59"/>
            <p:cNvSpPr txBox="1"/>
            <p:nvPr/>
          </p:nvSpPr>
          <p:spPr>
            <a:xfrm>
              <a:off x="1052561" y="4695932"/>
              <a:ext cx="1293944" cy="1032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目的分析</a:t>
              </a:r>
              <a:endPara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方式选择</a:t>
              </a:r>
              <a:endPara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策略组合</a:t>
              </a:r>
              <a:endPara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963624" y="3772185"/>
            <a:ext cx="4390175" cy="2190956"/>
            <a:chOff x="1039074" y="3857206"/>
            <a:chExt cx="4390175" cy="2190956"/>
          </a:xfrm>
        </p:grpSpPr>
        <p:sp>
          <p:nvSpPr>
            <p:cNvPr id="67" name="文本框 66"/>
            <p:cNvSpPr txBox="1"/>
            <p:nvPr/>
          </p:nvSpPr>
          <p:spPr>
            <a:xfrm>
              <a:off x="1039074" y="4295882"/>
              <a:ext cx="4083169" cy="391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具体准备如下：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128946" y="3857206"/>
              <a:ext cx="1880954" cy="466859"/>
              <a:chOff x="1453558" y="2637625"/>
              <a:chExt cx="1880954" cy="466859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855822" y="2637625"/>
                <a:ext cx="1478690" cy="466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rPr>
                  <a:t>策划筹备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1453558" y="2694821"/>
                <a:ext cx="388932" cy="372826"/>
                <a:chOff x="2311675" y="6503563"/>
                <a:chExt cx="553797" cy="543052"/>
              </a:xfrm>
            </p:grpSpPr>
            <p:sp>
              <p:nvSpPr>
                <p:cNvPr id="82" name="椭圆 81"/>
                <p:cNvSpPr/>
                <p:nvPr>
                  <p:custDataLst>
                    <p:tags r:id="rId4"/>
                  </p:custDataLst>
                </p:nvPr>
              </p:nvSpPr>
              <p:spPr>
                <a:xfrm flipH="1">
                  <a:off x="2311675" y="6503563"/>
                  <a:ext cx="553797" cy="543052"/>
                </a:xfrm>
                <a:prstGeom prst="ellipse">
                  <a:avLst/>
                </a:prstGeom>
                <a:solidFill>
                  <a:schemeClr val="accent1">
                    <a:alpha val="17000"/>
                  </a:schemeClr>
                </a:solidFill>
                <a:ln w="4970">
                  <a:solidFill>
                    <a:schemeClr val="accent1"/>
                  </a:solidFill>
                </a:ln>
                <a:effectLst>
                  <a:outerShdw blurRad="119268" dist="29817" dir="2699998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>
                  <p:custDataLst>
                    <p:tags r:id="rId5"/>
                  </p:custDataLst>
                </p:nvPr>
              </p:nvSpPr>
              <p:spPr>
                <a:xfrm flipH="1">
                  <a:off x="2373699" y="6564384"/>
                  <a:ext cx="429748" cy="42141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89" name="文本框 88"/>
                <p:cNvSpPr txBox="1"/>
                <p:nvPr>
                  <p:custDataLst>
                    <p:tags r:id="rId6"/>
                  </p:custDataLst>
                </p:nvPr>
              </p:nvSpPr>
              <p:spPr>
                <a:xfrm flipH="1">
                  <a:off x="2386395" y="6548471"/>
                  <a:ext cx="404358" cy="463893"/>
                </a:xfrm>
                <a:prstGeom prst="rect">
                  <a:avLst/>
                </a:prstGeom>
                <a:noFill/>
                <a:effectLst>
                  <a:outerShdw blurRad="59634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none" lIns="71561" tIns="35780" rIns="71561" bIns="3578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rPr>
                    <a:t>2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</p:grpSp>
        </p:grpSp>
        <p:sp>
          <p:nvSpPr>
            <p:cNvPr id="74" name="文本框 73"/>
            <p:cNvSpPr txBox="1"/>
            <p:nvPr/>
          </p:nvSpPr>
          <p:spPr>
            <a:xfrm>
              <a:off x="1052560" y="4695932"/>
              <a:ext cx="4376689" cy="1352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将直播营销方案撰写完善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在直播开始前，对直播过程中用到的软件和硬件进行测试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进行预热宣传，鼓励用户提前进入直播间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2" name="直接连接符 91"/>
          <p:cNvCxnSpPr/>
          <p:nvPr/>
        </p:nvCxnSpPr>
        <p:spPr>
          <a:xfrm>
            <a:off x="6096000" y="3829050"/>
            <a:ext cx="0" cy="20859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顶角 21"/>
          <p:cNvSpPr/>
          <p:nvPr/>
        </p:nvSpPr>
        <p:spPr>
          <a:xfrm>
            <a:off x="488950" y="2294543"/>
            <a:ext cx="11214100" cy="372458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</a:t>
            </a:r>
            <a:r>
              <a:rPr lang="zh-CN" altLang="en-US" dirty="0"/>
              <a:t>直播营销的工作流程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1650" y="2286001"/>
          <a:ext cx="11214100" cy="4368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850"/>
                <a:gridCol w="5257800"/>
                <a:gridCol w="1358900"/>
                <a:gridCol w="1733550"/>
              </a:tblGrid>
              <a:tr h="417346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检查项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检查要点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检查人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检查结果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781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道具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道具是否已经备足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道具是否已经摆放整齐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781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样品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样品是否已经按照推荐顺序摆放整齐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样品是否已经标注推荐序号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650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直播间布置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直播间是否已经布置完成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806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硬件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直播间的拍摄设备是否调试完成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781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软件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直播平台的直播信息是否已经设置完成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直播软件是否已经测试完毕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781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商品了解度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主播及助理是否已熟记本场直播的商品名称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主播及助理是否已了解每一款商品的核心卖点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735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商品脚本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每一款商品的完整介绍脚本是否已经编写、审核完成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完整脚本是否打印成纸质文件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735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商品价格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每一款商品是否已经与主流电商平台上的同款商品比较过价格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每一款商品是否已经明确标注优惠幅度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650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话术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各个环节的话术是否已经按照主播和助理的直播风格进行调整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755"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抽奖环节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抽奖环节是否已经经过测试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操作程序是否体现公平、公正、公开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l">
                        <a:spcBef>
                          <a:spcPts val="180"/>
                        </a:spcBef>
                        <a:spcAft>
                          <a:spcPts val="180"/>
                        </a:spcAft>
                        <a:buFontTx/>
                        <a:buNone/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抽奖环节是否能够引导用户关注直播间和转发分享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38931" y="1101079"/>
            <a:ext cx="11114139" cy="1007121"/>
            <a:chOff x="909243" y="1101079"/>
            <a:chExt cx="11114139" cy="1007121"/>
          </a:xfrm>
        </p:grpSpPr>
        <p:grpSp>
          <p:nvGrpSpPr>
            <p:cNvPr id="8" name="组合 7"/>
            <p:cNvGrpSpPr/>
            <p:nvPr/>
          </p:nvGrpSpPr>
          <p:grpSpPr>
            <a:xfrm>
              <a:off x="909243" y="1101079"/>
              <a:ext cx="11114139" cy="1007121"/>
              <a:chOff x="1354752" y="-105690"/>
              <a:chExt cx="18646880" cy="1913890"/>
            </a:xfrm>
          </p:grpSpPr>
          <p:sp>
            <p:nvSpPr>
              <p:cNvPr id="9" name="圆角矩形 10"/>
              <p:cNvSpPr/>
              <p:nvPr/>
            </p:nvSpPr>
            <p:spPr>
              <a:xfrm>
                <a:off x="1374002" y="-95471"/>
                <a:ext cx="18627630" cy="1903671"/>
              </a:xfrm>
              <a:prstGeom prst="roundRect">
                <a:avLst>
                  <a:gd name="adj" fmla="val 4462"/>
                </a:avLst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algn="ctr" rotWithShape="0">
                  <a:schemeClr val="accent1">
                    <a:lumMod val="50000"/>
                    <a:alpha val="25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>
                <a:off x="1354752" y="-105690"/>
                <a:ext cx="173212" cy="19016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47074" y="1181385"/>
              <a:ext cx="9838476" cy="805243"/>
              <a:chOff x="1039074" y="3857206"/>
              <a:chExt cx="9838476" cy="80524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039074" y="4270482"/>
                <a:ext cx="9838476" cy="391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00050" algn="l"/>
                  </a:tabLst>
                  <a:defRPr/>
                </a:pPr>
                <a:r>
                  <a:rPr kumimoji="0" lang="zh-CN" alt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为了确保直播过程顺利，直播团队需要在开播之前检查很多准备工作。表</a:t>
                </a:r>
                <a:r>
                  <a:rPr kumimoji="0" lang="en-US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6-1</a:t>
                </a:r>
                <a:r>
                  <a:rPr kumimoji="0" lang="zh-CN" alt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所示为开播前的准备工作检查表</a:t>
                </a:r>
                <a:endParaRPr kumimoji="0" lang="zh-CN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128946" y="3857206"/>
                <a:ext cx="1880954" cy="466859"/>
                <a:chOff x="1453558" y="2637625"/>
                <a:chExt cx="1880954" cy="466859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1855822" y="2637625"/>
                  <a:ext cx="1478690" cy="4668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Times New Roman" panose="02020603050405020304" pitchFamily="18" charset="0"/>
                    </a:rPr>
                    <a:t>直播执行</a:t>
                  </a:r>
                  <a:endPara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1453558" y="2694821"/>
                  <a:ext cx="388932" cy="372826"/>
                  <a:chOff x="2311675" y="6503563"/>
                  <a:chExt cx="553797" cy="543052"/>
                </a:xfrm>
              </p:grpSpPr>
              <p:sp>
                <p:nvSpPr>
                  <p:cNvPr id="17" name="椭圆 16"/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 flipH="1">
                    <a:off x="2311675" y="6503563"/>
                    <a:ext cx="553797" cy="543052"/>
                  </a:xfrm>
                  <a:prstGeom prst="ellipse">
                    <a:avLst/>
                  </a:prstGeom>
                  <a:solidFill>
                    <a:schemeClr val="accent1">
                      <a:alpha val="17000"/>
                    </a:schemeClr>
                  </a:solidFill>
                  <a:ln w="4970">
                    <a:solidFill>
                      <a:schemeClr val="accent1"/>
                    </a:solidFill>
                  </a:ln>
                  <a:effectLst>
                    <a:outerShdw blurRad="119268" dist="29817" dir="2699998" algn="t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1561" tIns="35780" rIns="71561" bIns="3578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8" name="椭圆 17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 flipH="1">
                    <a:off x="2373699" y="6564384"/>
                    <a:ext cx="429748" cy="42141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1561" tIns="35780" rIns="71561" bIns="3578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9" name="文本框 18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 flipH="1">
                    <a:off x="2386395" y="6548471"/>
                    <a:ext cx="404358" cy="463893"/>
                  </a:xfrm>
                  <a:prstGeom prst="rect">
                    <a:avLst/>
                  </a:prstGeom>
                  <a:noFill/>
                  <a:effectLst>
                    <a:outerShdw blurRad="59634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wrap="none" lIns="71561" tIns="35780" rIns="71561" bIns="3578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E4299"/>
                        </a:solidFill>
                        <a:effectLst/>
                        <a:uLnTx/>
                        <a:uFillTx/>
                        <a:latin typeface="OPPOSans B" panose="00020600040101010101" charset="-122"/>
                        <a:ea typeface="OPPOSans B" panose="00020600040101010101" charset="-122"/>
                        <a:cs typeface="+mn-cs"/>
                      </a:rPr>
                      <a:t>3</a:t>
                    </a: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顶角 18"/>
          <p:cNvSpPr/>
          <p:nvPr/>
        </p:nvSpPr>
        <p:spPr>
          <a:xfrm>
            <a:off x="488950" y="2548543"/>
            <a:ext cx="11214100" cy="372458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</a:t>
            </a:r>
            <a:r>
              <a:rPr lang="zh-CN" altLang="en-US" dirty="0"/>
              <a:t>直播营销的工作流程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82600" y="2527300"/>
          <a:ext cx="11214100" cy="4109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/>
                <a:gridCol w="3949700"/>
                <a:gridCol w="2870200"/>
                <a:gridCol w="3048000"/>
              </a:tblGrid>
              <a:tr h="419100">
                <a:tc>
                  <a:txBody>
                    <a:bodyPr/>
                    <a:lstStyle/>
                    <a:p>
                      <a:pPr indent="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传播形式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传播内容制作方法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可发布的平台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作用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315">
                <a:tc rowSpan="3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直播视频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录制直播，制作完整的直播回放视频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点淘（淘宝直播）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方便错过直播的用户观看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63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录制直播，截取有趣画面并将其制作成短视频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抖音、快手、哔哩哔哩、微博等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提升主播影响力，打造主播的“有趣”人设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7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录制直播，截取讲解专业知识的画面制作短视频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抖音、快手、哔哩哔哩、微博等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提升主播影响力，打造主播的“专业”人设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629">
                <a:tc row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直播软文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编写行业资讯类软文，并在软文中插入直播画面或直播视频片段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微信公众号、微博、今日头条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打造主播的“专业”人设，吸引更多的行业人士关注主播、回看直播视频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7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分享主播经历，记录直播感受和收获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微信公众号、微博、今日头条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拉近主播与用户的心理距离，吸引用户关注主播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63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从用户角度出发，分享直播购物体验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微信公众号、微博、今日头条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提升用户对主播和直播间的信任度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63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写直播幕后故事，分享直播心得和直播经验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微信公众号、微博、今日头条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提升主播和直播间的影响力</a:t>
                      </a:r>
                      <a:endParaRPr lang="zh-CN" sz="1200" kern="100" dirty="0">
                        <a:effectLst/>
                        <a:latin typeface="OPPOSans B" panose="0002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38931" y="1101079"/>
            <a:ext cx="11114139" cy="1197621"/>
            <a:chOff x="1354752" y="-105690"/>
            <a:chExt cx="18646880" cy="1913890"/>
          </a:xfrm>
        </p:grpSpPr>
        <p:sp>
          <p:nvSpPr>
            <p:cNvPr id="15" name="圆角矩形 10"/>
            <p:cNvSpPr/>
            <p:nvPr/>
          </p:nvSpPr>
          <p:spPr>
            <a:xfrm>
              <a:off x="1374002" y="-95471"/>
              <a:ext cx="18627630" cy="1903671"/>
            </a:xfrm>
            <a:prstGeom prst="roundRect">
              <a:avLst>
                <a:gd name="adj" fmla="val 4462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1354752" y="-105690"/>
              <a:ext cx="173212" cy="190161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81462" y="1531161"/>
            <a:ext cx="10913638" cy="71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将直播涉及的图片、文字、视频等，在抖音、快手、微信公众号、微博、今日头条等关联自媒体平台继续传播，让其触及未观看直播的用户，让直播效果最优化。目前，直播结束后，常见的传播形式如表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6-2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所示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71334" y="1117885"/>
            <a:ext cx="1880954" cy="466859"/>
            <a:chOff x="1453558" y="2637625"/>
            <a:chExt cx="1880954" cy="466859"/>
          </a:xfrm>
        </p:grpSpPr>
        <p:sp>
          <p:nvSpPr>
            <p:cNvPr id="10" name="文本框 9"/>
            <p:cNvSpPr txBox="1"/>
            <p:nvPr/>
          </p:nvSpPr>
          <p:spPr>
            <a:xfrm>
              <a:off x="1855822" y="2637625"/>
              <a:ext cx="1478690" cy="4668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rPr>
                <a:t>后期传播</a:t>
              </a:r>
              <a:endPara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3E4299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53558" y="2694821"/>
              <a:ext cx="388932" cy="372826"/>
              <a:chOff x="2311675" y="6503563"/>
              <a:chExt cx="553797" cy="543052"/>
            </a:xfrm>
          </p:grpSpPr>
          <p:sp>
            <p:nvSpPr>
              <p:cNvPr id="12" name="椭圆 11"/>
              <p:cNvSpPr/>
              <p:nvPr>
                <p:custDataLst>
                  <p:tags r:id="rId1"/>
                </p:custDataLst>
              </p:nvPr>
            </p:nvSpPr>
            <p:spPr>
              <a:xfrm flipH="1">
                <a:off x="2311675" y="6503563"/>
                <a:ext cx="553797" cy="543052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 w="4970">
                <a:solidFill>
                  <a:schemeClr val="accent1"/>
                </a:solidFill>
              </a:ln>
              <a:effectLst>
                <a:outerShdw blurRad="119268" dist="29817" dir="2699998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561" tIns="35780" rIns="71561" bIns="3578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2"/>
                </p:custDataLst>
              </p:nvPr>
            </p:nvSpPr>
            <p:spPr>
              <a:xfrm flipH="1">
                <a:off x="2373699" y="6564384"/>
                <a:ext cx="429748" cy="421410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561" tIns="35780" rIns="71561" bIns="3578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2386395" y="6548471"/>
                <a:ext cx="404358" cy="463893"/>
              </a:xfrm>
              <a:prstGeom prst="rect">
                <a:avLst/>
              </a:prstGeom>
              <a:noFill/>
              <a:effectLst>
                <a:outerShdw blurRad="59634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lIns="71561" tIns="35780" rIns="71561" bIns="3578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4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</a:t>
            </a:r>
            <a:r>
              <a:rPr lang="zh-CN" altLang="en-US" dirty="0"/>
              <a:t>直播营销的工作流程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99775" y="1687189"/>
            <a:ext cx="8592450" cy="4138936"/>
            <a:chOff x="2088330" y="1776089"/>
            <a:chExt cx="8592450" cy="413893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096000" y="3829050"/>
              <a:ext cx="0" cy="20859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2088330" y="1776089"/>
              <a:ext cx="8592450" cy="1718321"/>
              <a:chOff x="1354750" y="-105690"/>
              <a:chExt cx="17184902" cy="2285519"/>
            </a:xfrm>
          </p:grpSpPr>
          <p:sp>
            <p:nvSpPr>
              <p:cNvPr id="8" name="圆角矩形 10"/>
              <p:cNvSpPr/>
              <p:nvPr/>
            </p:nvSpPr>
            <p:spPr>
              <a:xfrm>
                <a:off x="1374000" y="-95470"/>
                <a:ext cx="17165652" cy="2275299"/>
              </a:xfrm>
              <a:prstGeom prst="roundRect">
                <a:avLst>
                  <a:gd name="adj" fmla="val 4462"/>
                </a:avLst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algn="ctr" rotWithShape="0">
                  <a:schemeClr val="accent1">
                    <a:lumMod val="50000"/>
                    <a:alpha val="25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1354750" y="-105690"/>
                <a:ext cx="332786" cy="22728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628180" y="1907195"/>
              <a:ext cx="7836620" cy="1451182"/>
              <a:chOff x="1090660" y="3857206"/>
              <a:chExt cx="7836620" cy="145118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128946" y="3857206"/>
                <a:ext cx="1880954" cy="466859"/>
                <a:chOff x="1453558" y="2637625"/>
                <a:chExt cx="1880954" cy="466859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1855822" y="2637625"/>
                  <a:ext cx="1478690" cy="4668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Times New Roman" panose="02020603050405020304" pitchFamily="18" charset="0"/>
                    </a:rPr>
                    <a:t>效果总结</a:t>
                  </a:r>
                  <a:endPara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组合 14"/>
                <p:cNvGrpSpPr/>
                <p:nvPr/>
              </p:nvGrpSpPr>
              <p:grpSpPr>
                <a:xfrm>
                  <a:off x="1453558" y="2694821"/>
                  <a:ext cx="388932" cy="372826"/>
                  <a:chOff x="2311675" y="6503563"/>
                  <a:chExt cx="553797" cy="543052"/>
                </a:xfrm>
              </p:grpSpPr>
              <p:sp>
                <p:nvSpPr>
                  <p:cNvPr id="16" name="椭圆 15"/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 flipH="1">
                    <a:off x="2311675" y="6503563"/>
                    <a:ext cx="553797" cy="543052"/>
                  </a:xfrm>
                  <a:prstGeom prst="ellipse">
                    <a:avLst/>
                  </a:prstGeom>
                  <a:solidFill>
                    <a:schemeClr val="accent1">
                      <a:alpha val="17000"/>
                    </a:schemeClr>
                  </a:solidFill>
                  <a:ln w="4970">
                    <a:solidFill>
                      <a:schemeClr val="accent1"/>
                    </a:solidFill>
                  </a:ln>
                  <a:effectLst>
                    <a:outerShdw blurRad="119268" dist="29817" dir="2699998" algn="t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1561" tIns="35780" rIns="71561" bIns="3578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7" name="椭圆 16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 flipH="1">
                    <a:off x="2373699" y="6564384"/>
                    <a:ext cx="429748" cy="42141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1561" tIns="35780" rIns="71561" bIns="3578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8" name="文本框 17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 flipH="1">
                    <a:off x="2386395" y="6548471"/>
                    <a:ext cx="404358" cy="463893"/>
                  </a:xfrm>
                  <a:prstGeom prst="rect">
                    <a:avLst/>
                  </a:prstGeom>
                  <a:noFill/>
                  <a:effectLst>
                    <a:outerShdw blurRad="59634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wrap="none" lIns="71561" tIns="35780" rIns="71561" bIns="3578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E4299"/>
                        </a:solidFill>
                        <a:effectLst/>
                        <a:uLnTx/>
                        <a:uFillTx/>
                        <a:latin typeface="OPPOSans B" panose="00020600040101010101" charset="-122"/>
                        <a:ea typeface="OPPOSans B" panose="00020600040101010101" charset="-122"/>
                        <a:cs typeface="+mn-cs"/>
                      </a:rPr>
                      <a:t>5</a:t>
                    </a: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13" name="文本框 12"/>
              <p:cNvSpPr txBox="1"/>
              <p:nvPr/>
            </p:nvSpPr>
            <p:spPr>
              <a:xfrm>
                <a:off x="1090660" y="4441932"/>
                <a:ext cx="7836620" cy="866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进行直播数据统计，并与直播前的营销目的进行对比，判断直播营销效果</a:t>
                </a:r>
                <a:endPara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进行讨论，总结本场直播的经验与教训，做好团队经验备份</a:t>
                </a:r>
                <a:endPara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099077" y="3971995"/>
              <a:ext cx="8581623" cy="1795716"/>
              <a:chOff x="6536892" y="2315263"/>
              <a:chExt cx="8568024" cy="179571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6536892" y="2315263"/>
                <a:ext cx="8568024" cy="1795716"/>
                <a:chOff x="503286" y="3648763"/>
                <a:chExt cx="8568024" cy="1795716"/>
              </a:xfrm>
            </p:grpSpPr>
            <p:sp>
              <p:nvSpPr>
                <p:cNvPr id="31" name="圆角矩形 10"/>
                <p:cNvSpPr/>
                <p:nvPr/>
              </p:nvSpPr>
              <p:spPr>
                <a:xfrm>
                  <a:off x="503286" y="3648763"/>
                  <a:ext cx="8568024" cy="1795716"/>
                </a:xfrm>
                <a:prstGeom prst="roundRect">
                  <a:avLst>
                    <a:gd name="adj" fmla="val 4462"/>
                  </a:avLst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27000" algn="ctr" rotWithShape="0">
                    <a:schemeClr val="accent1">
                      <a:lumMod val="50000"/>
                      <a:alpha val="25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1109710" y="4395011"/>
                  <a:ext cx="4249689" cy="866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marR="0" lvl="0" indent="-28575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>
                      <a:tab pos="400050" algn="l"/>
                    </a:tabLst>
                    <a:defRPr/>
                  </a:pPr>
                  <a:r>
                    <a:rPr kumimoji="0" lang="zh-CN" alt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Times New Roman" panose="02020603050405020304" pitchFamily="18" charset="0"/>
                    </a:rPr>
                    <a:t>提前设计数据收集路径</a:t>
                  </a:r>
                  <a:endParaRPr kumimoji="0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>
                      <a:tab pos="400050" algn="l"/>
                    </a:tabLst>
                    <a:defRPr/>
                  </a:pPr>
                  <a:r>
                    <a:rPr kumimoji="0" lang="zh-CN" alt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Times New Roman" panose="02020603050405020304" pitchFamily="18" charset="0"/>
                    </a:rPr>
                    <a:t>提前安排统计人员</a:t>
                  </a:r>
                  <a:endParaRPr kumimoji="0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" name="文本框 3"/>
              <p:cNvSpPr txBox="1"/>
              <p:nvPr/>
            </p:nvSpPr>
            <p:spPr>
              <a:xfrm>
                <a:off x="7086600" y="2565109"/>
                <a:ext cx="7201282" cy="463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00050" algn="l"/>
                  </a:tabLst>
                  <a:defRPr/>
                </a:pPr>
                <a:r>
                  <a:rPr kumimoji="0" lang="zh-CN" altLang="zh-CN" sz="2000" b="0" i="0" u="none" strike="noStrike" kern="100" cap="none" spc="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在直播开始前就做好“后期传播”和“效果总结”两方面的准备</a:t>
                </a:r>
                <a:endParaRPr kumimoji="0" lang="zh-CN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M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顶角 8"/>
          <p:cNvSpPr/>
          <p:nvPr/>
        </p:nvSpPr>
        <p:spPr>
          <a:xfrm>
            <a:off x="482600" y="4834543"/>
            <a:ext cx="11214100" cy="359757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直播方案的策划要点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82600" y="4813300"/>
          <a:ext cx="11214099" cy="1612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773"/>
                <a:gridCol w="3267028"/>
                <a:gridCol w="2590100"/>
                <a:gridCol w="3670198"/>
              </a:tblGrid>
              <a:tr h="40322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策划角度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策划依据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策划要点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举例说明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用户需求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用户的标签及消费需求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突出用户群的需求热点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提升幸福感的办公室“神器”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折购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时节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用户在不同时节的消费需求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突出时节的消费亮点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夏季短袖全场半价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电商活动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用户在电商活动期间的消费心理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突出促销力度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”预售，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6.18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元开卖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451963" y="903437"/>
            <a:ext cx="3288080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完整直播方案的五大要素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9681" y="1393372"/>
            <a:ext cx="5832639" cy="117928"/>
            <a:chOff x="3968496" y="1664208"/>
            <a:chExt cx="4163441" cy="82299"/>
          </a:xfrm>
        </p:grpSpPr>
        <p:sp>
          <p:nvSpPr>
            <p:cNvPr id="7" name="任意多边形: 形状 6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567377" y="4438134"/>
            <a:ext cx="30572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三个角度的策划依据和策划要点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38930" y="1645273"/>
            <a:ext cx="11114139" cy="1229124"/>
            <a:chOff x="538930" y="1594473"/>
            <a:chExt cx="11114139" cy="1001744"/>
          </a:xfrm>
        </p:grpSpPr>
        <p:sp>
          <p:nvSpPr>
            <p:cNvPr id="21" name="圆角矩形 10"/>
            <p:cNvSpPr/>
            <p:nvPr/>
          </p:nvSpPr>
          <p:spPr>
            <a:xfrm>
              <a:off x="550404" y="1594473"/>
              <a:ext cx="11102665" cy="1001744"/>
            </a:xfrm>
            <a:prstGeom prst="roundRect">
              <a:avLst>
                <a:gd name="adj" fmla="val 4462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38930" y="1595014"/>
              <a:ext cx="103240" cy="1000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11661" y="1651285"/>
            <a:ext cx="10456440" cy="1202788"/>
            <a:chOff x="1039074" y="3857206"/>
            <a:chExt cx="10456440" cy="1202788"/>
          </a:xfrm>
        </p:grpSpPr>
        <p:sp>
          <p:nvSpPr>
            <p:cNvPr id="14" name="文本框 13"/>
            <p:cNvSpPr txBox="1"/>
            <p:nvPr/>
          </p:nvSpPr>
          <p:spPr>
            <a:xfrm>
              <a:off x="1039074" y="4270482"/>
              <a:ext cx="10456440" cy="78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直播方案正文首先需要传达直播目标。根据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SMART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原则，直播目标需要满足具体、可衡量、可实现、相关性、有时限五个要素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28946" y="3857206"/>
              <a:ext cx="1880954" cy="466859"/>
              <a:chOff x="1453558" y="2637625"/>
              <a:chExt cx="1880954" cy="46685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855822" y="2637625"/>
                <a:ext cx="1478690" cy="466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rPr>
                  <a:t>直播目标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453558" y="2694821"/>
                <a:ext cx="388932" cy="372826"/>
                <a:chOff x="2311675" y="6503563"/>
                <a:chExt cx="553797" cy="543052"/>
              </a:xfrm>
            </p:grpSpPr>
            <p:sp>
              <p:nvSpPr>
                <p:cNvPr id="18" name="椭圆 17"/>
                <p:cNvSpPr/>
                <p:nvPr>
                  <p:custDataLst>
                    <p:tags r:id="rId1"/>
                  </p:custDataLst>
                </p:nvPr>
              </p:nvSpPr>
              <p:spPr>
                <a:xfrm flipH="1">
                  <a:off x="2311675" y="6503563"/>
                  <a:ext cx="553797" cy="543052"/>
                </a:xfrm>
                <a:prstGeom prst="ellipse">
                  <a:avLst/>
                </a:prstGeom>
                <a:solidFill>
                  <a:schemeClr val="accent1">
                    <a:alpha val="17000"/>
                  </a:schemeClr>
                </a:solidFill>
                <a:ln w="4970">
                  <a:solidFill>
                    <a:schemeClr val="accent1"/>
                  </a:solidFill>
                </a:ln>
                <a:effectLst>
                  <a:outerShdw blurRad="119268" dist="29817" dir="2699998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9" name="椭圆 18"/>
                <p:cNvSpPr/>
                <p:nvPr>
                  <p:custDataLst>
                    <p:tags r:id="rId2"/>
                  </p:custDataLst>
                </p:nvPr>
              </p:nvSpPr>
              <p:spPr>
                <a:xfrm flipH="1">
                  <a:off x="2373699" y="6564384"/>
                  <a:ext cx="429748" cy="42141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20" name="文本框 19"/>
                <p:cNvSpPr txBox="1"/>
                <p:nvPr>
                  <p:custDataLst>
                    <p:tags r:id="rId3"/>
                  </p:custDataLst>
                </p:nvPr>
              </p:nvSpPr>
              <p:spPr>
                <a:xfrm flipH="1">
                  <a:off x="2411503" y="6548471"/>
                  <a:ext cx="354142" cy="463893"/>
                </a:xfrm>
                <a:prstGeom prst="rect">
                  <a:avLst/>
                </a:prstGeom>
                <a:noFill/>
                <a:effectLst>
                  <a:outerShdw blurRad="59634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none" lIns="71561" tIns="35780" rIns="71561" bIns="3578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rPr>
                    <a:t>1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>
            <a:off x="538930" y="3094979"/>
            <a:ext cx="11114139" cy="1235721"/>
            <a:chOff x="1354752" y="-105690"/>
            <a:chExt cx="18646880" cy="1913890"/>
          </a:xfrm>
        </p:grpSpPr>
        <p:sp>
          <p:nvSpPr>
            <p:cNvPr id="33" name="圆角矩形 10"/>
            <p:cNvSpPr/>
            <p:nvPr/>
          </p:nvSpPr>
          <p:spPr>
            <a:xfrm>
              <a:off x="1374002" y="-95471"/>
              <a:ext cx="18627630" cy="1903671"/>
            </a:xfrm>
            <a:prstGeom prst="roundRect">
              <a:avLst>
                <a:gd name="adj" fmla="val 4462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1354752" y="-105690"/>
              <a:ext cx="173212" cy="190161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11661" y="3124485"/>
            <a:ext cx="10253240" cy="1202788"/>
            <a:chOff x="1039074" y="3857206"/>
            <a:chExt cx="10850140" cy="1202788"/>
          </a:xfrm>
        </p:grpSpPr>
        <p:sp>
          <p:nvSpPr>
            <p:cNvPr id="26" name="文本框 25"/>
            <p:cNvSpPr txBox="1"/>
            <p:nvPr/>
          </p:nvSpPr>
          <p:spPr>
            <a:xfrm>
              <a:off x="1039074" y="4270482"/>
              <a:ext cx="10850140" cy="78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直播方案正文需要对直播的整体思路进行简要描述，包括直播目标、直播平台、直播时间、直播主题、直播亮点等。其中，直播主题是直播方案的中心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128946" y="3857206"/>
              <a:ext cx="2441766" cy="466859"/>
              <a:chOff x="1453558" y="2637625"/>
              <a:chExt cx="2441766" cy="46685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855821" y="2637625"/>
                <a:ext cx="2039503" cy="466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rPr>
                  <a:t>直播思路简述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453558" y="2694821"/>
                <a:ext cx="388932" cy="372826"/>
                <a:chOff x="2311675" y="6503563"/>
                <a:chExt cx="553797" cy="543052"/>
              </a:xfrm>
            </p:grpSpPr>
            <p:sp>
              <p:nvSpPr>
                <p:cNvPr id="30" name="椭圆 29"/>
                <p:cNvSpPr/>
                <p:nvPr>
                  <p:custDataLst>
                    <p:tags r:id="rId4"/>
                  </p:custDataLst>
                </p:nvPr>
              </p:nvSpPr>
              <p:spPr>
                <a:xfrm flipH="1">
                  <a:off x="2311675" y="6503563"/>
                  <a:ext cx="553797" cy="543052"/>
                </a:xfrm>
                <a:prstGeom prst="ellipse">
                  <a:avLst/>
                </a:prstGeom>
                <a:solidFill>
                  <a:schemeClr val="accent1">
                    <a:alpha val="17000"/>
                  </a:schemeClr>
                </a:solidFill>
                <a:ln w="4970">
                  <a:solidFill>
                    <a:schemeClr val="accent1"/>
                  </a:solidFill>
                </a:ln>
                <a:effectLst>
                  <a:outerShdw blurRad="119268" dist="29817" dir="2699998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31" name="椭圆 30"/>
                <p:cNvSpPr/>
                <p:nvPr>
                  <p:custDataLst>
                    <p:tags r:id="rId5"/>
                  </p:custDataLst>
                </p:nvPr>
              </p:nvSpPr>
              <p:spPr>
                <a:xfrm flipH="1">
                  <a:off x="2373699" y="6564384"/>
                  <a:ext cx="429748" cy="42141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32" name="文本框 31"/>
                <p:cNvSpPr txBox="1"/>
                <p:nvPr>
                  <p:custDataLst>
                    <p:tags r:id="rId6"/>
                  </p:custDataLst>
                </p:nvPr>
              </p:nvSpPr>
              <p:spPr>
                <a:xfrm flipH="1">
                  <a:off x="2378248" y="6548471"/>
                  <a:ext cx="420653" cy="463893"/>
                </a:xfrm>
                <a:prstGeom prst="rect">
                  <a:avLst/>
                </a:prstGeom>
                <a:noFill/>
                <a:effectLst>
                  <a:outerShdw blurRad="59634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none" lIns="71561" tIns="35780" rIns="71561" bIns="3578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rPr>
                    <a:t>2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顶角 6"/>
          <p:cNvSpPr/>
          <p:nvPr/>
        </p:nvSpPr>
        <p:spPr>
          <a:xfrm>
            <a:off x="482600" y="2586643"/>
            <a:ext cx="11214100" cy="448657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直播方案的策划要点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82600" y="2590800"/>
          <a:ext cx="11214099" cy="3848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446"/>
                <a:gridCol w="1317029"/>
                <a:gridCol w="2381832"/>
                <a:gridCol w="6517792"/>
              </a:tblGrid>
              <a:tr h="51145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小组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负责人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成员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小组工作内容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3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宣传组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运营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运营团队成员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负责微信公众号、微博、抖音、快手、淘宝直播等平台的直播预告和直播后的图文、视频宣传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3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道具组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助理、场控、客服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负责准备直播间的道具及直播后的道具整理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3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摄制组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拍摄人员、视频剪辑人员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负责准备直播间的拍摄器材、直播过程的拍摄及直播后的视频剪辑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3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主播组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主播、助理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负责直播间的主持、商品介绍等，并整理本场直播的商品清单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3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商品组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助理、场控、客服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74295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负责直播间的样品准备和传递、商品相关问题的回复、直播后的样品整理等，以及整理本场直播需要准备的样品清单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3333" y="2056934"/>
            <a:ext cx="4645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）小组分工说明表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44322" y="1068537"/>
            <a:ext cx="2903360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．直播间的人员分工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179681" y="1596572"/>
            <a:ext cx="5832639" cy="232228"/>
            <a:chOff x="3968496" y="1664208"/>
            <a:chExt cx="4163441" cy="82299"/>
          </a:xfrm>
        </p:grpSpPr>
        <p:sp>
          <p:nvSpPr>
            <p:cNvPr id="12" name="任意多边形: 形状 11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顶角 4"/>
          <p:cNvSpPr/>
          <p:nvPr/>
        </p:nvSpPr>
        <p:spPr>
          <a:xfrm>
            <a:off x="482600" y="2586643"/>
            <a:ext cx="11214100" cy="448657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直播方案的策划要点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88950" y="2590800"/>
          <a:ext cx="11214100" cy="3513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700"/>
                <a:gridCol w="1308100"/>
                <a:gridCol w="1358900"/>
                <a:gridCol w="1358900"/>
                <a:gridCol w="1308100"/>
                <a:gridCol w="3962400"/>
              </a:tblGrid>
              <a:tr h="446320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时间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环节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直播内容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预计耗时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800" kern="10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负责人</a:t>
                      </a:r>
                      <a:endParaRPr lang="zh-CN" sz="1800" kern="10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跟进内容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3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引流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预热短视频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运营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引流短视频投放、投放时间、引流效果等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3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开场预热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暖场互动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主播、助理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开始时间、结束时间、暖场话术、用户反应等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3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活动预告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预告商品及</a:t>
                      </a:r>
                      <a:b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优惠力度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主播、助理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开始时间、结束时间、用户反应等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088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45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商品介绍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介绍商品</a:t>
                      </a:r>
                      <a:endParaRPr lang="en-US" alt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引导成交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135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主播、助理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商品推荐时间、推荐话术、在线人数、用户评论、商品点击次数、成交金额等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696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下期预告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下期预告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主播、助理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预告话术、用户反应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73333" y="2056934"/>
            <a:ext cx="4645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）直播流程中的具体分工说明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4323" y="1068537"/>
            <a:ext cx="2903359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．直播间的人员分工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79681" y="1596572"/>
            <a:ext cx="5832639" cy="232228"/>
            <a:chOff x="3968496" y="1664208"/>
            <a:chExt cx="4163441" cy="82299"/>
          </a:xfrm>
        </p:grpSpPr>
        <p:sp>
          <p:nvSpPr>
            <p:cNvPr id="8" name="任意多边形: 形状 7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>
            <a:off x="482600" y="2832100"/>
            <a:ext cx="11214100" cy="342900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43100" y="2167030"/>
            <a:ext cx="8305800" cy="499972"/>
            <a:chOff x="2222500" y="1701800"/>
            <a:chExt cx="8305800" cy="420654"/>
          </a:xfrm>
        </p:grpSpPr>
        <p:sp>
          <p:nvSpPr>
            <p:cNvPr id="14" name="矩形: 圆角 13"/>
            <p:cNvSpPr/>
            <p:nvPr/>
          </p:nvSpPr>
          <p:spPr>
            <a:xfrm>
              <a:off x="2222500" y="1701800"/>
              <a:ext cx="8305800" cy="42065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54250" y="1744715"/>
              <a:ext cx="8235950" cy="343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包括前期准备、直播现场、直播进行时、直播结束后四个环节的时间节点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直播方案的策划要点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2600" y="2895600"/>
          <a:ext cx="11214100" cy="157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1977"/>
                <a:gridCol w="4401977"/>
                <a:gridCol w="2410146"/>
              </a:tblGrid>
              <a:tr h="23197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直播环节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关键环节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时间要求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651">
                <a:tc rowSpan="6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前期准备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3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预约直播时间，确认主题、商品内容及直播流程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835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制作直播宣传海报、预热短视频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835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直播活动前期宣传推广，积累用户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835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准备直播道具、样品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835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准备及检查拍摄器材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835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确定直播人员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79425" y="4457700"/>
          <a:ext cx="11214098" cy="2184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1976"/>
                <a:gridCol w="4401976"/>
                <a:gridCol w="2410146"/>
              </a:tblGrid>
              <a:tr h="198582">
                <a:tc rowSpan="4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直播现场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3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直播工作人员到达直播现场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布置场地，调整灯光，确认最佳拍摄效果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165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检查网速，除主播外，在场其他人员都禁止使用指定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Wi-Fi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，改为使用移动数据流量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直播现场人员分工及就位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提前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直播进行时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3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各司其职，需要注意直播现场的状况，及时回答用户问题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小时（依实际情况而定）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 rowSpan="5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直播结束后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3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清点整理道具、样品及直播间设备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直播后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小时内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提取后台相关数据，以便分析及宣传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直播后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小时内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直播复盘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直播后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小时内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剪辑精彩直播视频，在自媒体平台上传视频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直播后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小时内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582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直播后进行图文宣传及视频宣传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直播后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小时内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3333" y="1739434"/>
            <a:ext cx="4645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）直播的整体时间节点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24661" y="1068537"/>
            <a:ext cx="2542684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4.1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直播的时间节点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11" name="任意多边形: 形状 10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顶角 2"/>
          <p:cNvSpPr/>
          <p:nvPr/>
        </p:nvSpPr>
        <p:spPr>
          <a:xfrm>
            <a:off x="482600" y="2832100"/>
            <a:ext cx="11214100" cy="406400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直播方案的策划要点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9425" y="2844801"/>
          <a:ext cx="11214100" cy="3620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0775"/>
                <a:gridCol w="1816100"/>
                <a:gridCol w="7007225"/>
              </a:tblGrid>
              <a:tr h="379177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时间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环节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环节说明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931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暖场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主播做自我介绍、直播背景介绍，以及整场直播的商品、福利介绍，告知用户直播主题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177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引流商品介绍</a:t>
                      </a:r>
                      <a:endParaRPr lang="zh-CN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主播做详细的商品介绍，可以在白板上写出商品的优惠价、折扣、数量等</a:t>
                      </a:r>
                      <a:endParaRPr lang="zh-CN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931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重点商品介绍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主播介绍本场直播重点推荐的商品，主播可通过前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个用户下单可获得小礼品、购买即可参与抽奖等方式促使用户下单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177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zh-CN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普通商品介绍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主播做详细的商品介绍，可以在白板上写出商品的优惠价、折扣、数量等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8354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45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直播结束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主播告知用户直播即将结束，并强调直播间风格和自我风格；引导用户关注主播、加入“粉丝”群等；最后预告下次直播的时间、内容、福利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177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zh-CN" sz="1400" kern="10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清场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整理直播间道具、样品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177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22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复盘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总结此次直播遇到的问题，讨论并确定优化方法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943100" y="2167030"/>
            <a:ext cx="8305800" cy="499972"/>
            <a:chOff x="2222500" y="1701800"/>
            <a:chExt cx="8305800" cy="420654"/>
          </a:xfrm>
        </p:grpSpPr>
        <p:sp>
          <p:nvSpPr>
            <p:cNvPr id="7" name="矩形: 圆角 6"/>
            <p:cNvSpPr/>
            <p:nvPr/>
          </p:nvSpPr>
          <p:spPr>
            <a:xfrm>
              <a:off x="2222500" y="1701800"/>
              <a:ext cx="8305800" cy="42065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54250" y="1744715"/>
              <a:ext cx="8235950" cy="343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直播团队需要明确主要环节及每个环节的开始时间和截止时间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73333" y="1739434"/>
            <a:ext cx="4645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）直播中各个环节的时间节点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24661" y="1068537"/>
            <a:ext cx="2542684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4.1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直播的时间节点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14" name="任意多边形: 形状 13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直播方案的策划要点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49076" y="1962893"/>
            <a:ext cx="84015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54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一般情况下，一场直播活动可能需要以下四个方面的费用投入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：</a:t>
            </a:r>
            <a:endParaRPr kumimoji="0" lang="zh-CN" altLang="zh-CN" sz="20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5499" y="1068537"/>
            <a:ext cx="2501006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5.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直播活动的预算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79681" y="1596572"/>
            <a:ext cx="5832639" cy="232228"/>
            <a:chOff x="3968496" y="1664208"/>
            <a:chExt cx="4163441" cy="82299"/>
          </a:xfrm>
        </p:grpSpPr>
        <p:sp>
          <p:nvSpPr>
            <p:cNvPr id="6" name="任意多边形: 形状 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37" name="圆角矩形 59"/>
          <p:cNvSpPr/>
          <p:nvPr>
            <p:custDataLst>
              <p:tags r:id="rId1"/>
            </p:custDataLst>
          </p:nvPr>
        </p:nvSpPr>
        <p:spPr>
          <a:xfrm>
            <a:off x="492125" y="2590801"/>
            <a:ext cx="2557573" cy="2991032"/>
          </a:xfrm>
          <a:prstGeom prst="roundRect">
            <a:avLst>
              <a:gd name="adj" fmla="val 697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lIns="109316" tIns="54657" rIns="109316" bIns="546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1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0" scaled="0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8" name="圆角矩形 60"/>
          <p:cNvSpPr/>
          <p:nvPr>
            <p:custDataLst>
              <p:tags r:id="rId2"/>
            </p:custDataLst>
          </p:nvPr>
        </p:nvSpPr>
        <p:spPr>
          <a:xfrm>
            <a:off x="492125" y="3069775"/>
            <a:ext cx="2557573" cy="2908300"/>
          </a:xfrm>
          <a:prstGeom prst="roundRect">
            <a:avLst>
              <a:gd name="adj" fmla="val 697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316" tIns="54657" rIns="109316" bIns="5465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5116" y="3533344"/>
            <a:ext cx="2105507" cy="19000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手机、计算机、摄像机、话筒等直播硬件费用，直播间装饰费用，直播团队的薪酬，直播场地的租赁费用，直播平台店铺的开店费用等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57951" y="2638418"/>
            <a:ext cx="1025922" cy="351443"/>
          </a:xfrm>
          <a:prstGeom prst="rect">
            <a:avLst/>
          </a:prstGeom>
          <a:ln w="19050"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基础投入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33" name="圆角矩形 59"/>
          <p:cNvSpPr/>
          <p:nvPr>
            <p:custDataLst>
              <p:tags r:id="rId3"/>
            </p:custDataLst>
          </p:nvPr>
        </p:nvSpPr>
        <p:spPr>
          <a:xfrm>
            <a:off x="3375517" y="2590801"/>
            <a:ext cx="2557573" cy="2991032"/>
          </a:xfrm>
          <a:prstGeom prst="roundRect">
            <a:avLst>
              <a:gd name="adj" fmla="val 697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lIns="109316" tIns="54657" rIns="109316" bIns="546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1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0" scaled="0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4" name="圆角矩形 60"/>
          <p:cNvSpPr/>
          <p:nvPr>
            <p:custDataLst>
              <p:tags r:id="rId4"/>
            </p:custDataLst>
          </p:nvPr>
        </p:nvSpPr>
        <p:spPr>
          <a:xfrm>
            <a:off x="3375517" y="3069775"/>
            <a:ext cx="2557573" cy="2908300"/>
          </a:xfrm>
          <a:prstGeom prst="roundRect">
            <a:avLst>
              <a:gd name="adj" fmla="val 697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316" tIns="54657" rIns="109316" bIns="5465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08508" y="3533344"/>
            <a:ext cx="2105507" cy="1579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现场福利以发放红包、优惠券、实物礼品为主，如关注领红包，抽奖得红包、优惠券、实物礼品等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84863" y="2638418"/>
            <a:ext cx="1538883" cy="351443"/>
          </a:xfrm>
          <a:prstGeom prst="rect">
            <a:avLst/>
          </a:prstGeom>
          <a:ln w="19050"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现场福利活动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29" name="圆角矩形 59"/>
          <p:cNvSpPr/>
          <p:nvPr>
            <p:custDataLst>
              <p:tags r:id="rId5"/>
            </p:custDataLst>
          </p:nvPr>
        </p:nvSpPr>
        <p:spPr>
          <a:xfrm>
            <a:off x="6258909" y="2590801"/>
            <a:ext cx="2557573" cy="2991032"/>
          </a:xfrm>
          <a:prstGeom prst="roundRect">
            <a:avLst>
              <a:gd name="adj" fmla="val 697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lIns="109316" tIns="54657" rIns="109316" bIns="546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1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0" scaled="0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0" name="圆角矩形 60"/>
          <p:cNvSpPr/>
          <p:nvPr>
            <p:custDataLst>
              <p:tags r:id="rId6"/>
            </p:custDataLst>
          </p:nvPr>
        </p:nvSpPr>
        <p:spPr>
          <a:xfrm>
            <a:off x="6258909" y="3069775"/>
            <a:ext cx="2557573" cy="2908300"/>
          </a:xfrm>
          <a:prstGeom prst="roundRect">
            <a:avLst>
              <a:gd name="adj" fmla="val 697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316" tIns="54657" rIns="109316" bIns="5465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91900" y="3533344"/>
            <a:ext cx="2105507" cy="9398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各个宣传渠道的引流费用、宣传物料的制作费用等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68254" y="2638418"/>
            <a:ext cx="1538883" cy="351443"/>
          </a:xfrm>
          <a:prstGeom prst="rect">
            <a:avLst/>
          </a:prstGeom>
          <a:ln w="19050"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前期宣传活动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25" name="圆角矩形 59"/>
          <p:cNvSpPr/>
          <p:nvPr>
            <p:custDataLst>
              <p:tags r:id="rId7"/>
            </p:custDataLst>
          </p:nvPr>
        </p:nvSpPr>
        <p:spPr>
          <a:xfrm>
            <a:off x="9142302" y="2590801"/>
            <a:ext cx="2557573" cy="2991032"/>
          </a:xfrm>
          <a:prstGeom prst="roundRect">
            <a:avLst>
              <a:gd name="adj" fmla="val 6970"/>
            </a:avLst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lIns="109316" tIns="54657" rIns="109316" bIns="5465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1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>
                      <a:lumMod val="95000"/>
                    </a:prstClr>
                  </a:gs>
                </a:gsLst>
                <a:lin ang="0" scaled="0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6" name="圆角矩形 60"/>
          <p:cNvSpPr/>
          <p:nvPr>
            <p:custDataLst>
              <p:tags r:id="rId8"/>
            </p:custDataLst>
          </p:nvPr>
        </p:nvSpPr>
        <p:spPr>
          <a:xfrm>
            <a:off x="9142302" y="3069775"/>
            <a:ext cx="2557573" cy="2908300"/>
          </a:xfrm>
          <a:prstGeom prst="roundRect">
            <a:avLst>
              <a:gd name="adj" fmla="val 697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316" tIns="54657" rIns="109316" bIns="54657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75293" y="3533344"/>
            <a:ext cx="2105507" cy="9398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各个渠道的维护费用、推广费用，以及宣传物料制作费用等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651648" y="2638418"/>
            <a:ext cx="1538883" cy="351443"/>
          </a:xfrm>
          <a:prstGeom prst="rect">
            <a:avLst/>
          </a:prstGeom>
          <a:ln w="19050"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rPr>
              <a:t>后期宣传活动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41" name="文本框-41" hidden="1"/>
          <p:cNvSpPr txBox="1"/>
          <p:nvPr/>
        </p:nvSpPr>
        <p:spPr>
          <a:xfrm>
            <a:off x="2501900" y="5435600"/>
            <a:ext cx="381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E4299"/>
                    </a:gs>
                    <a:gs pos="99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E4299"/>
                  </a:gs>
                  <a:gs pos="99000">
                    <a:srgbClr val="3E4299">
                      <a:lumMod val="75000"/>
                    </a:srgbClr>
                  </a:gs>
                </a:gsLst>
                <a:lin ang="2700000" scaled="1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3" name="文本框-43" hidden="1"/>
          <p:cNvSpPr txBox="1"/>
          <p:nvPr/>
        </p:nvSpPr>
        <p:spPr>
          <a:xfrm>
            <a:off x="5389880" y="5435600"/>
            <a:ext cx="381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E4299"/>
                    </a:gs>
                    <a:gs pos="99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E4299"/>
                  </a:gs>
                  <a:gs pos="99000">
                    <a:srgbClr val="3E4299">
                      <a:lumMod val="75000"/>
                    </a:srgbClr>
                  </a:gs>
                </a:gsLst>
                <a:lin ang="2700000" scaled="1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4" name="文本框-44" hidden="1"/>
          <p:cNvSpPr txBox="1"/>
          <p:nvPr/>
        </p:nvSpPr>
        <p:spPr>
          <a:xfrm>
            <a:off x="8277860" y="5435600"/>
            <a:ext cx="381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E4299"/>
                    </a:gs>
                    <a:gs pos="99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E4299"/>
                  </a:gs>
                  <a:gs pos="99000">
                    <a:srgbClr val="3E4299">
                      <a:lumMod val="75000"/>
                    </a:srgbClr>
                  </a:gs>
                </a:gsLst>
                <a:lin ang="2700000" scaled="1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5" name="文本框-45" hidden="1"/>
          <p:cNvSpPr txBox="1"/>
          <p:nvPr/>
        </p:nvSpPr>
        <p:spPr>
          <a:xfrm>
            <a:off x="11165840" y="5435600"/>
            <a:ext cx="381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E4299"/>
                    </a:gs>
                    <a:gs pos="99000">
                      <a:srgbClr val="3E4299">
                        <a:lumMod val="75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E4299"/>
                  </a:gs>
                  <a:gs pos="99000">
                    <a:srgbClr val="3E4299">
                      <a:lumMod val="75000"/>
                    </a:srgbClr>
                  </a:gs>
                </a:gsLst>
                <a:lin ang="2700000" scaled="1"/>
              </a:gra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3472" y="5422392"/>
            <a:ext cx="197170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E4299">
                    <a:lumMod val="60000"/>
                    <a:lumOff val="40000"/>
                  </a:srgb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E4299">
                  <a:lumMod val="60000"/>
                  <a:lumOff val="40000"/>
                </a:srgb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2976" y="5422392"/>
            <a:ext cx="269304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E4299">
                    <a:lumMod val="60000"/>
                    <a:lumOff val="40000"/>
                  </a:srgb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E4299">
                  <a:lumMod val="60000"/>
                  <a:lumOff val="40000"/>
                </a:srgb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12480" y="5422392"/>
            <a:ext cx="269304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E4299">
                    <a:lumMod val="60000"/>
                    <a:lumOff val="40000"/>
                  </a:srgb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E4299">
                  <a:lumMod val="60000"/>
                  <a:lumOff val="40000"/>
                </a:srgb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01984" y="5422392"/>
            <a:ext cx="269304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E4299">
                    <a:lumMod val="60000"/>
                    <a:lumOff val="40000"/>
                  </a:srgb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+mn-cs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E4299">
                  <a:lumMod val="60000"/>
                  <a:lumOff val="40000"/>
                </a:srgb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直播团队的构建方法</a:t>
            </a:r>
            <a:r>
              <a:rPr lang="en-US" altLang="zh-CN" dirty="0"/>
              <a:t>--</a:t>
            </a:r>
            <a:r>
              <a:rPr lang="zh-CN" altLang="en-US" sz="2800" dirty="0"/>
              <a:t>直播营销部门的团队架构</a:t>
            </a:r>
            <a:endParaRPr lang="zh-CN" altLang="en-US" sz="2800" dirty="0"/>
          </a:p>
        </p:txBody>
      </p:sp>
      <p:grpSp>
        <p:nvGrpSpPr>
          <p:cNvPr id="8201" name="组合 8200"/>
          <p:cNvGrpSpPr/>
          <p:nvPr/>
        </p:nvGrpSpPr>
        <p:grpSpPr>
          <a:xfrm>
            <a:off x="1050037" y="1296987"/>
            <a:ext cx="10091925" cy="5051525"/>
            <a:chOff x="754306" y="1296987"/>
            <a:chExt cx="10091925" cy="5051525"/>
          </a:xfrm>
        </p:grpSpPr>
        <p:sp>
          <p:nvSpPr>
            <p:cNvPr id="17" name="左中括号 16"/>
            <p:cNvSpPr/>
            <p:nvPr/>
          </p:nvSpPr>
          <p:spPr>
            <a:xfrm rot="5400000">
              <a:off x="5949669" y="-1919330"/>
              <a:ext cx="199555" cy="8364685"/>
            </a:xfrm>
            <a:prstGeom prst="leftBracket">
              <a:avLst>
                <a:gd name="adj" fmla="val 19690"/>
              </a:avLst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252663" y="2321226"/>
              <a:ext cx="1408226" cy="682398"/>
              <a:chOff x="960901" y="2321226"/>
              <a:chExt cx="1408226" cy="682398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960901" y="2321226"/>
                <a:ext cx="1408226" cy="682398"/>
              </a:xfrm>
              <a:prstGeom prst="roundRect">
                <a:avLst>
                  <a:gd name="adj" fmla="val 21795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152053" y="2529318"/>
                <a:ext cx="1025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kern="1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运营团队</a:t>
                </a:r>
                <a:endPara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9438005" y="2321226"/>
              <a:ext cx="1408226" cy="682398"/>
              <a:chOff x="960901" y="2321226"/>
              <a:chExt cx="1408226" cy="682398"/>
            </a:xfrm>
          </p:grpSpPr>
          <p:sp>
            <p:nvSpPr>
              <p:cNvPr id="82" name="矩形: 圆角 81"/>
              <p:cNvSpPr/>
              <p:nvPr/>
            </p:nvSpPr>
            <p:spPr>
              <a:xfrm>
                <a:off x="960901" y="2321226"/>
                <a:ext cx="1408226" cy="682398"/>
              </a:xfrm>
              <a:prstGeom prst="roundRect">
                <a:avLst>
                  <a:gd name="adj" fmla="val 21795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152053" y="2529318"/>
                <a:ext cx="1025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kern="1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选品团队</a:t>
                </a:r>
                <a:endPara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754306" y="3264955"/>
              <a:ext cx="2404940" cy="1803716"/>
              <a:chOff x="754306" y="3264955"/>
              <a:chExt cx="2404940" cy="1803716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754306" y="3904875"/>
                <a:ext cx="2404940" cy="523876"/>
                <a:chOff x="754306" y="4153151"/>
                <a:chExt cx="2404940" cy="523876"/>
              </a:xfrm>
            </p:grpSpPr>
            <p:sp>
              <p:nvSpPr>
                <p:cNvPr id="94" name="矩形: 圆角 93"/>
                <p:cNvSpPr/>
                <p:nvPr/>
              </p:nvSpPr>
              <p:spPr>
                <a:xfrm>
                  <a:off x="754306" y="4153151"/>
                  <a:ext cx="2404940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5" name="文本框 94"/>
                <p:cNvSpPr txBox="1"/>
                <p:nvPr/>
              </p:nvSpPr>
              <p:spPr>
                <a:xfrm>
                  <a:off x="927649" y="4285057"/>
                  <a:ext cx="20582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“粉丝”社群运营人员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02" name="组合 101"/>
              <p:cNvGrpSpPr/>
              <p:nvPr/>
            </p:nvGrpSpPr>
            <p:grpSpPr>
              <a:xfrm>
                <a:off x="754306" y="3264955"/>
                <a:ext cx="2404940" cy="523876"/>
                <a:chOff x="754306" y="3530674"/>
                <a:chExt cx="2404940" cy="523876"/>
              </a:xfrm>
            </p:grpSpPr>
            <p:sp>
              <p:nvSpPr>
                <p:cNvPr id="100" name="矩形: 圆角 99"/>
                <p:cNvSpPr/>
                <p:nvPr/>
              </p:nvSpPr>
              <p:spPr>
                <a:xfrm>
                  <a:off x="754306" y="3530674"/>
                  <a:ext cx="2404940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3" name="文本框 92"/>
                <p:cNvSpPr txBox="1"/>
                <p:nvPr/>
              </p:nvSpPr>
              <p:spPr>
                <a:xfrm>
                  <a:off x="1033448" y="3662580"/>
                  <a:ext cx="1846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直播账号运营人员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03" name="组合 102"/>
              <p:cNvGrpSpPr/>
              <p:nvPr/>
            </p:nvGrpSpPr>
            <p:grpSpPr>
              <a:xfrm>
                <a:off x="754306" y="4544795"/>
                <a:ext cx="2404940" cy="523876"/>
                <a:chOff x="754306" y="3530674"/>
                <a:chExt cx="2404940" cy="523876"/>
              </a:xfrm>
            </p:grpSpPr>
            <p:sp>
              <p:nvSpPr>
                <p:cNvPr id="104" name="矩形: 圆角 103"/>
                <p:cNvSpPr/>
                <p:nvPr/>
              </p:nvSpPr>
              <p:spPr>
                <a:xfrm>
                  <a:off x="754306" y="3530674"/>
                  <a:ext cx="2404940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>
                <a:xfrm>
                  <a:off x="1264280" y="3662580"/>
                  <a:ext cx="13849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数据分析专员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119" name="组合 118"/>
            <p:cNvGrpSpPr/>
            <p:nvPr/>
          </p:nvGrpSpPr>
          <p:grpSpPr>
            <a:xfrm>
              <a:off x="4128870" y="3264955"/>
              <a:ext cx="1112706" cy="1163796"/>
              <a:chOff x="3851576" y="3264955"/>
              <a:chExt cx="1112706" cy="1163796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3851576" y="3264955"/>
                <a:ext cx="1112706" cy="523876"/>
                <a:chOff x="3190629" y="3154436"/>
                <a:chExt cx="1112706" cy="523876"/>
              </a:xfrm>
            </p:grpSpPr>
            <p:sp>
              <p:nvSpPr>
                <p:cNvPr id="107" name="矩形: 圆角 106"/>
                <p:cNvSpPr/>
                <p:nvPr/>
              </p:nvSpPr>
              <p:spPr>
                <a:xfrm>
                  <a:off x="3190629" y="3154436"/>
                  <a:ext cx="111270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8" name="文本框 107"/>
                <p:cNvSpPr txBox="1"/>
                <p:nvPr/>
              </p:nvSpPr>
              <p:spPr>
                <a:xfrm>
                  <a:off x="3516148" y="3277874"/>
                  <a:ext cx="461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主播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3851576" y="3904875"/>
                <a:ext cx="1112706" cy="523876"/>
                <a:chOff x="3190629" y="3154436"/>
                <a:chExt cx="1112706" cy="523876"/>
              </a:xfrm>
            </p:grpSpPr>
            <p:sp>
              <p:nvSpPr>
                <p:cNvPr id="110" name="矩形: 圆角 109"/>
                <p:cNvSpPr/>
                <p:nvPr/>
              </p:nvSpPr>
              <p:spPr>
                <a:xfrm>
                  <a:off x="3190629" y="3154436"/>
                  <a:ext cx="111270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1" name="文本框 110"/>
                <p:cNvSpPr txBox="1"/>
                <p:nvPr/>
              </p:nvSpPr>
              <p:spPr>
                <a:xfrm>
                  <a:off x="3516148" y="3277874"/>
                  <a:ext cx="461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助理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8197" name="组合 8196"/>
            <p:cNvGrpSpPr/>
            <p:nvPr/>
          </p:nvGrpSpPr>
          <p:grpSpPr>
            <a:xfrm>
              <a:off x="6618737" y="3264955"/>
              <a:ext cx="1589866" cy="3083557"/>
              <a:chOff x="6618737" y="3264955"/>
              <a:chExt cx="1589866" cy="3083557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6618737" y="3264955"/>
                <a:ext cx="1589866" cy="523876"/>
                <a:chOff x="5181777" y="3154436"/>
                <a:chExt cx="1589866" cy="523876"/>
              </a:xfrm>
            </p:grpSpPr>
            <p:sp>
              <p:nvSpPr>
                <p:cNvPr id="74" name="矩形: 圆角 73"/>
                <p:cNvSpPr/>
                <p:nvPr/>
              </p:nvSpPr>
              <p:spPr>
                <a:xfrm>
                  <a:off x="5181777" y="3154436"/>
                  <a:ext cx="158986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5" name="文本框 74"/>
                <p:cNvSpPr txBox="1"/>
                <p:nvPr/>
              </p:nvSpPr>
              <p:spPr>
                <a:xfrm>
                  <a:off x="5745878" y="3286342"/>
                  <a:ext cx="4616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编导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6618737" y="3904875"/>
                <a:ext cx="1589866" cy="523876"/>
                <a:chOff x="5181777" y="3814649"/>
                <a:chExt cx="1589866" cy="523876"/>
              </a:xfrm>
            </p:grpSpPr>
            <p:sp>
              <p:nvSpPr>
                <p:cNvPr id="72" name="矩形: 圆角 71"/>
                <p:cNvSpPr/>
                <p:nvPr/>
              </p:nvSpPr>
              <p:spPr>
                <a:xfrm>
                  <a:off x="5181777" y="3814649"/>
                  <a:ext cx="158986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>
                <a:xfrm>
                  <a:off x="5745878" y="3946555"/>
                  <a:ext cx="4616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场控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6618737" y="4544795"/>
                <a:ext cx="1589866" cy="523876"/>
                <a:chOff x="5181777" y="4474862"/>
                <a:chExt cx="1589866" cy="523876"/>
              </a:xfrm>
            </p:grpSpPr>
            <p:sp>
              <p:nvSpPr>
                <p:cNvPr id="70" name="矩形: 圆角 69"/>
                <p:cNvSpPr/>
                <p:nvPr/>
              </p:nvSpPr>
              <p:spPr>
                <a:xfrm>
                  <a:off x="5181777" y="4474862"/>
                  <a:ext cx="158986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5515044" y="4606768"/>
                  <a:ext cx="9233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拍摄人员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6618737" y="5184715"/>
                <a:ext cx="1589866" cy="523876"/>
                <a:chOff x="5181777" y="5135075"/>
                <a:chExt cx="1589866" cy="523876"/>
              </a:xfrm>
            </p:grpSpPr>
            <p:sp>
              <p:nvSpPr>
                <p:cNvPr id="68" name="矩形: 圆角 67"/>
                <p:cNvSpPr/>
                <p:nvPr/>
              </p:nvSpPr>
              <p:spPr>
                <a:xfrm>
                  <a:off x="5181777" y="5135075"/>
                  <a:ext cx="158986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5284212" y="5266981"/>
                  <a:ext cx="13849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视频剪辑人员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6618737" y="5824636"/>
                <a:ext cx="1589866" cy="523876"/>
                <a:chOff x="5181777" y="5135075"/>
                <a:chExt cx="1589866" cy="523876"/>
              </a:xfrm>
            </p:grpSpPr>
            <p:sp>
              <p:nvSpPr>
                <p:cNvPr id="113" name="矩形: 圆角 112"/>
                <p:cNvSpPr/>
                <p:nvPr/>
              </p:nvSpPr>
              <p:spPr>
                <a:xfrm>
                  <a:off x="5181777" y="5135075"/>
                  <a:ext cx="158986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4" name="文本框 113"/>
                <p:cNvSpPr txBox="1"/>
                <p:nvPr/>
              </p:nvSpPr>
              <p:spPr>
                <a:xfrm>
                  <a:off x="5284212" y="5266981"/>
                  <a:ext cx="13849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图文设计人员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121" name="组合 120"/>
            <p:cNvGrpSpPr/>
            <p:nvPr/>
          </p:nvGrpSpPr>
          <p:grpSpPr>
            <a:xfrm>
              <a:off x="9585765" y="3264955"/>
              <a:ext cx="1112706" cy="1163796"/>
              <a:chOff x="9488210" y="3264955"/>
              <a:chExt cx="1112706" cy="116379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9488210" y="3264955"/>
                <a:ext cx="1112706" cy="523876"/>
                <a:chOff x="960901" y="3814649"/>
                <a:chExt cx="1112706" cy="523876"/>
              </a:xfrm>
            </p:grpSpPr>
            <p:sp>
              <p:nvSpPr>
                <p:cNvPr id="37" name="矩形: 圆角 36"/>
                <p:cNvSpPr/>
                <p:nvPr/>
              </p:nvSpPr>
              <p:spPr>
                <a:xfrm>
                  <a:off x="960901" y="3814649"/>
                  <a:ext cx="111270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1014735" y="3946554"/>
                  <a:ext cx="10050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选品专员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9488210" y="3904875"/>
                <a:ext cx="1112706" cy="523876"/>
                <a:chOff x="960901" y="3814649"/>
                <a:chExt cx="1112706" cy="523876"/>
              </a:xfrm>
            </p:grpSpPr>
            <p:sp>
              <p:nvSpPr>
                <p:cNvPr id="116" name="矩形: 圆角 115"/>
                <p:cNvSpPr/>
                <p:nvPr/>
              </p:nvSpPr>
              <p:spPr>
                <a:xfrm>
                  <a:off x="960901" y="3814649"/>
                  <a:ext cx="1112706" cy="523876"/>
                </a:xfrm>
                <a:prstGeom prst="roundRect">
                  <a:avLst>
                    <a:gd name="adj" fmla="val 28391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7" name="文本框 116"/>
                <p:cNvSpPr txBox="1"/>
                <p:nvPr/>
              </p:nvSpPr>
              <p:spPr>
                <a:xfrm>
                  <a:off x="1014735" y="3946554"/>
                  <a:ext cx="10050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客服</a:t>
                  </a:r>
                  <a:endPara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p:grpSp>
        </p:grpSp>
        <p:cxnSp>
          <p:nvCxnSpPr>
            <p:cNvPr id="123" name="直接连接符 122"/>
            <p:cNvCxnSpPr/>
            <p:nvPr/>
          </p:nvCxnSpPr>
          <p:spPr>
            <a:xfrm>
              <a:off x="7444438" y="3003624"/>
              <a:ext cx="0" cy="2651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" name="直接连接符 8191"/>
            <p:cNvCxnSpPr/>
            <p:nvPr/>
          </p:nvCxnSpPr>
          <p:spPr>
            <a:xfrm>
              <a:off x="4685223" y="2177172"/>
              <a:ext cx="0" cy="2651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合 84"/>
            <p:cNvGrpSpPr/>
            <p:nvPr/>
          </p:nvGrpSpPr>
          <p:grpSpPr>
            <a:xfrm>
              <a:off x="3981110" y="2321226"/>
              <a:ext cx="1408226" cy="682398"/>
              <a:chOff x="960901" y="2321226"/>
              <a:chExt cx="1408226" cy="682398"/>
            </a:xfrm>
          </p:grpSpPr>
          <p:sp>
            <p:nvSpPr>
              <p:cNvPr id="86" name="矩形: 圆角 85"/>
              <p:cNvSpPr/>
              <p:nvPr/>
            </p:nvSpPr>
            <p:spPr>
              <a:xfrm>
                <a:off x="960901" y="2321226"/>
                <a:ext cx="1408226" cy="682398"/>
              </a:xfrm>
              <a:prstGeom prst="roundRect">
                <a:avLst>
                  <a:gd name="adj" fmla="val 21795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1152053" y="2529318"/>
                <a:ext cx="1025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kern="1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直播团队</a:t>
                </a:r>
                <a:endPara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8195" name="直接连接符 8194"/>
            <p:cNvCxnSpPr/>
            <p:nvPr/>
          </p:nvCxnSpPr>
          <p:spPr>
            <a:xfrm>
              <a:off x="7413670" y="2177172"/>
              <a:ext cx="0" cy="2651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6" name="直接连接符 8195"/>
            <p:cNvCxnSpPr/>
            <p:nvPr/>
          </p:nvCxnSpPr>
          <p:spPr>
            <a:xfrm>
              <a:off x="5976710" y="1887612"/>
              <a:ext cx="0" cy="2651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4637650" y="1296987"/>
              <a:ext cx="2678120" cy="682398"/>
              <a:chOff x="4147224" y="1233489"/>
              <a:chExt cx="2678120" cy="682398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4147224" y="1233489"/>
                <a:ext cx="2678120" cy="682398"/>
              </a:xfrm>
              <a:prstGeom prst="roundRect">
                <a:avLst>
                  <a:gd name="adj" fmla="val 21795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4562954" y="1398489"/>
                <a:ext cx="1846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kern="1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直播营销部门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6709557" y="2321226"/>
              <a:ext cx="1408226" cy="682398"/>
              <a:chOff x="960901" y="2321226"/>
              <a:chExt cx="1408226" cy="682398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960901" y="2321226"/>
                <a:ext cx="1408226" cy="682398"/>
              </a:xfrm>
              <a:prstGeom prst="roundRect">
                <a:avLst>
                  <a:gd name="adj" fmla="val 21795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1152053" y="2529318"/>
                <a:ext cx="1025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kern="100" dirty="0">
                    <a:solidFill>
                      <a:schemeClr val="accent2"/>
                    </a:solidFill>
                    <a:latin typeface="+mj-ea"/>
                    <a:ea typeface="+mj-ea"/>
                  </a:rPr>
                  <a:t>拍摄团队</a:t>
                </a:r>
                <a:endPara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8198" name="直接连接符 8197"/>
            <p:cNvCxnSpPr/>
            <p:nvPr/>
          </p:nvCxnSpPr>
          <p:spPr>
            <a:xfrm>
              <a:off x="4685223" y="3003624"/>
              <a:ext cx="0" cy="2651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9" name="直接连接符 8198"/>
            <p:cNvCxnSpPr/>
            <p:nvPr/>
          </p:nvCxnSpPr>
          <p:spPr>
            <a:xfrm>
              <a:off x="1956776" y="3003624"/>
              <a:ext cx="0" cy="2651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0" name="直接连接符 8199"/>
            <p:cNvCxnSpPr/>
            <p:nvPr/>
          </p:nvCxnSpPr>
          <p:spPr>
            <a:xfrm>
              <a:off x="10142118" y="3003624"/>
              <a:ext cx="0" cy="2651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顶角 8"/>
          <p:cNvSpPr/>
          <p:nvPr/>
        </p:nvSpPr>
        <p:spPr>
          <a:xfrm>
            <a:off x="6223000" y="1951643"/>
            <a:ext cx="5473700" cy="524857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8" name="矩形: 圆顶角 7"/>
          <p:cNvSpPr/>
          <p:nvPr/>
        </p:nvSpPr>
        <p:spPr>
          <a:xfrm>
            <a:off x="482600" y="1951643"/>
            <a:ext cx="5473700" cy="524857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直播方案执行规划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2599" y="1955799"/>
          <a:ext cx="5473702" cy="4257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1"/>
                <a:gridCol w="2456615"/>
                <a:gridCol w="1157832"/>
                <a:gridCol w="548627"/>
                <a:gridCol w="548627"/>
              </a:tblGrid>
              <a:tr h="533401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阶段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具体工作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责任人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计划时间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完成时间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rowSpan="8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前期</a:t>
                      </a:r>
                      <a:endParaRPr lang="en-US" alt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准备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预约直播时间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运营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551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确定直播主题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编导、主播、运营等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551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确定直播间的商品组合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选品、运营等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确定直播流程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进入多平台的宣传推广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运营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准备直播间道具、样品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准备直播间拍摄器材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拍摄人员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确认直播间工作人员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551">
                <a:tc row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</a:t>
                      </a:r>
                      <a:endParaRPr lang="en-US" alt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现场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布置场地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助理、场控、编导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安装及调控拍摄器材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拍摄人员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7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检查网速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编导、场控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551">
                <a:tc vMerge="1"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确认现场工作人员分工及就位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编导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223001" y="1943101"/>
          <a:ext cx="5473700" cy="4267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673"/>
                <a:gridCol w="1969832"/>
                <a:gridCol w="1417216"/>
                <a:gridCol w="655445"/>
                <a:gridCol w="671534"/>
              </a:tblGrid>
              <a:tr h="49845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阶段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具体工作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责任人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计划</a:t>
                      </a:r>
                      <a:endParaRPr lang="en-US" alt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时间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完成</a:t>
                      </a:r>
                      <a:endParaRPr lang="en-US" alt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时间</a:t>
                      </a:r>
                      <a:endParaRPr lang="zh-CN" sz="14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344">
                <a:tc rowSpan="7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</a:t>
                      </a:r>
                      <a:endParaRPr lang="en-US" alt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进行时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直播预热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主播和助理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引导用户关注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主播和助理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介绍商品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上架及下架商品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助理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介绍福利活动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引导用户参与福利活动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助理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896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为用户答疑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主播、助理、客服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896">
                <a:tc rowSpan="7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</a:t>
                      </a:r>
                      <a:endParaRPr lang="en-US" alt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结束后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alt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整理道具、样品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助理、场控、客服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整理拍摄设备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拍摄人员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提取直播数据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运营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直播复盘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全体成员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剪辑直播视频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剪辑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制作相关图文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运营、设计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65">
                <a:tc vMerge="1"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在自媒体平台进行宣传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运营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323448" y="1068537"/>
            <a:ext cx="5545108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直播方案执行规划的呈现方式是工作跟进表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179681" y="1596572"/>
            <a:ext cx="5832639" cy="232228"/>
            <a:chOff x="3968496" y="1664208"/>
            <a:chExt cx="4163441" cy="82299"/>
          </a:xfrm>
        </p:grpSpPr>
        <p:sp>
          <p:nvSpPr>
            <p:cNvPr id="12" name="任意多边形: 形状 11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6089651" y="3041718"/>
            <a:ext cx="0" cy="20859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顶角 2"/>
          <p:cNvSpPr/>
          <p:nvPr/>
        </p:nvSpPr>
        <p:spPr>
          <a:xfrm>
            <a:off x="488950" y="2065943"/>
            <a:ext cx="11214100" cy="448657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</a:t>
            </a:r>
            <a:r>
              <a:rPr lang="zh-CN" altLang="en-US" dirty="0"/>
              <a:t>直播方案的策划与执行规划</a:t>
            </a:r>
            <a:r>
              <a:rPr lang="en-US" altLang="zh-CN" dirty="0"/>
              <a:t>--</a:t>
            </a:r>
            <a:r>
              <a:rPr lang="zh-CN" altLang="en-US" sz="2800" dirty="0"/>
              <a:t>直播方案执行规划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2600" y="2108200"/>
          <a:ext cx="11214098" cy="4038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9532"/>
                <a:gridCol w="1869532"/>
                <a:gridCol w="1867985"/>
                <a:gridCol w="1867985"/>
                <a:gridCol w="1869532"/>
                <a:gridCol w="1869532"/>
              </a:tblGrid>
              <a:tr h="40386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发布平台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内容主题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发布形式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提交时间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负责人</a:t>
                      </a:r>
                      <a:endParaRPr lang="zh-CN" sz="1800" kern="10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审核人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微博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图文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21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微信公众号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长文章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抖音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短视频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快手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短视频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视频号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短视频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21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朋友圈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九宫格图片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微信群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宣传图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spc="-30" dirty="0"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323448" y="1068537"/>
            <a:ext cx="5545108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直播方案执行规划的呈现方式是工作跟进表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79681" y="1596572"/>
            <a:ext cx="5832639" cy="232228"/>
            <a:chOff x="3968496" y="1664208"/>
            <a:chExt cx="4163441" cy="82299"/>
          </a:xfrm>
        </p:grpSpPr>
        <p:sp>
          <p:nvSpPr>
            <p:cNvPr id="8" name="任意多边形: 形状 7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顶角 2"/>
          <p:cNvSpPr/>
          <p:nvPr/>
        </p:nvSpPr>
        <p:spPr>
          <a:xfrm>
            <a:off x="488950" y="5409746"/>
            <a:ext cx="11214100" cy="497568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</a:t>
            </a:r>
            <a:r>
              <a:rPr lang="zh-CN" altLang="en-US" dirty="0"/>
              <a:t>直播活动的脚本方案</a:t>
            </a:r>
            <a:r>
              <a:rPr lang="en-US" altLang="zh-CN" dirty="0"/>
              <a:t>--</a:t>
            </a:r>
            <a:r>
              <a:rPr lang="zh-CN" altLang="en-US" sz="2800" dirty="0"/>
              <a:t>整场脚本策划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595086" y="2017485"/>
            <a:ext cx="10987314" cy="2061029"/>
            <a:chOff x="595086" y="2162627"/>
            <a:chExt cx="10987314" cy="2061029"/>
          </a:xfrm>
        </p:grpSpPr>
        <p:sp>
          <p:nvSpPr>
            <p:cNvPr id="19" name="矩形: 圆角 18"/>
            <p:cNvSpPr/>
            <p:nvPr/>
          </p:nvSpPr>
          <p:spPr>
            <a:xfrm>
              <a:off x="595086" y="2162627"/>
              <a:ext cx="10987314" cy="2061029"/>
            </a:xfrm>
            <a:prstGeom prst="roundRect">
              <a:avLst>
                <a:gd name="adj" fmla="val 6104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algn="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5565" y="2258238"/>
              <a:ext cx="10586356" cy="1869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整场脚本策划，即直播团队策划并撰写直播过程中的每一个具体环节的关键内容。一个简洁的策划方法是，先规划时间，再整合工作内容，完成脚本策划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根据直播的目的，确定直播过程中的各个环节及关键环节，并根据计划好的直播时间，为每个环节规划时间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</a:tabLst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在此，以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小时直播推荐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5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个商品的直播计划为例，进行整场脚本策划说明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88950" y="5412472"/>
          <a:ext cx="11214099" cy="1017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800"/>
                <a:gridCol w="2247900"/>
                <a:gridCol w="2266950"/>
                <a:gridCol w="2324100"/>
                <a:gridCol w="2419349"/>
              </a:tblGrid>
              <a:tr h="53249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商品总推荐时长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引流款商品推荐时长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印象款商品推荐时长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利润款商品推荐时长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“宠粉”款商品推荐时长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859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80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595993" y="1205312"/>
            <a:ext cx="11000014" cy="565432"/>
            <a:chOff x="1339549" y="1096451"/>
            <a:chExt cx="9512902" cy="897971"/>
          </a:xfrm>
        </p:grpSpPr>
        <p:sp>
          <p:nvSpPr>
            <p:cNvPr id="5" name="矩形: 圆角 4"/>
            <p:cNvSpPr/>
            <p:nvPr/>
          </p:nvSpPr>
          <p:spPr>
            <a:xfrm>
              <a:off x="1339549" y="1096452"/>
              <a:ext cx="9512902" cy="897970"/>
            </a:xfrm>
            <a:prstGeom prst="roundRect">
              <a:avLst>
                <a:gd name="adj" fmla="val 119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39549" y="1096451"/>
              <a:ext cx="778228" cy="897971"/>
              <a:chOff x="1339549" y="1096451"/>
              <a:chExt cx="778228" cy="897971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1339549" y="1096451"/>
                <a:ext cx="778228" cy="897971"/>
              </a:xfrm>
              <a:prstGeom prst="roundRect">
                <a:avLst>
                  <a:gd name="adj" fmla="val 11994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450056" y="1291621"/>
                <a:ext cx="532335" cy="5865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宋体" panose="02010600030101010101" pitchFamily="2" charset="-122"/>
                  </a:rPr>
                  <a:t>定义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393921" y="1242947"/>
              <a:ext cx="8113865" cy="59479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直播活动的脚本方案，又称“直播脚本”，可以理解为直播内容的策划方案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18861" y="4240019"/>
            <a:ext cx="3977371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）计算每个商品的推荐时长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79681" y="4768054"/>
            <a:ext cx="5832639" cy="105228"/>
            <a:chOff x="3968496" y="1664208"/>
            <a:chExt cx="4163441" cy="82299"/>
          </a:xfrm>
        </p:grpSpPr>
        <p:sp>
          <p:nvSpPr>
            <p:cNvPr id="15" name="任意多边形: 形状 14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16792" y="4240019"/>
            <a:ext cx="4596131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2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）设计每个商品的具体推荐时长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773333" y="4938896"/>
            <a:ext cx="4645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个商品的推荐时长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顶角 5"/>
          <p:cNvSpPr/>
          <p:nvPr/>
        </p:nvSpPr>
        <p:spPr>
          <a:xfrm>
            <a:off x="488950" y="4432300"/>
            <a:ext cx="11214100" cy="393700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" name="矩形: 圆顶角 2"/>
          <p:cNvSpPr/>
          <p:nvPr/>
        </p:nvSpPr>
        <p:spPr>
          <a:xfrm>
            <a:off x="488950" y="2235200"/>
            <a:ext cx="11214100" cy="393700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</a:t>
            </a:r>
            <a:r>
              <a:rPr lang="zh-CN" altLang="en-US" dirty="0"/>
              <a:t>直播活动的脚本方案</a:t>
            </a:r>
            <a:r>
              <a:rPr lang="en-US" altLang="zh-CN" dirty="0"/>
              <a:t>--</a:t>
            </a:r>
            <a:r>
              <a:rPr lang="zh-CN" altLang="en-US" sz="2800" dirty="0"/>
              <a:t>整场脚本策划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2600" y="4445000"/>
          <a:ext cx="11214098" cy="1679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/>
                <a:gridCol w="1857828"/>
                <a:gridCol w="1602014"/>
                <a:gridCol w="1602014"/>
                <a:gridCol w="1602014"/>
                <a:gridCol w="1602014"/>
                <a:gridCol w="1602014"/>
              </a:tblGrid>
              <a:tr h="43180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环节</a:t>
                      </a:r>
                      <a:endParaRPr lang="zh-CN" altLang="en-US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打招呼</a:t>
                      </a:r>
                      <a:endParaRPr lang="zh-CN" altLang="en-US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暖场</a:t>
                      </a:r>
                      <a:endParaRPr lang="zh-CN" altLang="en-US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活动剧透</a:t>
                      </a:r>
                      <a:endParaRPr lang="zh-CN" altLang="en-US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福利抽奖</a:t>
                      </a:r>
                      <a:endParaRPr lang="zh-CN" altLang="en-US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介绍引流款商品</a:t>
                      </a:r>
                      <a:endParaRPr lang="zh-CN" altLang="en-US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介绍印象款商品</a:t>
                      </a:r>
                      <a:endParaRPr lang="zh-CN" altLang="en-US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时间（开播）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环节</a:t>
                      </a:r>
                      <a:endParaRPr lang="zh-CN" alt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介绍利润款商品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主播讲故事</a:t>
                      </a:r>
                      <a:endParaRPr lang="zh-CN" alt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福利抽奖</a:t>
                      </a:r>
                      <a:endParaRPr lang="zh-CN" alt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介绍“宠粉”款商品</a:t>
                      </a:r>
                      <a:endParaRPr lang="zh-CN" alt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介绍利润款商品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下期预告</a:t>
                      </a:r>
                      <a:endParaRPr lang="zh-CN" alt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时间（开播）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4295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120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82601" y="2247332"/>
          <a:ext cx="11214105" cy="757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299"/>
                <a:gridCol w="1438731"/>
                <a:gridCol w="1602015"/>
                <a:gridCol w="1602015"/>
                <a:gridCol w="1602015"/>
                <a:gridCol w="1602015"/>
                <a:gridCol w="1602015"/>
              </a:tblGrid>
              <a:tr h="36886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非商品推荐总时间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打招呼时长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暖场时长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活动剧透时长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福利抽奖时长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主播讲故事时长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下期预告时长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28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分钟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3333" y="1818323"/>
            <a:ext cx="4645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其他环节的时间规划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1132" y="1068537"/>
            <a:ext cx="3749745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）设计非推荐环节的时长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10" name="任意多边形: 形状 9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773333" y="4002833"/>
            <a:ext cx="4645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  <a:tab pos="4400550" algn="l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各个环节的时间规划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62195" y="3253047"/>
            <a:ext cx="3467617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）各个环节的时间规划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79681" y="3781082"/>
            <a:ext cx="5832639" cy="105228"/>
            <a:chOff x="3968496" y="1664208"/>
            <a:chExt cx="4163441" cy="82299"/>
          </a:xfrm>
        </p:grpSpPr>
        <p:sp>
          <p:nvSpPr>
            <p:cNvPr id="17" name="任意多边形: 形状 16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顶角 10"/>
          <p:cNvSpPr/>
          <p:nvPr/>
        </p:nvSpPr>
        <p:spPr>
          <a:xfrm>
            <a:off x="488950" y="2362200"/>
            <a:ext cx="11214100" cy="393700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</a:t>
            </a:r>
            <a:r>
              <a:rPr lang="zh-CN" altLang="en-US" dirty="0"/>
              <a:t>直播活动的脚本方案</a:t>
            </a:r>
            <a:r>
              <a:rPr lang="en-US" altLang="zh-CN" dirty="0"/>
              <a:t>--</a:t>
            </a:r>
            <a:r>
              <a:rPr lang="zh-CN" altLang="en-US" sz="2800" dirty="0"/>
              <a:t>整场脚本策划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2600" y="2348610"/>
          <a:ext cx="11214100" cy="3862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7887"/>
                <a:gridCol w="8556213"/>
              </a:tblGrid>
              <a:tr h="419990"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直播活动概述</a:t>
                      </a:r>
                      <a:endParaRPr 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554446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直播主题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可以从用户需求的角度设计直播主题，如“新年狂欢福利专场”“幸福感好物专场”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446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直播目标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流量目标为吸引×万名用户观看；销售目标为推荐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款商品，销售量突破××件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446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主播人员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主播为×××；助理为×××；客服为×××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446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直播时间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××××年××月××日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44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注意事项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．合理把控商品推荐时长、与用户的互动时长；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．实时关注用户问题，及时答疑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73333" y="1818323"/>
            <a:ext cx="4645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直播活动的整场脚本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6874" y="1068537"/>
            <a:ext cx="4878260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）整合主题和分工，策划整场脚本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9" name="任意多边形: 形状 8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>
            <a:off x="488950" y="2222500"/>
            <a:ext cx="11214100" cy="386083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</a:t>
            </a:r>
            <a:r>
              <a:rPr lang="zh-CN" altLang="en-US" dirty="0"/>
              <a:t>直播活动的脚本方案</a:t>
            </a:r>
            <a:r>
              <a:rPr lang="en-US" altLang="zh-CN" dirty="0"/>
              <a:t>--</a:t>
            </a:r>
            <a:r>
              <a:rPr lang="zh-CN" altLang="en-US" sz="2800" dirty="0"/>
              <a:t>整场脚本策划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82600" y="2157622"/>
          <a:ext cx="11214100" cy="438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622300"/>
                <a:gridCol w="2951276"/>
                <a:gridCol w="1986293"/>
                <a:gridCol w="2085178"/>
                <a:gridCol w="2045053"/>
              </a:tblGrid>
              <a:tr h="503981">
                <a:tc gridSpan="6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直播活动流程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672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时间段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环节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助理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客服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备注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337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03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打招呼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主播进入直播状态，和用户打招呼，进行简单互动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助理进行简单自我介绍，引导用户点赞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向用户群推送开播通知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337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03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暖场</a:t>
                      </a:r>
                      <a:b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互动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介绍抽奖规则，引导用户关注直播间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演示抽奖方式，回答用户问题，引导用户点赞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向用户群推送直播信息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4477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预告</a:t>
                      </a:r>
                      <a:b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活动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预告今日推荐的商品和优惠力度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补充主播遗漏内容，引导用户点赞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引流款、印象款、利润款、“宠粉”款商品名称，直播间抽奖奖品信息，直播间商品优惠活动信息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73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福利</a:t>
                      </a:r>
                      <a:b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抽奖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介绍奖品和抽奖规则，引导用户参与抽奖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介绍参与抽奖的方法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收集获奖信息，引导用户点赞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4981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b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介绍引流款商品，展示使用方法，分享商品使用经验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配合演示商品用法，展示使用效果，引导用户下单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在直播间添加引流款商品链接，回答关于商品和订单的问题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引流款商品名称、市场价格、直播间价格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4981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b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介绍印象款商品，展示使用方法，分享商品使用经验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配合演示商品用法，展示使用效果，引导用户下单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在直播间添加印象款商品链接，回答关于商品和订单的问题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印象款商品名称、市场价格、直播间价格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73333" y="1818323"/>
            <a:ext cx="4645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直播活动的整场脚本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6874" y="1068537"/>
            <a:ext cx="4878260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）整合主题和分工，策划整场脚本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9" name="任意多边形: 形状 8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顶角 8"/>
          <p:cNvSpPr/>
          <p:nvPr/>
        </p:nvSpPr>
        <p:spPr>
          <a:xfrm>
            <a:off x="488950" y="1841500"/>
            <a:ext cx="11214100" cy="386083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</a:t>
            </a:r>
            <a:r>
              <a:rPr lang="zh-CN" altLang="en-US" dirty="0"/>
              <a:t>直播活动的脚本方案</a:t>
            </a:r>
            <a:r>
              <a:rPr lang="en-US" altLang="zh-CN" dirty="0"/>
              <a:t>--</a:t>
            </a:r>
            <a:r>
              <a:rPr lang="zh-CN" altLang="en-US" sz="2800" dirty="0"/>
              <a:t>整场脚本策划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8950" y="1917701"/>
          <a:ext cx="11214100" cy="4579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650"/>
                <a:gridCol w="863600"/>
                <a:gridCol w="2843328"/>
                <a:gridCol w="1830272"/>
                <a:gridCol w="2108200"/>
                <a:gridCol w="2178050"/>
              </a:tblGrid>
              <a:tr h="257267">
                <a:tc gridSpan="6">
                  <a:txBody>
                    <a:bodyPr/>
                    <a:lstStyle/>
                    <a:p>
                      <a:pPr indent="266700"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6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直播活动流程</a:t>
                      </a:r>
                      <a:endParaRPr lang="zh-CN" sz="16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0173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时间段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环节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助理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客服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备注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348"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b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介绍利润款商品，展示使用方法，分享商品使用经验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配合演示商品用法，展示使用效果，引导用户下单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在直播间添加利润款商品链接，回答关于商品和订单的问题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利润款商品名称、市场价格、直播间价格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主播讲</a:t>
                      </a:r>
                      <a:b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故事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主播讲述自己或团队的故事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配合主播讲故事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引导用户点赞，收集直播间用户反应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福利</a:t>
                      </a:r>
                      <a:b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抽奖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介绍奖品和抽奖规则，引导用户参与抽奖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介绍参与抽奖的方法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收集获奖信息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奖品数量、名称、市场价格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35"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b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介绍直播间的“宠粉”活动，介绍“宠粉”款商品，介绍加入“粉丝”团的方法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引导用户加入“粉丝”团，展示商品的用法和效果，引导下单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在直播间添加“宠粉”款商品链接，回答关于商品和订单的问题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“宠粉”款商品名称、市场价格、直播间价格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348"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55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</a:t>
                      </a:r>
                      <a: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br>
                        <a:rPr lang="en-US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介绍利润款商品，展示使用方法，分享商品使用经验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配合演示商品用法，展示使用效果，引导用户下单</a:t>
                      </a:r>
                      <a:endParaRPr lang="zh-CN" sz="12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在直播间添加利润款商品链接，回答关于商品和订单的问题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利润款商品名称、市场价格、直播间价格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55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下期</a:t>
                      </a:r>
                      <a:b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预告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预告下一场直播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引导用户关注直播间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回答关于商品和订单的问题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下次直播的时间、商品和福利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56874" y="1068537"/>
            <a:ext cx="4878260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）整合主题和分工，策划整场脚本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7" name="任意多边形: 形状 6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顶角 2"/>
          <p:cNvSpPr/>
          <p:nvPr/>
        </p:nvSpPr>
        <p:spPr>
          <a:xfrm>
            <a:off x="488950" y="2787199"/>
            <a:ext cx="11214100" cy="386083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</a:t>
            </a:r>
            <a:r>
              <a:rPr lang="zh-CN" altLang="en-US" dirty="0"/>
              <a:t>直播活动的脚本方案</a:t>
            </a:r>
            <a:r>
              <a:rPr lang="en-US" altLang="zh-CN" dirty="0"/>
              <a:t>--</a:t>
            </a:r>
            <a:r>
              <a:rPr lang="zh-CN" altLang="en-US" sz="2800" dirty="0"/>
              <a:t>单品脚本策划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5726" y="2391942"/>
            <a:ext cx="6100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0" algn="ctr"/>
              </a:tabLst>
              <a:defRPr/>
            </a:pP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rPr>
              <a:t>单品脚本的模板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9426" y="2808617"/>
          <a:ext cx="11217276" cy="3284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602"/>
                <a:gridCol w="983172"/>
                <a:gridCol w="914400"/>
                <a:gridCol w="1323975"/>
                <a:gridCol w="962025"/>
                <a:gridCol w="1257300"/>
                <a:gridCol w="800100"/>
                <a:gridCol w="1876425"/>
                <a:gridCol w="1819277"/>
              </a:tblGrid>
              <a:tr h="372733">
                <a:tc gridSpan="9"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××月××日直播的单品脚本（共</a:t>
                      </a:r>
                      <a:r>
                        <a:rPr lang="en-US" alt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zh-CN" altLang="zh-CN" sz="1800" kern="100" dirty="0"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款商品）</a:t>
                      </a:r>
                      <a:endParaRPr lang="zh-CN" altLang="zh-CN" sz="1800" kern="100" dirty="0"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32385" marR="32385" marT="0" marB="0" anchor="ctr"/>
                </a:tc>
                <a:tc hMerge="1">
                  <a:tcPr marL="32385" marR="32385" marT="0" marB="0" anchor="ctr"/>
                </a:tc>
                <a:tc hMerge="1">
                  <a:tcPr marL="32385" marR="32385" marT="0" marB="0" anchor="ctr"/>
                </a:tc>
                <a:tc hMerge="1">
                  <a:tcPr marL="32385" marR="32385" marT="0" marB="0" anchor="ctr"/>
                </a:tc>
                <a:tc hMerge="1">
                  <a:tcPr marL="32385" marR="32385" marT="0" marB="0" anchor="ctr"/>
                </a:tc>
                <a:tc hMerge="1">
                  <a:tcPr marL="32385" marR="32385" marT="0" marB="0" anchor="ctr"/>
                </a:tc>
                <a:tc hMerge="1">
                  <a:tcPr marL="32385" marR="32385" marT="0" marB="0" anchor="ctr"/>
                </a:tc>
                <a:tc hMerge="1">
                  <a:tcPr marL="32385" marR="32385" marT="0" marB="0" anchor="ctr"/>
                </a:tc>
              </a:tr>
              <a:tr h="624042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商品类别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商品图片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品牌信息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品牌介绍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商品卖点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使用场景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市场价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直播间商铺价格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优惠模式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4042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引流款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品牌理念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标签价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9.9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9.9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元包邮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0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印象款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品牌理念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标签价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优惠后价格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件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折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0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利润款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品牌理念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标签价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优惠后价格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件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折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0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“宠粉”款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品牌理念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标签价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元促销活动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02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利润款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品牌理念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标签价</a:t>
                      </a:r>
                      <a:endParaRPr lang="zh-CN" sz="16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优惠后价格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件</a:t>
                      </a:r>
                      <a:r>
                        <a:rPr lang="en-US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CN" sz="16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折</a:t>
                      </a:r>
                      <a:endParaRPr lang="zh-CN" sz="16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8000" marR="3238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595088" y="1205311"/>
            <a:ext cx="11000014" cy="897971"/>
            <a:chOff x="1339549" y="1096451"/>
            <a:chExt cx="9512902" cy="897971"/>
          </a:xfrm>
        </p:grpSpPr>
        <p:sp>
          <p:nvSpPr>
            <p:cNvPr id="8" name="矩形: 圆角 7"/>
            <p:cNvSpPr/>
            <p:nvPr/>
          </p:nvSpPr>
          <p:spPr>
            <a:xfrm>
              <a:off x="1339549" y="1096452"/>
              <a:ext cx="9512902" cy="897970"/>
            </a:xfrm>
            <a:prstGeom prst="roundRect">
              <a:avLst>
                <a:gd name="adj" fmla="val 119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39549" y="1096451"/>
              <a:ext cx="778228" cy="897971"/>
              <a:chOff x="1339549" y="1096451"/>
              <a:chExt cx="778228" cy="897971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1339549" y="1096451"/>
                <a:ext cx="778228" cy="897971"/>
              </a:xfrm>
              <a:prstGeom prst="roundRect">
                <a:avLst>
                  <a:gd name="adj" fmla="val 11994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450056" y="1360770"/>
                <a:ext cx="532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宋体" panose="02010600030101010101" pitchFamily="2" charset="-122"/>
                  </a:rPr>
                  <a:t>定义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393921" y="1196847"/>
              <a:ext cx="8113865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单品脚本是概括介绍单个商品的脚本，其内容包含商品的品牌介绍、商品的功能和用途、商品价格等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</a:t>
            </a:r>
            <a:r>
              <a:rPr lang="zh-CN" altLang="en-US" dirty="0"/>
              <a:t>直播活动的脚本方案</a:t>
            </a:r>
            <a:r>
              <a:rPr lang="en-US" altLang="zh-CN" dirty="0"/>
              <a:t>--</a:t>
            </a:r>
            <a:r>
              <a:rPr lang="zh-CN" altLang="en-US" sz="2800" dirty="0"/>
              <a:t>单品脚本策划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839596" y="1385909"/>
            <a:ext cx="10512807" cy="4958166"/>
            <a:chOff x="393318" y="1342367"/>
            <a:chExt cx="10512807" cy="4958166"/>
          </a:xfrm>
        </p:grpSpPr>
        <p:grpSp>
          <p:nvGrpSpPr>
            <p:cNvPr id="3" name="组合 2"/>
            <p:cNvGrpSpPr/>
            <p:nvPr/>
          </p:nvGrpSpPr>
          <p:grpSpPr>
            <a:xfrm>
              <a:off x="393318" y="1342367"/>
              <a:ext cx="8824926" cy="4958166"/>
              <a:chOff x="393318" y="1342367"/>
              <a:chExt cx="8824926" cy="495816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025062" y="1483678"/>
                <a:ext cx="123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商品外观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000">
                        <a:srgbClr val="3E4299">
                          <a:lumMod val="75000"/>
                        </a:srgbClr>
                      </a:gs>
                      <a:gs pos="0">
                        <a:srgbClr val="3E4299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3318" y="1342367"/>
                <a:ext cx="4958166" cy="4958166"/>
              </a:xfrm>
              <a:prstGeom prst="ellipse">
                <a:avLst/>
              </a:prstGeom>
              <a:noFill/>
              <a:ln w="28575" cap="flat" cmpd="sng" algn="ctr">
                <a:gradFill flip="none" rotWithShape="1">
                  <a:gsLst>
                    <a:gs pos="18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327624" y="2276673"/>
                <a:ext cx="3089554" cy="3089554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B" panose="00020600040101010101" charset="-122"/>
                  <a:sym typeface="OPPOSans H" panose="00020600040101010101" pitchFamily="18" charset="-122"/>
                </a:endParaRPr>
              </a:p>
            </p:txBody>
          </p:sp>
          <p:sp>
            <p:nvSpPr>
              <p:cNvPr id="8" name="monitor_348528"/>
              <p:cNvSpPr/>
              <p:nvPr/>
            </p:nvSpPr>
            <p:spPr>
              <a:xfrm>
                <a:off x="4396556" y="2233644"/>
                <a:ext cx="329714" cy="265736"/>
              </a:xfrm>
              <a:custGeom>
                <a:avLst/>
                <a:gdLst>
                  <a:gd name="connsiteX0" fmla="*/ 304287 w 608485"/>
                  <a:gd name="connsiteY0" fmla="*/ 506245 h 607568"/>
                  <a:gd name="connsiteX1" fmla="*/ 304287 w 608485"/>
                  <a:gd name="connsiteY1" fmla="*/ 531553 h 607568"/>
                  <a:gd name="connsiteX2" fmla="*/ 583143 w 608485"/>
                  <a:gd name="connsiteY2" fmla="*/ 531553 h 607568"/>
                  <a:gd name="connsiteX3" fmla="*/ 583143 w 608485"/>
                  <a:gd name="connsiteY3" fmla="*/ 506245 h 607568"/>
                  <a:gd name="connsiteX4" fmla="*/ 50694 w 608485"/>
                  <a:gd name="connsiteY4" fmla="*/ 493605 h 607568"/>
                  <a:gd name="connsiteX5" fmla="*/ 25347 w 608485"/>
                  <a:gd name="connsiteY5" fmla="*/ 518914 h 607568"/>
                  <a:gd name="connsiteX6" fmla="*/ 50694 w 608485"/>
                  <a:gd name="connsiteY6" fmla="*/ 544224 h 607568"/>
                  <a:gd name="connsiteX7" fmla="*/ 76040 w 608485"/>
                  <a:gd name="connsiteY7" fmla="*/ 518914 h 607568"/>
                  <a:gd name="connsiteX8" fmla="*/ 50694 w 608485"/>
                  <a:gd name="connsiteY8" fmla="*/ 493605 h 607568"/>
                  <a:gd name="connsiteX9" fmla="*/ 304287 w 608485"/>
                  <a:gd name="connsiteY9" fmla="*/ 329092 h 607568"/>
                  <a:gd name="connsiteX10" fmla="*/ 304287 w 608485"/>
                  <a:gd name="connsiteY10" fmla="*/ 480937 h 607568"/>
                  <a:gd name="connsiteX11" fmla="*/ 583143 w 608485"/>
                  <a:gd name="connsiteY11" fmla="*/ 480937 h 607568"/>
                  <a:gd name="connsiteX12" fmla="*/ 583143 w 608485"/>
                  <a:gd name="connsiteY12" fmla="*/ 329092 h 607568"/>
                  <a:gd name="connsiteX13" fmla="*/ 38067 w 608485"/>
                  <a:gd name="connsiteY13" fmla="*/ 329046 h 607568"/>
                  <a:gd name="connsiteX14" fmla="*/ 63413 w 608485"/>
                  <a:gd name="connsiteY14" fmla="*/ 329046 h 607568"/>
                  <a:gd name="connsiteX15" fmla="*/ 63413 w 608485"/>
                  <a:gd name="connsiteY15" fmla="*/ 470057 h 607568"/>
                  <a:gd name="connsiteX16" fmla="*/ 99623 w 608485"/>
                  <a:gd name="connsiteY16" fmla="*/ 506213 h 607568"/>
                  <a:gd name="connsiteX17" fmla="*/ 240840 w 608485"/>
                  <a:gd name="connsiteY17" fmla="*/ 506213 h 607568"/>
                  <a:gd name="connsiteX18" fmla="*/ 240840 w 608485"/>
                  <a:gd name="connsiteY18" fmla="*/ 531523 h 607568"/>
                  <a:gd name="connsiteX19" fmla="*/ 99623 w 608485"/>
                  <a:gd name="connsiteY19" fmla="*/ 531523 h 607568"/>
                  <a:gd name="connsiteX20" fmla="*/ 50694 w 608485"/>
                  <a:gd name="connsiteY20" fmla="*/ 569533 h 607568"/>
                  <a:gd name="connsiteX21" fmla="*/ 0 w 608485"/>
                  <a:gd name="connsiteY21" fmla="*/ 518914 h 607568"/>
                  <a:gd name="connsiteX22" fmla="*/ 38067 w 608485"/>
                  <a:gd name="connsiteY22" fmla="*/ 470057 h 607568"/>
                  <a:gd name="connsiteX23" fmla="*/ 278945 w 608485"/>
                  <a:gd name="connsiteY23" fmla="*/ 303784 h 607568"/>
                  <a:gd name="connsiteX24" fmla="*/ 608485 w 608485"/>
                  <a:gd name="connsiteY24" fmla="*/ 303784 h 607568"/>
                  <a:gd name="connsiteX25" fmla="*/ 608485 w 608485"/>
                  <a:gd name="connsiteY25" fmla="*/ 556860 h 607568"/>
                  <a:gd name="connsiteX26" fmla="*/ 456340 w 608485"/>
                  <a:gd name="connsiteY26" fmla="*/ 556860 h 607568"/>
                  <a:gd name="connsiteX27" fmla="*/ 456340 w 608485"/>
                  <a:gd name="connsiteY27" fmla="*/ 582261 h 607568"/>
                  <a:gd name="connsiteX28" fmla="*/ 532366 w 608485"/>
                  <a:gd name="connsiteY28" fmla="*/ 582261 h 607568"/>
                  <a:gd name="connsiteX29" fmla="*/ 532366 w 608485"/>
                  <a:gd name="connsiteY29" fmla="*/ 607568 h 607568"/>
                  <a:gd name="connsiteX30" fmla="*/ 354971 w 608485"/>
                  <a:gd name="connsiteY30" fmla="*/ 607568 h 607568"/>
                  <a:gd name="connsiteX31" fmla="*/ 354971 w 608485"/>
                  <a:gd name="connsiteY31" fmla="*/ 582261 h 607568"/>
                  <a:gd name="connsiteX32" fmla="*/ 430998 w 608485"/>
                  <a:gd name="connsiteY32" fmla="*/ 582261 h 607568"/>
                  <a:gd name="connsiteX33" fmla="*/ 430998 w 608485"/>
                  <a:gd name="connsiteY33" fmla="*/ 556860 h 607568"/>
                  <a:gd name="connsiteX34" fmla="*/ 278945 w 608485"/>
                  <a:gd name="connsiteY34" fmla="*/ 556860 h 607568"/>
                  <a:gd name="connsiteX35" fmla="*/ 25348 w 608485"/>
                  <a:gd name="connsiteY35" fmla="*/ 202553 h 607568"/>
                  <a:gd name="connsiteX36" fmla="*/ 25348 w 608485"/>
                  <a:gd name="connsiteY36" fmla="*/ 227861 h 607568"/>
                  <a:gd name="connsiteX37" fmla="*/ 304264 w 608485"/>
                  <a:gd name="connsiteY37" fmla="*/ 227861 h 607568"/>
                  <a:gd name="connsiteX38" fmla="*/ 304264 w 608485"/>
                  <a:gd name="connsiteY38" fmla="*/ 202553 h 607568"/>
                  <a:gd name="connsiteX39" fmla="*/ 557700 w 608485"/>
                  <a:gd name="connsiteY39" fmla="*/ 50640 h 607568"/>
                  <a:gd name="connsiteX40" fmla="*/ 532354 w 608485"/>
                  <a:gd name="connsiteY40" fmla="*/ 75947 h 607568"/>
                  <a:gd name="connsiteX41" fmla="*/ 557700 w 608485"/>
                  <a:gd name="connsiteY41" fmla="*/ 101254 h 607568"/>
                  <a:gd name="connsiteX42" fmla="*/ 583139 w 608485"/>
                  <a:gd name="connsiteY42" fmla="*/ 75947 h 607568"/>
                  <a:gd name="connsiteX43" fmla="*/ 557700 w 608485"/>
                  <a:gd name="connsiteY43" fmla="*/ 50640 h 607568"/>
                  <a:gd name="connsiteX44" fmla="*/ 557700 w 608485"/>
                  <a:gd name="connsiteY44" fmla="*/ 25333 h 607568"/>
                  <a:gd name="connsiteX45" fmla="*/ 608485 w 608485"/>
                  <a:gd name="connsiteY45" fmla="*/ 75947 h 607568"/>
                  <a:gd name="connsiteX46" fmla="*/ 570420 w 608485"/>
                  <a:gd name="connsiteY46" fmla="*/ 124800 h 607568"/>
                  <a:gd name="connsiteX47" fmla="*/ 570420 w 608485"/>
                  <a:gd name="connsiteY47" fmla="*/ 253189 h 607568"/>
                  <a:gd name="connsiteX48" fmla="*/ 545073 w 608485"/>
                  <a:gd name="connsiteY48" fmla="*/ 253189 h 607568"/>
                  <a:gd name="connsiteX49" fmla="*/ 545073 w 608485"/>
                  <a:gd name="connsiteY49" fmla="*/ 124800 h 607568"/>
                  <a:gd name="connsiteX50" fmla="*/ 508865 w 608485"/>
                  <a:gd name="connsiteY50" fmla="*/ 88647 h 607568"/>
                  <a:gd name="connsiteX51" fmla="*/ 380277 w 608485"/>
                  <a:gd name="connsiteY51" fmla="*/ 88647 h 607568"/>
                  <a:gd name="connsiteX52" fmla="*/ 380277 w 608485"/>
                  <a:gd name="connsiteY52" fmla="*/ 63340 h 607568"/>
                  <a:gd name="connsiteX53" fmla="*/ 508865 w 608485"/>
                  <a:gd name="connsiteY53" fmla="*/ 63340 h 607568"/>
                  <a:gd name="connsiteX54" fmla="*/ 557700 w 608485"/>
                  <a:gd name="connsiteY54" fmla="*/ 25333 h 607568"/>
                  <a:gd name="connsiteX55" fmla="*/ 25348 w 608485"/>
                  <a:gd name="connsiteY55" fmla="*/ 25307 h 607568"/>
                  <a:gd name="connsiteX56" fmla="*/ 25348 w 608485"/>
                  <a:gd name="connsiteY56" fmla="*/ 177153 h 607568"/>
                  <a:gd name="connsiteX57" fmla="*/ 304264 w 608485"/>
                  <a:gd name="connsiteY57" fmla="*/ 177153 h 607568"/>
                  <a:gd name="connsiteX58" fmla="*/ 304264 w 608485"/>
                  <a:gd name="connsiteY58" fmla="*/ 25307 h 607568"/>
                  <a:gd name="connsiteX59" fmla="*/ 0 w 608485"/>
                  <a:gd name="connsiteY59" fmla="*/ 0 h 607568"/>
                  <a:gd name="connsiteX60" fmla="*/ 329611 w 608485"/>
                  <a:gd name="connsiteY60" fmla="*/ 0 h 607568"/>
                  <a:gd name="connsiteX61" fmla="*/ 329611 w 608485"/>
                  <a:gd name="connsiteY61" fmla="*/ 253169 h 607568"/>
                  <a:gd name="connsiteX62" fmla="*/ 177433 w 608485"/>
                  <a:gd name="connsiteY62" fmla="*/ 253169 h 607568"/>
                  <a:gd name="connsiteX63" fmla="*/ 177433 w 608485"/>
                  <a:gd name="connsiteY63" fmla="*/ 278476 h 607568"/>
                  <a:gd name="connsiteX64" fmla="*/ 253568 w 608485"/>
                  <a:gd name="connsiteY64" fmla="*/ 278476 h 607568"/>
                  <a:gd name="connsiteX65" fmla="*/ 253568 w 608485"/>
                  <a:gd name="connsiteY65" fmla="*/ 303784 h 607568"/>
                  <a:gd name="connsiteX66" fmla="*/ 76043 w 608485"/>
                  <a:gd name="connsiteY66" fmla="*/ 303784 h 607568"/>
                  <a:gd name="connsiteX67" fmla="*/ 76043 w 608485"/>
                  <a:gd name="connsiteY67" fmla="*/ 278476 h 607568"/>
                  <a:gd name="connsiteX68" fmla="*/ 152085 w 608485"/>
                  <a:gd name="connsiteY68" fmla="*/ 278476 h 607568"/>
                  <a:gd name="connsiteX69" fmla="*/ 152085 w 608485"/>
                  <a:gd name="connsiteY69" fmla="*/ 253169 h 607568"/>
                  <a:gd name="connsiteX70" fmla="*/ 0 w 608485"/>
                  <a:gd name="connsiteY70" fmla="*/ 253169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08485" h="607568">
                    <a:moveTo>
                      <a:pt x="304287" y="506245"/>
                    </a:moveTo>
                    <a:lnTo>
                      <a:pt x="304287" y="531553"/>
                    </a:lnTo>
                    <a:lnTo>
                      <a:pt x="583143" y="531553"/>
                    </a:lnTo>
                    <a:lnTo>
                      <a:pt x="583143" y="506245"/>
                    </a:lnTo>
                    <a:close/>
                    <a:moveTo>
                      <a:pt x="50694" y="493605"/>
                    </a:moveTo>
                    <a:cubicBezTo>
                      <a:pt x="36767" y="493605"/>
                      <a:pt x="25347" y="504915"/>
                      <a:pt x="25347" y="518914"/>
                    </a:cubicBezTo>
                    <a:cubicBezTo>
                      <a:pt x="25347" y="532821"/>
                      <a:pt x="36767" y="544224"/>
                      <a:pt x="50694" y="544224"/>
                    </a:cubicBezTo>
                    <a:cubicBezTo>
                      <a:pt x="64713" y="544224"/>
                      <a:pt x="76040" y="532821"/>
                      <a:pt x="76040" y="518914"/>
                    </a:cubicBezTo>
                    <a:cubicBezTo>
                      <a:pt x="76040" y="504915"/>
                      <a:pt x="64713" y="493605"/>
                      <a:pt x="50694" y="493605"/>
                    </a:cubicBezTo>
                    <a:close/>
                    <a:moveTo>
                      <a:pt x="304287" y="329092"/>
                    </a:moveTo>
                    <a:lnTo>
                      <a:pt x="304287" y="480937"/>
                    </a:lnTo>
                    <a:lnTo>
                      <a:pt x="583143" y="480937"/>
                    </a:lnTo>
                    <a:lnTo>
                      <a:pt x="583143" y="329092"/>
                    </a:lnTo>
                    <a:close/>
                    <a:moveTo>
                      <a:pt x="38067" y="329046"/>
                    </a:moveTo>
                    <a:lnTo>
                      <a:pt x="63413" y="329046"/>
                    </a:lnTo>
                    <a:lnTo>
                      <a:pt x="63413" y="470057"/>
                    </a:lnTo>
                    <a:cubicBezTo>
                      <a:pt x="81147" y="474692"/>
                      <a:pt x="94981" y="488506"/>
                      <a:pt x="99623" y="506213"/>
                    </a:cubicBezTo>
                    <a:lnTo>
                      <a:pt x="240840" y="506213"/>
                    </a:lnTo>
                    <a:lnTo>
                      <a:pt x="240840" y="531523"/>
                    </a:lnTo>
                    <a:lnTo>
                      <a:pt x="99623" y="531523"/>
                    </a:lnTo>
                    <a:cubicBezTo>
                      <a:pt x="93959" y="553309"/>
                      <a:pt x="74276" y="569533"/>
                      <a:pt x="50694" y="569533"/>
                    </a:cubicBezTo>
                    <a:cubicBezTo>
                      <a:pt x="22747" y="569533"/>
                      <a:pt x="0" y="546820"/>
                      <a:pt x="0" y="518914"/>
                    </a:cubicBezTo>
                    <a:cubicBezTo>
                      <a:pt x="0" y="495366"/>
                      <a:pt x="16248" y="475712"/>
                      <a:pt x="38067" y="470057"/>
                    </a:cubicBezTo>
                    <a:close/>
                    <a:moveTo>
                      <a:pt x="278945" y="303784"/>
                    </a:moveTo>
                    <a:lnTo>
                      <a:pt x="608485" y="303784"/>
                    </a:lnTo>
                    <a:lnTo>
                      <a:pt x="608485" y="556860"/>
                    </a:lnTo>
                    <a:lnTo>
                      <a:pt x="456340" y="556860"/>
                    </a:lnTo>
                    <a:lnTo>
                      <a:pt x="456340" y="582261"/>
                    </a:lnTo>
                    <a:lnTo>
                      <a:pt x="532366" y="582261"/>
                    </a:lnTo>
                    <a:lnTo>
                      <a:pt x="532366" y="607568"/>
                    </a:lnTo>
                    <a:lnTo>
                      <a:pt x="354971" y="607568"/>
                    </a:lnTo>
                    <a:lnTo>
                      <a:pt x="354971" y="582261"/>
                    </a:lnTo>
                    <a:lnTo>
                      <a:pt x="430998" y="582261"/>
                    </a:lnTo>
                    <a:lnTo>
                      <a:pt x="430998" y="556860"/>
                    </a:lnTo>
                    <a:lnTo>
                      <a:pt x="278945" y="556860"/>
                    </a:lnTo>
                    <a:close/>
                    <a:moveTo>
                      <a:pt x="25348" y="202553"/>
                    </a:moveTo>
                    <a:lnTo>
                      <a:pt x="25348" y="227861"/>
                    </a:lnTo>
                    <a:lnTo>
                      <a:pt x="304264" y="227861"/>
                    </a:lnTo>
                    <a:lnTo>
                      <a:pt x="304264" y="202553"/>
                    </a:lnTo>
                    <a:close/>
                    <a:moveTo>
                      <a:pt x="557700" y="50640"/>
                    </a:moveTo>
                    <a:cubicBezTo>
                      <a:pt x="543774" y="50640"/>
                      <a:pt x="532354" y="62042"/>
                      <a:pt x="532354" y="75947"/>
                    </a:cubicBezTo>
                    <a:cubicBezTo>
                      <a:pt x="532354" y="89944"/>
                      <a:pt x="543774" y="101254"/>
                      <a:pt x="557700" y="101254"/>
                    </a:cubicBezTo>
                    <a:cubicBezTo>
                      <a:pt x="571719" y="101254"/>
                      <a:pt x="583139" y="89944"/>
                      <a:pt x="583139" y="75947"/>
                    </a:cubicBezTo>
                    <a:cubicBezTo>
                      <a:pt x="583139" y="62042"/>
                      <a:pt x="571719" y="50640"/>
                      <a:pt x="557700" y="50640"/>
                    </a:cubicBezTo>
                    <a:close/>
                    <a:moveTo>
                      <a:pt x="557700" y="25333"/>
                    </a:moveTo>
                    <a:cubicBezTo>
                      <a:pt x="585739" y="25333"/>
                      <a:pt x="608485" y="48044"/>
                      <a:pt x="608485" y="75947"/>
                    </a:cubicBezTo>
                    <a:cubicBezTo>
                      <a:pt x="608485" y="99493"/>
                      <a:pt x="592238" y="119145"/>
                      <a:pt x="570420" y="124800"/>
                    </a:cubicBezTo>
                    <a:lnTo>
                      <a:pt x="570420" y="253189"/>
                    </a:lnTo>
                    <a:lnTo>
                      <a:pt x="545073" y="253189"/>
                    </a:lnTo>
                    <a:lnTo>
                      <a:pt x="545073" y="124800"/>
                    </a:lnTo>
                    <a:cubicBezTo>
                      <a:pt x="527340" y="120165"/>
                      <a:pt x="513414" y="106352"/>
                      <a:pt x="508865" y="88647"/>
                    </a:cubicBezTo>
                    <a:lnTo>
                      <a:pt x="380277" y="88647"/>
                    </a:lnTo>
                    <a:lnTo>
                      <a:pt x="380277" y="63340"/>
                    </a:lnTo>
                    <a:lnTo>
                      <a:pt x="508865" y="63340"/>
                    </a:lnTo>
                    <a:cubicBezTo>
                      <a:pt x="514528" y="41555"/>
                      <a:pt x="534211" y="25333"/>
                      <a:pt x="557700" y="25333"/>
                    </a:cubicBezTo>
                    <a:close/>
                    <a:moveTo>
                      <a:pt x="25348" y="25307"/>
                    </a:moveTo>
                    <a:lnTo>
                      <a:pt x="25348" y="177153"/>
                    </a:lnTo>
                    <a:lnTo>
                      <a:pt x="304264" y="177153"/>
                    </a:lnTo>
                    <a:lnTo>
                      <a:pt x="304264" y="25307"/>
                    </a:lnTo>
                    <a:close/>
                    <a:moveTo>
                      <a:pt x="0" y="0"/>
                    </a:moveTo>
                    <a:lnTo>
                      <a:pt x="329611" y="0"/>
                    </a:lnTo>
                    <a:lnTo>
                      <a:pt x="329611" y="253169"/>
                    </a:lnTo>
                    <a:lnTo>
                      <a:pt x="177433" y="253169"/>
                    </a:lnTo>
                    <a:lnTo>
                      <a:pt x="177433" y="278476"/>
                    </a:lnTo>
                    <a:lnTo>
                      <a:pt x="253568" y="278476"/>
                    </a:lnTo>
                    <a:lnTo>
                      <a:pt x="253568" y="303784"/>
                    </a:lnTo>
                    <a:lnTo>
                      <a:pt x="76043" y="303784"/>
                    </a:lnTo>
                    <a:lnTo>
                      <a:pt x="76043" y="278476"/>
                    </a:lnTo>
                    <a:lnTo>
                      <a:pt x="152085" y="278476"/>
                    </a:lnTo>
                    <a:lnTo>
                      <a:pt x="152085" y="253169"/>
                    </a:lnTo>
                    <a:lnTo>
                      <a:pt x="0" y="253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9" name="图形 4"/>
              <p:cNvSpPr/>
              <p:nvPr/>
            </p:nvSpPr>
            <p:spPr>
              <a:xfrm>
                <a:off x="4954567" y="3690666"/>
                <a:ext cx="261399" cy="261568"/>
              </a:xfrm>
              <a:custGeom>
                <a:avLst/>
                <a:gdLst>
                  <a:gd name="connsiteX0" fmla="*/ 593407 w 602054"/>
                  <a:gd name="connsiteY0" fmla="*/ 150181 h 602444"/>
                  <a:gd name="connsiteX1" fmla="*/ 509495 w 602054"/>
                  <a:gd name="connsiteY1" fmla="*/ 24098 h 602444"/>
                  <a:gd name="connsiteX2" fmla="*/ 463452 w 602054"/>
                  <a:gd name="connsiteY2" fmla="*/ 0 h 602444"/>
                  <a:gd name="connsiteX3" fmla="*/ 138992 w 602054"/>
                  <a:gd name="connsiteY3" fmla="*/ 0 h 602444"/>
                  <a:gd name="connsiteX4" fmla="*/ 93379 w 602054"/>
                  <a:gd name="connsiteY4" fmla="*/ 24528 h 602444"/>
                  <a:gd name="connsiteX5" fmla="*/ 9467 w 602054"/>
                  <a:gd name="connsiteY5" fmla="*/ 150181 h 602444"/>
                  <a:gd name="connsiteX6" fmla="*/ 0 w 602054"/>
                  <a:gd name="connsiteY6" fmla="*/ 180733 h 602444"/>
                  <a:gd name="connsiteX7" fmla="*/ 0 w 602054"/>
                  <a:gd name="connsiteY7" fmla="*/ 547794 h 602444"/>
                  <a:gd name="connsiteX8" fmla="*/ 54650 w 602054"/>
                  <a:gd name="connsiteY8" fmla="*/ 602444 h 602444"/>
                  <a:gd name="connsiteX9" fmla="*/ 547363 w 602054"/>
                  <a:gd name="connsiteY9" fmla="*/ 602444 h 602444"/>
                  <a:gd name="connsiteX10" fmla="*/ 602015 w 602054"/>
                  <a:gd name="connsiteY10" fmla="*/ 547794 h 602444"/>
                  <a:gd name="connsiteX11" fmla="*/ 602015 w 602054"/>
                  <a:gd name="connsiteY11" fmla="*/ 180733 h 602444"/>
                  <a:gd name="connsiteX12" fmla="*/ 593407 w 602054"/>
                  <a:gd name="connsiteY12" fmla="*/ 150181 h 602444"/>
                  <a:gd name="connsiteX13" fmla="*/ 192352 w 602054"/>
                  <a:gd name="connsiteY13" fmla="*/ 314992 h 602444"/>
                  <a:gd name="connsiteX14" fmla="*/ 212146 w 602054"/>
                  <a:gd name="connsiteY14" fmla="*/ 295198 h 602444"/>
                  <a:gd name="connsiteX15" fmla="*/ 222044 w 602054"/>
                  <a:gd name="connsiteY15" fmla="*/ 305095 h 602444"/>
                  <a:gd name="connsiteX16" fmla="*/ 202249 w 602054"/>
                  <a:gd name="connsiteY16" fmla="*/ 324890 h 602444"/>
                  <a:gd name="connsiteX17" fmla="*/ 212146 w 602054"/>
                  <a:gd name="connsiteY17" fmla="*/ 334787 h 602444"/>
                  <a:gd name="connsiteX18" fmla="*/ 241838 w 602054"/>
                  <a:gd name="connsiteY18" fmla="*/ 305095 h 602444"/>
                  <a:gd name="connsiteX19" fmla="*/ 252166 w 602054"/>
                  <a:gd name="connsiteY19" fmla="*/ 314992 h 602444"/>
                  <a:gd name="connsiteX20" fmla="*/ 221614 w 602054"/>
                  <a:gd name="connsiteY20" fmla="*/ 344684 h 602444"/>
                  <a:gd name="connsiteX21" fmla="*/ 224626 w 602054"/>
                  <a:gd name="connsiteY21" fmla="*/ 347696 h 602444"/>
                  <a:gd name="connsiteX22" fmla="*/ 215158 w 602054"/>
                  <a:gd name="connsiteY22" fmla="*/ 357593 h 602444"/>
                  <a:gd name="connsiteX23" fmla="*/ 157496 w 602054"/>
                  <a:gd name="connsiteY23" fmla="*/ 299931 h 602444"/>
                  <a:gd name="connsiteX24" fmla="*/ 216880 w 602054"/>
                  <a:gd name="connsiteY24" fmla="*/ 240548 h 602444"/>
                  <a:gd name="connsiteX25" fmla="*/ 266366 w 602054"/>
                  <a:gd name="connsiteY25" fmla="*/ 240548 h 602444"/>
                  <a:gd name="connsiteX26" fmla="*/ 299071 w 602054"/>
                  <a:gd name="connsiteY26" fmla="*/ 273251 h 602444"/>
                  <a:gd name="connsiteX27" fmla="*/ 289173 w 602054"/>
                  <a:gd name="connsiteY27" fmla="*/ 283579 h 602444"/>
                  <a:gd name="connsiteX28" fmla="*/ 259481 w 602054"/>
                  <a:gd name="connsiteY28" fmla="*/ 253457 h 602444"/>
                  <a:gd name="connsiteX29" fmla="*/ 224195 w 602054"/>
                  <a:gd name="connsiteY29" fmla="*/ 253457 h 602444"/>
                  <a:gd name="connsiteX30" fmla="*/ 177291 w 602054"/>
                  <a:gd name="connsiteY30" fmla="*/ 299931 h 602444"/>
                  <a:gd name="connsiteX31" fmla="*/ 192352 w 602054"/>
                  <a:gd name="connsiteY31" fmla="*/ 314992 h 602444"/>
                  <a:gd name="connsiteX32" fmla="*/ 260342 w 602054"/>
                  <a:gd name="connsiteY32" fmla="*/ 472919 h 602444"/>
                  <a:gd name="connsiteX33" fmla="*/ 176000 w 602054"/>
                  <a:gd name="connsiteY33" fmla="*/ 496586 h 602444"/>
                  <a:gd name="connsiteX34" fmla="*/ 200958 w 602054"/>
                  <a:gd name="connsiteY34" fmla="*/ 413535 h 602444"/>
                  <a:gd name="connsiteX35" fmla="*/ 209565 w 602054"/>
                  <a:gd name="connsiteY35" fmla="*/ 404928 h 602444"/>
                  <a:gd name="connsiteX36" fmla="*/ 268948 w 602054"/>
                  <a:gd name="connsiteY36" fmla="*/ 464312 h 602444"/>
                  <a:gd name="connsiteX37" fmla="*/ 260342 w 602054"/>
                  <a:gd name="connsiteY37" fmla="*/ 472919 h 602444"/>
                  <a:gd name="connsiteX38" fmla="*/ 219462 w 602054"/>
                  <a:gd name="connsiteY38" fmla="*/ 395031 h 602444"/>
                  <a:gd name="connsiteX39" fmla="*/ 335647 w 602054"/>
                  <a:gd name="connsiteY39" fmla="*/ 278846 h 602444"/>
                  <a:gd name="connsiteX40" fmla="*/ 395031 w 602054"/>
                  <a:gd name="connsiteY40" fmla="*/ 338229 h 602444"/>
                  <a:gd name="connsiteX41" fmla="*/ 278846 w 602054"/>
                  <a:gd name="connsiteY41" fmla="*/ 454415 h 602444"/>
                  <a:gd name="connsiteX42" fmla="*/ 219462 w 602054"/>
                  <a:gd name="connsiteY42" fmla="*/ 395031 h 602444"/>
                  <a:gd name="connsiteX43" fmla="*/ 345545 w 602054"/>
                  <a:gd name="connsiteY43" fmla="*/ 268948 h 602444"/>
                  <a:gd name="connsiteX44" fmla="*/ 362327 w 602054"/>
                  <a:gd name="connsiteY44" fmla="*/ 252166 h 602444"/>
                  <a:gd name="connsiteX45" fmla="*/ 398043 w 602054"/>
                  <a:gd name="connsiteY45" fmla="*/ 252166 h 602444"/>
                  <a:gd name="connsiteX46" fmla="*/ 421711 w 602054"/>
                  <a:gd name="connsiteY46" fmla="*/ 275833 h 602444"/>
                  <a:gd name="connsiteX47" fmla="*/ 421711 w 602054"/>
                  <a:gd name="connsiteY47" fmla="*/ 311549 h 602444"/>
                  <a:gd name="connsiteX48" fmla="*/ 404928 w 602054"/>
                  <a:gd name="connsiteY48" fmla="*/ 328332 h 602444"/>
                  <a:gd name="connsiteX49" fmla="*/ 345545 w 602054"/>
                  <a:gd name="connsiteY49" fmla="*/ 268948 h 602444"/>
                  <a:gd name="connsiteX50" fmla="*/ 435050 w 602054"/>
                  <a:gd name="connsiteY50" fmla="*/ 458718 h 602444"/>
                  <a:gd name="connsiteX51" fmla="*/ 385564 w 602054"/>
                  <a:gd name="connsiteY51" fmla="*/ 508204 h 602444"/>
                  <a:gd name="connsiteX52" fmla="*/ 375667 w 602054"/>
                  <a:gd name="connsiteY52" fmla="*/ 518102 h 602444"/>
                  <a:gd name="connsiteX53" fmla="*/ 316713 w 602054"/>
                  <a:gd name="connsiteY53" fmla="*/ 459148 h 602444"/>
                  <a:gd name="connsiteX54" fmla="*/ 326611 w 602054"/>
                  <a:gd name="connsiteY54" fmla="*/ 448821 h 602444"/>
                  <a:gd name="connsiteX55" fmla="*/ 330914 w 602054"/>
                  <a:gd name="connsiteY55" fmla="*/ 453554 h 602444"/>
                  <a:gd name="connsiteX56" fmla="*/ 360606 w 602054"/>
                  <a:gd name="connsiteY56" fmla="*/ 423862 h 602444"/>
                  <a:gd name="connsiteX57" fmla="*/ 370933 w 602054"/>
                  <a:gd name="connsiteY57" fmla="*/ 433760 h 602444"/>
                  <a:gd name="connsiteX58" fmla="*/ 341242 w 602054"/>
                  <a:gd name="connsiteY58" fmla="*/ 463452 h 602444"/>
                  <a:gd name="connsiteX59" fmla="*/ 350708 w 602054"/>
                  <a:gd name="connsiteY59" fmla="*/ 473349 h 602444"/>
                  <a:gd name="connsiteX60" fmla="*/ 375667 w 602054"/>
                  <a:gd name="connsiteY60" fmla="*/ 448821 h 602444"/>
                  <a:gd name="connsiteX61" fmla="*/ 385564 w 602054"/>
                  <a:gd name="connsiteY61" fmla="*/ 458718 h 602444"/>
                  <a:gd name="connsiteX62" fmla="*/ 360606 w 602054"/>
                  <a:gd name="connsiteY62" fmla="*/ 483246 h 602444"/>
                  <a:gd name="connsiteX63" fmla="*/ 375667 w 602054"/>
                  <a:gd name="connsiteY63" fmla="*/ 497877 h 602444"/>
                  <a:gd name="connsiteX64" fmla="*/ 422141 w 602054"/>
                  <a:gd name="connsiteY64" fmla="*/ 451403 h 602444"/>
                  <a:gd name="connsiteX65" fmla="*/ 422141 w 602054"/>
                  <a:gd name="connsiteY65" fmla="*/ 416116 h 602444"/>
                  <a:gd name="connsiteX66" fmla="*/ 390728 w 602054"/>
                  <a:gd name="connsiteY66" fmla="*/ 384703 h 602444"/>
                  <a:gd name="connsiteX67" fmla="*/ 400625 w 602054"/>
                  <a:gd name="connsiteY67" fmla="*/ 374806 h 602444"/>
                  <a:gd name="connsiteX68" fmla="*/ 435050 w 602054"/>
                  <a:gd name="connsiteY68" fmla="*/ 409232 h 602444"/>
                  <a:gd name="connsiteX69" fmla="*/ 435050 w 602054"/>
                  <a:gd name="connsiteY69" fmla="*/ 458718 h 602444"/>
                  <a:gd name="connsiteX70" fmla="*/ 82191 w 602054"/>
                  <a:gd name="connsiteY70" fmla="*/ 136841 h 602444"/>
                  <a:gd name="connsiteX71" fmla="*/ 136841 w 602054"/>
                  <a:gd name="connsiteY71" fmla="*/ 54650 h 602444"/>
                  <a:gd name="connsiteX72" fmla="*/ 465603 w 602054"/>
                  <a:gd name="connsiteY72" fmla="*/ 54650 h 602444"/>
                  <a:gd name="connsiteX73" fmla="*/ 520253 w 602054"/>
                  <a:gd name="connsiteY73" fmla="*/ 136841 h 602444"/>
                  <a:gd name="connsiteX74" fmla="*/ 82191 w 602054"/>
                  <a:gd name="connsiteY74" fmla="*/ 136841 h 60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02054" h="602444">
                    <a:moveTo>
                      <a:pt x="593407" y="150181"/>
                    </a:moveTo>
                    <a:lnTo>
                      <a:pt x="509495" y="24098"/>
                    </a:lnTo>
                    <a:cubicBezTo>
                      <a:pt x="499168" y="9037"/>
                      <a:pt x="481955" y="0"/>
                      <a:pt x="463452" y="0"/>
                    </a:cubicBezTo>
                    <a:lnTo>
                      <a:pt x="138992" y="0"/>
                    </a:lnTo>
                    <a:cubicBezTo>
                      <a:pt x="120919" y="0"/>
                      <a:pt x="103706" y="9037"/>
                      <a:pt x="93379" y="24528"/>
                    </a:cubicBezTo>
                    <a:lnTo>
                      <a:pt x="9467" y="150181"/>
                    </a:lnTo>
                    <a:cubicBezTo>
                      <a:pt x="3443" y="159218"/>
                      <a:pt x="0" y="169975"/>
                      <a:pt x="0" y="180733"/>
                    </a:cubicBezTo>
                    <a:lnTo>
                      <a:pt x="0" y="547794"/>
                    </a:lnTo>
                    <a:cubicBezTo>
                      <a:pt x="0" y="577916"/>
                      <a:pt x="24528" y="602444"/>
                      <a:pt x="54650" y="602444"/>
                    </a:cubicBezTo>
                    <a:lnTo>
                      <a:pt x="547363" y="602444"/>
                    </a:lnTo>
                    <a:cubicBezTo>
                      <a:pt x="577916" y="602444"/>
                      <a:pt x="602015" y="577916"/>
                      <a:pt x="602015" y="547794"/>
                    </a:cubicBezTo>
                    <a:lnTo>
                      <a:pt x="602015" y="180733"/>
                    </a:lnTo>
                    <a:cubicBezTo>
                      <a:pt x="602444" y="169975"/>
                      <a:pt x="599432" y="159218"/>
                      <a:pt x="593407" y="150181"/>
                    </a:cubicBezTo>
                    <a:close/>
                    <a:moveTo>
                      <a:pt x="192352" y="314992"/>
                    </a:moveTo>
                    <a:lnTo>
                      <a:pt x="212146" y="295198"/>
                    </a:lnTo>
                    <a:lnTo>
                      <a:pt x="222044" y="305095"/>
                    </a:lnTo>
                    <a:lnTo>
                      <a:pt x="202249" y="324890"/>
                    </a:lnTo>
                    <a:lnTo>
                      <a:pt x="212146" y="334787"/>
                    </a:lnTo>
                    <a:lnTo>
                      <a:pt x="241838" y="305095"/>
                    </a:lnTo>
                    <a:lnTo>
                      <a:pt x="252166" y="314992"/>
                    </a:lnTo>
                    <a:lnTo>
                      <a:pt x="221614" y="344684"/>
                    </a:lnTo>
                    <a:lnTo>
                      <a:pt x="224626" y="347696"/>
                    </a:lnTo>
                    <a:lnTo>
                      <a:pt x="215158" y="357593"/>
                    </a:lnTo>
                    <a:lnTo>
                      <a:pt x="157496" y="299931"/>
                    </a:lnTo>
                    <a:lnTo>
                      <a:pt x="216880" y="240548"/>
                    </a:lnTo>
                    <a:cubicBezTo>
                      <a:pt x="230650" y="226777"/>
                      <a:pt x="252596" y="226777"/>
                      <a:pt x="266366" y="240548"/>
                    </a:cubicBezTo>
                    <a:lnTo>
                      <a:pt x="299071" y="273251"/>
                    </a:lnTo>
                    <a:lnTo>
                      <a:pt x="289173" y="283579"/>
                    </a:lnTo>
                    <a:lnTo>
                      <a:pt x="259481" y="253457"/>
                    </a:lnTo>
                    <a:cubicBezTo>
                      <a:pt x="245711" y="239687"/>
                      <a:pt x="237965" y="239687"/>
                      <a:pt x="224195" y="253457"/>
                    </a:cubicBezTo>
                    <a:lnTo>
                      <a:pt x="177291" y="299931"/>
                    </a:lnTo>
                    <a:lnTo>
                      <a:pt x="192352" y="314992"/>
                    </a:lnTo>
                    <a:close/>
                    <a:moveTo>
                      <a:pt x="260342" y="472919"/>
                    </a:moveTo>
                    <a:lnTo>
                      <a:pt x="176000" y="496586"/>
                    </a:lnTo>
                    <a:lnTo>
                      <a:pt x="200958" y="413535"/>
                    </a:lnTo>
                    <a:lnTo>
                      <a:pt x="209565" y="404928"/>
                    </a:lnTo>
                    <a:lnTo>
                      <a:pt x="268948" y="464312"/>
                    </a:lnTo>
                    <a:lnTo>
                      <a:pt x="260342" y="472919"/>
                    </a:lnTo>
                    <a:close/>
                    <a:moveTo>
                      <a:pt x="219462" y="395031"/>
                    </a:moveTo>
                    <a:lnTo>
                      <a:pt x="335647" y="278846"/>
                    </a:lnTo>
                    <a:lnTo>
                      <a:pt x="395031" y="338229"/>
                    </a:lnTo>
                    <a:lnTo>
                      <a:pt x="278846" y="454415"/>
                    </a:lnTo>
                    <a:lnTo>
                      <a:pt x="219462" y="395031"/>
                    </a:lnTo>
                    <a:close/>
                    <a:moveTo>
                      <a:pt x="345545" y="268948"/>
                    </a:moveTo>
                    <a:lnTo>
                      <a:pt x="362327" y="252166"/>
                    </a:lnTo>
                    <a:cubicBezTo>
                      <a:pt x="376097" y="238395"/>
                      <a:pt x="384273" y="238395"/>
                      <a:pt x="398043" y="252166"/>
                    </a:cubicBezTo>
                    <a:lnTo>
                      <a:pt x="421711" y="275833"/>
                    </a:lnTo>
                    <a:cubicBezTo>
                      <a:pt x="435481" y="289603"/>
                      <a:pt x="435481" y="297780"/>
                      <a:pt x="421711" y="311549"/>
                    </a:cubicBezTo>
                    <a:lnTo>
                      <a:pt x="404928" y="328332"/>
                    </a:lnTo>
                    <a:lnTo>
                      <a:pt x="345545" y="268948"/>
                    </a:lnTo>
                    <a:close/>
                    <a:moveTo>
                      <a:pt x="435050" y="458718"/>
                    </a:moveTo>
                    <a:lnTo>
                      <a:pt x="385564" y="508204"/>
                    </a:lnTo>
                    <a:lnTo>
                      <a:pt x="375667" y="518102"/>
                    </a:lnTo>
                    <a:lnTo>
                      <a:pt x="316713" y="459148"/>
                    </a:lnTo>
                    <a:lnTo>
                      <a:pt x="326611" y="448821"/>
                    </a:lnTo>
                    <a:lnTo>
                      <a:pt x="330914" y="453554"/>
                    </a:lnTo>
                    <a:lnTo>
                      <a:pt x="360606" y="423862"/>
                    </a:lnTo>
                    <a:lnTo>
                      <a:pt x="370933" y="433760"/>
                    </a:lnTo>
                    <a:lnTo>
                      <a:pt x="341242" y="463452"/>
                    </a:lnTo>
                    <a:lnTo>
                      <a:pt x="350708" y="473349"/>
                    </a:lnTo>
                    <a:lnTo>
                      <a:pt x="375667" y="448821"/>
                    </a:lnTo>
                    <a:lnTo>
                      <a:pt x="385564" y="458718"/>
                    </a:lnTo>
                    <a:lnTo>
                      <a:pt x="360606" y="483246"/>
                    </a:lnTo>
                    <a:lnTo>
                      <a:pt x="375667" y="497877"/>
                    </a:lnTo>
                    <a:lnTo>
                      <a:pt x="422141" y="451403"/>
                    </a:lnTo>
                    <a:cubicBezTo>
                      <a:pt x="435911" y="437633"/>
                      <a:pt x="435911" y="429457"/>
                      <a:pt x="422141" y="416116"/>
                    </a:cubicBezTo>
                    <a:lnTo>
                      <a:pt x="390728" y="384703"/>
                    </a:lnTo>
                    <a:lnTo>
                      <a:pt x="400625" y="374806"/>
                    </a:lnTo>
                    <a:lnTo>
                      <a:pt x="435050" y="409232"/>
                    </a:lnTo>
                    <a:cubicBezTo>
                      <a:pt x="448391" y="423002"/>
                      <a:pt x="448391" y="444948"/>
                      <a:pt x="435050" y="458718"/>
                    </a:cubicBezTo>
                    <a:close/>
                    <a:moveTo>
                      <a:pt x="82191" y="136841"/>
                    </a:moveTo>
                    <a:lnTo>
                      <a:pt x="136841" y="54650"/>
                    </a:lnTo>
                    <a:lnTo>
                      <a:pt x="465603" y="54650"/>
                    </a:lnTo>
                    <a:lnTo>
                      <a:pt x="520253" y="136841"/>
                    </a:lnTo>
                    <a:lnTo>
                      <a:pt x="82191" y="1368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170494" y="1467060"/>
                <a:ext cx="1080000" cy="1080000"/>
              </a:xfrm>
              <a:prstGeom prst="ellipse">
                <a:avLst/>
              </a:prstGeom>
              <a:gradFill>
                <a:gsLst>
                  <a:gs pos="99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OPPOSans B" panose="00020600040101010101" charset="-122"/>
                    <a:sym typeface="OPPOSans H" panose="00020600040101010101" pitchFamily="18" charset="-122"/>
                  </a:rPr>
                  <a:t>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B" panose="00020600040101010101" charset="-122"/>
                  <a:sym typeface="OPPOSans H" panose="00020600040101010101" pitchFamily="18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907367" y="3234044"/>
                <a:ext cx="1080000" cy="1080000"/>
              </a:xfrm>
              <a:prstGeom prst="ellipse">
                <a:avLst/>
              </a:prstGeom>
              <a:gradFill>
                <a:gsLst>
                  <a:gs pos="99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OPPOSans B" panose="00020600040101010101" charset="-122"/>
                    <a:sym typeface="OPPOSans H" panose="00020600040101010101" pitchFamily="18" charset="-122"/>
                  </a:rPr>
                  <a:t>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B" panose="00020600040101010101" charset="-122"/>
                  <a:sym typeface="OPPOSans H" panose="00020600040101010101" pitchFamily="18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248477" y="5001028"/>
                <a:ext cx="1080000" cy="1080000"/>
              </a:xfrm>
              <a:prstGeom prst="ellipse">
                <a:avLst/>
              </a:prstGeom>
              <a:gradFill>
                <a:gsLst>
                  <a:gs pos="99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OPPOSans B" panose="00020600040101010101" charset="-122"/>
                    <a:sym typeface="OPPOSans H" panose="00020600040101010101" pitchFamily="18" charset="-122"/>
                  </a:rPr>
                  <a:t>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B" panose="00020600040101010101" charset="-122"/>
                  <a:sym typeface="OPPOSans H" panose="00020600040101010101" pitchFamily="18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34308" y="1983357"/>
                <a:ext cx="3676186" cy="3676186"/>
              </a:xfrm>
              <a:prstGeom prst="ellipse">
                <a:avLst/>
              </a:prstGeom>
              <a:noFill/>
              <a:ln w="28575" cap="flat" cmpd="sng" algn="ctr">
                <a:gradFill flip="none" rotWithShape="1">
                  <a:gsLst>
                    <a:gs pos="20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503852" y="3234044"/>
                <a:ext cx="1846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商品使用感觉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000">
                        <a:srgbClr val="3E4299">
                          <a:lumMod val="75000"/>
                        </a:srgbClr>
                      </a:gs>
                      <a:gs pos="0">
                        <a:srgbClr val="3E4299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025062" y="5077228"/>
                <a:ext cx="3193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商品背书（直接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/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99000">
                          <a:srgbClr val="3E4299">
                            <a:lumMod val="75000"/>
                          </a:srgbClr>
                        </a:gs>
                        <a:gs pos="0">
                          <a:srgbClr val="3E4299"/>
                        </a:gs>
                      </a:gsLst>
                      <a:lin ang="2700000" scaled="0"/>
                    </a:gradFill>
                    <a:effectLst>
                      <a:outerShdw blurRad="254000" dist="88900" dir="2700000" algn="tl" rotWithShape="0">
                        <a:srgbClr val="3E4299">
                          <a:lumMod val="75000"/>
                          <a:alpha val="20000"/>
                        </a:srgbClr>
                      </a:outerShdw>
                    </a:effectLst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间接）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000">
                        <a:srgbClr val="3E4299">
                          <a:lumMod val="75000"/>
                        </a:srgbClr>
                      </a:gs>
                      <a:gs pos="0">
                        <a:srgbClr val="3E4299"/>
                      </a:gs>
                    </a:gsLst>
                    <a:lin ang="2700000" scaled="0"/>
                  </a:gradFill>
                  <a:effectLst>
                    <a:outerShdw blurRad="254000" dist="88900" dir="2700000" algn="tl" rotWithShape="0">
                      <a:srgbClr val="3E4299">
                        <a:lumMod val="75000"/>
                        <a:alpha val="20000"/>
                      </a:srgbClr>
                    </a:outerShdw>
                  </a:effectLst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395074" y="3118032"/>
                <a:ext cx="2954655" cy="13897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OPPOSans M" panose="00020600040101010101" pitchFamily="18" charset="-122"/>
                  </a:rPr>
                  <a:t>罗列商品卖点</a:t>
                </a: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OPPOSans M" panose="00020600040101010101" pitchFamily="18" charset="-122"/>
                  </a:rPr>
                  <a:t>的三个要点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OPPOSans M" panose="00020600040101010101" pitchFamily="18" charset="-122"/>
                </a:endParaRPr>
              </a:p>
            </p:txBody>
          </p:sp>
        </p:grpSp>
        <p:sp>
          <p:nvSpPr>
            <p:cNvPr id="26" name="矩形: 圆角 25"/>
            <p:cNvSpPr/>
            <p:nvPr/>
          </p:nvSpPr>
          <p:spPr>
            <a:xfrm>
              <a:off x="6057901" y="1971676"/>
              <a:ext cx="895350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颜色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181851" y="1971676"/>
              <a:ext cx="895350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形状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8305801" y="1971676"/>
              <a:ext cx="895350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包装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6057901" y="2471512"/>
              <a:ext cx="1523999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给人的感觉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6515100" y="3714751"/>
              <a:ext cx="1523999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食品的口感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8210550" y="3714751"/>
              <a:ext cx="2695575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数码商品的使用流畅感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6515100" y="4210051"/>
              <a:ext cx="2743200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服饰的穿戴场景和效果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6057900" y="5543551"/>
              <a:ext cx="1257299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名人使用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7496175" y="5543551"/>
              <a:ext cx="1257299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所获奖项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8934450" y="5543551"/>
              <a:ext cx="1257299" cy="352424"/>
            </a:xfrm>
            <a:prstGeom prst="roundRect">
              <a:avLst>
                <a:gd name="adj" fmla="val 50000"/>
              </a:avLst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销售数据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6.4 </a:t>
            </a:r>
            <a:r>
              <a:rPr lang="zh-CN" altLang="en-US" dirty="0"/>
              <a:t>直播直播场地的选择与布置</a:t>
            </a:r>
            <a:r>
              <a:rPr lang="en-US" altLang="zh-CN" dirty="0"/>
              <a:t>--</a:t>
            </a:r>
            <a:r>
              <a:rPr lang="zh-CN" altLang="en-US" sz="2800" dirty="0"/>
              <a:t>直播场地的选择</a:t>
            </a:r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479425" y="1048657"/>
            <a:ext cx="11217275" cy="2013857"/>
            <a:chOff x="479425" y="1048657"/>
            <a:chExt cx="11217275" cy="2013857"/>
          </a:xfrm>
        </p:grpSpPr>
        <p:grpSp>
          <p:nvGrpSpPr>
            <p:cNvPr id="7" name="组合 6"/>
            <p:cNvGrpSpPr/>
            <p:nvPr/>
          </p:nvGrpSpPr>
          <p:grpSpPr>
            <a:xfrm>
              <a:off x="479425" y="1048657"/>
              <a:ext cx="11217275" cy="2013857"/>
              <a:chOff x="1354752" y="-105691"/>
              <a:chExt cx="22434552" cy="3262933"/>
            </a:xfrm>
          </p:grpSpPr>
          <p:sp>
            <p:nvSpPr>
              <p:cNvPr id="8" name="圆角矩形 10"/>
              <p:cNvSpPr/>
              <p:nvPr/>
            </p:nvSpPr>
            <p:spPr>
              <a:xfrm>
                <a:off x="1374002" y="-95469"/>
                <a:ext cx="22415302" cy="3252711"/>
              </a:xfrm>
              <a:prstGeom prst="roundRect">
                <a:avLst>
                  <a:gd name="adj" fmla="val 4462"/>
                </a:avLst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algn="ctr" rotWithShape="0">
                  <a:schemeClr val="accent1">
                    <a:lumMod val="50000"/>
                    <a:alpha val="25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1354752" y="-105691"/>
                <a:ext cx="200064" cy="32492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966157" y="1136224"/>
              <a:ext cx="10253386" cy="1774992"/>
              <a:chOff x="1052560" y="3813664"/>
              <a:chExt cx="10253386" cy="177499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128946" y="3813664"/>
                <a:ext cx="4290954" cy="541751"/>
                <a:chOff x="1453558" y="2594083"/>
                <a:chExt cx="4290954" cy="541751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1855822" y="2594083"/>
                  <a:ext cx="3888690" cy="5417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Times New Roman" panose="02020603050405020304" pitchFamily="18" charset="0"/>
                    </a:rPr>
                    <a:t>根据商品场景选择直播场地</a:t>
                  </a:r>
                  <a:endParaRPr kumimoji="0" lang="zh-CN" alt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组合 14"/>
                <p:cNvGrpSpPr/>
                <p:nvPr/>
              </p:nvGrpSpPr>
              <p:grpSpPr>
                <a:xfrm>
                  <a:off x="1453558" y="2694821"/>
                  <a:ext cx="388932" cy="372826"/>
                  <a:chOff x="2311675" y="6503563"/>
                  <a:chExt cx="553797" cy="543052"/>
                </a:xfrm>
              </p:grpSpPr>
              <p:sp>
                <p:nvSpPr>
                  <p:cNvPr id="16" name="椭圆 15"/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 flipH="1">
                    <a:off x="2311675" y="6503563"/>
                    <a:ext cx="553797" cy="543052"/>
                  </a:xfrm>
                  <a:prstGeom prst="ellipse">
                    <a:avLst/>
                  </a:prstGeom>
                  <a:solidFill>
                    <a:schemeClr val="accent1">
                      <a:alpha val="17000"/>
                    </a:schemeClr>
                  </a:solidFill>
                  <a:ln w="4970">
                    <a:solidFill>
                      <a:schemeClr val="accent1"/>
                    </a:solidFill>
                  </a:ln>
                  <a:effectLst>
                    <a:outerShdw blurRad="119268" dist="29817" dir="2699998" algn="t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1561" tIns="35780" rIns="71561" bIns="3578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7" name="椭圆 16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 flipH="1">
                    <a:off x="2373699" y="6564384"/>
                    <a:ext cx="429748" cy="42141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1561" tIns="35780" rIns="71561" bIns="3578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8" name="文本框 17"/>
                  <p:cNvSpPr txBox="1"/>
                  <p:nvPr>
                    <p:custDataLst>
                      <p:tags r:id="rId3"/>
                    </p:custDataLst>
                  </p:nvPr>
                </p:nvSpPr>
                <p:spPr>
                  <a:xfrm flipH="1">
                    <a:off x="2416068" y="6548471"/>
                    <a:ext cx="345013" cy="463893"/>
                  </a:xfrm>
                  <a:prstGeom prst="rect">
                    <a:avLst/>
                  </a:prstGeom>
                  <a:noFill/>
                  <a:effectLst>
                    <a:outerShdw blurRad="59634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wrap="none" lIns="71561" tIns="35780" rIns="71561" bIns="3578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E4299"/>
                        </a:solidFill>
                        <a:effectLst/>
                        <a:uLnTx/>
                        <a:uFillTx/>
                        <a:latin typeface="OPPOSans B" panose="00020600040101010101" charset="-122"/>
                        <a:ea typeface="OPPOSans B" panose="00020600040101010101" charset="-122"/>
                        <a:cs typeface="+mn-cs"/>
                      </a:rPr>
                      <a:t>1</a:t>
                    </a:r>
                    <a:endPara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13" name="文本框 12"/>
              <p:cNvSpPr txBox="1"/>
              <p:nvPr/>
            </p:nvSpPr>
            <p:spPr>
              <a:xfrm>
                <a:off x="1052560" y="4362102"/>
                <a:ext cx="10253386" cy="1226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直播团队进行场地筛选时，要优先选择与商品相关的场景，以拉近与用户之间的距离，加深用户对直播间的印象</a:t>
                </a:r>
                <a:endPara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400050" algn="l"/>
                  </a:tabLst>
                  <a:defRPr/>
                </a:pPr>
                <a:r>
                  <a:rPr kumimoji="0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Times New Roman" panose="02020603050405020304" pitchFamily="18" charset="0"/>
                  </a:rPr>
                  <a:t>与商品相关的场景，包括商品的生产场景、购买场景、使用场景等</a:t>
                </a:r>
                <a:endPara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82600" y="3254831"/>
            <a:ext cx="11214099" cy="3429000"/>
            <a:chOff x="1354752" y="-105691"/>
            <a:chExt cx="22428200" cy="3262933"/>
          </a:xfrm>
        </p:grpSpPr>
        <p:sp>
          <p:nvSpPr>
            <p:cNvPr id="22" name="圆角矩形 10"/>
            <p:cNvSpPr/>
            <p:nvPr/>
          </p:nvSpPr>
          <p:spPr>
            <a:xfrm>
              <a:off x="1374000" y="-95469"/>
              <a:ext cx="22408952" cy="3252711"/>
            </a:xfrm>
            <a:prstGeom prst="roundRect">
              <a:avLst>
                <a:gd name="adj" fmla="val 4462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chemeClr val="accent1">
                  <a:lumMod val="50000"/>
                  <a:alpha val="2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1354752" y="-105691"/>
              <a:ext cx="200064" cy="32492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9332" y="3371427"/>
            <a:ext cx="10017982" cy="3148552"/>
            <a:chOff x="1052560" y="3813664"/>
            <a:chExt cx="10017982" cy="3148552"/>
          </a:xfrm>
        </p:grpSpPr>
        <p:grpSp>
          <p:nvGrpSpPr>
            <p:cNvPr id="25" name="组合 24"/>
            <p:cNvGrpSpPr/>
            <p:nvPr/>
          </p:nvGrpSpPr>
          <p:grpSpPr>
            <a:xfrm>
              <a:off x="1128946" y="3813664"/>
              <a:ext cx="7009710" cy="541751"/>
              <a:chOff x="1453558" y="2594083"/>
              <a:chExt cx="7009710" cy="54175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855821" y="2594083"/>
                <a:ext cx="6607447" cy="541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Times New Roman" panose="02020603050405020304" pitchFamily="18" charset="0"/>
                  </a:rPr>
                  <a:t>根据现场人数和直播内容确定场地大小</a:t>
                </a:r>
                <a:endParaRPr kumimoji="0" lang="zh-CN" altLang="en-US" sz="2400" b="0" i="0" u="none" strike="noStrike" kern="1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453558" y="2694821"/>
                <a:ext cx="388932" cy="372826"/>
                <a:chOff x="2311675" y="6503563"/>
                <a:chExt cx="553797" cy="543052"/>
              </a:xfrm>
            </p:grpSpPr>
            <p:sp>
              <p:nvSpPr>
                <p:cNvPr id="29" name="椭圆 28"/>
                <p:cNvSpPr/>
                <p:nvPr>
                  <p:custDataLst>
                    <p:tags r:id="rId4"/>
                  </p:custDataLst>
                </p:nvPr>
              </p:nvSpPr>
              <p:spPr>
                <a:xfrm flipH="1">
                  <a:off x="2311675" y="6503563"/>
                  <a:ext cx="553797" cy="543052"/>
                </a:xfrm>
                <a:prstGeom prst="ellipse">
                  <a:avLst/>
                </a:prstGeom>
                <a:solidFill>
                  <a:schemeClr val="accent1">
                    <a:alpha val="17000"/>
                  </a:schemeClr>
                </a:solidFill>
                <a:ln w="4970">
                  <a:solidFill>
                    <a:schemeClr val="accent1"/>
                  </a:solidFill>
                </a:ln>
                <a:effectLst>
                  <a:outerShdw blurRad="119268" dist="29817" dir="2699998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>
                  <p:custDataLst>
                    <p:tags r:id="rId5"/>
                  </p:custDataLst>
                </p:nvPr>
              </p:nvSpPr>
              <p:spPr>
                <a:xfrm flipH="1">
                  <a:off x="2373699" y="6564384"/>
                  <a:ext cx="429748" cy="42141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561" tIns="35780" rIns="71561" bIns="3578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31" name="文本框 30"/>
                <p:cNvSpPr txBox="1"/>
                <p:nvPr>
                  <p:custDataLst>
                    <p:tags r:id="rId6"/>
                  </p:custDataLst>
                </p:nvPr>
              </p:nvSpPr>
              <p:spPr>
                <a:xfrm flipH="1">
                  <a:off x="2386395" y="6548471"/>
                  <a:ext cx="404358" cy="463893"/>
                </a:xfrm>
                <a:prstGeom prst="rect">
                  <a:avLst/>
                </a:prstGeom>
                <a:noFill/>
                <a:effectLst>
                  <a:outerShdw blurRad="59634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none" lIns="71561" tIns="35780" rIns="71561" bIns="3578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4299"/>
                      </a:solidFill>
                      <a:effectLst/>
                      <a:uLnTx/>
                      <a:uFillTx/>
                      <a:latin typeface="OPPOSans B" panose="00020600040101010101" charset="-122"/>
                      <a:ea typeface="OPPOSans B" panose="00020600040101010101" charset="-122"/>
                      <a:cs typeface="+mn-cs"/>
                    </a:rPr>
                    <a:t>2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</p:grpSp>
        </p:grpSp>
        <p:sp>
          <p:nvSpPr>
            <p:cNvPr id="26" name="文本框 25"/>
            <p:cNvSpPr txBox="1"/>
            <p:nvPr/>
          </p:nvSpPr>
          <p:spPr>
            <a:xfrm>
              <a:off x="1052560" y="4347589"/>
              <a:ext cx="10017982" cy="2614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一般情况下，室内场地的大小为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8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～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40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平方米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个人主播，选择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8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～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15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平方米的房间作为室内直播场地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直播团队，选择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20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～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40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平方米的房间作为室内直播场地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需要邀请很多嘉宾的大型直播活动，选择面积较大的室内会议场所或室外封闭场地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美妆类商品直播，选择面积为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8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平方米左右的小房间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服饰类商品直播，选择</a:t>
              </a: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15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平方米以上的直播场地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03248" y="2975428"/>
            <a:ext cx="2593452" cy="2416626"/>
          </a:xfrm>
          <a:prstGeom prst="rect">
            <a:avLst/>
          </a:prstGeom>
          <a:effectLst>
            <a:outerShdw blurRad="482600" dist="38100" dir="2400000" sx="108000" sy="108000" algn="tr" rotWithShape="0">
              <a:schemeClr val="accent1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直播团队的构建方法</a:t>
            </a:r>
            <a:r>
              <a:rPr lang="en-US" altLang="zh-CN" dirty="0"/>
              <a:t>--</a:t>
            </a:r>
            <a:r>
              <a:rPr lang="zh-CN" altLang="en-US" sz="2800" dirty="0"/>
              <a:t>直播营销公司的组织架构</a:t>
            </a:r>
            <a:endParaRPr lang="zh-CN" altLang="en-US" sz="280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-4299" y="6246883"/>
            <a:ext cx="12200597" cy="661917"/>
            <a:chOff x="0" y="6527386"/>
            <a:chExt cx="12200597" cy="661917"/>
          </a:xfrm>
        </p:grpSpPr>
        <p:sp>
          <p:nvSpPr>
            <p:cNvPr id="43" name="矩形: 圆角 42"/>
            <p:cNvSpPr/>
            <p:nvPr/>
          </p:nvSpPr>
          <p:spPr>
            <a:xfrm>
              <a:off x="0" y="6527386"/>
              <a:ext cx="12200597" cy="59367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0" y="6595625"/>
              <a:ext cx="12200597" cy="593678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01623" y="1832960"/>
            <a:ext cx="10788754" cy="3223146"/>
            <a:chOff x="701623" y="1896460"/>
            <a:chExt cx="10788754" cy="3223146"/>
          </a:xfrm>
        </p:grpSpPr>
        <p:sp>
          <p:nvSpPr>
            <p:cNvPr id="46" name="矩形: 圆角 45"/>
            <p:cNvSpPr/>
            <p:nvPr/>
          </p:nvSpPr>
          <p:spPr>
            <a:xfrm>
              <a:off x="701623" y="2218066"/>
              <a:ext cx="10788754" cy="2901540"/>
            </a:xfrm>
            <a:prstGeom prst="roundRect">
              <a:avLst>
                <a:gd name="adj" fmla="val 512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58394" y="1896460"/>
              <a:ext cx="3475212" cy="656091"/>
              <a:chOff x="3905302" y="1896460"/>
              <a:chExt cx="3475212" cy="656091"/>
            </a:xfrm>
          </p:grpSpPr>
          <p:sp>
            <p:nvSpPr>
              <p:cNvPr id="56" name="矩形: 圆角 55"/>
              <p:cNvSpPr/>
              <p:nvPr/>
            </p:nvSpPr>
            <p:spPr>
              <a:xfrm>
                <a:off x="3905302" y="1896460"/>
                <a:ext cx="3475212" cy="656091"/>
              </a:xfrm>
              <a:prstGeom prst="roundRect">
                <a:avLst>
                  <a:gd name="adj" fmla="val 22667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206615" y="2017529"/>
                <a:ext cx="2872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 kern="100" dirty="0">
                    <a:solidFill>
                      <a:schemeClr val="accent2"/>
                    </a:solidFill>
                    <a:latin typeface="+mj-ea"/>
                    <a:ea typeface="+mj-ea"/>
                    <a:cs typeface="宋体" panose="02010600030101010101" pitchFamily="2" charset="-122"/>
                  </a:rPr>
                  <a:t>直播营销公司概述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207867" y="2874157"/>
              <a:ext cx="9957754" cy="774636"/>
              <a:chOff x="1164323" y="2874157"/>
              <a:chExt cx="9957754" cy="774636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473620" y="2874157"/>
                <a:ext cx="9648457" cy="774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从直播营销行业来看，主播在拥有一定的知名度和直播经验后，可能联合投资人开办一家主营直播营销的公司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5" name="图形 29"/>
              <p:cNvSpPr/>
              <p:nvPr>
                <p:custDataLst>
                  <p:tags r:id="rId1"/>
                </p:custDataLst>
              </p:nvPr>
            </p:nvSpPr>
            <p:spPr>
              <a:xfrm>
                <a:off x="1164323" y="2964631"/>
                <a:ext cx="166353" cy="184503"/>
              </a:xfrm>
              <a:custGeom>
                <a:avLst/>
                <a:gdLst>
                  <a:gd name="connsiteX0" fmla="*/ 1480852 w 1599866"/>
                  <a:gd name="connsiteY0" fmla="*/ 681142 h 1774431"/>
                  <a:gd name="connsiteX1" fmla="*/ 356902 w 1599866"/>
                  <a:gd name="connsiteY1" fmla="*/ 32204 h 1774431"/>
                  <a:gd name="connsiteX2" fmla="*/ 0 w 1599866"/>
                  <a:gd name="connsiteY2" fmla="*/ 238325 h 1774431"/>
                  <a:gd name="connsiteX3" fmla="*/ 0 w 1599866"/>
                  <a:gd name="connsiteY3" fmla="*/ 1536107 h 1774431"/>
                  <a:gd name="connsiteX4" fmla="*/ 356902 w 1599866"/>
                  <a:gd name="connsiteY4" fmla="*/ 1742228 h 1774431"/>
                  <a:gd name="connsiteX5" fmla="*/ 1480852 w 1599866"/>
                  <a:gd name="connsiteY5" fmla="*/ 1093289 h 1774431"/>
                  <a:gd name="connsiteX6" fmla="*/ 1480852 w 1599866"/>
                  <a:gd name="connsiteY6" fmla="*/ 681142 h 177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66" h="1774431">
                    <a:moveTo>
                      <a:pt x="1480852" y="681142"/>
                    </a:moveTo>
                    <a:lnTo>
                      <a:pt x="356902" y="32204"/>
                    </a:lnTo>
                    <a:cubicBezTo>
                      <a:pt x="198311" y="-59331"/>
                      <a:pt x="0" y="55159"/>
                      <a:pt x="0" y="238325"/>
                    </a:cubicBezTo>
                    <a:lnTo>
                      <a:pt x="0" y="1536107"/>
                    </a:lnTo>
                    <a:cubicBezTo>
                      <a:pt x="0" y="1719272"/>
                      <a:pt x="198311" y="1833763"/>
                      <a:pt x="356902" y="1742228"/>
                    </a:cubicBezTo>
                    <a:lnTo>
                      <a:pt x="1480852" y="1093289"/>
                    </a:lnTo>
                    <a:cubicBezTo>
                      <a:pt x="1639538" y="1001754"/>
                      <a:pt x="1639538" y="772773"/>
                      <a:pt x="1480852" y="6811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350520" dist="122682" dir="2700006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187" tIns="63094" rIns="126187" bIns="63094" rtlCol="0" anchor="ctr"/>
              <a:lstStyle/>
              <a:p>
                <a:endParaRPr lang="zh-CN" altLang="en-US" sz="221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>
              <a:off x="1229863" y="3817323"/>
              <a:ext cx="9819363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>
              <a:off x="1207867" y="3985853"/>
              <a:ext cx="9957754" cy="774636"/>
              <a:chOff x="1164323" y="2874157"/>
              <a:chExt cx="9957754" cy="77463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473620" y="2874157"/>
                <a:ext cx="9648457" cy="774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一个独立的直播营销公司，其价值在于获得合作品牌商的认可，从而吸引更多的品牌商与其开展合作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0" name="图形 29"/>
              <p:cNvSpPr/>
              <p:nvPr>
                <p:custDataLst>
                  <p:tags r:id="rId2"/>
                </p:custDataLst>
              </p:nvPr>
            </p:nvSpPr>
            <p:spPr>
              <a:xfrm>
                <a:off x="1164323" y="2964631"/>
                <a:ext cx="166353" cy="184503"/>
              </a:xfrm>
              <a:custGeom>
                <a:avLst/>
                <a:gdLst>
                  <a:gd name="connsiteX0" fmla="*/ 1480852 w 1599866"/>
                  <a:gd name="connsiteY0" fmla="*/ 681142 h 1774431"/>
                  <a:gd name="connsiteX1" fmla="*/ 356902 w 1599866"/>
                  <a:gd name="connsiteY1" fmla="*/ 32204 h 1774431"/>
                  <a:gd name="connsiteX2" fmla="*/ 0 w 1599866"/>
                  <a:gd name="connsiteY2" fmla="*/ 238325 h 1774431"/>
                  <a:gd name="connsiteX3" fmla="*/ 0 w 1599866"/>
                  <a:gd name="connsiteY3" fmla="*/ 1536107 h 1774431"/>
                  <a:gd name="connsiteX4" fmla="*/ 356902 w 1599866"/>
                  <a:gd name="connsiteY4" fmla="*/ 1742228 h 1774431"/>
                  <a:gd name="connsiteX5" fmla="*/ 1480852 w 1599866"/>
                  <a:gd name="connsiteY5" fmla="*/ 1093289 h 1774431"/>
                  <a:gd name="connsiteX6" fmla="*/ 1480852 w 1599866"/>
                  <a:gd name="connsiteY6" fmla="*/ 681142 h 177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866" h="1774431">
                    <a:moveTo>
                      <a:pt x="1480852" y="681142"/>
                    </a:moveTo>
                    <a:lnTo>
                      <a:pt x="356902" y="32204"/>
                    </a:lnTo>
                    <a:cubicBezTo>
                      <a:pt x="198311" y="-59331"/>
                      <a:pt x="0" y="55159"/>
                      <a:pt x="0" y="238325"/>
                    </a:cubicBezTo>
                    <a:lnTo>
                      <a:pt x="0" y="1536107"/>
                    </a:lnTo>
                    <a:cubicBezTo>
                      <a:pt x="0" y="1719272"/>
                      <a:pt x="198311" y="1833763"/>
                      <a:pt x="356902" y="1742228"/>
                    </a:cubicBezTo>
                    <a:lnTo>
                      <a:pt x="1480852" y="1093289"/>
                    </a:lnTo>
                    <a:cubicBezTo>
                      <a:pt x="1639538" y="1001754"/>
                      <a:pt x="1639538" y="772773"/>
                      <a:pt x="1480852" y="6811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350520" dist="122682" dir="2700006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187" tIns="63094" rIns="126187" bIns="63094" rtlCol="0" anchor="ctr"/>
              <a:lstStyle/>
              <a:p>
                <a:endParaRPr lang="zh-CN" altLang="en-US" sz="221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6.4 </a:t>
            </a:r>
            <a:r>
              <a:rPr lang="zh-CN" altLang="en-US" dirty="0"/>
              <a:t>直播直播场地的选择与布置</a:t>
            </a:r>
            <a:r>
              <a:rPr lang="en-US" altLang="zh-CN" dirty="0"/>
              <a:t>--</a:t>
            </a:r>
            <a:r>
              <a:rPr lang="zh-CN" altLang="en-US" sz="2800" dirty="0"/>
              <a:t>直播场地的布置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731687" y="1024995"/>
            <a:ext cx="2728632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1.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直播间的空间布局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79681" y="1553030"/>
            <a:ext cx="5832639" cy="105228"/>
            <a:chOff x="3968496" y="1664208"/>
            <a:chExt cx="4163441" cy="82299"/>
          </a:xfrm>
        </p:grpSpPr>
        <p:sp>
          <p:nvSpPr>
            <p:cNvPr id="6" name="任意多边形: 形状 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5088" y="1785886"/>
            <a:ext cx="11000014" cy="4789089"/>
            <a:chOff x="1339549" y="1096452"/>
            <a:chExt cx="9512902" cy="4789089"/>
          </a:xfrm>
        </p:grpSpPr>
        <p:sp>
          <p:nvSpPr>
            <p:cNvPr id="9" name="矩形: 圆角 8"/>
            <p:cNvSpPr/>
            <p:nvPr/>
          </p:nvSpPr>
          <p:spPr>
            <a:xfrm>
              <a:off x="1339549" y="1096452"/>
              <a:ext cx="9512902" cy="897970"/>
            </a:xfrm>
            <a:prstGeom prst="roundRect">
              <a:avLst>
                <a:gd name="adj" fmla="val 11994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8453" y="1196847"/>
              <a:ext cx="8829333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在空间的布局上，一般可以将直播间：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背景区、主播活动区（包含商品展示区）、硬件摆放区及其他工作人员活动区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339549" y="2130927"/>
              <a:ext cx="9512902" cy="3754614"/>
            </a:xfrm>
            <a:prstGeom prst="roundRect">
              <a:avLst>
                <a:gd name="adj" fmla="val 23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005942" y="3062517"/>
            <a:ext cx="4180115" cy="7692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背景区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165602" y="4078519"/>
            <a:ext cx="3875315" cy="58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主播活动区（包含商品展示区）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5167090" y="4934862"/>
            <a:ext cx="2031998" cy="58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摄像机摆放区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8389261" y="4934862"/>
            <a:ext cx="2031998" cy="58057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监视器摆放区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944918" y="4934862"/>
            <a:ext cx="2031998" cy="58057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提示区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886857" y="5800274"/>
            <a:ext cx="8447315" cy="58057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其他工作人员活动区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9432" y="3142736"/>
            <a:ext cx="20826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直播间布局规划图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6.4 </a:t>
            </a:r>
            <a:r>
              <a:rPr lang="zh-CN" altLang="en-US" dirty="0"/>
              <a:t>直播直播场地的选择与布置</a:t>
            </a:r>
            <a:r>
              <a:rPr lang="en-US" altLang="zh-CN" dirty="0"/>
              <a:t>--</a:t>
            </a:r>
            <a:r>
              <a:rPr lang="zh-CN" altLang="en-US" sz="2800" dirty="0"/>
              <a:t>直播场地的布置</a:t>
            </a:r>
            <a:endParaRPr lang="zh-CN" altLang="en-US" dirty="0"/>
          </a:p>
        </p:txBody>
      </p:sp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6114" y="1068537"/>
            <a:ext cx="2699778" cy="504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直播间的背景装饰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6" name="任意多边形: 形状 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486337" y="2032002"/>
            <a:ext cx="3496860" cy="4064000"/>
          </a:xfrm>
          <a:prstGeom prst="roundRect">
            <a:avLst>
              <a:gd name="adj" fmla="val 306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4343088" y="2032002"/>
            <a:ext cx="3496860" cy="4064000"/>
          </a:xfrm>
          <a:prstGeom prst="roundRect">
            <a:avLst>
              <a:gd name="adj" fmla="val 306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8199840" y="2032002"/>
            <a:ext cx="3496860" cy="4064000"/>
          </a:xfrm>
          <a:prstGeom prst="roundRect">
            <a:avLst>
              <a:gd name="adj" fmla="val 306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9486" y="2761342"/>
            <a:ext cx="3030561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主播的人设风格是有亲和力的，使用暖色风格的背景墙或窗帘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486" y="3447868"/>
            <a:ext cx="3030561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主播的人设风格是成熟稳重的，设置纯色的背景墙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9486" y="4134393"/>
            <a:ext cx="3030561" cy="914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如果直播背景是窗帘，直播团队应尽量选择浅色系的纯色窗帘，以制造精简的效果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0719" y="2761342"/>
            <a:ext cx="3030561" cy="147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如果直播背景区比较大，为了避免直播间显得过于空旷，直播团队可以适当地添加一些小物品来丰富直播背景区。例如，放置室内小盆栽、毛绒玩具等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41952" y="2761342"/>
            <a:ext cx="3030561" cy="1754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如果直播背景墙或窗帘样式不能体现直播主题，直播团队可以用置物架来调节。例如，在背景区摆放一个置物架，并在置物架上摆放一些能够体现主播人设的书籍、装饰品及相框等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80719" y="4256314"/>
            <a:ext cx="3030561" cy="147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如果在节日期间进行直播，直播团队可以适当布置一些与节日相关的物品，或者为主播搭配符合节日主题的妆容和服装，以吸引用户的注意力，提升直播间人气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7495" y="1879601"/>
            <a:ext cx="3645705" cy="672364"/>
            <a:chOff x="367495" y="1879601"/>
            <a:chExt cx="3645705" cy="672364"/>
          </a:xfrm>
        </p:grpSpPr>
        <p:sp>
          <p:nvSpPr>
            <p:cNvPr id="25" name="直角三角形 24"/>
            <p:cNvSpPr/>
            <p:nvPr/>
          </p:nvSpPr>
          <p:spPr>
            <a:xfrm rot="16200000" flipH="1">
              <a:off x="331516" y="2406473"/>
              <a:ext cx="181471" cy="10951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6" name="矩形: 圆顶角 25"/>
            <p:cNvSpPr/>
            <p:nvPr/>
          </p:nvSpPr>
          <p:spPr>
            <a:xfrm>
              <a:off x="367496" y="1879601"/>
              <a:ext cx="3645704" cy="494238"/>
            </a:xfrm>
            <a:prstGeom prst="round2SameRect">
              <a:avLst>
                <a:gd name="adj1" fmla="val 10358"/>
                <a:gd name="adj2" fmla="val 0"/>
              </a:avLst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12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77800" dist="101600" dir="1200000" sx="98000" sy="98000" algn="tl" rotWithShape="0">
                <a:schemeClr val="accent1"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35047" y="1879601"/>
            <a:ext cx="3645705" cy="672364"/>
            <a:chOff x="367495" y="1879601"/>
            <a:chExt cx="3645705" cy="672364"/>
          </a:xfrm>
        </p:grpSpPr>
        <p:sp>
          <p:nvSpPr>
            <p:cNvPr id="29" name="直角三角形 28"/>
            <p:cNvSpPr/>
            <p:nvPr/>
          </p:nvSpPr>
          <p:spPr>
            <a:xfrm rot="16200000" flipH="1">
              <a:off x="331516" y="2406473"/>
              <a:ext cx="181471" cy="10951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0" name="矩形: 圆顶角 29"/>
            <p:cNvSpPr/>
            <p:nvPr/>
          </p:nvSpPr>
          <p:spPr>
            <a:xfrm>
              <a:off x="367496" y="1879601"/>
              <a:ext cx="3645704" cy="494238"/>
            </a:xfrm>
            <a:prstGeom prst="round2SameRect">
              <a:avLst>
                <a:gd name="adj1" fmla="val 10358"/>
                <a:gd name="adj2" fmla="val 0"/>
              </a:avLst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12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77800" dist="101600" dir="1200000" sx="98000" sy="98000" algn="tl" rotWithShape="0">
                <a:schemeClr val="accent1"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89095" y="1879601"/>
            <a:ext cx="3645705" cy="672364"/>
            <a:chOff x="367495" y="1879601"/>
            <a:chExt cx="3645705" cy="672364"/>
          </a:xfrm>
        </p:grpSpPr>
        <p:sp>
          <p:nvSpPr>
            <p:cNvPr id="32" name="直角三角形 31"/>
            <p:cNvSpPr/>
            <p:nvPr/>
          </p:nvSpPr>
          <p:spPr>
            <a:xfrm rot="16200000" flipH="1">
              <a:off x="331516" y="2406473"/>
              <a:ext cx="181471" cy="10951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3" name="矩形: 圆顶角 32"/>
            <p:cNvSpPr/>
            <p:nvPr/>
          </p:nvSpPr>
          <p:spPr>
            <a:xfrm>
              <a:off x="367496" y="1879601"/>
              <a:ext cx="3645704" cy="494238"/>
            </a:xfrm>
            <a:prstGeom prst="round2SameRect">
              <a:avLst>
                <a:gd name="adj1" fmla="val 10358"/>
                <a:gd name="adj2" fmla="val 0"/>
              </a:avLst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12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77800" dist="101600" dir="1200000" sx="98000" sy="98000" algn="tl" rotWithShape="0">
                <a:schemeClr val="accent1"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82625" y="1950842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背景颜色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9710" y="1950842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装饰点缀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34369" y="1950842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置物架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图形 34"/>
          <p:cNvSpPr/>
          <p:nvPr/>
        </p:nvSpPr>
        <p:spPr>
          <a:xfrm>
            <a:off x="3429034" y="1968500"/>
            <a:ext cx="304814" cy="304800"/>
          </a:xfrm>
          <a:custGeom>
            <a:avLst/>
            <a:gdLst>
              <a:gd name="connsiteX0" fmla="*/ 952500 w 1905082"/>
              <a:gd name="connsiteY0" fmla="*/ 0 h 1905000"/>
              <a:gd name="connsiteX1" fmla="*/ 0 w 1905082"/>
              <a:gd name="connsiteY1" fmla="*/ 952500 h 1905000"/>
              <a:gd name="connsiteX2" fmla="*/ 952500 w 1905082"/>
              <a:gd name="connsiteY2" fmla="*/ 1905000 h 1905000"/>
              <a:gd name="connsiteX3" fmla="*/ 1333500 w 1905082"/>
              <a:gd name="connsiteY3" fmla="*/ 1524000 h 1905000"/>
              <a:gd name="connsiteX4" fmla="*/ 1905000 w 1905082"/>
              <a:gd name="connsiteY4" fmla="*/ 971714 h 1905000"/>
              <a:gd name="connsiteX5" fmla="*/ 1905000 w 1905082"/>
              <a:gd name="connsiteY5" fmla="*/ 952500 h 1905000"/>
              <a:gd name="connsiteX6" fmla="*/ 952500 w 1905082"/>
              <a:gd name="connsiteY6" fmla="*/ 0 h 1905000"/>
              <a:gd name="connsiteX7" fmla="*/ 333375 w 1905082"/>
              <a:gd name="connsiteY7" fmla="*/ 904875 h 1905000"/>
              <a:gd name="connsiteX8" fmla="*/ 190500 w 1905082"/>
              <a:gd name="connsiteY8" fmla="*/ 762000 h 1905000"/>
              <a:gd name="connsiteX9" fmla="*/ 333375 w 1905082"/>
              <a:gd name="connsiteY9" fmla="*/ 619125 h 1905000"/>
              <a:gd name="connsiteX10" fmla="*/ 476250 w 1905082"/>
              <a:gd name="connsiteY10" fmla="*/ 762000 h 1905000"/>
              <a:gd name="connsiteX11" fmla="*/ 333375 w 1905082"/>
              <a:gd name="connsiteY11" fmla="*/ 904875 h 1905000"/>
              <a:gd name="connsiteX12" fmla="*/ 666750 w 1905082"/>
              <a:gd name="connsiteY12" fmla="*/ 571500 h 1905000"/>
              <a:gd name="connsiteX13" fmla="*/ 523875 w 1905082"/>
              <a:gd name="connsiteY13" fmla="*/ 428625 h 1905000"/>
              <a:gd name="connsiteX14" fmla="*/ 666750 w 1905082"/>
              <a:gd name="connsiteY14" fmla="*/ 285750 h 1905000"/>
              <a:gd name="connsiteX15" fmla="*/ 809625 w 1905082"/>
              <a:gd name="connsiteY15" fmla="*/ 428625 h 1905000"/>
              <a:gd name="connsiteX16" fmla="*/ 666750 w 1905082"/>
              <a:gd name="connsiteY16" fmla="*/ 571500 h 1905000"/>
              <a:gd name="connsiteX17" fmla="*/ 1238250 w 1905082"/>
              <a:gd name="connsiteY17" fmla="*/ 571500 h 1905000"/>
              <a:gd name="connsiteX18" fmla="*/ 1095375 w 1905082"/>
              <a:gd name="connsiteY18" fmla="*/ 428625 h 1905000"/>
              <a:gd name="connsiteX19" fmla="*/ 1238250 w 1905082"/>
              <a:gd name="connsiteY19" fmla="*/ 285750 h 1905000"/>
              <a:gd name="connsiteX20" fmla="*/ 1381125 w 1905082"/>
              <a:gd name="connsiteY20" fmla="*/ 428625 h 1905000"/>
              <a:gd name="connsiteX21" fmla="*/ 1238250 w 1905082"/>
              <a:gd name="connsiteY21" fmla="*/ 571500 h 1905000"/>
              <a:gd name="connsiteX22" fmla="*/ 1571625 w 1905082"/>
              <a:gd name="connsiteY22" fmla="*/ 904875 h 1905000"/>
              <a:gd name="connsiteX23" fmla="*/ 1428750 w 1905082"/>
              <a:gd name="connsiteY23" fmla="*/ 762000 h 1905000"/>
              <a:gd name="connsiteX24" fmla="*/ 1571625 w 1905082"/>
              <a:gd name="connsiteY24" fmla="*/ 619125 h 1905000"/>
              <a:gd name="connsiteX25" fmla="*/ 1714500 w 1905082"/>
              <a:gd name="connsiteY25" fmla="*/ 762000 h 1905000"/>
              <a:gd name="connsiteX26" fmla="*/ 1571625 w 1905082"/>
              <a:gd name="connsiteY26" fmla="*/ 90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05082" h="1905000">
                <a:moveTo>
                  <a:pt x="952500" y="0"/>
                </a:moveTo>
                <a:cubicBezTo>
                  <a:pt x="426449" y="0"/>
                  <a:pt x="0" y="426449"/>
                  <a:pt x="0" y="952500"/>
                </a:cubicBezTo>
                <a:cubicBezTo>
                  <a:pt x="0" y="1478551"/>
                  <a:pt x="426449" y="1905000"/>
                  <a:pt x="952500" y="1905000"/>
                </a:cubicBezTo>
                <a:cubicBezTo>
                  <a:pt x="1287780" y="1905000"/>
                  <a:pt x="746760" y="1524000"/>
                  <a:pt x="1333500" y="1524000"/>
                </a:cubicBezTo>
                <a:cubicBezTo>
                  <a:pt x="1643825" y="1529306"/>
                  <a:pt x="1899694" y="1282039"/>
                  <a:pt x="1905000" y="971714"/>
                </a:cubicBezTo>
                <a:cubicBezTo>
                  <a:pt x="1905110" y="965310"/>
                  <a:pt x="1905110" y="958904"/>
                  <a:pt x="1905000" y="952500"/>
                </a:cubicBezTo>
                <a:cubicBezTo>
                  <a:pt x="1905000" y="426449"/>
                  <a:pt x="1478551" y="0"/>
                  <a:pt x="952500" y="0"/>
                </a:cubicBezTo>
                <a:close/>
                <a:moveTo>
                  <a:pt x="333375" y="904875"/>
                </a:moveTo>
                <a:cubicBezTo>
                  <a:pt x="254467" y="904875"/>
                  <a:pt x="190500" y="840908"/>
                  <a:pt x="190500" y="762000"/>
                </a:cubicBezTo>
                <a:cubicBezTo>
                  <a:pt x="190500" y="683092"/>
                  <a:pt x="254467" y="619125"/>
                  <a:pt x="333375" y="619125"/>
                </a:cubicBezTo>
                <a:cubicBezTo>
                  <a:pt x="412283" y="619125"/>
                  <a:pt x="476250" y="683092"/>
                  <a:pt x="476250" y="762000"/>
                </a:cubicBezTo>
                <a:cubicBezTo>
                  <a:pt x="476250" y="840908"/>
                  <a:pt x="412283" y="904875"/>
                  <a:pt x="333375" y="904875"/>
                </a:cubicBezTo>
                <a:close/>
                <a:moveTo>
                  <a:pt x="666750" y="571500"/>
                </a:moveTo>
                <a:cubicBezTo>
                  <a:pt x="587842" y="571500"/>
                  <a:pt x="523875" y="507533"/>
                  <a:pt x="523875" y="428625"/>
                </a:cubicBezTo>
                <a:cubicBezTo>
                  <a:pt x="523875" y="349717"/>
                  <a:pt x="587842" y="285750"/>
                  <a:pt x="666750" y="285750"/>
                </a:cubicBezTo>
                <a:cubicBezTo>
                  <a:pt x="745658" y="285750"/>
                  <a:pt x="809625" y="349717"/>
                  <a:pt x="809625" y="428625"/>
                </a:cubicBezTo>
                <a:cubicBezTo>
                  <a:pt x="809625" y="507533"/>
                  <a:pt x="745658" y="571500"/>
                  <a:pt x="666750" y="571500"/>
                </a:cubicBezTo>
                <a:close/>
                <a:moveTo>
                  <a:pt x="1238250" y="571500"/>
                </a:moveTo>
                <a:cubicBezTo>
                  <a:pt x="1159342" y="571500"/>
                  <a:pt x="1095375" y="507533"/>
                  <a:pt x="1095375" y="428625"/>
                </a:cubicBezTo>
                <a:cubicBezTo>
                  <a:pt x="1095375" y="349717"/>
                  <a:pt x="1159342" y="285750"/>
                  <a:pt x="1238250" y="285750"/>
                </a:cubicBezTo>
                <a:cubicBezTo>
                  <a:pt x="1317158" y="285750"/>
                  <a:pt x="1381125" y="349717"/>
                  <a:pt x="1381125" y="428625"/>
                </a:cubicBezTo>
                <a:cubicBezTo>
                  <a:pt x="1381125" y="507533"/>
                  <a:pt x="1317158" y="571500"/>
                  <a:pt x="1238250" y="571500"/>
                </a:cubicBezTo>
                <a:close/>
                <a:moveTo>
                  <a:pt x="1571625" y="904875"/>
                </a:moveTo>
                <a:cubicBezTo>
                  <a:pt x="1492717" y="904875"/>
                  <a:pt x="1428750" y="840908"/>
                  <a:pt x="1428750" y="762000"/>
                </a:cubicBezTo>
                <a:cubicBezTo>
                  <a:pt x="1428750" y="683092"/>
                  <a:pt x="1492717" y="619125"/>
                  <a:pt x="1571625" y="619125"/>
                </a:cubicBezTo>
                <a:cubicBezTo>
                  <a:pt x="1650533" y="619125"/>
                  <a:pt x="1714500" y="683092"/>
                  <a:pt x="1714500" y="762000"/>
                </a:cubicBezTo>
                <a:cubicBezTo>
                  <a:pt x="1714500" y="840908"/>
                  <a:pt x="1650533" y="904875"/>
                  <a:pt x="1571625" y="904875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9" name="图形 37"/>
          <p:cNvSpPr/>
          <p:nvPr/>
        </p:nvSpPr>
        <p:spPr>
          <a:xfrm>
            <a:off x="7268368" y="1971724"/>
            <a:ext cx="364332" cy="298350"/>
          </a:xfrm>
          <a:custGeom>
            <a:avLst/>
            <a:gdLst>
              <a:gd name="connsiteX0" fmla="*/ 1273969 w 1512093"/>
              <a:gd name="connsiteY0" fmla="*/ 410766 h 1238249"/>
              <a:gd name="connsiteX1" fmla="*/ 1351359 w 1512093"/>
              <a:gd name="connsiteY1" fmla="*/ 279797 h 1238249"/>
              <a:gd name="connsiteX2" fmla="*/ 1482328 w 1512093"/>
              <a:gd name="connsiteY2" fmla="*/ 202406 h 1238249"/>
              <a:gd name="connsiteX3" fmla="*/ 1351359 w 1512093"/>
              <a:gd name="connsiteY3" fmla="*/ 130969 h 1238249"/>
              <a:gd name="connsiteX4" fmla="*/ 1273969 w 1512093"/>
              <a:gd name="connsiteY4" fmla="*/ 0 h 1238249"/>
              <a:gd name="connsiteX5" fmla="*/ 1202531 w 1512093"/>
              <a:gd name="connsiteY5" fmla="*/ 130969 h 1238249"/>
              <a:gd name="connsiteX6" fmla="*/ 1071563 w 1512093"/>
              <a:gd name="connsiteY6" fmla="*/ 202406 h 1238249"/>
              <a:gd name="connsiteX7" fmla="*/ 1202531 w 1512093"/>
              <a:gd name="connsiteY7" fmla="*/ 279797 h 1238249"/>
              <a:gd name="connsiteX8" fmla="*/ 1381125 w 1512093"/>
              <a:gd name="connsiteY8" fmla="*/ 958453 h 1238249"/>
              <a:gd name="connsiteX9" fmla="*/ 1309688 w 1512093"/>
              <a:gd name="connsiteY9" fmla="*/ 827484 h 1238249"/>
              <a:gd name="connsiteX10" fmla="*/ 1238250 w 1512093"/>
              <a:gd name="connsiteY10" fmla="*/ 958453 h 1238249"/>
              <a:gd name="connsiteX11" fmla="*/ 1101328 w 1512093"/>
              <a:gd name="connsiteY11" fmla="*/ 1035844 h 1238249"/>
              <a:gd name="connsiteX12" fmla="*/ 1238250 w 1512093"/>
              <a:gd name="connsiteY12" fmla="*/ 1107281 h 1238249"/>
              <a:gd name="connsiteX13" fmla="*/ 1309688 w 1512093"/>
              <a:gd name="connsiteY13" fmla="*/ 1238250 h 1238249"/>
              <a:gd name="connsiteX14" fmla="*/ 1381125 w 1512093"/>
              <a:gd name="connsiteY14" fmla="*/ 1107281 h 1238249"/>
              <a:gd name="connsiteX15" fmla="*/ 1512094 w 1512093"/>
              <a:gd name="connsiteY15" fmla="*/ 1035844 h 1238249"/>
              <a:gd name="connsiteX16" fmla="*/ 1190625 w 1512093"/>
              <a:gd name="connsiteY16" fmla="*/ 619125 h 1238249"/>
              <a:gd name="connsiteX17" fmla="*/ 1148953 w 1512093"/>
              <a:gd name="connsiteY17" fmla="*/ 565547 h 1238249"/>
              <a:gd name="connsiteX18" fmla="*/ 773906 w 1512093"/>
              <a:gd name="connsiteY18" fmla="*/ 440531 h 1238249"/>
              <a:gd name="connsiteX19" fmla="*/ 648891 w 1512093"/>
              <a:gd name="connsiteY19" fmla="*/ 65484 h 1238249"/>
              <a:gd name="connsiteX20" fmla="*/ 595313 w 1512093"/>
              <a:gd name="connsiteY20" fmla="*/ 23813 h 1238249"/>
              <a:gd name="connsiteX21" fmla="*/ 541734 w 1512093"/>
              <a:gd name="connsiteY21" fmla="*/ 65484 h 1238249"/>
              <a:gd name="connsiteX22" fmla="*/ 416719 w 1512093"/>
              <a:gd name="connsiteY22" fmla="*/ 440531 h 1238249"/>
              <a:gd name="connsiteX23" fmla="*/ 41672 w 1512093"/>
              <a:gd name="connsiteY23" fmla="*/ 565547 h 1238249"/>
              <a:gd name="connsiteX24" fmla="*/ 0 w 1512093"/>
              <a:gd name="connsiteY24" fmla="*/ 619125 h 1238249"/>
              <a:gd name="connsiteX25" fmla="*/ 41672 w 1512093"/>
              <a:gd name="connsiteY25" fmla="*/ 672703 h 1238249"/>
              <a:gd name="connsiteX26" fmla="*/ 416719 w 1512093"/>
              <a:gd name="connsiteY26" fmla="*/ 797719 h 1238249"/>
              <a:gd name="connsiteX27" fmla="*/ 541734 w 1512093"/>
              <a:gd name="connsiteY27" fmla="*/ 1172766 h 1238249"/>
              <a:gd name="connsiteX28" fmla="*/ 595313 w 1512093"/>
              <a:gd name="connsiteY28" fmla="*/ 1214438 h 1238249"/>
              <a:gd name="connsiteX29" fmla="*/ 648891 w 1512093"/>
              <a:gd name="connsiteY29" fmla="*/ 1172766 h 1238249"/>
              <a:gd name="connsiteX30" fmla="*/ 773906 w 1512093"/>
              <a:gd name="connsiteY30" fmla="*/ 797719 h 1238249"/>
              <a:gd name="connsiteX31" fmla="*/ 1148953 w 1512093"/>
              <a:gd name="connsiteY31" fmla="*/ 672703 h 1238249"/>
              <a:gd name="connsiteX32" fmla="*/ 1190625 w 1512093"/>
              <a:gd name="connsiteY32" fmla="*/ 619125 h 123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12093" h="1238249">
                <a:moveTo>
                  <a:pt x="1273969" y="410766"/>
                </a:moveTo>
                <a:lnTo>
                  <a:pt x="1351359" y="279797"/>
                </a:lnTo>
                <a:lnTo>
                  <a:pt x="1482328" y="202406"/>
                </a:lnTo>
                <a:lnTo>
                  <a:pt x="1351359" y="130969"/>
                </a:lnTo>
                <a:lnTo>
                  <a:pt x="1273969" y="0"/>
                </a:lnTo>
                <a:lnTo>
                  <a:pt x="1202531" y="130969"/>
                </a:lnTo>
                <a:lnTo>
                  <a:pt x="1071563" y="202406"/>
                </a:lnTo>
                <a:lnTo>
                  <a:pt x="1202531" y="279797"/>
                </a:lnTo>
                <a:close/>
                <a:moveTo>
                  <a:pt x="1381125" y="958453"/>
                </a:moveTo>
                <a:lnTo>
                  <a:pt x="1309688" y="827484"/>
                </a:lnTo>
                <a:lnTo>
                  <a:pt x="1238250" y="958453"/>
                </a:lnTo>
                <a:lnTo>
                  <a:pt x="1101328" y="1035844"/>
                </a:lnTo>
                <a:lnTo>
                  <a:pt x="1238250" y="1107281"/>
                </a:lnTo>
                <a:lnTo>
                  <a:pt x="1309688" y="1238250"/>
                </a:lnTo>
                <a:lnTo>
                  <a:pt x="1381125" y="1107281"/>
                </a:lnTo>
                <a:lnTo>
                  <a:pt x="1512094" y="1035844"/>
                </a:lnTo>
                <a:close/>
                <a:moveTo>
                  <a:pt x="1190625" y="619125"/>
                </a:moveTo>
                <a:cubicBezTo>
                  <a:pt x="1190625" y="595313"/>
                  <a:pt x="1172766" y="571500"/>
                  <a:pt x="1148953" y="565547"/>
                </a:cubicBezTo>
                <a:lnTo>
                  <a:pt x="773906" y="440531"/>
                </a:lnTo>
                <a:lnTo>
                  <a:pt x="648891" y="65484"/>
                </a:lnTo>
                <a:cubicBezTo>
                  <a:pt x="642938" y="41672"/>
                  <a:pt x="619125" y="23813"/>
                  <a:pt x="595313" y="23813"/>
                </a:cubicBezTo>
                <a:cubicBezTo>
                  <a:pt x="571500" y="23813"/>
                  <a:pt x="547688" y="41672"/>
                  <a:pt x="541734" y="65484"/>
                </a:cubicBezTo>
                <a:lnTo>
                  <a:pt x="416719" y="440531"/>
                </a:lnTo>
                <a:lnTo>
                  <a:pt x="41672" y="565547"/>
                </a:lnTo>
                <a:cubicBezTo>
                  <a:pt x="11906" y="571500"/>
                  <a:pt x="0" y="595313"/>
                  <a:pt x="0" y="619125"/>
                </a:cubicBezTo>
                <a:cubicBezTo>
                  <a:pt x="0" y="642938"/>
                  <a:pt x="17859" y="666750"/>
                  <a:pt x="41672" y="672703"/>
                </a:cubicBezTo>
                <a:lnTo>
                  <a:pt x="416719" y="797719"/>
                </a:lnTo>
                <a:lnTo>
                  <a:pt x="541734" y="1172766"/>
                </a:lnTo>
                <a:cubicBezTo>
                  <a:pt x="547688" y="1196578"/>
                  <a:pt x="571500" y="1214438"/>
                  <a:pt x="595313" y="1214438"/>
                </a:cubicBezTo>
                <a:cubicBezTo>
                  <a:pt x="619125" y="1214438"/>
                  <a:pt x="642938" y="1196578"/>
                  <a:pt x="648891" y="1172766"/>
                </a:cubicBezTo>
                <a:lnTo>
                  <a:pt x="773906" y="797719"/>
                </a:lnTo>
                <a:lnTo>
                  <a:pt x="1148953" y="672703"/>
                </a:lnTo>
                <a:cubicBezTo>
                  <a:pt x="1172766" y="666750"/>
                  <a:pt x="1190625" y="642938"/>
                  <a:pt x="1190625" y="619125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087099" y="1955827"/>
            <a:ext cx="279402" cy="362846"/>
            <a:chOff x="526732" y="428624"/>
            <a:chExt cx="851535" cy="1105852"/>
          </a:xfrm>
          <a:solidFill>
            <a:schemeClr val="accent2"/>
          </a:solidFill>
        </p:grpSpPr>
        <p:sp>
          <p:nvSpPr>
            <p:cNvPr id="43" name="任意多边形: 形状 42"/>
            <p:cNvSpPr/>
            <p:nvPr/>
          </p:nvSpPr>
          <p:spPr>
            <a:xfrm>
              <a:off x="588644" y="732472"/>
              <a:ext cx="727709" cy="758190"/>
            </a:xfrm>
            <a:custGeom>
              <a:avLst/>
              <a:gdLst>
                <a:gd name="connsiteX0" fmla="*/ 70485 w 727709"/>
                <a:gd name="connsiteY0" fmla="*/ 758190 h 758190"/>
                <a:gd name="connsiteX1" fmla="*/ 104775 w 727709"/>
                <a:gd name="connsiteY1" fmla="*/ 758190 h 758190"/>
                <a:gd name="connsiteX2" fmla="*/ 146685 w 727709"/>
                <a:gd name="connsiteY2" fmla="*/ 661035 h 758190"/>
                <a:gd name="connsiteX3" fmla="*/ 70485 w 727709"/>
                <a:gd name="connsiteY3" fmla="*/ 661035 h 758190"/>
                <a:gd name="connsiteX4" fmla="*/ 622935 w 727709"/>
                <a:gd name="connsiteY4" fmla="*/ 758190 h 758190"/>
                <a:gd name="connsiteX5" fmla="*/ 657225 w 727709"/>
                <a:gd name="connsiteY5" fmla="*/ 758190 h 758190"/>
                <a:gd name="connsiteX6" fmla="*/ 657225 w 727709"/>
                <a:gd name="connsiteY6" fmla="*/ 661035 h 758190"/>
                <a:gd name="connsiteX7" fmla="*/ 581025 w 727709"/>
                <a:gd name="connsiteY7" fmla="*/ 661035 h 758190"/>
                <a:gd name="connsiteX8" fmla="*/ 0 w 727709"/>
                <a:gd name="connsiteY8" fmla="*/ 542925 h 758190"/>
                <a:gd name="connsiteX9" fmla="*/ 727710 w 727709"/>
                <a:gd name="connsiteY9" fmla="*/ 542925 h 758190"/>
                <a:gd name="connsiteX10" fmla="*/ 727710 w 727709"/>
                <a:gd name="connsiteY10" fmla="*/ 599123 h 758190"/>
                <a:gd name="connsiteX11" fmla="*/ 0 w 727709"/>
                <a:gd name="connsiteY11" fmla="*/ 599123 h 758190"/>
                <a:gd name="connsiteX12" fmla="*/ 0 w 727709"/>
                <a:gd name="connsiteY12" fmla="*/ 0 h 758190"/>
                <a:gd name="connsiteX13" fmla="*/ 727710 w 727709"/>
                <a:gd name="connsiteY13" fmla="*/ 0 h 758190"/>
                <a:gd name="connsiteX14" fmla="*/ 727710 w 727709"/>
                <a:gd name="connsiteY14" fmla="*/ 215265 h 758190"/>
                <a:gd name="connsiteX15" fmla="*/ 0 w 727709"/>
                <a:gd name="connsiteY15" fmla="*/ 21526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7709" h="758190">
                  <a:moveTo>
                    <a:pt x="70485" y="758190"/>
                  </a:moveTo>
                  <a:lnTo>
                    <a:pt x="104775" y="758190"/>
                  </a:lnTo>
                  <a:lnTo>
                    <a:pt x="146685" y="661035"/>
                  </a:lnTo>
                  <a:lnTo>
                    <a:pt x="70485" y="661035"/>
                  </a:lnTo>
                  <a:close/>
                  <a:moveTo>
                    <a:pt x="622935" y="758190"/>
                  </a:moveTo>
                  <a:lnTo>
                    <a:pt x="657225" y="758190"/>
                  </a:lnTo>
                  <a:lnTo>
                    <a:pt x="657225" y="661035"/>
                  </a:lnTo>
                  <a:lnTo>
                    <a:pt x="581025" y="661035"/>
                  </a:lnTo>
                  <a:close/>
                  <a:moveTo>
                    <a:pt x="0" y="542925"/>
                  </a:moveTo>
                  <a:lnTo>
                    <a:pt x="727710" y="542925"/>
                  </a:lnTo>
                  <a:lnTo>
                    <a:pt x="727710" y="599123"/>
                  </a:lnTo>
                  <a:lnTo>
                    <a:pt x="0" y="599123"/>
                  </a:lnTo>
                  <a:close/>
                  <a:moveTo>
                    <a:pt x="0" y="0"/>
                  </a:moveTo>
                  <a:lnTo>
                    <a:pt x="727710" y="0"/>
                  </a:lnTo>
                  <a:lnTo>
                    <a:pt x="727710" y="215265"/>
                  </a:lnTo>
                  <a:lnTo>
                    <a:pt x="0" y="215265"/>
                  </a:ln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526732" y="428624"/>
              <a:ext cx="851535" cy="1105852"/>
            </a:xfrm>
            <a:custGeom>
              <a:avLst/>
              <a:gdLst>
                <a:gd name="connsiteX0" fmla="*/ 829628 w 851535"/>
                <a:gd name="connsiteY0" fmla="*/ 0 h 1105852"/>
                <a:gd name="connsiteX1" fmla="*/ 21908 w 851535"/>
                <a:gd name="connsiteY1" fmla="*/ 0 h 1105852"/>
                <a:gd name="connsiteX2" fmla="*/ 0 w 851535"/>
                <a:gd name="connsiteY2" fmla="*/ 21908 h 1105852"/>
                <a:gd name="connsiteX3" fmla="*/ 0 w 851535"/>
                <a:gd name="connsiteY3" fmla="*/ 943928 h 1105852"/>
                <a:gd name="connsiteX4" fmla="*/ 21908 w 851535"/>
                <a:gd name="connsiteY4" fmla="*/ 965835 h 1105852"/>
                <a:gd name="connsiteX5" fmla="*/ 89535 w 851535"/>
                <a:gd name="connsiteY5" fmla="*/ 965835 h 1105852"/>
                <a:gd name="connsiteX6" fmla="*/ 89535 w 851535"/>
                <a:gd name="connsiteY6" fmla="*/ 1083945 h 1105852"/>
                <a:gd name="connsiteX7" fmla="*/ 111443 w 851535"/>
                <a:gd name="connsiteY7" fmla="*/ 1105853 h 1105852"/>
                <a:gd name="connsiteX8" fmla="*/ 180975 w 851535"/>
                <a:gd name="connsiteY8" fmla="*/ 1105853 h 1105852"/>
                <a:gd name="connsiteX9" fmla="*/ 200978 w 851535"/>
                <a:gd name="connsiteY9" fmla="*/ 1092518 h 1105852"/>
                <a:gd name="connsiteX10" fmla="*/ 255270 w 851535"/>
                <a:gd name="connsiteY10" fmla="*/ 965835 h 1105852"/>
                <a:gd name="connsiteX11" fmla="*/ 596265 w 851535"/>
                <a:gd name="connsiteY11" fmla="*/ 965835 h 1105852"/>
                <a:gd name="connsiteX12" fmla="*/ 650558 w 851535"/>
                <a:gd name="connsiteY12" fmla="*/ 1092518 h 1105852"/>
                <a:gd name="connsiteX13" fmla="*/ 670560 w 851535"/>
                <a:gd name="connsiteY13" fmla="*/ 1105853 h 1105852"/>
                <a:gd name="connsiteX14" fmla="*/ 740093 w 851535"/>
                <a:gd name="connsiteY14" fmla="*/ 1105853 h 1105852"/>
                <a:gd name="connsiteX15" fmla="*/ 762000 w 851535"/>
                <a:gd name="connsiteY15" fmla="*/ 1083945 h 1105852"/>
                <a:gd name="connsiteX16" fmla="*/ 762000 w 851535"/>
                <a:gd name="connsiteY16" fmla="*/ 965835 h 1105852"/>
                <a:gd name="connsiteX17" fmla="*/ 829628 w 851535"/>
                <a:gd name="connsiteY17" fmla="*/ 965835 h 1105852"/>
                <a:gd name="connsiteX18" fmla="*/ 851535 w 851535"/>
                <a:gd name="connsiteY18" fmla="*/ 943928 h 1105852"/>
                <a:gd name="connsiteX19" fmla="*/ 851535 w 851535"/>
                <a:gd name="connsiteY19" fmla="*/ 21908 h 1105852"/>
                <a:gd name="connsiteX20" fmla="*/ 829628 w 851535"/>
                <a:gd name="connsiteY20" fmla="*/ 0 h 1105852"/>
                <a:gd name="connsiteX21" fmla="*/ 42863 w 851535"/>
                <a:gd name="connsiteY21" fmla="*/ 42863 h 1105852"/>
                <a:gd name="connsiteX22" fmla="*/ 403860 w 851535"/>
                <a:gd name="connsiteY22" fmla="*/ 42863 h 1105852"/>
                <a:gd name="connsiteX23" fmla="*/ 403860 w 851535"/>
                <a:gd name="connsiteY23" fmla="*/ 241935 h 1105852"/>
                <a:gd name="connsiteX24" fmla="*/ 42863 w 851535"/>
                <a:gd name="connsiteY24" fmla="*/ 241935 h 1105852"/>
                <a:gd name="connsiteX25" fmla="*/ 42863 w 851535"/>
                <a:gd name="connsiteY25" fmla="*/ 42863 h 1105852"/>
                <a:gd name="connsiteX26" fmla="*/ 42863 w 851535"/>
                <a:gd name="connsiteY26" fmla="*/ 581025 h 1105852"/>
                <a:gd name="connsiteX27" fmla="*/ 403860 w 851535"/>
                <a:gd name="connsiteY27" fmla="*/ 581025 h 1105852"/>
                <a:gd name="connsiteX28" fmla="*/ 403860 w 851535"/>
                <a:gd name="connsiteY28" fmla="*/ 785813 h 1105852"/>
                <a:gd name="connsiteX29" fmla="*/ 42863 w 851535"/>
                <a:gd name="connsiteY29" fmla="*/ 785813 h 1105852"/>
                <a:gd name="connsiteX30" fmla="*/ 42863 w 851535"/>
                <a:gd name="connsiteY30" fmla="*/ 581025 h 1105852"/>
                <a:gd name="connsiteX31" fmla="*/ 166688 w 851535"/>
                <a:gd name="connsiteY31" fmla="*/ 1062038 h 1105852"/>
                <a:gd name="connsiteX32" fmla="*/ 132398 w 851535"/>
                <a:gd name="connsiteY32" fmla="*/ 1062038 h 1105852"/>
                <a:gd name="connsiteX33" fmla="*/ 132398 w 851535"/>
                <a:gd name="connsiteY33" fmla="*/ 964883 h 1105852"/>
                <a:gd name="connsiteX34" fmla="*/ 208598 w 851535"/>
                <a:gd name="connsiteY34" fmla="*/ 964883 h 1105852"/>
                <a:gd name="connsiteX35" fmla="*/ 166688 w 851535"/>
                <a:gd name="connsiteY35" fmla="*/ 1062038 h 1105852"/>
                <a:gd name="connsiteX36" fmla="*/ 719138 w 851535"/>
                <a:gd name="connsiteY36" fmla="*/ 1062038 h 1105852"/>
                <a:gd name="connsiteX37" fmla="*/ 684848 w 851535"/>
                <a:gd name="connsiteY37" fmla="*/ 1062038 h 1105852"/>
                <a:gd name="connsiteX38" fmla="*/ 642938 w 851535"/>
                <a:gd name="connsiteY38" fmla="*/ 964883 h 1105852"/>
                <a:gd name="connsiteX39" fmla="*/ 719138 w 851535"/>
                <a:gd name="connsiteY39" fmla="*/ 964883 h 1105852"/>
                <a:gd name="connsiteX40" fmla="*/ 719138 w 851535"/>
                <a:gd name="connsiteY40" fmla="*/ 1062038 h 1105852"/>
                <a:gd name="connsiteX41" fmla="*/ 808673 w 851535"/>
                <a:gd name="connsiteY41" fmla="*/ 922020 h 1105852"/>
                <a:gd name="connsiteX42" fmla="*/ 42863 w 851535"/>
                <a:gd name="connsiteY42" fmla="*/ 922020 h 1105852"/>
                <a:gd name="connsiteX43" fmla="*/ 42863 w 851535"/>
                <a:gd name="connsiteY43" fmla="*/ 828675 h 1105852"/>
                <a:gd name="connsiteX44" fmla="*/ 807720 w 851535"/>
                <a:gd name="connsiteY44" fmla="*/ 828675 h 1105852"/>
                <a:gd name="connsiteX45" fmla="*/ 807720 w 851535"/>
                <a:gd name="connsiteY45" fmla="*/ 922020 h 1105852"/>
                <a:gd name="connsiteX46" fmla="*/ 808673 w 851535"/>
                <a:gd name="connsiteY46" fmla="*/ 785813 h 1105852"/>
                <a:gd name="connsiteX47" fmla="*/ 447675 w 851535"/>
                <a:gd name="connsiteY47" fmla="*/ 785813 h 1105852"/>
                <a:gd name="connsiteX48" fmla="*/ 447675 w 851535"/>
                <a:gd name="connsiteY48" fmla="*/ 581025 h 1105852"/>
                <a:gd name="connsiteX49" fmla="*/ 808673 w 851535"/>
                <a:gd name="connsiteY49" fmla="*/ 581025 h 1105852"/>
                <a:gd name="connsiteX50" fmla="*/ 808673 w 851535"/>
                <a:gd name="connsiteY50" fmla="*/ 785813 h 1105852"/>
                <a:gd name="connsiteX51" fmla="*/ 808673 w 851535"/>
                <a:gd name="connsiteY51" fmla="*/ 538163 h 1105852"/>
                <a:gd name="connsiteX52" fmla="*/ 42863 w 851535"/>
                <a:gd name="connsiteY52" fmla="*/ 538163 h 1105852"/>
                <a:gd name="connsiteX53" fmla="*/ 42863 w 851535"/>
                <a:gd name="connsiteY53" fmla="*/ 284798 h 1105852"/>
                <a:gd name="connsiteX54" fmla="*/ 807720 w 851535"/>
                <a:gd name="connsiteY54" fmla="*/ 284798 h 1105852"/>
                <a:gd name="connsiteX55" fmla="*/ 807720 w 851535"/>
                <a:gd name="connsiteY55" fmla="*/ 538163 h 1105852"/>
                <a:gd name="connsiteX56" fmla="*/ 808673 w 851535"/>
                <a:gd name="connsiteY56" fmla="*/ 241935 h 1105852"/>
                <a:gd name="connsiteX57" fmla="*/ 447675 w 851535"/>
                <a:gd name="connsiteY57" fmla="*/ 241935 h 1105852"/>
                <a:gd name="connsiteX58" fmla="*/ 447675 w 851535"/>
                <a:gd name="connsiteY58" fmla="*/ 42863 h 1105852"/>
                <a:gd name="connsiteX59" fmla="*/ 808673 w 851535"/>
                <a:gd name="connsiteY59" fmla="*/ 42863 h 1105852"/>
                <a:gd name="connsiteX60" fmla="*/ 808673 w 851535"/>
                <a:gd name="connsiteY60" fmla="*/ 241935 h 110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51535" h="1105852">
                  <a:moveTo>
                    <a:pt x="829628" y="0"/>
                  </a:moveTo>
                  <a:lnTo>
                    <a:pt x="21908" y="0"/>
                  </a:lnTo>
                  <a:cubicBezTo>
                    <a:pt x="10478" y="0"/>
                    <a:pt x="0" y="9525"/>
                    <a:pt x="0" y="21908"/>
                  </a:cubicBezTo>
                  <a:lnTo>
                    <a:pt x="0" y="943928"/>
                  </a:lnTo>
                  <a:cubicBezTo>
                    <a:pt x="0" y="955357"/>
                    <a:pt x="9525" y="965835"/>
                    <a:pt x="21908" y="965835"/>
                  </a:cubicBezTo>
                  <a:lnTo>
                    <a:pt x="89535" y="965835"/>
                  </a:lnTo>
                  <a:lnTo>
                    <a:pt x="89535" y="1083945"/>
                  </a:lnTo>
                  <a:cubicBezTo>
                    <a:pt x="89535" y="1095375"/>
                    <a:pt x="99060" y="1105853"/>
                    <a:pt x="111443" y="1105853"/>
                  </a:cubicBezTo>
                  <a:lnTo>
                    <a:pt x="180975" y="1105853"/>
                  </a:lnTo>
                  <a:cubicBezTo>
                    <a:pt x="189548" y="1105853"/>
                    <a:pt x="197168" y="1101090"/>
                    <a:pt x="200978" y="1092518"/>
                  </a:cubicBezTo>
                  <a:lnTo>
                    <a:pt x="255270" y="965835"/>
                  </a:lnTo>
                  <a:lnTo>
                    <a:pt x="596265" y="965835"/>
                  </a:lnTo>
                  <a:lnTo>
                    <a:pt x="650558" y="1092518"/>
                  </a:lnTo>
                  <a:cubicBezTo>
                    <a:pt x="654368" y="1100138"/>
                    <a:pt x="661988" y="1105853"/>
                    <a:pt x="670560" y="1105853"/>
                  </a:cubicBezTo>
                  <a:lnTo>
                    <a:pt x="740093" y="1105853"/>
                  </a:lnTo>
                  <a:cubicBezTo>
                    <a:pt x="751523" y="1105853"/>
                    <a:pt x="762000" y="1096328"/>
                    <a:pt x="762000" y="1083945"/>
                  </a:cubicBezTo>
                  <a:lnTo>
                    <a:pt x="762000" y="965835"/>
                  </a:lnTo>
                  <a:lnTo>
                    <a:pt x="829628" y="965835"/>
                  </a:lnTo>
                  <a:cubicBezTo>
                    <a:pt x="841058" y="965835"/>
                    <a:pt x="851535" y="956310"/>
                    <a:pt x="851535" y="943928"/>
                  </a:cubicBezTo>
                  <a:lnTo>
                    <a:pt x="851535" y="21908"/>
                  </a:lnTo>
                  <a:cubicBezTo>
                    <a:pt x="851535" y="9525"/>
                    <a:pt x="842010" y="0"/>
                    <a:pt x="829628" y="0"/>
                  </a:cubicBezTo>
                  <a:close/>
                  <a:moveTo>
                    <a:pt x="42863" y="42863"/>
                  </a:moveTo>
                  <a:lnTo>
                    <a:pt x="403860" y="42863"/>
                  </a:lnTo>
                  <a:lnTo>
                    <a:pt x="403860" y="241935"/>
                  </a:lnTo>
                  <a:lnTo>
                    <a:pt x="42863" y="241935"/>
                  </a:lnTo>
                  <a:lnTo>
                    <a:pt x="42863" y="42863"/>
                  </a:lnTo>
                  <a:close/>
                  <a:moveTo>
                    <a:pt x="42863" y="581025"/>
                  </a:moveTo>
                  <a:lnTo>
                    <a:pt x="403860" y="581025"/>
                  </a:lnTo>
                  <a:lnTo>
                    <a:pt x="403860" y="785813"/>
                  </a:lnTo>
                  <a:lnTo>
                    <a:pt x="42863" y="785813"/>
                  </a:lnTo>
                  <a:lnTo>
                    <a:pt x="42863" y="581025"/>
                  </a:lnTo>
                  <a:close/>
                  <a:moveTo>
                    <a:pt x="166688" y="1062038"/>
                  </a:moveTo>
                  <a:lnTo>
                    <a:pt x="132398" y="1062038"/>
                  </a:lnTo>
                  <a:lnTo>
                    <a:pt x="132398" y="964883"/>
                  </a:lnTo>
                  <a:lnTo>
                    <a:pt x="208598" y="964883"/>
                  </a:lnTo>
                  <a:lnTo>
                    <a:pt x="166688" y="1062038"/>
                  </a:lnTo>
                  <a:close/>
                  <a:moveTo>
                    <a:pt x="719138" y="1062038"/>
                  </a:moveTo>
                  <a:lnTo>
                    <a:pt x="684848" y="1062038"/>
                  </a:lnTo>
                  <a:lnTo>
                    <a:pt x="642938" y="964883"/>
                  </a:lnTo>
                  <a:lnTo>
                    <a:pt x="719138" y="964883"/>
                  </a:lnTo>
                  <a:lnTo>
                    <a:pt x="719138" y="1062038"/>
                  </a:lnTo>
                  <a:close/>
                  <a:moveTo>
                    <a:pt x="808673" y="922020"/>
                  </a:moveTo>
                  <a:lnTo>
                    <a:pt x="42863" y="922020"/>
                  </a:lnTo>
                  <a:lnTo>
                    <a:pt x="42863" y="828675"/>
                  </a:lnTo>
                  <a:lnTo>
                    <a:pt x="807720" y="828675"/>
                  </a:lnTo>
                  <a:lnTo>
                    <a:pt x="807720" y="922020"/>
                  </a:lnTo>
                  <a:close/>
                  <a:moveTo>
                    <a:pt x="808673" y="785813"/>
                  </a:moveTo>
                  <a:lnTo>
                    <a:pt x="447675" y="785813"/>
                  </a:lnTo>
                  <a:lnTo>
                    <a:pt x="447675" y="581025"/>
                  </a:lnTo>
                  <a:lnTo>
                    <a:pt x="808673" y="581025"/>
                  </a:lnTo>
                  <a:lnTo>
                    <a:pt x="808673" y="785813"/>
                  </a:lnTo>
                  <a:close/>
                  <a:moveTo>
                    <a:pt x="808673" y="538163"/>
                  </a:moveTo>
                  <a:lnTo>
                    <a:pt x="42863" y="538163"/>
                  </a:lnTo>
                  <a:lnTo>
                    <a:pt x="42863" y="284798"/>
                  </a:lnTo>
                  <a:lnTo>
                    <a:pt x="807720" y="284798"/>
                  </a:lnTo>
                  <a:lnTo>
                    <a:pt x="807720" y="538163"/>
                  </a:lnTo>
                  <a:close/>
                  <a:moveTo>
                    <a:pt x="808673" y="241935"/>
                  </a:moveTo>
                  <a:lnTo>
                    <a:pt x="447675" y="241935"/>
                  </a:lnTo>
                  <a:lnTo>
                    <a:pt x="447675" y="42863"/>
                  </a:lnTo>
                  <a:lnTo>
                    <a:pt x="808673" y="42863"/>
                  </a:lnTo>
                  <a:lnTo>
                    <a:pt x="808673" y="241935"/>
                  </a:ln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6.4 </a:t>
            </a:r>
            <a:r>
              <a:rPr lang="zh-CN" altLang="en-US" dirty="0"/>
              <a:t>直播直播场地的选择与布置</a:t>
            </a:r>
            <a:r>
              <a:rPr lang="en-US" altLang="zh-CN" dirty="0"/>
              <a:t>--</a:t>
            </a:r>
            <a:r>
              <a:rPr lang="zh-CN" altLang="en-US" sz="2800" dirty="0"/>
              <a:t>直播场地的布置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746114" y="1068537"/>
            <a:ext cx="2699778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直播间的光线布置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79681" y="1596572"/>
            <a:ext cx="5832639" cy="105228"/>
            <a:chOff x="3968496" y="1664208"/>
            <a:chExt cx="4163441" cy="82299"/>
          </a:xfrm>
        </p:grpSpPr>
        <p:sp>
          <p:nvSpPr>
            <p:cNvPr id="6" name="任意多边形: 形状 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8" name="矩形: 圆角 7"/>
          <p:cNvSpPr/>
          <p:nvPr/>
        </p:nvSpPr>
        <p:spPr>
          <a:xfrm>
            <a:off x="486337" y="2032002"/>
            <a:ext cx="3496860" cy="4064000"/>
          </a:xfrm>
          <a:prstGeom prst="roundRect">
            <a:avLst>
              <a:gd name="adj" fmla="val 306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343088" y="2032002"/>
            <a:ext cx="3496860" cy="4064000"/>
          </a:xfrm>
          <a:prstGeom prst="roundRect">
            <a:avLst>
              <a:gd name="adj" fmla="val 306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199840" y="2032002"/>
            <a:ext cx="3496860" cy="4064000"/>
          </a:xfrm>
          <a:prstGeom prst="roundRect">
            <a:avLst>
              <a:gd name="adj" fmla="val 306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254000" dist="889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9486" y="2761342"/>
            <a:ext cx="3030561" cy="167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软光也叫柔光，光线通过一定阻挡再散发出来，呈散射形态，照在物体上，没有明显的受光面和背光面，因而也没有明显的阴影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9486" y="4569821"/>
            <a:ext cx="3030561" cy="103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直播团队在直播的过程中使用软光，有助于打造直播间温暖、明亮、清新的感觉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0719" y="2761342"/>
            <a:ext cx="3030561" cy="13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直播团队最好选择冷光源的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LED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灯作为直播间的主灯，冷光会让主播的皮肤看上去更加白皙</a:t>
            </a:r>
            <a:endParaRPr kumimoji="0" lang="en-US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1952" y="3516084"/>
            <a:ext cx="3030561" cy="135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直播团队最好选择冷光源的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LED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灯作为直播间的主灯，冷光会让主播的皮肤看上去更加白皙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7495" y="1879601"/>
            <a:ext cx="3645705" cy="672364"/>
            <a:chOff x="367495" y="1879601"/>
            <a:chExt cx="3645705" cy="672364"/>
          </a:xfrm>
        </p:grpSpPr>
        <p:sp>
          <p:nvSpPr>
            <p:cNvPr id="18" name="直角三角形 17"/>
            <p:cNvSpPr/>
            <p:nvPr/>
          </p:nvSpPr>
          <p:spPr>
            <a:xfrm rot="16200000" flipH="1">
              <a:off x="331516" y="2406473"/>
              <a:ext cx="181471" cy="10951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19" name="矩形: 圆顶角 18"/>
            <p:cNvSpPr/>
            <p:nvPr/>
          </p:nvSpPr>
          <p:spPr>
            <a:xfrm>
              <a:off x="367496" y="1879601"/>
              <a:ext cx="3645704" cy="494238"/>
            </a:xfrm>
            <a:prstGeom prst="round2SameRect">
              <a:avLst>
                <a:gd name="adj1" fmla="val 10358"/>
                <a:gd name="adj2" fmla="val 0"/>
              </a:avLst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12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77800" dist="101600" dir="1200000" sx="98000" sy="98000" algn="tl" rotWithShape="0">
                <a:schemeClr val="accent1"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5047" y="1879601"/>
            <a:ext cx="3645705" cy="672364"/>
            <a:chOff x="367495" y="1879601"/>
            <a:chExt cx="3645705" cy="672364"/>
          </a:xfrm>
        </p:grpSpPr>
        <p:sp>
          <p:nvSpPr>
            <p:cNvPr id="21" name="直角三角形 20"/>
            <p:cNvSpPr/>
            <p:nvPr/>
          </p:nvSpPr>
          <p:spPr>
            <a:xfrm rot="16200000" flipH="1">
              <a:off x="331516" y="2406473"/>
              <a:ext cx="181471" cy="10951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2" name="矩形: 圆顶角 21"/>
            <p:cNvSpPr/>
            <p:nvPr/>
          </p:nvSpPr>
          <p:spPr>
            <a:xfrm>
              <a:off x="367496" y="1879601"/>
              <a:ext cx="3645704" cy="494238"/>
            </a:xfrm>
            <a:prstGeom prst="round2SameRect">
              <a:avLst>
                <a:gd name="adj1" fmla="val 10358"/>
                <a:gd name="adj2" fmla="val 0"/>
              </a:avLst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12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77800" dist="101600" dir="1200000" sx="98000" sy="98000" algn="tl" rotWithShape="0">
                <a:schemeClr val="accent1"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89095" y="1879601"/>
            <a:ext cx="3645705" cy="672364"/>
            <a:chOff x="367495" y="1879601"/>
            <a:chExt cx="3645705" cy="672364"/>
          </a:xfrm>
        </p:grpSpPr>
        <p:sp>
          <p:nvSpPr>
            <p:cNvPr id="24" name="直角三角形 23"/>
            <p:cNvSpPr/>
            <p:nvPr/>
          </p:nvSpPr>
          <p:spPr>
            <a:xfrm rot="16200000" flipH="1">
              <a:off x="331516" y="2406473"/>
              <a:ext cx="181471" cy="10951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5" name="矩形: 圆顶角 24"/>
            <p:cNvSpPr/>
            <p:nvPr/>
          </p:nvSpPr>
          <p:spPr>
            <a:xfrm>
              <a:off x="367496" y="1879601"/>
              <a:ext cx="3645704" cy="494238"/>
            </a:xfrm>
            <a:prstGeom prst="round2SameRect">
              <a:avLst>
                <a:gd name="adj1" fmla="val 10358"/>
                <a:gd name="adj2" fmla="val 0"/>
              </a:avLst>
            </a:prstGeom>
            <a:gradFill>
              <a:gsLst>
                <a:gs pos="99000">
                  <a:schemeClr val="accent1">
                    <a:lumMod val="75000"/>
                  </a:schemeClr>
                </a:gs>
                <a:gs pos="1200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77800" dist="101600" dir="1200000" sx="98000" sy="98000" algn="tl" rotWithShape="0">
                <a:schemeClr val="accent1">
                  <a:alpha val="3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245553" y="1950842"/>
            <a:ext cx="19784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  <a:tab pos="4660900" algn="l"/>
              </a:tabLst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布光以软光为主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17397" y="1950842"/>
            <a:ext cx="29482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  <a:tab pos="4660900" algn="l"/>
              </a:tabLst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选择冷光源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LED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灯为主灯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07384" y="1950842"/>
            <a:ext cx="2481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  <a:tab pos="4660900" algn="l"/>
              </a:tabLst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rPr>
              <a:t>选择可调节光源的灯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rgbClr val="FFC836"/>
              </a:solidFill>
              <a:effectLst/>
              <a:uLnTx/>
              <a:uFillTx/>
              <a:latin typeface="OPPOSans B" panose="00020600040101010101" charset="-122"/>
              <a:ea typeface="OPPOSans B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41952" y="4938485"/>
            <a:ext cx="3030561" cy="391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也可以使用反光板进行补光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41952" y="2761342"/>
            <a:ext cx="3030561" cy="71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  <a:tab pos="4660900" algn="l"/>
              </a:tabLs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前置的补光灯和辅灯应选择可调节光源的灯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38" descr="图片包含 灯光, 黑暗, 房间, 雨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2" y="3574144"/>
            <a:ext cx="3628572" cy="3628572"/>
          </a:xfrm>
          <a:prstGeom prst="rect">
            <a:avLst/>
          </a:prstGeom>
        </p:spPr>
      </p:pic>
      <p:sp>
        <p:nvSpPr>
          <p:cNvPr id="98" name="矩形: 圆角 97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6.4 </a:t>
            </a:r>
            <a:r>
              <a:rPr lang="zh-CN" altLang="en-US" dirty="0"/>
              <a:t>直播直播场地的选择与布置</a:t>
            </a:r>
            <a:r>
              <a:rPr lang="en-US" altLang="zh-CN" dirty="0"/>
              <a:t>--</a:t>
            </a:r>
            <a:r>
              <a:rPr lang="zh-CN" altLang="en-US" sz="2800" dirty="0"/>
              <a:t>直播场地的布置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746111" y="937910"/>
            <a:ext cx="2699778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直播间的光线布置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9681" y="1465945"/>
            <a:ext cx="5832639" cy="105228"/>
            <a:chOff x="3968496" y="1664208"/>
            <a:chExt cx="4163441" cy="82299"/>
          </a:xfrm>
        </p:grpSpPr>
        <p:sp>
          <p:nvSpPr>
            <p:cNvPr id="6" name="任意多边形: 形状 5"/>
            <p:cNvSpPr/>
            <p:nvPr/>
          </p:nvSpPr>
          <p:spPr>
            <a:xfrm>
              <a:off x="3968496" y="1664211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6047105" y="1664208"/>
              <a:ext cx="2084832" cy="82296"/>
            </a:xfrm>
            <a:custGeom>
              <a:avLst/>
              <a:gdLst>
                <a:gd name="connsiteX0" fmla="*/ 0 w 2084832"/>
                <a:gd name="connsiteY0" fmla="*/ 0 h 82296"/>
                <a:gd name="connsiteX1" fmla="*/ 0 w 2084832"/>
                <a:gd name="connsiteY1" fmla="*/ 0 h 82296"/>
                <a:gd name="connsiteX2" fmla="*/ 2002536 w 2084832"/>
                <a:gd name="connsiteY2" fmla="*/ 0 h 82296"/>
                <a:gd name="connsiteX3" fmla="*/ 2084832 w 2084832"/>
                <a:gd name="connsiteY3" fmla="*/ 82296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832" h="82296">
                  <a:moveTo>
                    <a:pt x="0" y="0"/>
                  </a:moveTo>
                  <a:lnTo>
                    <a:pt x="0" y="0"/>
                  </a:lnTo>
                  <a:lnTo>
                    <a:pt x="2002536" y="0"/>
                  </a:lnTo>
                  <a:lnTo>
                    <a:pt x="2084832" y="82296"/>
                  </a:lnTo>
                </a:path>
              </a:pathLst>
            </a:custGeom>
            <a:noFill/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6000">
                    <a:schemeClr val="accent1">
                      <a:lumMod val="50000"/>
                      <a:lumOff val="50000"/>
                      <a:alpha val="10000"/>
                    </a:schemeClr>
                  </a:gs>
                  <a:gs pos="63000">
                    <a:schemeClr val="accent1">
                      <a:lumMod val="50000"/>
                      <a:lumOff val="50000"/>
                      <a:alpha val="2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7363" y="1748974"/>
            <a:ext cx="11217275" cy="4724399"/>
            <a:chOff x="367495" y="1879601"/>
            <a:chExt cx="3645705" cy="4724399"/>
          </a:xfrm>
        </p:grpSpPr>
        <p:sp>
          <p:nvSpPr>
            <p:cNvPr id="10" name="矩形: 圆角 9"/>
            <p:cNvSpPr/>
            <p:nvPr/>
          </p:nvSpPr>
          <p:spPr>
            <a:xfrm>
              <a:off x="475002" y="2032002"/>
              <a:ext cx="3535618" cy="4571998"/>
            </a:xfrm>
            <a:prstGeom prst="roundRect">
              <a:avLst>
                <a:gd name="adj" fmla="val 306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0064" y="2500086"/>
              <a:ext cx="3163568" cy="78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  <a:tab pos="466090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直播间布光的效果分为暖光效果和冷光效果两种，在主播展示商品的过程中，暖光效果和冷光效果适用的商品有所不同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2879" y="3327402"/>
              <a:ext cx="1154805" cy="429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  <a:tab pos="466090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打造温馨的直播间，使用暖光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67495" y="1879601"/>
              <a:ext cx="3645705" cy="672364"/>
              <a:chOff x="367495" y="1879601"/>
              <a:chExt cx="3645705" cy="672364"/>
            </a:xfrm>
          </p:grpSpPr>
          <p:sp>
            <p:nvSpPr>
              <p:cNvPr id="15" name="直角三角形 14"/>
              <p:cNvSpPr/>
              <p:nvPr/>
            </p:nvSpPr>
            <p:spPr>
              <a:xfrm rot="16200000" flipH="1">
                <a:off x="331516" y="2406473"/>
                <a:ext cx="181471" cy="109514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6" name="矩形: 圆顶角 15"/>
              <p:cNvSpPr/>
              <p:nvPr/>
            </p:nvSpPr>
            <p:spPr>
              <a:xfrm>
                <a:off x="367496" y="1879601"/>
                <a:ext cx="3645704" cy="494238"/>
              </a:xfrm>
              <a:prstGeom prst="round2SameRect">
                <a:avLst>
                  <a:gd name="adj1" fmla="val 10358"/>
                  <a:gd name="adj2" fmla="val 0"/>
                </a:avLst>
              </a:prstGeom>
              <a:gradFill>
                <a:gsLst>
                  <a:gs pos="99000">
                    <a:schemeClr val="accent1">
                      <a:lumMod val="75000"/>
                    </a:schemeClr>
                  </a:gs>
                  <a:gs pos="12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01600" dir="1200000" sx="98000" sy="98000" algn="tl" rotWithShape="0">
                  <a:schemeClr val="accent1">
                    <a:alpha val="3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831470" y="1950842"/>
              <a:ext cx="8065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00050" algn="l"/>
                  <a:tab pos="4660900" algn="l"/>
                </a:tabLst>
                <a:defRPr/>
              </a:pPr>
              <a:r>
                <a:rPr kumimoji="0" lang="en-US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rPr>
                <a:t>4.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Times New Roman" panose="02020603050405020304" pitchFamily="18" charset="0"/>
                </a:rPr>
                <a:t>选择合适的布光效果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40362" y="3327402"/>
              <a:ext cx="1424613" cy="429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400050" algn="l"/>
                  <a:tab pos="4660900" algn="l"/>
                </a:tabLst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Times New Roman" panose="02020603050405020304" pitchFamily="18" charset="0"/>
                </a:rPr>
                <a:t>展示商品的科技感和现代感，使用冷光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95624" y="3723354"/>
            <a:ext cx="3815952" cy="2248843"/>
            <a:chOff x="276424" y="8817865"/>
            <a:chExt cx="3815952" cy="2248843"/>
          </a:xfrm>
        </p:grpSpPr>
        <p:sp>
          <p:nvSpPr>
            <p:cNvPr id="22" name="椭圆 21"/>
            <p:cNvSpPr/>
            <p:nvPr/>
          </p:nvSpPr>
          <p:spPr>
            <a:xfrm>
              <a:off x="276424" y="8817865"/>
              <a:ext cx="787980" cy="4338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辅灯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338872" y="9331380"/>
              <a:ext cx="1699913" cy="65517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主灯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18553" y="10199043"/>
              <a:ext cx="1549401" cy="593199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直播台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3E4299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72233" y="10783389"/>
              <a:ext cx="2895165" cy="28331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发光板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73816" y="10455802"/>
              <a:ext cx="841103" cy="4338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补光灯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251273" y="10455802"/>
              <a:ext cx="841103" cy="4338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补光灯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08448" y="3723354"/>
            <a:ext cx="3718560" cy="2248843"/>
            <a:chOff x="373816" y="8817865"/>
            <a:chExt cx="3718560" cy="2248843"/>
          </a:xfrm>
        </p:grpSpPr>
        <p:sp>
          <p:nvSpPr>
            <p:cNvPr id="31" name="椭圆 30"/>
            <p:cNvSpPr/>
            <p:nvPr/>
          </p:nvSpPr>
          <p:spPr>
            <a:xfrm>
              <a:off x="1771396" y="8817865"/>
              <a:ext cx="787980" cy="4338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辅灯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38872" y="9331380"/>
              <a:ext cx="1699913" cy="65517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主灯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418553" y="10199043"/>
              <a:ext cx="1549401" cy="593199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直播台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3E4299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72233" y="10783389"/>
              <a:ext cx="2895165" cy="28331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发光板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816" y="10455802"/>
              <a:ext cx="841103" cy="4338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补光灯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251273" y="10455802"/>
              <a:ext cx="841103" cy="4338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778" tIns="27889" rIns="55778" bIns="2788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2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补光灯</a:t>
              </a:r>
              <a:endParaRPr kumimoji="0" lang="zh-CN" altLang="en-US" sz="122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124529" y="6052784"/>
            <a:ext cx="2558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直播间暖光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布置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规划图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88656" y="6052784"/>
            <a:ext cx="2558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直播间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冷光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光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布置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规划图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197603" y="3776437"/>
            <a:ext cx="0" cy="20859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1611087" y="1248854"/>
            <a:ext cx="8969827" cy="897970"/>
            <a:chOff x="1326997" y="1096452"/>
            <a:chExt cx="9512902" cy="897970"/>
          </a:xfrm>
        </p:grpSpPr>
        <p:sp>
          <p:nvSpPr>
            <p:cNvPr id="69" name="矩形: 圆角 68"/>
            <p:cNvSpPr/>
            <p:nvPr/>
          </p:nvSpPr>
          <p:spPr>
            <a:xfrm>
              <a:off x="1326997" y="1096452"/>
              <a:ext cx="9512902" cy="897970"/>
            </a:xfrm>
            <a:prstGeom prst="roundRect">
              <a:avLst>
                <a:gd name="adj" fmla="val 119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628243" y="1196847"/>
              <a:ext cx="8892093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受手机电池电量、网络信号等因素的制约，直播团队使用手机进行直播时，还需要借助以下辅助设备进行优化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6.5 </a:t>
            </a:r>
            <a:r>
              <a:rPr lang="zh-CN" altLang="en-US" dirty="0"/>
              <a:t>直播硬件的配置和软件的调</a:t>
            </a:r>
            <a:r>
              <a:rPr lang="en-US" altLang="zh-CN" dirty="0"/>
              <a:t>--</a:t>
            </a:r>
            <a:r>
              <a:rPr lang="zh-CN" altLang="en-US" sz="2800" dirty="0"/>
              <a:t>直播硬件的配置</a:t>
            </a:r>
            <a:endParaRPr lang="zh-CN" altLang="en-US" dirty="0"/>
          </a:p>
        </p:txBody>
      </p:sp>
      <p:sp>
        <p:nvSpPr>
          <p:cNvPr id="6" name="矩形: 圆角 5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80673" y="4437959"/>
            <a:ext cx="5630653" cy="1446800"/>
            <a:chOff x="1718020" y="4437959"/>
            <a:chExt cx="5630653" cy="1446800"/>
          </a:xfrm>
        </p:grpSpPr>
        <p:grpSp>
          <p:nvGrpSpPr>
            <p:cNvPr id="3" name="组合 2"/>
            <p:cNvGrpSpPr/>
            <p:nvPr/>
          </p:nvGrpSpPr>
          <p:grpSpPr>
            <a:xfrm>
              <a:off x="1718020" y="4437959"/>
              <a:ext cx="1231106" cy="1446800"/>
              <a:chOff x="3280673" y="4437959"/>
              <a:chExt cx="1231106" cy="1446800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3377114" y="4437959"/>
                <a:ext cx="1038223" cy="1038223"/>
                <a:chOff x="5057777" y="4147676"/>
                <a:chExt cx="1038223" cy="1038223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5057777" y="4147676"/>
                  <a:ext cx="1038223" cy="1038223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grpSp>
              <p:nvGrpSpPr>
                <p:cNvPr id="29" name="组合 28"/>
                <p:cNvGrpSpPr/>
                <p:nvPr/>
              </p:nvGrpSpPr>
              <p:grpSpPr>
                <a:xfrm>
                  <a:off x="5319035" y="4340524"/>
                  <a:ext cx="515708" cy="652528"/>
                  <a:chOff x="285750" y="0"/>
                  <a:chExt cx="1333500" cy="1905000"/>
                </a:xfrm>
                <a:solidFill>
                  <a:schemeClr val="accent2"/>
                </a:solidFill>
              </p:grpSpPr>
              <p:sp>
                <p:nvSpPr>
                  <p:cNvPr id="27" name="任意多边形: 形状 26"/>
                  <p:cNvSpPr/>
                  <p:nvPr/>
                </p:nvSpPr>
                <p:spPr>
                  <a:xfrm>
                    <a:off x="666749" y="0"/>
                    <a:ext cx="571500" cy="952499"/>
                  </a:xfrm>
                  <a:custGeom>
                    <a:avLst/>
                    <a:gdLst>
                      <a:gd name="connsiteX0" fmla="*/ 285750 w 571500"/>
                      <a:gd name="connsiteY0" fmla="*/ 952500 h 952499"/>
                      <a:gd name="connsiteX1" fmla="*/ 571500 w 571500"/>
                      <a:gd name="connsiteY1" fmla="*/ 666750 h 952499"/>
                      <a:gd name="connsiteX2" fmla="*/ 571500 w 571500"/>
                      <a:gd name="connsiteY2" fmla="*/ 285750 h 952499"/>
                      <a:gd name="connsiteX3" fmla="*/ 285750 w 571500"/>
                      <a:gd name="connsiteY3" fmla="*/ 0 h 952499"/>
                      <a:gd name="connsiteX4" fmla="*/ 0 w 571500"/>
                      <a:gd name="connsiteY4" fmla="*/ 285750 h 952499"/>
                      <a:gd name="connsiteX5" fmla="*/ 0 w 571500"/>
                      <a:gd name="connsiteY5" fmla="*/ 666750 h 952499"/>
                      <a:gd name="connsiteX6" fmla="*/ 285750 w 571500"/>
                      <a:gd name="connsiteY6" fmla="*/ 952500 h 952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1500" h="952499">
                        <a:moveTo>
                          <a:pt x="285750" y="952500"/>
                        </a:moveTo>
                        <a:cubicBezTo>
                          <a:pt x="443565" y="952500"/>
                          <a:pt x="571500" y="824565"/>
                          <a:pt x="571500" y="666750"/>
                        </a:cubicBezTo>
                        <a:lnTo>
                          <a:pt x="571500" y="285750"/>
                        </a:lnTo>
                        <a:cubicBezTo>
                          <a:pt x="571500" y="127935"/>
                          <a:pt x="443565" y="0"/>
                          <a:pt x="285750" y="0"/>
                        </a:cubicBezTo>
                        <a:cubicBezTo>
                          <a:pt x="127935" y="0"/>
                          <a:pt x="0" y="127935"/>
                          <a:pt x="0" y="285750"/>
                        </a:cubicBezTo>
                        <a:lnTo>
                          <a:pt x="0" y="666750"/>
                        </a:lnTo>
                        <a:cubicBezTo>
                          <a:pt x="0" y="824565"/>
                          <a:pt x="127935" y="952500"/>
                          <a:pt x="285750" y="952500"/>
                        </a:cubicBezTo>
                        <a:close/>
                      </a:path>
                    </a:pathLst>
                  </a:custGeom>
                  <a:grpFill/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28" name="任意多边形: 形状 27"/>
                  <p:cNvSpPr/>
                  <p:nvPr/>
                </p:nvSpPr>
                <p:spPr>
                  <a:xfrm>
                    <a:off x="285750" y="476250"/>
                    <a:ext cx="1333500" cy="1428750"/>
                  </a:xfrm>
                  <a:custGeom>
                    <a:avLst/>
                    <a:gdLst>
                      <a:gd name="connsiteX0" fmla="*/ 1333500 w 1333500"/>
                      <a:gd name="connsiteY0" fmla="*/ 190500 h 1428750"/>
                      <a:gd name="connsiteX1" fmla="*/ 1333500 w 1333500"/>
                      <a:gd name="connsiteY1" fmla="*/ 0 h 1428750"/>
                      <a:gd name="connsiteX2" fmla="*/ 1143000 w 1333500"/>
                      <a:gd name="connsiteY2" fmla="*/ 0 h 1428750"/>
                      <a:gd name="connsiteX3" fmla="*/ 1143000 w 1333500"/>
                      <a:gd name="connsiteY3" fmla="*/ 190500 h 1428750"/>
                      <a:gd name="connsiteX4" fmla="*/ 666750 w 1333500"/>
                      <a:gd name="connsiteY4" fmla="*/ 666750 h 1428750"/>
                      <a:gd name="connsiteX5" fmla="*/ 190500 w 1333500"/>
                      <a:gd name="connsiteY5" fmla="*/ 190500 h 1428750"/>
                      <a:gd name="connsiteX6" fmla="*/ 190500 w 1333500"/>
                      <a:gd name="connsiteY6" fmla="*/ 0 h 1428750"/>
                      <a:gd name="connsiteX7" fmla="*/ 0 w 1333500"/>
                      <a:gd name="connsiteY7" fmla="*/ 0 h 1428750"/>
                      <a:gd name="connsiteX8" fmla="*/ 0 w 1333500"/>
                      <a:gd name="connsiteY8" fmla="*/ 190500 h 1428750"/>
                      <a:gd name="connsiteX9" fmla="*/ 571500 w 1333500"/>
                      <a:gd name="connsiteY9" fmla="*/ 849630 h 1428750"/>
                      <a:gd name="connsiteX10" fmla="*/ 571500 w 1333500"/>
                      <a:gd name="connsiteY10" fmla="*/ 1238250 h 1428750"/>
                      <a:gd name="connsiteX11" fmla="*/ 190500 w 1333500"/>
                      <a:gd name="connsiteY11" fmla="*/ 1238250 h 1428750"/>
                      <a:gd name="connsiteX12" fmla="*/ 190500 w 1333500"/>
                      <a:gd name="connsiteY12" fmla="*/ 1428750 h 1428750"/>
                      <a:gd name="connsiteX13" fmla="*/ 1143000 w 1333500"/>
                      <a:gd name="connsiteY13" fmla="*/ 1428750 h 1428750"/>
                      <a:gd name="connsiteX14" fmla="*/ 1143000 w 1333500"/>
                      <a:gd name="connsiteY14" fmla="*/ 1238250 h 1428750"/>
                      <a:gd name="connsiteX15" fmla="*/ 762000 w 1333500"/>
                      <a:gd name="connsiteY15" fmla="*/ 1238250 h 1428750"/>
                      <a:gd name="connsiteX16" fmla="*/ 762000 w 1333500"/>
                      <a:gd name="connsiteY16" fmla="*/ 849630 h 1428750"/>
                      <a:gd name="connsiteX17" fmla="*/ 1333500 w 1333500"/>
                      <a:gd name="connsiteY17" fmla="*/ 190500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33500" h="1428750">
                        <a:moveTo>
                          <a:pt x="1333500" y="190500"/>
                        </a:moveTo>
                        <a:lnTo>
                          <a:pt x="1333500" y="0"/>
                        </a:lnTo>
                        <a:lnTo>
                          <a:pt x="1143000" y="0"/>
                        </a:lnTo>
                        <a:lnTo>
                          <a:pt x="1143000" y="190500"/>
                        </a:lnTo>
                        <a:cubicBezTo>
                          <a:pt x="1143000" y="453526"/>
                          <a:pt x="929776" y="666750"/>
                          <a:pt x="666750" y="666750"/>
                        </a:cubicBezTo>
                        <a:cubicBezTo>
                          <a:pt x="403724" y="666750"/>
                          <a:pt x="190500" y="453526"/>
                          <a:pt x="190500" y="190500"/>
                        </a:cubicBezTo>
                        <a:lnTo>
                          <a:pt x="190500" y="0"/>
                        </a:lnTo>
                        <a:lnTo>
                          <a:pt x="0" y="0"/>
                        </a:lnTo>
                        <a:lnTo>
                          <a:pt x="0" y="190500"/>
                        </a:lnTo>
                        <a:cubicBezTo>
                          <a:pt x="388" y="521644"/>
                          <a:pt x="243752" y="802324"/>
                          <a:pt x="571500" y="849630"/>
                        </a:cubicBezTo>
                        <a:lnTo>
                          <a:pt x="571500" y="1238250"/>
                        </a:lnTo>
                        <a:lnTo>
                          <a:pt x="190500" y="1238250"/>
                        </a:lnTo>
                        <a:lnTo>
                          <a:pt x="190500" y="1428750"/>
                        </a:lnTo>
                        <a:lnTo>
                          <a:pt x="1143000" y="1428750"/>
                        </a:lnTo>
                        <a:lnTo>
                          <a:pt x="1143000" y="1238250"/>
                        </a:lnTo>
                        <a:lnTo>
                          <a:pt x="762000" y="1238250"/>
                        </a:lnTo>
                        <a:lnTo>
                          <a:pt x="762000" y="849630"/>
                        </a:lnTo>
                        <a:cubicBezTo>
                          <a:pt x="1089748" y="802324"/>
                          <a:pt x="1333112" y="521644"/>
                          <a:pt x="1333500" y="190500"/>
                        </a:cubicBezTo>
                        <a:close/>
                      </a:path>
                    </a:pathLst>
                  </a:custGeom>
                  <a:grpFill/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1" name="文本框 50"/>
              <p:cNvSpPr txBox="1"/>
              <p:nvPr/>
            </p:nvSpPr>
            <p:spPr>
              <a:xfrm>
                <a:off x="3280673" y="5515427"/>
                <a:ext cx="123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收音设备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310450" y="4437959"/>
              <a:ext cx="1038223" cy="1446800"/>
              <a:chOff x="10665128" y="1970533"/>
              <a:chExt cx="1038223" cy="14468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0665128" y="1970533"/>
                <a:ext cx="1038223" cy="1038223"/>
                <a:chOff x="8033207" y="4147676"/>
                <a:chExt cx="1038223" cy="1038223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8033207" y="4147676"/>
                  <a:ext cx="1038223" cy="1038223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32" name="图形 30"/>
                <p:cNvSpPr/>
                <p:nvPr/>
              </p:nvSpPr>
              <p:spPr>
                <a:xfrm>
                  <a:off x="8236409" y="4430635"/>
                  <a:ext cx="631820" cy="472304"/>
                </a:xfrm>
                <a:custGeom>
                  <a:avLst/>
                  <a:gdLst>
                    <a:gd name="connsiteX0" fmla="*/ 1167765 w 1735454"/>
                    <a:gd name="connsiteY0" fmla="*/ 790575 h 1297305"/>
                    <a:gd name="connsiteX1" fmla="*/ 1147763 w 1735454"/>
                    <a:gd name="connsiteY1" fmla="*/ 890588 h 1297305"/>
                    <a:gd name="connsiteX2" fmla="*/ 1093470 w 1735454"/>
                    <a:gd name="connsiteY2" fmla="*/ 971550 h 1297305"/>
                    <a:gd name="connsiteX3" fmla="*/ 1013460 w 1735454"/>
                    <a:gd name="connsiteY3" fmla="*/ 1025843 h 1297305"/>
                    <a:gd name="connsiteX4" fmla="*/ 914400 w 1735454"/>
                    <a:gd name="connsiteY4" fmla="*/ 1045845 h 1297305"/>
                    <a:gd name="connsiteX5" fmla="*/ 815340 w 1735454"/>
                    <a:gd name="connsiteY5" fmla="*/ 1025843 h 1297305"/>
                    <a:gd name="connsiteX6" fmla="*/ 735330 w 1735454"/>
                    <a:gd name="connsiteY6" fmla="*/ 971550 h 1297305"/>
                    <a:gd name="connsiteX7" fmla="*/ 681038 w 1735454"/>
                    <a:gd name="connsiteY7" fmla="*/ 890588 h 1297305"/>
                    <a:gd name="connsiteX8" fmla="*/ 661035 w 1735454"/>
                    <a:gd name="connsiteY8" fmla="*/ 790575 h 1297305"/>
                    <a:gd name="connsiteX9" fmla="*/ 681038 w 1735454"/>
                    <a:gd name="connsiteY9" fmla="*/ 692468 h 1297305"/>
                    <a:gd name="connsiteX10" fmla="*/ 735330 w 1735454"/>
                    <a:gd name="connsiteY10" fmla="*/ 611505 h 1297305"/>
                    <a:gd name="connsiteX11" fmla="*/ 815340 w 1735454"/>
                    <a:gd name="connsiteY11" fmla="*/ 557213 h 1297305"/>
                    <a:gd name="connsiteX12" fmla="*/ 914400 w 1735454"/>
                    <a:gd name="connsiteY12" fmla="*/ 537210 h 1297305"/>
                    <a:gd name="connsiteX13" fmla="*/ 1013460 w 1735454"/>
                    <a:gd name="connsiteY13" fmla="*/ 557213 h 1297305"/>
                    <a:gd name="connsiteX14" fmla="*/ 1093470 w 1735454"/>
                    <a:gd name="connsiteY14" fmla="*/ 611505 h 1297305"/>
                    <a:gd name="connsiteX15" fmla="*/ 1147763 w 1735454"/>
                    <a:gd name="connsiteY15" fmla="*/ 692468 h 1297305"/>
                    <a:gd name="connsiteX16" fmla="*/ 1167765 w 1735454"/>
                    <a:gd name="connsiteY16" fmla="*/ 790575 h 1297305"/>
                    <a:gd name="connsiteX17" fmla="*/ 224790 w 1735454"/>
                    <a:gd name="connsiteY17" fmla="*/ 1297305 h 1297305"/>
                    <a:gd name="connsiteX18" fmla="*/ 129540 w 1735454"/>
                    <a:gd name="connsiteY18" fmla="*/ 1287780 h 1297305"/>
                    <a:gd name="connsiteX19" fmla="*/ 59055 w 1735454"/>
                    <a:gd name="connsiteY19" fmla="*/ 1255395 h 1297305"/>
                    <a:gd name="connsiteX20" fmla="*/ 15240 w 1735454"/>
                    <a:gd name="connsiteY20" fmla="*/ 1193483 h 1297305"/>
                    <a:gd name="connsiteX21" fmla="*/ 0 w 1735454"/>
                    <a:gd name="connsiteY21" fmla="*/ 1095375 h 1297305"/>
                    <a:gd name="connsiteX22" fmla="*/ 0 w 1735454"/>
                    <a:gd name="connsiteY22" fmla="*/ 451485 h 1297305"/>
                    <a:gd name="connsiteX23" fmla="*/ 50482 w 1735454"/>
                    <a:gd name="connsiteY23" fmla="*/ 302895 h 1297305"/>
                    <a:gd name="connsiteX24" fmla="*/ 209550 w 1735454"/>
                    <a:gd name="connsiteY24" fmla="*/ 260985 h 1297305"/>
                    <a:gd name="connsiteX25" fmla="*/ 529590 w 1735454"/>
                    <a:gd name="connsiteY25" fmla="*/ 260985 h 1297305"/>
                    <a:gd name="connsiteX26" fmla="*/ 580073 w 1735454"/>
                    <a:gd name="connsiteY26" fmla="*/ 249555 h 1297305"/>
                    <a:gd name="connsiteX27" fmla="*/ 612458 w 1735454"/>
                    <a:gd name="connsiteY27" fmla="*/ 219075 h 1297305"/>
                    <a:gd name="connsiteX28" fmla="*/ 634365 w 1735454"/>
                    <a:gd name="connsiteY28" fmla="*/ 174308 h 1297305"/>
                    <a:gd name="connsiteX29" fmla="*/ 655320 w 1735454"/>
                    <a:gd name="connsiteY29" fmla="*/ 121920 h 1297305"/>
                    <a:gd name="connsiteX30" fmla="*/ 721995 w 1735454"/>
                    <a:gd name="connsiteY30" fmla="*/ 36195 h 1297305"/>
                    <a:gd name="connsiteX31" fmla="*/ 830580 w 1735454"/>
                    <a:gd name="connsiteY31" fmla="*/ 0 h 1297305"/>
                    <a:gd name="connsiteX32" fmla="*/ 1007745 w 1735454"/>
                    <a:gd name="connsiteY32" fmla="*/ 0 h 1297305"/>
                    <a:gd name="connsiteX33" fmla="*/ 1122998 w 1735454"/>
                    <a:gd name="connsiteY33" fmla="*/ 39052 h 1297305"/>
                    <a:gd name="connsiteX34" fmla="*/ 1183005 w 1735454"/>
                    <a:gd name="connsiteY34" fmla="*/ 121920 h 1297305"/>
                    <a:gd name="connsiteX35" fmla="*/ 1238250 w 1735454"/>
                    <a:gd name="connsiteY35" fmla="*/ 220028 h 1297305"/>
                    <a:gd name="connsiteX36" fmla="*/ 1310640 w 1735454"/>
                    <a:gd name="connsiteY36" fmla="*/ 260985 h 1297305"/>
                    <a:gd name="connsiteX37" fmla="*/ 1552575 w 1735454"/>
                    <a:gd name="connsiteY37" fmla="*/ 260985 h 1297305"/>
                    <a:gd name="connsiteX38" fmla="*/ 1685925 w 1735454"/>
                    <a:gd name="connsiteY38" fmla="*/ 306705 h 1297305"/>
                    <a:gd name="connsiteX39" fmla="*/ 1735455 w 1735454"/>
                    <a:gd name="connsiteY39" fmla="*/ 445770 h 1297305"/>
                    <a:gd name="connsiteX40" fmla="*/ 1735455 w 1735454"/>
                    <a:gd name="connsiteY40" fmla="*/ 1099185 h 1297305"/>
                    <a:gd name="connsiteX41" fmla="*/ 1684020 w 1735454"/>
                    <a:gd name="connsiteY41" fmla="*/ 1246823 h 1297305"/>
                    <a:gd name="connsiteX42" fmla="*/ 1546860 w 1735454"/>
                    <a:gd name="connsiteY42" fmla="*/ 1297305 h 1297305"/>
                    <a:gd name="connsiteX43" fmla="*/ 224790 w 1735454"/>
                    <a:gd name="connsiteY43" fmla="*/ 1297305 h 1297305"/>
                    <a:gd name="connsiteX44" fmla="*/ 910590 w 1735454"/>
                    <a:gd name="connsiteY44" fmla="*/ 392430 h 1297305"/>
                    <a:gd name="connsiteX45" fmla="*/ 754380 w 1735454"/>
                    <a:gd name="connsiteY45" fmla="*/ 423862 h 1297305"/>
                    <a:gd name="connsiteX46" fmla="*/ 628650 w 1735454"/>
                    <a:gd name="connsiteY46" fmla="*/ 509588 h 1297305"/>
                    <a:gd name="connsiteX47" fmla="*/ 543878 w 1735454"/>
                    <a:gd name="connsiteY47" fmla="*/ 636270 h 1297305"/>
                    <a:gd name="connsiteX48" fmla="*/ 512445 w 1735454"/>
                    <a:gd name="connsiteY48" fmla="*/ 790575 h 1297305"/>
                    <a:gd name="connsiteX49" fmla="*/ 543878 w 1735454"/>
                    <a:gd name="connsiteY49" fmla="*/ 946785 h 1297305"/>
                    <a:gd name="connsiteX50" fmla="*/ 628650 w 1735454"/>
                    <a:gd name="connsiteY50" fmla="*/ 1072515 h 1297305"/>
                    <a:gd name="connsiteX51" fmla="*/ 754380 w 1735454"/>
                    <a:gd name="connsiteY51" fmla="*/ 1157288 h 1297305"/>
                    <a:gd name="connsiteX52" fmla="*/ 910590 w 1735454"/>
                    <a:gd name="connsiteY52" fmla="*/ 1188720 h 1297305"/>
                    <a:gd name="connsiteX53" fmla="*/ 1064895 w 1735454"/>
                    <a:gd name="connsiteY53" fmla="*/ 1157288 h 1297305"/>
                    <a:gd name="connsiteX54" fmla="*/ 1190625 w 1735454"/>
                    <a:gd name="connsiteY54" fmla="*/ 1072515 h 1297305"/>
                    <a:gd name="connsiteX55" fmla="*/ 1275398 w 1735454"/>
                    <a:gd name="connsiteY55" fmla="*/ 946785 h 1297305"/>
                    <a:gd name="connsiteX56" fmla="*/ 1306830 w 1735454"/>
                    <a:gd name="connsiteY56" fmla="*/ 790575 h 1297305"/>
                    <a:gd name="connsiteX57" fmla="*/ 1275398 w 1735454"/>
                    <a:gd name="connsiteY57" fmla="*/ 636270 h 1297305"/>
                    <a:gd name="connsiteX58" fmla="*/ 1190625 w 1735454"/>
                    <a:gd name="connsiteY58" fmla="*/ 509588 h 1297305"/>
                    <a:gd name="connsiteX59" fmla="*/ 1064895 w 1735454"/>
                    <a:gd name="connsiteY59" fmla="*/ 423862 h 1297305"/>
                    <a:gd name="connsiteX60" fmla="*/ 910590 w 1735454"/>
                    <a:gd name="connsiteY60" fmla="*/ 392430 h 1297305"/>
                    <a:gd name="connsiteX61" fmla="*/ 1043940 w 1735454"/>
                    <a:gd name="connsiteY61" fmla="*/ 186690 h 1297305"/>
                    <a:gd name="connsiteX62" fmla="*/ 1041083 w 1735454"/>
                    <a:gd name="connsiteY62" fmla="*/ 139065 h 1297305"/>
                    <a:gd name="connsiteX63" fmla="*/ 1002030 w 1735454"/>
                    <a:gd name="connsiteY63" fmla="*/ 121920 h 1297305"/>
                    <a:gd name="connsiteX64" fmla="*/ 843915 w 1735454"/>
                    <a:gd name="connsiteY64" fmla="*/ 121920 h 1297305"/>
                    <a:gd name="connsiteX65" fmla="*/ 804863 w 1735454"/>
                    <a:gd name="connsiteY65" fmla="*/ 137160 h 1297305"/>
                    <a:gd name="connsiteX66" fmla="*/ 802005 w 1735454"/>
                    <a:gd name="connsiteY66" fmla="*/ 186690 h 1297305"/>
                    <a:gd name="connsiteX67" fmla="*/ 805815 w 1735454"/>
                    <a:gd name="connsiteY67" fmla="*/ 238125 h 1297305"/>
                    <a:gd name="connsiteX68" fmla="*/ 843915 w 1735454"/>
                    <a:gd name="connsiteY68" fmla="*/ 253365 h 1297305"/>
                    <a:gd name="connsiteX69" fmla="*/ 1002030 w 1735454"/>
                    <a:gd name="connsiteY69" fmla="*/ 253365 h 1297305"/>
                    <a:gd name="connsiteX70" fmla="*/ 1041083 w 1735454"/>
                    <a:gd name="connsiteY70" fmla="*/ 236220 h 1297305"/>
                    <a:gd name="connsiteX71" fmla="*/ 1043940 w 1735454"/>
                    <a:gd name="connsiteY71" fmla="*/ 186690 h 1297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735454" h="1297305">
                      <a:moveTo>
                        <a:pt x="1167765" y="790575"/>
                      </a:moveTo>
                      <a:cubicBezTo>
                        <a:pt x="1167765" y="826135"/>
                        <a:pt x="1161098" y="859472"/>
                        <a:pt x="1147763" y="890588"/>
                      </a:cubicBezTo>
                      <a:cubicBezTo>
                        <a:pt x="1134428" y="921703"/>
                        <a:pt x="1116330" y="948690"/>
                        <a:pt x="1093470" y="971550"/>
                      </a:cubicBezTo>
                      <a:cubicBezTo>
                        <a:pt x="1070610" y="994410"/>
                        <a:pt x="1043940" y="1012508"/>
                        <a:pt x="1013460" y="1025843"/>
                      </a:cubicBezTo>
                      <a:cubicBezTo>
                        <a:pt x="982980" y="1039178"/>
                        <a:pt x="949960" y="1045845"/>
                        <a:pt x="914400" y="1045845"/>
                      </a:cubicBezTo>
                      <a:cubicBezTo>
                        <a:pt x="878840" y="1045845"/>
                        <a:pt x="845820" y="1039178"/>
                        <a:pt x="815340" y="1025843"/>
                      </a:cubicBezTo>
                      <a:cubicBezTo>
                        <a:pt x="784860" y="1012508"/>
                        <a:pt x="758190" y="994410"/>
                        <a:pt x="735330" y="971550"/>
                      </a:cubicBezTo>
                      <a:cubicBezTo>
                        <a:pt x="712470" y="948690"/>
                        <a:pt x="694373" y="921703"/>
                        <a:pt x="681038" y="890588"/>
                      </a:cubicBezTo>
                      <a:cubicBezTo>
                        <a:pt x="667703" y="859472"/>
                        <a:pt x="661035" y="826135"/>
                        <a:pt x="661035" y="790575"/>
                      </a:cubicBezTo>
                      <a:cubicBezTo>
                        <a:pt x="661035" y="756285"/>
                        <a:pt x="667703" y="723583"/>
                        <a:pt x="681038" y="692468"/>
                      </a:cubicBezTo>
                      <a:cubicBezTo>
                        <a:pt x="694373" y="661353"/>
                        <a:pt x="712470" y="634365"/>
                        <a:pt x="735330" y="611505"/>
                      </a:cubicBezTo>
                      <a:cubicBezTo>
                        <a:pt x="758190" y="588645"/>
                        <a:pt x="784860" y="570548"/>
                        <a:pt x="815340" y="557213"/>
                      </a:cubicBezTo>
                      <a:cubicBezTo>
                        <a:pt x="845820" y="543878"/>
                        <a:pt x="878840" y="537210"/>
                        <a:pt x="914400" y="537210"/>
                      </a:cubicBezTo>
                      <a:cubicBezTo>
                        <a:pt x="949960" y="537210"/>
                        <a:pt x="982980" y="543878"/>
                        <a:pt x="1013460" y="557213"/>
                      </a:cubicBezTo>
                      <a:cubicBezTo>
                        <a:pt x="1043940" y="570548"/>
                        <a:pt x="1070610" y="588645"/>
                        <a:pt x="1093470" y="611505"/>
                      </a:cubicBezTo>
                      <a:cubicBezTo>
                        <a:pt x="1116330" y="634365"/>
                        <a:pt x="1134428" y="661353"/>
                        <a:pt x="1147763" y="692468"/>
                      </a:cubicBezTo>
                      <a:cubicBezTo>
                        <a:pt x="1161098" y="723583"/>
                        <a:pt x="1167765" y="756285"/>
                        <a:pt x="1167765" y="790575"/>
                      </a:cubicBezTo>
                      <a:close/>
                      <a:moveTo>
                        <a:pt x="224790" y="1297305"/>
                      </a:moveTo>
                      <a:cubicBezTo>
                        <a:pt x="189230" y="1297305"/>
                        <a:pt x="157480" y="1294130"/>
                        <a:pt x="129540" y="1287780"/>
                      </a:cubicBezTo>
                      <a:cubicBezTo>
                        <a:pt x="101600" y="1281430"/>
                        <a:pt x="78105" y="1270635"/>
                        <a:pt x="59055" y="1255395"/>
                      </a:cubicBezTo>
                      <a:cubicBezTo>
                        <a:pt x="40005" y="1240155"/>
                        <a:pt x="25400" y="1219518"/>
                        <a:pt x="15240" y="1193483"/>
                      </a:cubicBezTo>
                      <a:cubicBezTo>
                        <a:pt x="5080" y="1167448"/>
                        <a:pt x="0" y="1134745"/>
                        <a:pt x="0" y="1095375"/>
                      </a:cubicBezTo>
                      <a:lnTo>
                        <a:pt x="0" y="451485"/>
                      </a:lnTo>
                      <a:cubicBezTo>
                        <a:pt x="0" y="380365"/>
                        <a:pt x="16828" y="330835"/>
                        <a:pt x="50482" y="302895"/>
                      </a:cubicBezTo>
                      <a:cubicBezTo>
                        <a:pt x="84138" y="274955"/>
                        <a:pt x="137160" y="260985"/>
                        <a:pt x="209550" y="260985"/>
                      </a:cubicBezTo>
                      <a:lnTo>
                        <a:pt x="529590" y="260985"/>
                      </a:lnTo>
                      <a:cubicBezTo>
                        <a:pt x="549910" y="260985"/>
                        <a:pt x="566738" y="257175"/>
                        <a:pt x="580073" y="249555"/>
                      </a:cubicBezTo>
                      <a:cubicBezTo>
                        <a:pt x="593408" y="241935"/>
                        <a:pt x="604203" y="231775"/>
                        <a:pt x="612458" y="219075"/>
                      </a:cubicBezTo>
                      <a:cubicBezTo>
                        <a:pt x="620713" y="206375"/>
                        <a:pt x="628015" y="191453"/>
                        <a:pt x="634365" y="174308"/>
                      </a:cubicBezTo>
                      <a:cubicBezTo>
                        <a:pt x="640715" y="157162"/>
                        <a:pt x="647700" y="139700"/>
                        <a:pt x="655320" y="121920"/>
                      </a:cubicBezTo>
                      <a:cubicBezTo>
                        <a:pt x="668020" y="88900"/>
                        <a:pt x="690245" y="60325"/>
                        <a:pt x="721995" y="36195"/>
                      </a:cubicBezTo>
                      <a:cubicBezTo>
                        <a:pt x="753745" y="12065"/>
                        <a:pt x="789940" y="0"/>
                        <a:pt x="830580" y="0"/>
                      </a:cubicBezTo>
                      <a:lnTo>
                        <a:pt x="1007745" y="0"/>
                      </a:lnTo>
                      <a:cubicBezTo>
                        <a:pt x="1054735" y="0"/>
                        <a:pt x="1093153" y="13017"/>
                        <a:pt x="1122998" y="39052"/>
                      </a:cubicBezTo>
                      <a:cubicBezTo>
                        <a:pt x="1152843" y="65087"/>
                        <a:pt x="1172845" y="92710"/>
                        <a:pt x="1183005" y="121920"/>
                      </a:cubicBezTo>
                      <a:cubicBezTo>
                        <a:pt x="1196975" y="160020"/>
                        <a:pt x="1215390" y="192723"/>
                        <a:pt x="1238250" y="220028"/>
                      </a:cubicBezTo>
                      <a:cubicBezTo>
                        <a:pt x="1261110" y="247332"/>
                        <a:pt x="1285240" y="260985"/>
                        <a:pt x="1310640" y="260985"/>
                      </a:cubicBezTo>
                      <a:lnTo>
                        <a:pt x="1552575" y="260985"/>
                      </a:lnTo>
                      <a:cubicBezTo>
                        <a:pt x="1608455" y="259715"/>
                        <a:pt x="1652905" y="274955"/>
                        <a:pt x="1685925" y="306705"/>
                      </a:cubicBezTo>
                      <a:cubicBezTo>
                        <a:pt x="1718945" y="338455"/>
                        <a:pt x="1735455" y="384810"/>
                        <a:pt x="1735455" y="445770"/>
                      </a:cubicBezTo>
                      <a:lnTo>
                        <a:pt x="1735455" y="1099185"/>
                      </a:lnTo>
                      <a:cubicBezTo>
                        <a:pt x="1735455" y="1163955"/>
                        <a:pt x="1718310" y="1213168"/>
                        <a:pt x="1684020" y="1246823"/>
                      </a:cubicBezTo>
                      <a:cubicBezTo>
                        <a:pt x="1649730" y="1280478"/>
                        <a:pt x="1604010" y="1297305"/>
                        <a:pt x="1546860" y="1297305"/>
                      </a:cubicBezTo>
                      <a:lnTo>
                        <a:pt x="224790" y="1297305"/>
                      </a:lnTo>
                      <a:close/>
                      <a:moveTo>
                        <a:pt x="910590" y="392430"/>
                      </a:moveTo>
                      <a:cubicBezTo>
                        <a:pt x="854710" y="392430"/>
                        <a:pt x="802640" y="402908"/>
                        <a:pt x="754380" y="423862"/>
                      </a:cubicBezTo>
                      <a:cubicBezTo>
                        <a:pt x="706120" y="444817"/>
                        <a:pt x="664210" y="473393"/>
                        <a:pt x="628650" y="509588"/>
                      </a:cubicBezTo>
                      <a:cubicBezTo>
                        <a:pt x="593090" y="545783"/>
                        <a:pt x="564833" y="588010"/>
                        <a:pt x="543878" y="636270"/>
                      </a:cubicBezTo>
                      <a:cubicBezTo>
                        <a:pt x="522923" y="684530"/>
                        <a:pt x="512445" y="735965"/>
                        <a:pt x="512445" y="790575"/>
                      </a:cubicBezTo>
                      <a:cubicBezTo>
                        <a:pt x="512445" y="846455"/>
                        <a:pt x="522923" y="898525"/>
                        <a:pt x="543878" y="946785"/>
                      </a:cubicBezTo>
                      <a:cubicBezTo>
                        <a:pt x="564833" y="995045"/>
                        <a:pt x="593090" y="1036955"/>
                        <a:pt x="628650" y="1072515"/>
                      </a:cubicBezTo>
                      <a:cubicBezTo>
                        <a:pt x="664210" y="1108075"/>
                        <a:pt x="706120" y="1136333"/>
                        <a:pt x="754380" y="1157288"/>
                      </a:cubicBezTo>
                      <a:cubicBezTo>
                        <a:pt x="802640" y="1178243"/>
                        <a:pt x="854710" y="1188720"/>
                        <a:pt x="910590" y="1188720"/>
                      </a:cubicBezTo>
                      <a:cubicBezTo>
                        <a:pt x="965200" y="1188720"/>
                        <a:pt x="1016635" y="1178243"/>
                        <a:pt x="1064895" y="1157288"/>
                      </a:cubicBezTo>
                      <a:cubicBezTo>
                        <a:pt x="1113155" y="1136333"/>
                        <a:pt x="1155065" y="1108075"/>
                        <a:pt x="1190625" y="1072515"/>
                      </a:cubicBezTo>
                      <a:cubicBezTo>
                        <a:pt x="1226185" y="1036955"/>
                        <a:pt x="1254443" y="995045"/>
                        <a:pt x="1275398" y="946785"/>
                      </a:cubicBezTo>
                      <a:cubicBezTo>
                        <a:pt x="1296353" y="898525"/>
                        <a:pt x="1306830" y="846455"/>
                        <a:pt x="1306830" y="790575"/>
                      </a:cubicBezTo>
                      <a:cubicBezTo>
                        <a:pt x="1306830" y="735965"/>
                        <a:pt x="1296353" y="684530"/>
                        <a:pt x="1275398" y="636270"/>
                      </a:cubicBezTo>
                      <a:cubicBezTo>
                        <a:pt x="1254443" y="588010"/>
                        <a:pt x="1226185" y="545783"/>
                        <a:pt x="1190625" y="509588"/>
                      </a:cubicBezTo>
                      <a:cubicBezTo>
                        <a:pt x="1155065" y="473393"/>
                        <a:pt x="1113155" y="444817"/>
                        <a:pt x="1064895" y="423862"/>
                      </a:cubicBezTo>
                      <a:cubicBezTo>
                        <a:pt x="1016635" y="402908"/>
                        <a:pt x="965200" y="392430"/>
                        <a:pt x="910590" y="392430"/>
                      </a:cubicBezTo>
                      <a:close/>
                      <a:moveTo>
                        <a:pt x="1043940" y="186690"/>
                      </a:moveTo>
                      <a:cubicBezTo>
                        <a:pt x="1043940" y="166370"/>
                        <a:pt x="1042987" y="150495"/>
                        <a:pt x="1041083" y="139065"/>
                      </a:cubicBezTo>
                      <a:cubicBezTo>
                        <a:pt x="1039178" y="127635"/>
                        <a:pt x="1026160" y="121920"/>
                        <a:pt x="1002030" y="121920"/>
                      </a:cubicBezTo>
                      <a:lnTo>
                        <a:pt x="843915" y="121920"/>
                      </a:lnTo>
                      <a:cubicBezTo>
                        <a:pt x="819785" y="120650"/>
                        <a:pt x="806768" y="125730"/>
                        <a:pt x="804863" y="137160"/>
                      </a:cubicBezTo>
                      <a:cubicBezTo>
                        <a:pt x="802958" y="148590"/>
                        <a:pt x="802005" y="165100"/>
                        <a:pt x="802005" y="186690"/>
                      </a:cubicBezTo>
                      <a:cubicBezTo>
                        <a:pt x="800735" y="210820"/>
                        <a:pt x="802005" y="227965"/>
                        <a:pt x="805815" y="238125"/>
                      </a:cubicBezTo>
                      <a:cubicBezTo>
                        <a:pt x="809625" y="248285"/>
                        <a:pt x="822325" y="253365"/>
                        <a:pt x="843915" y="253365"/>
                      </a:cubicBezTo>
                      <a:lnTo>
                        <a:pt x="1002030" y="253365"/>
                      </a:lnTo>
                      <a:cubicBezTo>
                        <a:pt x="1026160" y="253365"/>
                        <a:pt x="1039178" y="247650"/>
                        <a:pt x="1041083" y="236220"/>
                      </a:cubicBezTo>
                      <a:cubicBezTo>
                        <a:pt x="1042987" y="224790"/>
                        <a:pt x="1043940" y="208280"/>
                        <a:pt x="1043940" y="1866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55" name="文本框 54"/>
              <p:cNvSpPr txBox="1"/>
              <p:nvPr/>
            </p:nvSpPr>
            <p:spPr>
              <a:xfrm>
                <a:off x="10876463" y="3048001"/>
                <a:ext cx="615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相机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4062456" y="4437959"/>
              <a:ext cx="1038223" cy="1446800"/>
              <a:chOff x="12460063" y="1970533"/>
              <a:chExt cx="1038223" cy="1446800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2460063" y="1970533"/>
                <a:ext cx="1038223" cy="1038223"/>
                <a:chOff x="6451149" y="4147676"/>
                <a:chExt cx="1038223" cy="1038223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6451149" y="4147676"/>
                  <a:ext cx="1038223" cy="1038223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35" name="图形 33"/>
                <p:cNvSpPr/>
                <p:nvPr/>
              </p:nvSpPr>
              <p:spPr>
                <a:xfrm>
                  <a:off x="6668865" y="4374644"/>
                  <a:ext cx="602792" cy="584286"/>
                </a:xfrm>
                <a:custGeom>
                  <a:avLst/>
                  <a:gdLst>
                    <a:gd name="connsiteX0" fmla="*/ 1391525 w 1637079"/>
                    <a:gd name="connsiteY0" fmla="*/ 1493266 h 1586818"/>
                    <a:gd name="connsiteX1" fmla="*/ 1029021 w 1637079"/>
                    <a:gd name="connsiteY1" fmla="*/ 1493266 h 1586818"/>
                    <a:gd name="connsiteX2" fmla="*/ 912089 w 1637079"/>
                    <a:gd name="connsiteY2" fmla="*/ 1364641 h 1586818"/>
                    <a:gd name="connsiteX3" fmla="*/ 736687 w 1637079"/>
                    <a:gd name="connsiteY3" fmla="*/ 1364641 h 1586818"/>
                    <a:gd name="connsiteX4" fmla="*/ 619755 w 1637079"/>
                    <a:gd name="connsiteY4" fmla="*/ 1493266 h 1586818"/>
                    <a:gd name="connsiteX5" fmla="*/ 257259 w 1637079"/>
                    <a:gd name="connsiteY5" fmla="*/ 1493266 h 1586818"/>
                    <a:gd name="connsiteX6" fmla="*/ 210486 w 1637079"/>
                    <a:gd name="connsiteY6" fmla="*/ 1540038 h 1586818"/>
                    <a:gd name="connsiteX7" fmla="*/ 257259 w 1637079"/>
                    <a:gd name="connsiteY7" fmla="*/ 1586819 h 1586818"/>
                    <a:gd name="connsiteX8" fmla="*/ 1391525 w 1637079"/>
                    <a:gd name="connsiteY8" fmla="*/ 1586819 h 1586818"/>
                    <a:gd name="connsiteX9" fmla="*/ 1438297 w 1637079"/>
                    <a:gd name="connsiteY9" fmla="*/ 1540038 h 1586818"/>
                    <a:gd name="connsiteX10" fmla="*/ 1391525 w 1637079"/>
                    <a:gd name="connsiteY10" fmla="*/ 1493266 h 1586818"/>
                    <a:gd name="connsiteX11" fmla="*/ 1426603 w 1637079"/>
                    <a:gd name="connsiteY11" fmla="*/ 0 h 1586818"/>
                    <a:gd name="connsiteX12" fmla="*/ 198794 w 1637079"/>
                    <a:gd name="connsiteY12" fmla="*/ 0 h 1586818"/>
                    <a:gd name="connsiteX13" fmla="*/ 0 w 1637079"/>
                    <a:gd name="connsiteY13" fmla="*/ 198792 h 1586818"/>
                    <a:gd name="connsiteX14" fmla="*/ 0 w 1637079"/>
                    <a:gd name="connsiteY14" fmla="*/ 1039379 h 1586818"/>
                    <a:gd name="connsiteX15" fmla="*/ 198794 w 1637079"/>
                    <a:gd name="connsiteY15" fmla="*/ 1238171 h 1586818"/>
                    <a:gd name="connsiteX16" fmla="*/ 1426603 w 1637079"/>
                    <a:gd name="connsiteY16" fmla="*/ 1238171 h 1586818"/>
                    <a:gd name="connsiteX17" fmla="*/ 1637080 w 1637079"/>
                    <a:gd name="connsiteY17" fmla="*/ 1039379 h 1586818"/>
                    <a:gd name="connsiteX18" fmla="*/ 1637080 w 1637079"/>
                    <a:gd name="connsiteY18" fmla="*/ 198792 h 1586818"/>
                    <a:gd name="connsiteX19" fmla="*/ 1426603 w 1637079"/>
                    <a:gd name="connsiteY19" fmla="*/ 0 h 1586818"/>
                    <a:gd name="connsiteX20" fmla="*/ 287648 w 1637079"/>
                    <a:gd name="connsiteY20" fmla="*/ 179089 h 1586818"/>
                    <a:gd name="connsiteX21" fmla="*/ 887557 w 1637079"/>
                    <a:gd name="connsiteY21" fmla="*/ 179089 h 1586818"/>
                    <a:gd name="connsiteX22" fmla="*/ 935869 w 1637079"/>
                    <a:gd name="connsiteY22" fmla="*/ 235044 h 1586818"/>
                    <a:gd name="connsiteX23" fmla="*/ 879906 w 1637079"/>
                    <a:gd name="connsiteY23" fmla="*/ 291007 h 1586818"/>
                    <a:gd name="connsiteX24" fmla="*/ 643563 w 1637079"/>
                    <a:gd name="connsiteY24" fmla="*/ 291007 h 1586818"/>
                    <a:gd name="connsiteX25" fmla="*/ 643563 w 1637079"/>
                    <a:gd name="connsiteY25" fmla="*/ 804258 h 1586818"/>
                    <a:gd name="connsiteX26" fmla="*/ 587605 w 1637079"/>
                    <a:gd name="connsiteY26" fmla="*/ 860222 h 1586818"/>
                    <a:gd name="connsiteX27" fmla="*/ 531642 w 1637079"/>
                    <a:gd name="connsiteY27" fmla="*/ 804258 h 1586818"/>
                    <a:gd name="connsiteX28" fmla="*/ 531642 w 1637079"/>
                    <a:gd name="connsiteY28" fmla="*/ 291005 h 1586818"/>
                    <a:gd name="connsiteX29" fmla="*/ 287648 w 1637079"/>
                    <a:gd name="connsiteY29" fmla="*/ 291005 h 1586818"/>
                    <a:gd name="connsiteX30" fmla="*/ 231685 w 1637079"/>
                    <a:gd name="connsiteY30" fmla="*/ 235042 h 1586818"/>
                    <a:gd name="connsiteX31" fmla="*/ 287648 w 1637079"/>
                    <a:gd name="connsiteY31" fmla="*/ 179089 h 1586818"/>
                    <a:gd name="connsiteX32" fmla="*/ 1334131 w 1637079"/>
                    <a:gd name="connsiteY32" fmla="*/ 1075428 h 1586818"/>
                    <a:gd name="connsiteX33" fmla="*/ 287641 w 1637079"/>
                    <a:gd name="connsiteY33" fmla="*/ 1075428 h 1586818"/>
                    <a:gd name="connsiteX34" fmla="*/ 231685 w 1637079"/>
                    <a:gd name="connsiteY34" fmla="*/ 1019465 h 1586818"/>
                    <a:gd name="connsiteX35" fmla="*/ 287641 w 1637079"/>
                    <a:gd name="connsiteY35" fmla="*/ 963506 h 1586818"/>
                    <a:gd name="connsiteX36" fmla="*/ 1334131 w 1637079"/>
                    <a:gd name="connsiteY36" fmla="*/ 963506 h 1586818"/>
                    <a:gd name="connsiteX37" fmla="*/ 1390094 w 1637079"/>
                    <a:gd name="connsiteY37" fmla="*/ 1019465 h 1586818"/>
                    <a:gd name="connsiteX38" fmla="*/ 1334131 w 1637079"/>
                    <a:gd name="connsiteY38" fmla="*/ 1075428 h 1586818"/>
                    <a:gd name="connsiteX39" fmla="*/ 1334131 w 1637079"/>
                    <a:gd name="connsiteY39" fmla="*/ 813053 h 1586818"/>
                    <a:gd name="connsiteX40" fmla="*/ 1138260 w 1637079"/>
                    <a:gd name="connsiteY40" fmla="*/ 813053 h 1586818"/>
                    <a:gd name="connsiteX41" fmla="*/ 1082305 w 1637079"/>
                    <a:gd name="connsiteY41" fmla="*/ 757090 h 1586818"/>
                    <a:gd name="connsiteX42" fmla="*/ 1138260 w 1637079"/>
                    <a:gd name="connsiteY42" fmla="*/ 701127 h 1586818"/>
                    <a:gd name="connsiteX43" fmla="*/ 1334131 w 1637079"/>
                    <a:gd name="connsiteY43" fmla="*/ 701127 h 1586818"/>
                    <a:gd name="connsiteX44" fmla="*/ 1390094 w 1637079"/>
                    <a:gd name="connsiteY44" fmla="*/ 757090 h 1586818"/>
                    <a:gd name="connsiteX45" fmla="*/ 1334131 w 1637079"/>
                    <a:gd name="connsiteY45" fmla="*/ 813053 h 1586818"/>
                    <a:gd name="connsiteX46" fmla="*/ 1334131 w 1637079"/>
                    <a:gd name="connsiteY46" fmla="*/ 550678 h 1586818"/>
                    <a:gd name="connsiteX47" fmla="*/ 1138260 w 1637079"/>
                    <a:gd name="connsiteY47" fmla="*/ 550678 h 1586818"/>
                    <a:gd name="connsiteX48" fmla="*/ 1082305 w 1637079"/>
                    <a:gd name="connsiteY48" fmla="*/ 494715 h 1586818"/>
                    <a:gd name="connsiteX49" fmla="*/ 1138260 w 1637079"/>
                    <a:gd name="connsiteY49" fmla="*/ 438752 h 1586818"/>
                    <a:gd name="connsiteX50" fmla="*/ 1334131 w 1637079"/>
                    <a:gd name="connsiteY50" fmla="*/ 438752 h 1586818"/>
                    <a:gd name="connsiteX51" fmla="*/ 1390094 w 1637079"/>
                    <a:gd name="connsiteY51" fmla="*/ 494715 h 1586818"/>
                    <a:gd name="connsiteX52" fmla="*/ 1334131 w 1637079"/>
                    <a:gd name="connsiteY52" fmla="*/ 550678 h 1586818"/>
                    <a:gd name="connsiteX53" fmla="*/ 1334131 w 1637079"/>
                    <a:gd name="connsiteY53" fmla="*/ 288301 h 1586818"/>
                    <a:gd name="connsiteX54" fmla="*/ 1138260 w 1637079"/>
                    <a:gd name="connsiteY54" fmla="*/ 288301 h 1586818"/>
                    <a:gd name="connsiteX55" fmla="*/ 1082305 w 1637079"/>
                    <a:gd name="connsiteY55" fmla="*/ 232338 h 1586818"/>
                    <a:gd name="connsiteX56" fmla="*/ 1138260 w 1637079"/>
                    <a:gd name="connsiteY56" fmla="*/ 176374 h 1586818"/>
                    <a:gd name="connsiteX57" fmla="*/ 1334131 w 1637079"/>
                    <a:gd name="connsiteY57" fmla="*/ 176374 h 1586818"/>
                    <a:gd name="connsiteX58" fmla="*/ 1390094 w 1637079"/>
                    <a:gd name="connsiteY58" fmla="*/ 232338 h 1586818"/>
                    <a:gd name="connsiteX59" fmla="*/ 1334131 w 1637079"/>
                    <a:gd name="connsiteY59" fmla="*/ 288301 h 158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37079" h="1586818">
                      <a:moveTo>
                        <a:pt x="1391525" y="1493266"/>
                      </a:moveTo>
                      <a:lnTo>
                        <a:pt x="1029021" y="1493266"/>
                      </a:lnTo>
                      <a:cubicBezTo>
                        <a:pt x="993942" y="1458186"/>
                        <a:pt x="970556" y="1364641"/>
                        <a:pt x="912089" y="1364641"/>
                      </a:cubicBezTo>
                      <a:lnTo>
                        <a:pt x="736687" y="1364641"/>
                      </a:lnTo>
                      <a:cubicBezTo>
                        <a:pt x="678220" y="1364641"/>
                        <a:pt x="643140" y="1446494"/>
                        <a:pt x="619755" y="1493266"/>
                      </a:cubicBezTo>
                      <a:lnTo>
                        <a:pt x="257259" y="1493266"/>
                      </a:lnTo>
                      <a:cubicBezTo>
                        <a:pt x="222179" y="1493266"/>
                        <a:pt x="198796" y="1516657"/>
                        <a:pt x="210486" y="1540038"/>
                      </a:cubicBezTo>
                      <a:cubicBezTo>
                        <a:pt x="210486" y="1563435"/>
                        <a:pt x="233875" y="1586819"/>
                        <a:pt x="257259" y="1586819"/>
                      </a:cubicBezTo>
                      <a:lnTo>
                        <a:pt x="1391525" y="1586819"/>
                      </a:lnTo>
                      <a:cubicBezTo>
                        <a:pt x="1414912" y="1586819"/>
                        <a:pt x="1438297" y="1563435"/>
                        <a:pt x="1438297" y="1540038"/>
                      </a:cubicBezTo>
                      <a:cubicBezTo>
                        <a:pt x="1438297" y="1516655"/>
                        <a:pt x="1414910" y="1493266"/>
                        <a:pt x="1391525" y="1493266"/>
                      </a:cubicBezTo>
                      <a:close/>
                      <a:moveTo>
                        <a:pt x="1426603" y="0"/>
                      </a:moveTo>
                      <a:lnTo>
                        <a:pt x="198794" y="0"/>
                      </a:lnTo>
                      <a:cubicBezTo>
                        <a:pt x="93547" y="0"/>
                        <a:pt x="0" y="93549"/>
                        <a:pt x="0" y="198792"/>
                      </a:cubicBezTo>
                      <a:lnTo>
                        <a:pt x="0" y="1039379"/>
                      </a:lnTo>
                      <a:cubicBezTo>
                        <a:pt x="0" y="1144618"/>
                        <a:pt x="81852" y="1238171"/>
                        <a:pt x="198794" y="1238171"/>
                      </a:cubicBezTo>
                      <a:lnTo>
                        <a:pt x="1426603" y="1238171"/>
                      </a:lnTo>
                      <a:cubicBezTo>
                        <a:pt x="1543535" y="1238171"/>
                        <a:pt x="1637080" y="1156311"/>
                        <a:pt x="1637080" y="1039379"/>
                      </a:cubicBezTo>
                      <a:lnTo>
                        <a:pt x="1637080" y="198792"/>
                      </a:lnTo>
                      <a:cubicBezTo>
                        <a:pt x="1637082" y="93549"/>
                        <a:pt x="1543535" y="0"/>
                        <a:pt x="1426603" y="0"/>
                      </a:cubicBezTo>
                      <a:close/>
                      <a:moveTo>
                        <a:pt x="287648" y="179089"/>
                      </a:moveTo>
                      <a:lnTo>
                        <a:pt x="887557" y="179089"/>
                      </a:lnTo>
                      <a:cubicBezTo>
                        <a:pt x="918466" y="179089"/>
                        <a:pt x="935869" y="204142"/>
                        <a:pt x="935869" y="235044"/>
                      </a:cubicBezTo>
                      <a:cubicBezTo>
                        <a:pt x="935869" y="265954"/>
                        <a:pt x="910816" y="291007"/>
                        <a:pt x="879906" y="291007"/>
                      </a:cubicBezTo>
                      <a:lnTo>
                        <a:pt x="643563" y="291007"/>
                      </a:lnTo>
                      <a:lnTo>
                        <a:pt x="643563" y="804258"/>
                      </a:lnTo>
                      <a:cubicBezTo>
                        <a:pt x="643563" y="835165"/>
                        <a:pt x="618510" y="860222"/>
                        <a:pt x="587605" y="860222"/>
                      </a:cubicBezTo>
                      <a:cubicBezTo>
                        <a:pt x="556697" y="860222"/>
                        <a:pt x="531642" y="835165"/>
                        <a:pt x="531642" y="804258"/>
                      </a:cubicBezTo>
                      <a:lnTo>
                        <a:pt x="531642" y="291005"/>
                      </a:lnTo>
                      <a:lnTo>
                        <a:pt x="287648" y="291005"/>
                      </a:lnTo>
                      <a:cubicBezTo>
                        <a:pt x="256746" y="291005"/>
                        <a:pt x="231685" y="265952"/>
                        <a:pt x="231685" y="235042"/>
                      </a:cubicBezTo>
                      <a:cubicBezTo>
                        <a:pt x="231685" y="204140"/>
                        <a:pt x="256746" y="179089"/>
                        <a:pt x="287648" y="179089"/>
                      </a:cubicBezTo>
                      <a:close/>
                      <a:moveTo>
                        <a:pt x="1334131" y="1075428"/>
                      </a:moveTo>
                      <a:lnTo>
                        <a:pt x="287641" y="1075428"/>
                      </a:lnTo>
                      <a:cubicBezTo>
                        <a:pt x="256738" y="1075428"/>
                        <a:pt x="231685" y="1050372"/>
                        <a:pt x="231685" y="1019465"/>
                      </a:cubicBezTo>
                      <a:cubicBezTo>
                        <a:pt x="231685" y="988555"/>
                        <a:pt x="256738" y="963506"/>
                        <a:pt x="287641" y="963506"/>
                      </a:cubicBezTo>
                      <a:lnTo>
                        <a:pt x="1334131" y="963506"/>
                      </a:lnTo>
                      <a:cubicBezTo>
                        <a:pt x="1365034" y="963506"/>
                        <a:pt x="1390094" y="988555"/>
                        <a:pt x="1390094" y="1019465"/>
                      </a:cubicBezTo>
                      <a:cubicBezTo>
                        <a:pt x="1390094" y="1050373"/>
                        <a:pt x="1365034" y="1075428"/>
                        <a:pt x="1334131" y="1075428"/>
                      </a:cubicBezTo>
                      <a:close/>
                      <a:moveTo>
                        <a:pt x="1334131" y="813053"/>
                      </a:moveTo>
                      <a:lnTo>
                        <a:pt x="1138260" y="813053"/>
                      </a:lnTo>
                      <a:cubicBezTo>
                        <a:pt x="1107358" y="813053"/>
                        <a:pt x="1082305" y="788000"/>
                        <a:pt x="1082305" y="757090"/>
                      </a:cubicBezTo>
                      <a:cubicBezTo>
                        <a:pt x="1082305" y="726186"/>
                        <a:pt x="1107358" y="701127"/>
                        <a:pt x="1138260" y="701127"/>
                      </a:cubicBezTo>
                      <a:lnTo>
                        <a:pt x="1334131" y="701127"/>
                      </a:lnTo>
                      <a:cubicBezTo>
                        <a:pt x="1365034" y="701127"/>
                        <a:pt x="1390094" y="726186"/>
                        <a:pt x="1390094" y="757090"/>
                      </a:cubicBezTo>
                      <a:cubicBezTo>
                        <a:pt x="1390094" y="788002"/>
                        <a:pt x="1365034" y="813053"/>
                        <a:pt x="1334131" y="813053"/>
                      </a:cubicBezTo>
                      <a:close/>
                      <a:moveTo>
                        <a:pt x="1334131" y="550678"/>
                      </a:moveTo>
                      <a:lnTo>
                        <a:pt x="1138260" y="550678"/>
                      </a:lnTo>
                      <a:cubicBezTo>
                        <a:pt x="1107358" y="550678"/>
                        <a:pt x="1082305" y="525625"/>
                        <a:pt x="1082305" y="494715"/>
                      </a:cubicBezTo>
                      <a:cubicBezTo>
                        <a:pt x="1082305" y="463810"/>
                        <a:pt x="1107358" y="438752"/>
                        <a:pt x="1138260" y="438752"/>
                      </a:cubicBezTo>
                      <a:lnTo>
                        <a:pt x="1334131" y="438752"/>
                      </a:lnTo>
                      <a:cubicBezTo>
                        <a:pt x="1365034" y="438752"/>
                        <a:pt x="1390094" y="463810"/>
                        <a:pt x="1390094" y="494715"/>
                      </a:cubicBezTo>
                      <a:cubicBezTo>
                        <a:pt x="1390094" y="525625"/>
                        <a:pt x="1365034" y="550678"/>
                        <a:pt x="1334131" y="550678"/>
                      </a:cubicBezTo>
                      <a:close/>
                      <a:moveTo>
                        <a:pt x="1334131" y="288301"/>
                      </a:moveTo>
                      <a:lnTo>
                        <a:pt x="1138260" y="288301"/>
                      </a:lnTo>
                      <a:cubicBezTo>
                        <a:pt x="1107358" y="288301"/>
                        <a:pt x="1082305" y="263248"/>
                        <a:pt x="1082305" y="232338"/>
                      </a:cubicBezTo>
                      <a:cubicBezTo>
                        <a:pt x="1082305" y="201433"/>
                        <a:pt x="1107358" y="176374"/>
                        <a:pt x="1138260" y="176374"/>
                      </a:cubicBezTo>
                      <a:lnTo>
                        <a:pt x="1334131" y="176374"/>
                      </a:lnTo>
                      <a:cubicBezTo>
                        <a:pt x="1365034" y="176374"/>
                        <a:pt x="1390094" y="201433"/>
                        <a:pt x="1390094" y="232338"/>
                      </a:cubicBezTo>
                      <a:cubicBezTo>
                        <a:pt x="1390094" y="263249"/>
                        <a:pt x="1365034" y="288301"/>
                        <a:pt x="1334131" y="2883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12517510" y="3048001"/>
                <a:ext cx="923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提词器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253117" y="2551103"/>
            <a:ext cx="7685765" cy="1446800"/>
            <a:chOff x="1814461" y="2551103"/>
            <a:chExt cx="7685765" cy="1446800"/>
          </a:xfrm>
        </p:grpSpPr>
        <p:grpSp>
          <p:nvGrpSpPr>
            <p:cNvPr id="57" name="组合 56"/>
            <p:cNvGrpSpPr/>
            <p:nvPr/>
          </p:nvGrpSpPr>
          <p:grpSpPr>
            <a:xfrm>
              <a:off x="1814461" y="2551103"/>
              <a:ext cx="1038223" cy="1446800"/>
              <a:chOff x="1690463" y="1970533"/>
              <a:chExt cx="1038223" cy="1446800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690463" y="1970533"/>
                <a:ext cx="1038223" cy="1038223"/>
                <a:chOff x="5057777" y="2725276"/>
                <a:chExt cx="1038223" cy="1038223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5057777" y="2725276"/>
                  <a:ext cx="1038223" cy="1038223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8" name="图形 4"/>
                <p:cNvSpPr/>
                <p:nvPr/>
              </p:nvSpPr>
              <p:spPr>
                <a:xfrm>
                  <a:off x="5290005" y="2957056"/>
                  <a:ext cx="573766" cy="574664"/>
                </a:xfrm>
                <a:custGeom>
                  <a:avLst/>
                  <a:gdLst>
                    <a:gd name="connsiteX0" fmla="*/ 1366325 w 1902028"/>
                    <a:gd name="connsiteY0" fmla="*/ 1730090 h 1905000"/>
                    <a:gd name="connsiteX1" fmla="*/ 1584713 w 1902028"/>
                    <a:gd name="connsiteY1" fmla="*/ 1138817 h 1905000"/>
                    <a:gd name="connsiteX2" fmla="*/ 1161003 w 1902028"/>
                    <a:gd name="connsiteY2" fmla="*/ 1138817 h 1905000"/>
                    <a:gd name="connsiteX3" fmla="*/ 1726572 w 1902028"/>
                    <a:gd name="connsiteY3" fmla="*/ 347919 h 1905000"/>
                    <a:gd name="connsiteX4" fmla="*/ 1739638 w 1902028"/>
                    <a:gd name="connsiteY4" fmla="*/ 355524 h 1905000"/>
                    <a:gd name="connsiteX5" fmla="*/ 1491385 w 1902028"/>
                    <a:gd name="connsiteY5" fmla="*/ 963907 h 1905000"/>
                    <a:gd name="connsiteX6" fmla="*/ 1902029 w 1902028"/>
                    <a:gd name="connsiteY6" fmla="*/ 963907 h 1905000"/>
                    <a:gd name="connsiteX7" fmla="*/ 1383124 w 1902028"/>
                    <a:gd name="connsiteY7" fmla="*/ 1737695 h 1905000"/>
                    <a:gd name="connsiteX8" fmla="*/ 1366325 w 1902028"/>
                    <a:gd name="connsiteY8" fmla="*/ 1730090 h 1905000"/>
                    <a:gd name="connsiteX9" fmla="*/ 955681 w 1902028"/>
                    <a:gd name="connsiteY9" fmla="*/ 461991 h 1905000"/>
                    <a:gd name="connsiteX10" fmla="*/ 847420 w 1902028"/>
                    <a:gd name="connsiteY10" fmla="*/ 461991 h 1905000"/>
                    <a:gd name="connsiteX11" fmla="*/ 847420 w 1902028"/>
                    <a:gd name="connsiteY11" fmla="*/ 95060 h 1905000"/>
                    <a:gd name="connsiteX12" fmla="*/ 754092 w 1902028"/>
                    <a:gd name="connsiteY12" fmla="*/ 0 h 1905000"/>
                    <a:gd name="connsiteX13" fmla="*/ 660764 w 1902028"/>
                    <a:gd name="connsiteY13" fmla="*/ 95060 h 1905000"/>
                    <a:gd name="connsiteX14" fmla="*/ 660764 w 1902028"/>
                    <a:gd name="connsiteY14" fmla="*/ 461991 h 1905000"/>
                    <a:gd name="connsiteX15" fmla="*/ 401311 w 1902028"/>
                    <a:gd name="connsiteY15" fmla="*/ 461991 h 1905000"/>
                    <a:gd name="connsiteX16" fmla="*/ 401311 w 1902028"/>
                    <a:gd name="connsiteY16" fmla="*/ 95060 h 1905000"/>
                    <a:gd name="connsiteX17" fmla="*/ 307983 w 1902028"/>
                    <a:gd name="connsiteY17" fmla="*/ 0 h 1905000"/>
                    <a:gd name="connsiteX18" fmla="*/ 214655 w 1902028"/>
                    <a:gd name="connsiteY18" fmla="*/ 95060 h 1905000"/>
                    <a:gd name="connsiteX19" fmla="*/ 214655 w 1902028"/>
                    <a:gd name="connsiteY19" fmla="*/ 461991 h 1905000"/>
                    <a:gd name="connsiteX20" fmla="*/ 108261 w 1902028"/>
                    <a:gd name="connsiteY20" fmla="*/ 461991 h 1905000"/>
                    <a:gd name="connsiteX21" fmla="*/ 0 w 1902028"/>
                    <a:gd name="connsiteY21" fmla="*/ 572261 h 1905000"/>
                    <a:gd name="connsiteX22" fmla="*/ 0 w 1902028"/>
                    <a:gd name="connsiteY22" fmla="*/ 733862 h 1905000"/>
                    <a:gd name="connsiteX23" fmla="*/ 108261 w 1902028"/>
                    <a:gd name="connsiteY23" fmla="*/ 844132 h 1905000"/>
                    <a:gd name="connsiteX24" fmla="*/ 130659 w 1902028"/>
                    <a:gd name="connsiteY24" fmla="*/ 844132 h 1905000"/>
                    <a:gd name="connsiteX25" fmla="*/ 130659 w 1902028"/>
                    <a:gd name="connsiteY25" fmla="*/ 1161632 h 1905000"/>
                    <a:gd name="connsiteX26" fmla="*/ 309850 w 1902028"/>
                    <a:gd name="connsiteY26" fmla="*/ 1359356 h 1905000"/>
                    <a:gd name="connsiteX27" fmla="*/ 375179 w 1902028"/>
                    <a:gd name="connsiteY27" fmla="*/ 1572291 h 1905000"/>
                    <a:gd name="connsiteX28" fmla="*/ 440509 w 1902028"/>
                    <a:gd name="connsiteY28" fmla="*/ 1572291 h 1905000"/>
                    <a:gd name="connsiteX29" fmla="*/ 440509 w 1902028"/>
                    <a:gd name="connsiteY29" fmla="*/ 1905000 h 1905000"/>
                    <a:gd name="connsiteX30" fmla="*/ 623432 w 1902028"/>
                    <a:gd name="connsiteY30" fmla="*/ 1905000 h 1905000"/>
                    <a:gd name="connsiteX31" fmla="*/ 623432 w 1902028"/>
                    <a:gd name="connsiteY31" fmla="*/ 1572291 h 1905000"/>
                    <a:gd name="connsiteX32" fmla="*/ 688762 w 1902028"/>
                    <a:gd name="connsiteY32" fmla="*/ 1572291 h 1905000"/>
                    <a:gd name="connsiteX33" fmla="*/ 754092 w 1902028"/>
                    <a:gd name="connsiteY33" fmla="*/ 1359356 h 1905000"/>
                    <a:gd name="connsiteX34" fmla="*/ 933282 w 1902028"/>
                    <a:gd name="connsiteY34" fmla="*/ 1161632 h 1905000"/>
                    <a:gd name="connsiteX35" fmla="*/ 933282 w 1902028"/>
                    <a:gd name="connsiteY35" fmla="*/ 844132 h 1905000"/>
                    <a:gd name="connsiteX36" fmla="*/ 955681 w 1902028"/>
                    <a:gd name="connsiteY36" fmla="*/ 844132 h 1905000"/>
                    <a:gd name="connsiteX37" fmla="*/ 1063942 w 1902028"/>
                    <a:gd name="connsiteY37" fmla="*/ 733862 h 1905000"/>
                    <a:gd name="connsiteX38" fmla="*/ 1063942 w 1902028"/>
                    <a:gd name="connsiteY38" fmla="*/ 572261 h 1905000"/>
                    <a:gd name="connsiteX39" fmla="*/ 955681 w 1902028"/>
                    <a:gd name="connsiteY39" fmla="*/ 461991 h 1905000"/>
                    <a:gd name="connsiteX40" fmla="*/ 724227 w 1902028"/>
                    <a:gd name="connsiteY40" fmla="*/ 1068473 h 1905000"/>
                    <a:gd name="connsiteX41" fmla="*/ 699962 w 1902028"/>
                    <a:gd name="connsiteY41" fmla="*/ 1093189 h 1905000"/>
                    <a:gd name="connsiteX42" fmla="*/ 643965 w 1902028"/>
                    <a:gd name="connsiteY42" fmla="*/ 1093189 h 1905000"/>
                    <a:gd name="connsiteX43" fmla="*/ 554370 w 1902028"/>
                    <a:gd name="connsiteY43" fmla="*/ 1228174 h 1905000"/>
                    <a:gd name="connsiteX44" fmla="*/ 541304 w 1902028"/>
                    <a:gd name="connsiteY44" fmla="*/ 1235779 h 1905000"/>
                    <a:gd name="connsiteX45" fmla="*/ 515172 w 1902028"/>
                    <a:gd name="connsiteY45" fmla="*/ 1235779 h 1905000"/>
                    <a:gd name="connsiteX46" fmla="*/ 500239 w 1902028"/>
                    <a:gd name="connsiteY46" fmla="*/ 1228174 h 1905000"/>
                    <a:gd name="connsiteX47" fmla="*/ 421843 w 1902028"/>
                    <a:gd name="connsiteY47" fmla="*/ 1093189 h 1905000"/>
                    <a:gd name="connsiteX48" fmla="*/ 362113 w 1902028"/>
                    <a:gd name="connsiteY48" fmla="*/ 1093189 h 1905000"/>
                    <a:gd name="connsiteX49" fmla="*/ 337848 w 1902028"/>
                    <a:gd name="connsiteY49" fmla="*/ 1068473 h 1905000"/>
                    <a:gd name="connsiteX50" fmla="*/ 337848 w 1902028"/>
                    <a:gd name="connsiteY50" fmla="*/ 944895 h 1905000"/>
                    <a:gd name="connsiteX51" fmla="*/ 362113 w 1902028"/>
                    <a:gd name="connsiteY51" fmla="*/ 920180 h 1905000"/>
                    <a:gd name="connsiteX52" fmla="*/ 696228 w 1902028"/>
                    <a:gd name="connsiteY52" fmla="*/ 920180 h 1905000"/>
                    <a:gd name="connsiteX53" fmla="*/ 720494 w 1902028"/>
                    <a:gd name="connsiteY53" fmla="*/ 944895 h 1905000"/>
                    <a:gd name="connsiteX54" fmla="*/ 720494 w 1902028"/>
                    <a:gd name="connsiteY54" fmla="*/ 1068473 h 1905000"/>
                    <a:gd name="connsiteX55" fmla="*/ 810089 w 1902028"/>
                    <a:gd name="connsiteY55" fmla="*/ 669222 h 1905000"/>
                    <a:gd name="connsiteX56" fmla="*/ 251986 w 1902028"/>
                    <a:gd name="connsiteY56" fmla="*/ 669222 h 1905000"/>
                    <a:gd name="connsiteX57" fmla="*/ 227721 w 1902028"/>
                    <a:gd name="connsiteY57" fmla="*/ 644506 h 1905000"/>
                    <a:gd name="connsiteX58" fmla="*/ 251986 w 1902028"/>
                    <a:gd name="connsiteY58" fmla="*/ 619790 h 1905000"/>
                    <a:gd name="connsiteX59" fmla="*/ 810089 w 1902028"/>
                    <a:gd name="connsiteY59" fmla="*/ 619790 h 1905000"/>
                    <a:gd name="connsiteX60" fmla="*/ 834354 w 1902028"/>
                    <a:gd name="connsiteY60" fmla="*/ 644506 h 1905000"/>
                    <a:gd name="connsiteX61" fmla="*/ 810089 w 1902028"/>
                    <a:gd name="connsiteY61" fmla="*/ 669222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1902028" h="1905000">
                      <a:moveTo>
                        <a:pt x="1366325" y="1730090"/>
                      </a:moveTo>
                      <a:lnTo>
                        <a:pt x="1584713" y="1138817"/>
                      </a:lnTo>
                      <a:lnTo>
                        <a:pt x="1161003" y="1138817"/>
                      </a:lnTo>
                      <a:lnTo>
                        <a:pt x="1726572" y="347919"/>
                      </a:lnTo>
                      <a:cubicBezTo>
                        <a:pt x="1732171" y="340314"/>
                        <a:pt x="1741504" y="347919"/>
                        <a:pt x="1739638" y="355524"/>
                      </a:cubicBezTo>
                      <a:lnTo>
                        <a:pt x="1491385" y="963907"/>
                      </a:lnTo>
                      <a:lnTo>
                        <a:pt x="1902029" y="963907"/>
                      </a:lnTo>
                      <a:lnTo>
                        <a:pt x="1383124" y="1737695"/>
                      </a:lnTo>
                      <a:cubicBezTo>
                        <a:pt x="1377524" y="1749102"/>
                        <a:pt x="1362592" y="1739596"/>
                        <a:pt x="1366325" y="1730090"/>
                      </a:cubicBezTo>
                      <a:close/>
                      <a:moveTo>
                        <a:pt x="955681" y="461991"/>
                      </a:moveTo>
                      <a:lnTo>
                        <a:pt x="847420" y="461991"/>
                      </a:lnTo>
                      <a:lnTo>
                        <a:pt x="847420" y="95060"/>
                      </a:lnTo>
                      <a:cubicBezTo>
                        <a:pt x="847420" y="41826"/>
                        <a:pt x="804489" y="0"/>
                        <a:pt x="754092" y="0"/>
                      </a:cubicBezTo>
                      <a:cubicBezTo>
                        <a:pt x="703695" y="0"/>
                        <a:pt x="660764" y="43728"/>
                        <a:pt x="660764" y="95060"/>
                      </a:cubicBezTo>
                      <a:lnTo>
                        <a:pt x="660764" y="461991"/>
                      </a:lnTo>
                      <a:lnTo>
                        <a:pt x="401311" y="461991"/>
                      </a:lnTo>
                      <a:lnTo>
                        <a:pt x="401311" y="95060"/>
                      </a:lnTo>
                      <a:cubicBezTo>
                        <a:pt x="401311" y="41826"/>
                        <a:pt x="358380" y="0"/>
                        <a:pt x="307983" y="0"/>
                      </a:cubicBezTo>
                      <a:cubicBezTo>
                        <a:pt x="257586" y="0"/>
                        <a:pt x="214655" y="43728"/>
                        <a:pt x="214655" y="95060"/>
                      </a:cubicBezTo>
                      <a:lnTo>
                        <a:pt x="214655" y="461991"/>
                      </a:lnTo>
                      <a:lnTo>
                        <a:pt x="108261" y="461991"/>
                      </a:lnTo>
                      <a:cubicBezTo>
                        <a:pt x="48531" y="461991"/>
                        <a:pt x="0" y="511422"/>
                        <a:pt x="0" y="572261"/>
                      </a:cubicBezTo>
                      <a:lnTo>
                        <a:pt x="0" y="733862"/>
                      </a:lnTo>
                      <a:cubicBezTo>
                        <a:pt x="0" y="794701"/>
                        <a:pt x="48531" y="844132"/>
                        <a:pt x="108261" y="844132"/>
                      </a:cubicBezTo>
                      <a:lnTo>
                        <a:pt x="130659" y="844132"/>
                      </a:lnTo>
                      <a:lnTo>
                        <a:pt x="130659" y="1161632"/>
                      </a:lnTo>
                      <a:lnTo>
                        <a:pt x="309850" y="1359356"/>
                      </a:lnTo>
                      <a:lnTo>
                        <a:pt x="375179" y="1572291"/>
                      </a:lnTo>
                      <a:lnTo>
                        <a:pt x="440509" y="1572291"/>
                      </a:lnTo>
                      <a:lnTo>
                        <a:pt x="440509" y="1905000"/>
                      </a:lnTo>
                      <a:lnTo>
                        <a:pt x="623432" y="1905000"/>
                      </a:lnTo>
                      <a:lnTo>
                        <a:pt x="623432" y="1572291"/>
                      </a:lnTo>
                      <a:lnTo>
                        <a:pt x="688762" y="1572291"/>
                      </a:lnTo>
                      <a:lnTo>
                        <a:pt x="754092" y="1359356"/>
                      </a:lnTo>
                      <a:lnTo>
                        <a:pt x="933282" y="1161632"/>
                      </a:lnTo>
                      <a:lnTo>
                        <a:pt x="933282" y="844132"/>
                      </a:lnTo>
                      <a:lnTo>
                        <a:pt x="955681" y="844132"/>
                      </a:lnTo>
                      <a:cubicBezTo>
                        <a:pt x="1015411" y="844132"/>
                        <a:pt x="1063942" y="794701"/>
                        <a:pt x="1063942" y="733862"/>
                      </a:cubicBezTo>
                      <a:lnTo>
                        <a:pt x="1063942" y="572261"/>
                      </a:lnTo>
                      <a:cubicBezTo>
                        <a:pt x="1063942" y="511422"/>
                        <a:pt x="1015411" y="461991"/>
                        <a:pt x="955681" y="461991"/>
                      </a:cubicBezTo>
                      <a:close/>
                      <a:moveTo>
                        <a:pt x="724227" y="1068473"/>
                      </a:moveTo>
                      <a:cubicBezTo>
                        <a:pt x="724227" y="1081782"/>
                        <a:pt x="713027" y="1093189"/>
                        <a:pt x="699962" y="1093189"/>
                      </a:cubicBezTo>
                      <a:lnTo>
                        <a:pt x="643965" y="1093189"/>
                      </a:lnTo>
                      <a:lnTo>
                        <a:pt x="554370" y="1228174"/>
                      </a:lnTo>
                      <a:cubicBezTo>
                        <a:pt x="550636" y="1231976"/>
                        <a:pt x="546903" y="1235779"/>
                        <a:pt x="541304" y="1235779"/>
                      </a:cubicBezTo>
                      <a:lnTo>
                        <a:pt x="515172" y="1235779"/>
                      </a:lnTo>
                      <a:cubicBezTo>
                        <a:pt x="509572" y="1235779"/>
                        <a:pt x="503972" y="1231976"/>
                        <a:pt x="500239" y="1228174"/>
                      </a:cubicBezTo>
                      <a:lnTo>
                        <a:pt x="421843" y="1093189"/>
                      </a:lnTo>
                      <a:lnTo>
                        <a:pt x="362113" y="1093189"/>
                      </a:lnTo>
                      <a:cubicBezTo>
                        <a:pt x="349047" y="1093189"/>
                        <a:pt x="337848" y="1081782"/>
                        <a:pt x="337848" y="1068473"/>
                      </a:cubicBezTo>
                      <a:lnTo>
                        <a:pt x="337848" y="944895"/>
                      </a:lnTo>
                      <a:cubicBezTo>
                        <a:pt x="337848" y="931587"/>
                        <a:pt x="349048" y="920180"/>
                        <a:pt x="362113" y="920180"/>
                      </a:cubicBezTo>
                      <a:lnTo>
                        <a:pt x="696228" y="920180"/>
                      </a:lnTo>
                      <a:cubicBezTo>
                        <a:pt x="709294" y="920180"/>
                        <a:pt x="720494" y="931587"/>
                        <a:pt x="720494" y="944895"/>
                      </a:cubicBezTo>
                      <a:lnTo>
                        <a:pt x="720494" y="1068473"/>
                      </a:lnTo>
                      <a:close/>
                      <a:moveTo>
                        <a:pt x="810089" y="669222"/>
                      </a:moveTo>
                      <a:lnTo>
                        <a:pt x="251986" y="669222"/>
                      </a:lnTo>
                      <a:cubicBezTo>
                        <a:pt x="238920" y="669222"/>
                        <a:pt x="227721" y="657814"/>
                        <a:pt x="227721" y="644506"/>
                      </a:cubicBezTo>
                      <a:cubicBezTo>
                        <a:pt x="227721" y="631198"/>
                        <a:pt x="238920" y="619790"/>
                        <a:pt x="251986" y="619790"/>
                      </a:cubicBezTo>
                      <a:lnTo>
                        <a:pt x="810089" y="619790"/>
                      </a:lnTo>
                      <a:cubicBezTo>
                        <a:pt x="823155" y="619790"/>
                        <a:pt x="834354" y="631198"/>
                        <a:pt x="834354" y="644506"/>
                      </a:cubicBezTo>
                      <a:cubicBezTo>
                        <a:pt x="834354" y="657814"/>
                        <a:pt x="823155" y="669222"/>
                        <a:pt x="810089" y="6692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50" name="文本框 49"/>
              <p:cNvSpPr txBox="1"/>
              <p:nvPr/>
            </p:nvSpPr>
            <p:spPr>
              <a:xfrm>
                <a:off x="1901798" y="3048001"/>
                <a:ext cx="615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电源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3966014" y="2551103"/>
              <a:ext cx="1231106" cy="1446800"/>
              <a:chOff x="5183888" y="1970533"/>
              <a:chExt cx="1231106" cy="1446800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5280329" y="1970533"/>
                <a:ext cx="1038223" cy="1038223"/>
                <a:chOff x="6451149" y="2725276"/>
                <a:chExt cx="1038223" cy="1038223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6451149" y="2725276"/>
                  <a:ext cx="1038223" cy="1038223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6592939" y="2984946"/>
                  <a:ext cx="754642" cy="518884"/>
                  <a:chOff x="0" y="378"/>
                  <a:chExt cx="1905075" cy="1904621"/>
                </a:xfrm>
                <a:solidFill>
                  <a:schemeClr val="accent2"/>
                </a:solidFill>
              </p:grpSpPr>
              <p:sp>
                <p:nvSpPr>
                  <p:cNvPr id="12" name="任意多边形: 形状 11"/>
                  <p:cNvSpPr/>
                  <p:nvPr/>
                </p:nvSpPr>
                <p:spPr>
                  <a:xfrm>
                    <a:off x="324162" y="634161"/>
                    <a:ext cx="1246777" cy="679699"/>
                  </a:xfrm>
                  <a:custGeom>
                    <a:avLst/>
                    <a:gdLst>
                      <a:gd name="connsiteX0" fmla="*/ 154600 w 1246777"/>
                      <a:gd name="connsiteY0" fmla="*/ 679700 h 679699"/>
                      <a:gd name="connsiteX1" fmla="*/ 0 w 1246777"/>
                      <a:gd name="connsiteY1" fmla="*/ 500983 h 679699"/>
                      <a:gd name="connsiteX2" fmla="*/ 1089306 w 1246777"/>
                      <a:gd name="connsiteY2" fmla="*/ 238208 h 679699"/>
                      <a:gd name="connsiteX3" fmla="*/ 1246777 w 1246777"/>
                      <a:gd name="connsiteY3" fmla="*/ 481344 h 679699"/>
                      <a:gd name="connsiteX4" fmla="*/ 1094670 w 1246777"/>
                      <a:gd name="connsiteY4" fmla="*/ 663988 h 679699"/>
                      <a:gd name="connsiteX5" fmla="*/ 269569 w 1246777"/>
                      <a:gd name="connsiteY5" fmla="*/ 492717 h 679699"/>
                      <a:gd name="connsiteX6" fmla="*/ 153354 w 1246777"/>
                      <a:gd name="connsiteY6" fmla="*/ 679700 h 679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6777" h="679699">
                        <a:moveTo>
                          <a:pt x="154600" y="679700"/>
                        </a:moveTo>
                        <a:lnTo>
                          <a:pt x="0" y="500983"/>
                        </a:lnTo>
                        <a:cubicBezTo>
                          <a:pt x="254737" y="-45404"/>
                          <a:pt x="742436" y="-163053"/>
                          <a:pt x="1089306" y="238208"/>
                        </a:cubicBezTo>
                        <a:cubicBezTo>
                          <a:pt x="1148847" y="307086"/>
                          <a:pt x="1201869" y="388951"/>
                          <a:pt x="1246777" y="481344"/>
                        </a:cubicBezTo>
                        <a:lnTo>
                          <a:pt x="1094670" y="663988"/>
                        </a:lnTo>
                        <a:cubicBezTo>
                          <a:pt x="896850" y="257792"/>
                          <a:pt x="527439" y="181111"/>
                          <a:pt x="269569" y="492717"/>
                        </a:cubicBezTo>
                        <a:cubicBezTo>
                          <a:pt x="225412" y="546075"/>
                          <a:pt x="186284" y="609030"/>
                          <a:pt x="153354" y="679700"/>
                        </a:cubicBezTo>
                        <a:close/>
                      </a:path>
                    </a:pathLst>
                  </a:custGeom>
                  <a:grpFill/>
                  <a:ln w="11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3" name="任意多边形: 形状 12"/>
                  <p:cNvSpPr/>
                  <p:nvPr/>
                </p:nvSpPr>
                <p:spPr>
                  <a:xfrm>
                    <a:off x="0" y="378"/>
                    <a:ext cx="1905075" cy="1904621"/>
                  </a:xfrm>
                  <a:custGeom>
                    <a:avLst/>
                    <a:gdLst>
                      <a:gd name="connsiteX0" fmla="*/ 1745488 w 1905075"/>
                      <a:gd name="connsiteY0" fmla="*/ 938374 h 1904621"/>
                      <a:gd name="connsiteX1" fmla="*/ 361650 w 1905075"/>
                      <a:gd name="connsiteY1" fmla="*/ 604375 h 1904621"/>
                      <a:gd name="connsiteX2" fmla="*/ 149613 w 1905075"/>
                      <a:gd name="connsiteY2" fmla="*/ 938374 h 1904621"/>
                      <a:gd name="connsiteX3" fmla="*/ 0 w 1905075"/>
                      <a:gd name="connsiteY3" fmla="*/ 759658 h 1904621"/>
                      <a:gd name="connsiteX4" fmla="*/ 1652299 w 1905075"/>
                      <a:gd name="connsiteY4" fmla="*/ 361485 h 1904621"/>
                      <a:gd name="connsiteX5" fmla="*/ 1905075 w 1905075"/>
                      <a:gd name="connsiteY5" fmla="*/ 759658 h 1904621"/>
                      <a:gd name="connsiteX6" fmla="*/ 761781 w 1905075"/>
                      <a:gd name="connsiteY6" fmla="*/ 1639493 h 1904621"/>
                      <a:gd name="connsiteX7" fmla="*/ 607180 w 1905075"/>
                      <a:gd name="connsiteY7" fmla="*/ 1460777 h 1904621"/>
                      <a:gd name="connsiteX8" fmla="*/ 952538 w 1905075"/>
                      <a:gd name="connsiteY8" fmla="*/ 1177972 h 1904621"/>
                      <a:gd name="connsiteX9" fmla="*/ 1292908 w 1905075"/>
                      <a:gd name="connsiteY9" fmla="*/ 1443101 h 1904621"/>
                      <a:gd name="connsiteX10" fmla="*/ 1140801 w 1905075"/>
                      <a:gd name="connsiteY10" fmla="*/ 1625746 h 1904621"/>
                      <a:gd name="connsiteX11" fmla="*/ 810427 w 1905075"/>
                      <a:gd name="connsiteY11" fmla="*/ 1556974 h 1904621"/>
                      <a:gd name="connsiteX12" fmla="*/ 766768 w 1905075"/>
                      <a:gd name="connsiteY12" fmla="*/ 1625746 h 1904621"/>
                      <a:gd name="connsiteX13" fmla="*/ 952538 w 1905075"/>
                      <a:gd name="connsiteY13" fmla="*/ 1666988 h 1904621"/>
                      <a:gd name="connsiteX14" fmla="*/ 827860 w 1905075"/>
                      <a:gd name="connsiteY14" fmla="*/ 1765184 h 1904621"/>
                      <a:gd name="connsiteX15" fmla="*/ 952538 w 1905075"/>
                      <a:gd name="connsiteY15" fmla="*/ 1904622 h 1904621"/>
                      <a:gd name="connsiteX16" fmla="*/ 1077216 w 1905075"/>
                      <a:gd name="connsiteY16" fmla="*/ 1765184 h 1904621"/>
                      <a:gd name="connsiteX17" fmla="*/ 952538 w 1905075"/>
                      <a:gd name="connsiteY17" fmla="*/ 1666988 h 1904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905075" h="1904621">
                        <a:moveTo>
                          <a:pt x="1745488" y="938374"/>
                        </a:moveTo>
                        <a:cubicBezTo>
                          <a:pt x="1421904" y="244204"/>
                          <a:pt x="802339" y="94667"/>
                          <a:pt x="361650" y="604375"/>
                        </a:cubicBezTo>
                        <a:cubicBezTo>
                          <a:pt x="280614" y="698102"/>
                          <a:pt x="209115" y="810727"/>
                          <a:pt x="149613" y="938374"/>
                        </a:cubicBezTo>
                        <a:lnTo>
                          <a:pt x="0" y="759658"/>
                        </a:lnTo>
                        <a:cubicBezTo>
                          <a:pt x="386467" y="-69008"/>
                          <a:pt x="1126227" y="-247276"/>
                          <a:pt x="1652299" y="361485"/>
                        </a:cubicBezTo>
                        <a:cubicBezTo>
                          <a:pt x="1748886" y="473254"/>
                          <a:pt x="1834120" y="607514"/>
                          <a:pt x="1905075" y="759658"/>
                        </a:cubicBezTo>
                        <a:close/>
                        <a:moveTo>
                          <a:pt x="761781" y="1639493"/>
                        </a:moveTo>
                        <a:lnTo>
                          <a:pt x="607180" y="1460777"/>
                        </a:lnTo>
                        <a:cubicBezTo>
                          <a:pt x="687088" y="1285162"/>
                          <a:pt x="815377" y="1180109"/>
                          <a:pt x="952538" y="1177972"/>
                        </a:cubicBezTo>
                        <a:cubicBezTo>
                          <a:pt x="1086138" y="1177199"/>
                          <a:pt x="1212199" y="1275393"/>
                          <a:pt x="1292908" y="1443101"/>
                        </a:cubicBezTo>
                        <a:lnTo>
                          <a:pt x="1140801" y="1625746"/>
                        </a:lnTo>
                        <a:cubicBezTo>
                          <a:pt x="1061627" y="1463049"/>
                          <a:pt x="913713" y="1432259"/>
                          <a:pt x="810427" y="1556974"/>
                        </a:cubicBezTo>
                        <a:cubicBezTo>
                          <a:pt x="794022" y="1576783"/>
                          <a:pt x="779343" y="1599905"/>
                          <a:pt x="766768" y="1625746"/>
                        </a:cubicBezTo>
                        <a:close/>
                        <a:moveTo>
                          <a:pt x="952538" y="1666988"/>
                        </a:moveTo>
                        <a:cubicBezTo>
                          <a:pt x="903246" y="1665361"/>
                          <a:pt x="856609" y="1702092"/>
                          <a:pt x="827860" y="1765184"/>
                        </a:cubicBezTo>
                        <a:lnTo>
                          <a:pt x="952538" y="1904622"/>
                        </a:lnTo>
                        <a:lnTo>
                          <a:pt x="1077216" y="1765184"/>
                        </a:lnTo>
                        <a:cubicBezTo>
                          <a:pt x="1048466" y="1702092"/>
                          <a:pt x="1001830" y="1665361"/>
                          <a:pt x="952538" y="1666988"/>
                        </a:cubicBezTo>
                        <a:close/>
                      </a:path>
                    </a:pathLst>
                  </a:custGeom>
                  <a:grpFill/>
                  <a:ln w="11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2" name="文本框 51"/>
              <p:cNvSpPr txBox="1"/>
              <p:nvPr/>
            </p:nvSpPr>
            <p:spPr>
              <a:xfrm>
                <a:off x="5183888" y="3048001"/>
                <a:ext cx="123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无线网络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8462003" y="2551103"/>
              <a:ext cx="1038223" cy="1446800"/>
              <a:chOff x="7075262" y="1970533"/>
              <a:chExt cx="1038223" cy="1446800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7075262" y="1970533"/>
                <a:ext cx="1038223" cy="1038223"/>
                <a:chOff x="8015901" y="2725276"/>
                <a:chExt cx="1038223" cy="1038223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8015901" y="2725276"/>
                  <a:ext cx="1038223" cy="1038223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8274368" y="2869498"/>
                  <a:ext cx="521290" cy="749780"/>
                  <a:chOff x="476250" y="203995"/>
                  <a:chExt cx="952500" cy="1494490"/>
                </a:xfrm>
                <a:solidFill>
                  <a:schemeClr val="accent2"/>
                </a:solidFill>
              </p:grpSpPr>
              <p:sp>
                <p:nvSpPr>
                  <p:cNvPr id="18" name="任意多边形: 形状 17"/>
                  <p:cNvSpPr/>
                  <p:nvPr/>
                </p:nvSpPr>
                <p:spPr>
                  <a:xfrm>
                    <a:off x="544285" y="272142"/>
                    <a:ext cx="816428" cy="1426343"/>
                  </a:xfrm>
                  <a:custGeom>
                    <a:avLst/>
                    <a:gdLst>
                      <a:gd name="connsiteX0" fmla="*/ 102054 w 816428"/>
                      <a:gd name="connsiteY0" fmla="*/ 102054 h 1426343"/>
                      <a:gd name="connsiteX1" fmla="*/ 102054 w 816428"/>
                      <a:gd name="connsiteY1" fmla="*/ 918482 h 1426343"/>
                      <a:gd name="connsiteX2" fmla="*/ 714375 w 816428"/>
                      <a:gd name="connsiteY2" fmla="*/ 918482 h 1426343"/>
                      <a:gd name="connsiteX3" fmla="*/ 714375 w 816428"/>
                      <a:gd name="connsiteY3" fmla="*/ 102054 h 1426343"/>
                      <a:gd name="connsiteX4" fmla="*/ 102054 w 816428"/>
                      <a:gd name="connsiteY4" fmla="*/ 102054 h 1426343"/>
                      <a:gd name="connsiteX5" fmla="*/ 206488 w 816428"/>
                      <a:gd name="connsiteY5" fmla="*/ 1020536 h 1426343"/>
                      <a:gd name="connsiteX6" fmla="*/ 68036 w 816428"/>
                      <a:gd name="connsiteY6" fmla="*/ 1020536 h 1426343"/>
                      <a:gd name="connsiteX7" fmla="*/ 0 w 816428"/>
                      <a:gd name="connsiteY7" fmla="*/ 952500 h 1426343"/>
                      <a:gd name="connsiteX8" fmla="*/ 0 w 816428"/>
                      <a:gd name="connsiteY8" fmla="*/ 68036 h 1426343"/>
                      <a:gd name="connsiteX9" fmla="*/ 68036 w 816428"/>
                      <a:gd name="connsiteY9" fmla="*/ 0 h 1426343"/>
                      <a:gd name="connsiteX10" fmla="*/ 748393 w 816428"/>
                      <a:gd name="connsiteY10" fmla="*/ 0 h 1426343"/>
                      <a:gd name="connsiteX11" fmla="*/ 816429 w 816428"/>
                      <a:gd name="connsiteY11" fmla="*/ 68036 h 1426343"/>
                      <a:gd name="connsiteX12" fmla="*/ 816429 w 816428"/>
                      <a:gd name="connsiteY12" fmla="*/ 952500 h 1426343"/>
                      <a:gd name="connsiteX13" fmla="*/ 748393 w 816428"/>
                      <a:gd name="connsiteY13" fmla="*/ 1020536 h 1426343"/>
                      <a:gd name="connsiteX14" fmla="*/ 611301 w 816428"/>
                      <a:gd name="connsiteY14" fmla="*/ 1020536 h 1426343"/>
                      <a:gd name="connsiteX15" fmla="*/ 702469 w 816428"/>
                      <a:gd name="connsiteY15" fmla="*/ 1360918 h 1426343"/>
                      <a:gd name="connsiteX16" fmla="*/ 667897 w 816428"/>
                      <a:gd name="connsiteY16" fmla="*/ 1424261 h 1426343"/>
                      <a:gd name="connsiteX17" fmla="*/ 604555 w 816428"/>
                      <a:gd name="connsiteY17" fmla="*/ 1389689 h 1426343"/>
                      <a:gd name="connsiteX18" fmla="*/ 603919 w 816428"/>
                      <a:gd name="connsiteY18" fmla="*/ 1387316 h 1426343"/>
                      <a:gd name="connsiteX19" fmla="*/ 505607 w 816428"/>
                      <a:gd name="connsiteY19" fmla="*/ 1020536 h 1426343"/>
                      <a:gd name="connsiteX20" fmla="*/ 312114 w 816428"/>
                      <a:gd name="connsiteY20" fmla="*/ 1020536 h 1426343"/>
                      <a:gd name="connsiteX21" fmla="*/ 213836 w 816428"/>
                      <a:gd name="connsiteY21" fmla="*/ 1387316 h 1426343"/>
                      <a:gd name="connsiteX22" fmla="*/ 151346 w 816428"/>
                      <a:gd name="connsiteY22" fmla="*/ 1423409 h 1426343"/>
                      <a:gd name="connsiteX23" fmla="*/ 115253 w 816428"/>
                      <a:gd name="connsiteY23" fmla="*/ 1360918 h 1426343"/>
                      <a:gd name="connsiteX24" fmla="*/ 206488 w 816428"/>
                      <a:gd name="connsiteY24" fmla="*/ 1020536 h 1426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16428" h="1426343">
                        <a:moveTo>
                          <a:pt x="102054" y="102054"/>
                        </a:moveTo>
                        <a:lnTo>
                          <a:pt x="102054" y="918482"/>
                        </a:lnTo>
                        <a:lnTo>
                          <a:pt x="714375" y="918482"/>
                        </a:lnTo>
                        <a:lnTo>
                          <a:pt x="714375" y="102054"/>
                        </a:lnTo>
                        <a:lnTo>
                          <a:pt x="102054" y="102054"/>
                        </a:lnTo>
                        <a:close/>
                        <a:moveTo>
                          <a:pt x="206488" y="1020536"/>
                        </a:moveTo>
                        <a:lnTo>
                          <a:pt x="68036" y="1020536"/>
                        </a:lnTo>
                        <a:cubicBezTo>
                          <a:pt x="30461" y="1020536"/>
                          <a:pt x="0" y="990075"/>
                          <a:pt x="0" y="952500"/>
                        </a:cubicBezTo>
                        <a:lnTo>
                          <a:pt x="0" y="68036"/>
                        </a:lnTo>
                        <a:cubicBezTo>
                          <a:pt x="0" y="30461"/>
                          <a:pt x="30461" y="0"/>
                          <a:pt x="68036" y="0"/>
                        </a:cubicBezTo>
                        <a:lnTo>
                          <a:pt x="748393" y="0"/>
                        </a:lnTo>
                        <a:cubicBezTo>
                          <a:pt x="785968" y="0"/>
                          <a:pt x="816429" y="30461"/>
                          <a:pt x="816429" y="68036"/>
                        </a:cubicBezTo>
                        <a:lnTo>
                          <a:pt x="816429" y="952500"/>
                        </a:lnTo>
                        <a:cubicBezTo>
                          <a:pt x="816429" y="990075"/>
                          <a:pt x="785968" y="1020536"/>
                          <a:pt x="748393" y="1020536"/>
                        </a:cubicBezTo>
                        <a:lnTo>
                          <a:pt x="611301" y="1020536"/>
                        </a:lnTo>
                        <a:lnTo>
                          <a:pt x="702469" y="1360918"/>
                        </a:lnTo>
                        <a:cubicBezTo>
                          <a:pt x="710414" y="1387957"/>
                          <a:pt x="694935" y="1416316"/>
                          <a:pt x="667897" y="1424261"/>
                        </a:cubicBezTo>
                        <a:cubicBezTo>
                          <a:pt x="640859" y="1432206"/>
                          <a:pt x="612500" y="1416727"/>
                          <a:pt x="604555" y="1389689"/>
                        </a:cubicBezTo>
                        <a:cubicBezTo>
                          <a:pt x="604324" y="1388903"/>
                          <a:pt x="604112" y="1388112"/>
                          <a:pt x="603919" y="1387316"/>
                        </a:cubicBezTo>
                        <a:lnTo>
                          <a:pt x="505607" y="1020536"/>
                        </a:lnTo>
                        <a:lnTo>
                          <a:pt x="312114" y="1020536"/>
                        </a:lnTo>
                        <a:lnTo>
                          <a:pt x="213836" y="1387316"/>
                        </a:lnTo>
                        <a:cubicBezTo>
                          <a:pt x="206547" y="1414540"/>
                          <a:pt x="178569" y="1430699"/>
                          <a:pt x="151346" y="1423409"/>
                        </a:cubicBezTo>
                        <a:cubicBezTo>
                          <a:pt x="124122" y="1416120"/>
                          <a:pt x="107963" y="1388142"/>
                          <a:pt x="115253" y="1360918"/>
                        </a:cubicBezTo>
                        <a:lnTo>
                          <a:pt x="206488" y="1020536"/>
                        </a:lnTo>
                        <a:close/>
                      </a:path>
                    </a:pathLst>
                  </a:custGeom>
                  <a:grpFill/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  <p:sp>
                <p:nvSpPr>
                  <p:cNvPr id="19" name="任意多边形: 形状 18"/>
                  <p:cNvSpPr/>
                  <p:nvPr/>
                </p:nvSpPr>
                <p:spPr>
                  <a:xfrm>
                    <a:off x="476250" y="203995"/>
                    <a:ext cx="952500" cy="1088681"/>
                  </a:xfrm>
                  <a:custGeom>
                    <a:avLst/>
                    <a:gdLst>
                      <a:gd name="connsiteX0" fmla="*/ 572521 w 952500"/>
                      <a:gd name="connsiteY0" fmla="*/ 68147 h 1088682"/>
                      <a:gd name="connsiteX1" fmla="*/ 850447 w 952500"/>
                      <a:gd name="connsiteY1" fmla="*/ 68147 h 1088682"/>
                      <a:gd name="connsiteX2" fmla="*/ 952500 w 952500"/>
                      <a:gd name="connsiteY2" fmla="*/ 170200 h 1088682"/>
                      <a:gd name="connsiteX3" fmla="*/ 952500 w 952500"/>
                      <a:gd name="connsiteY3" fmla="*/ 204218 h 1088682"/>
                      <a:gd name="connsiteX4" fmla="*/ 946717 w 952500"/>
                      <a:gd name="connsiteY4" fmla="*/ 238236 h 1088682"/>
                      <a:gd name="connsiteX5" fmla="*/ 5783 w 952500"/>
                      <a:gd name="connsiteY5" fmla="*/ 238236 h 1088682"/>
                      <a:gd name="connsiteX6" fmla="*/ 0 w 952500"/>
                      <a:gd name="connsiteY6" fmla="*/ 204218 h 1088682"/>
                      <a:gd name="connsiteX7" fmla="*/ 0 w 952500"/>
                      <a:gd name="connsiteY7" fmla="*/ 170200 h 1088682"/>
                      <a:gd name="connsiteX8" fmla="*/ 102054 w 952500"/>
                      <a:gd name="connsiteY8" fmla="*/ 68147 h 1088682"/>
                      <a:gd name="connsiteX9" fmla="*/ 379979 w 952500"/>
                      <a:gd name="connsiteY9" fmla="*/ 68147 h 1088682"/>
                      <a:gd name="connsiteX10" fmla="*/ 510219 w 952500"/>
                      <a:gd name="connsiteY10" fmla="*/ 5845 h 1088682"/>
                      <a:gd name="connsiteX11" fmla="*/ 572521 w 952500"/>
                      <a:gd name="connsiteY11" fmla="*/ 68147 h 1088682"/>
                      <a:gd name="connsiteX12" fmla="*/ 5783 w 952500"/>
                      <a:gd name="connsiteY12" fmla="*/ 918593 h 1088682"/>
                      <a:gd name="connsiteX13" fmla="*/ 946717 w 952500"/>
                      <a:gd name="connsiteY13" fmla="*/ 918593 h 1088682"/>
                      <a:gd name="connsiteX14" fmla="*/ 952500 w 952500"/>
                      <a:gd name="connsiteY14" fmla="*/ 952611 h 1088682"/>
                      <a:gd name="connsiteX15" fmla="*/ 952500 w 952500"/>
                      <a:gd name="connsiteY15" fmla="*/ 986629 h 1088682"/>
                      <a:gd name="connsiteX16" fmla="*/ 850447 w 952500"/>
                      <a:gd name="connsiteY16" fmla="*/ 1088683 h 1088682"/>
                      <a:gd name="connsiteX17" fmla="*/ 102054 w 952500"/>
                      <a:gd name="connsiteY17" fmla="*/ 1088683 h 1088682"/>
                      <a:gd name="connsiteX18" fmla="*/ 0 w 952500"/>
                      <a:gd name="connsiteY18" fmla="*/ 986629 h 1088682"/>
                      <a:gd name="connsiteX19" fmla="*/ 0 w 952500"/>
                      <a:gd name="connsiteY19" fmla="*/ 952611 h 1088682"/>
                      <a:gd name="connsiteX20" fmla="*/ 5783 w 952500"/>
                      <a:gd name="connsiteY20" fmla="*/ 918593 h 1088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52500" h="1088682">
                        <a:moveTo>
                          <a:pt x="572521" y="68147"/>
                        </a:moveTo>
                        <a:lnTo>
                          <a:pt x="850447" y="68147"/>
                        </a:lnTo>
                        <a:cubicBezTo>
                          <a:pt x="906809" y="68147"/>
                          <a:pt x="952500" y="113838"/>
                          <a:pt x="952500" y="170200"/>
                        </a:cubicBezTo>
                        <a:lnTo>
                          <a:pt x="952500" y="204218"/>
                        </a:lnTo>
                        <a:cubicBezTo>
                          <a:pt x="952500" y="216125"/>
                          <a:pt x="950459" y="227589"/>
                          <a:pt x="946717" y="238236"/>
                        </a:cubicBezTo>
                        <a:lnTo>
                          <a:pt x="5783" y="238236"/>
                        </a:lnTo>
                        <a:cubicBezTo>
                          <a:pt x="2041" y="227589"/>
                          <a:pt x="0" y="216125"/>
                          <a:pt x="0" y="204218"/>
                        </a:cubicBezTo>
                        <a:lnTo>
                          <a:pt x="0" y="170200"/>
                        </a:lnTo>
                        <a:cubicBezTo>
                          <a:pt x="0" y="113838"/>
                          <a:pt x="45691" y="68147"/>
                          <a:pt x="102054" y="68147"/>
                        </a:cubicBezTo>
                        <a:lnTo>
                          <a:pt x="379979" y="68147"/>
                        </a:lnTo>
                        <a:cubicBezTo>
                          <a:pt x="398740" y="14978"/>
                          <a:pt x="457050" y="-12915"/>
                          <a:pt x="510219" y="5845"/>
                        </a:cubicBezTo>
                        <a:cubicBezTo>
                          <a:pt x="539340" y="16120"/>
                          <a:pt x="562245" y="39025"/>
                          <a:pt x="572521" y="68147"/>
                        </a:cubicBezTo>
                        <a:close/>
                        <a:moveTo>
                          <a:pt x="5783" y="918593"/>
                        </a:moveTo>
                        <a:lnTo>
                          <a:pt x="946717" y="918593"/>
                        </a:lnTo>
                        <a:cubicBezTo>
                          <a:pt x="950459" y="929241"/>
                          <a:pt x="952500" y="940705"/>
                          <a:pt x="952500" y="952611"/>
                        </a:cubicBezTo>
                        <a:lnTo>
                          <a:pt x="952500" y="986629"/>
                        </a:lnTo>
                        <a:cubicBezTo>
                          <a:pt x="952500" y="1042992"/>
                          <a:pt x="906809" y="1088683"/>
                          <a:pt x="850447" y="1088683"/>
                        </a:cubicBezTo>
                        <a:lnTo>
                          <a:pt x="102054" y="1088683"/>
                        </a:lnTo>
                        <a:cubicBezTo>
                          <a:pt x="45691" y="1088683"/>
                          <a:pt x="0" y="1042992"/>
                          <a:pt x="0" y="986629"/>
                        </a:cubicBezTo>
                        <a:lnTo>
                          <a:pt x="0" y="952611"/>
                        </a:lnTo>
                        <a:cubicBezTo>
                          <a:pt x="0" y="940705"/>
                          <a:pt x="2041" y="929241"/>
                          <a:pt x="5783" y="918593"/>
                        </a:cubicBezTo>
                        <a:close/>
                      </a:path>
                    </a:pathLst>
                  </a:custGeom>
                  <a:grpFill/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POSans M" panose="00020600040101010101" pitchFamily="18" charset="-122"/>
                      <a:ea typeface="OPPOSans M" panose="00020600040101010101" pitchFamily="18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53" name="文本框 52"/>
              <p:cNvSpPr txBox="1"/>
              <p:nvPr/>
            </p:nvSpPr>
            <p:spPr>
              <a:xfrm>
                <a:off x="7286597" y="3048001"/>
                <a:ext cx="615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支架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6310450" y="2551103"/>
              <a:ext cx="1038223" cy="1446800"/>
              <a:chOff x="8870195" y="1970533"/>
              <a:chExt cx="1038223" cy="144680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8870195" y="1970533"/>
                <a:ext cx="1038223" cy="1038223"/>
                <a:chOff x="9542693" y="2725276"/>
                <a:chExt cx="1038223" cy="1038223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9542693" y="2725276"/>
                  <a:ext cx="1038223" cy="1038223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endParaRPr>
                </a:p>
              </p:txBody>
            </p:sp>
            <p:sp>
              <p:nvSpPr>
                <p:cNvPr id="23" name="图形 21"/>
                <p:cNvSpPr/>
                <p:nvPr/>
              </p:nvSpPr>
              <p:spPr>
                <a:xfrm>
                  <a:off x="9777028" y="2931886"/>
                  <a:ext cx="569552" cy="625004"/>
                </a:xfrm>
                <a:custGeom>
                  <a:avLst/>
                  <a:gdLst>
                    <a:gd name="connsiteX0" fmla="*/ 1380867 w 1427629"/>
                    <a:gd name="connsiteY0" fmla="*/ 203240 h 1566624"/>
                    <a:gd name="connsiteX1" fmla="*/ 648871 w 1427629"/>
                    <a:gd name="connsiteY1" fmla="*/ 10358 h 1566624"/>
                    <a:gd name="connsiteX2" fmla="*/ 569099 w 1427629"/>
                    <a:gd name="connsiteY2" fmla="*/ 0 h 1566624"/>
                    <a:gd name="connsiteX3" fmla="*/ 284539 w 1427629"/>
                    <a:gd name="connsiteY3" fmla="*/ 0 h 1566624"/>
                    <a:gd name="connsiteX4" fmla="*/ 282873 w 1427629"/>
                    <a:gd name="connsiteY4" fmla="*/ 12383 h 1566624"/>
                    <a:gd name="connsiteX5" fmla="*/ 976650 w 1427629"/>
                    <a:gd name="connsiteY5" fmla="*/ 203240 h 1566624"/>
                    <a:gd name="connsiteX6" fmla="*/ 1021894 w 1427629"/>
                    <a:gd name="connsiteY6" fmla="*/ 273725 h 1566624"/>
                    <a:gd name="connsiteX7" fmla="*/ 878661 w 1427629"/>
                    <a:gd name="connsiteY7" fmla="*/ 1155144 h 1566624"/>
                    <a:gd name="connsiteX8" fmla="*/ 1024156 w 1427629"/>
                    <a:gd name="connsiteY8" fmla="*/ 1121093 h 1566624"/>
                    <a:gd name="connsiteX9" fmla="*/ 1024156 w 1427629"/>
                    <a:gd name="connsiteY9" fmla="*/ 1338977 h 1566624"/>
                    <a:gd name="connsiteX10" fmla="*/ 522784 w 1427629"/>
                    <a:gd name="connsiteY10" fmla="*/ 1155383 h 1566624"/>
                    <a:gd name="connsiteX11" fmla="*/ 518616 w 1427629"/>
                    <a:gd name="connsiteY11" fmla="*/ 1084778 h 1566624"/>
                    <a:gd name="connsiteX12" fmla="*/ 753527 w 1427629"/>
                    <a:gd name="connsiteY12" fmla="*/ 1167646 h 1566624"/>
                    <a:gd name="connsiteX13" fmla="*/ 836275 w 1427629"/>
                    <a:gd name="connsiteY13" fmla="*/ 1118354 h 1566624"/>
                    <a:gd name="connsiteX14" fmla="*/ 967125 w 1427629"/>
                    <a:gd name="connsiteY14" fmla="*/ 294084 h 1566624"/>
                    <a:gd name="connsiteX15" fmla="*/ 921167 w 1427629"/>
                    <a:gd name="connsiteY15" fmla="*/ 223718 h 1566624"/>
                    <a:gd name="connsiteX16" fmla="*/ 209530 w 1427629"/>
                    <a:gd name="connsiteY16" fmla="*/ 35362 h 1566624"/>
                    <a:gd name="connsiteX17" fmla="*/ 132751 w 1427629"/>
                    <a:gd name="connsiteY17" fmla="*/ 79848 h 1566624"/>
                    <a:gd name="connsiteX18" fmla="*/ 131544 w 1427629"/>
                    <a:gd name="connsiteY18" fmla="*/ 85368 h 1566624"/>
                    <a:gd name="connsiteX19" fmla="*/ 933 w 1427629"/>
                    <a:gd name="connsiteY19" fmla="*/ 846892 h 1566624"/>
                    <a:gd name="connsiteX20" fmla="*/ 41890 w 1427629"/>
                    <a:gd name="connsiteY20" fmla="*/ 916662 h 1566624"/>
                    <a:gd name="connsiteX21" fmla="*/ 295612 w 1427629"/>
                    <a:gd name="connsiteY21" fmla="*/ 1006197 h 1566624"/>
                    <a:gd name="connsiteX22" fmla="*/ 295612 w 1427629"/>
                    <a:gd name="connsiteY22" fmla="*/ 1279088 h 1566624"/>
                    <a:gd name="connsiteX23" fmla="*/ 1031061 w 1427629"/>
                    <a:gd name="connsiteY23" fmla="*/ 1566624 h 1566624"/>
                    <a:gd name="connsiteX24" fmla="*/ 1251327 w 1427629"/>
                    <a:gd name="connsiteY24" fmla="*/ 1433036 h 1566624"/>
                    <a:gd name="connsiteX25" fmla="*/ 1259423 w 1427629"/>
                    <a:gd name="connsiteY25" fmla="*/ 1059775 h 1566624"/>
                    <a:gd name="connsiteX26" fmla="*/ 1281569 w 1427629"/>
                    <a:gd name="connsiteY26" fmla="*/ 1022866 h 1566624"/>
                    <a:gd name="connsiteX27" fmla="*/ 1426468 w 1427629"/>
                    <a:gd name="connsiteY27" fmla="*/ 275749 h 1566624"/>
                    <a:gd name="connsiteX28" fmla="*/ 1380986 w 1427629"/>
                    <a:gd name="connsiteY28" fmla="*/ 203240 h 1566624"/>
                    <a:gd name="connsiteX29" fmla="*/ 340142 w 1427629"/>
                    <a:gd name="connsiteY29" fmla="*/ 183833 h 1566624"/>
                    <a:gd name="connsiteX30" fmla="*/ 396934 w 1427629"/>
                    <a:gd name="connsiteY30" fmla="*/ 275511 h 1566624"/>
                    <a:gd name="connsiteX31" fmla="*/ 318353 w 1427629"/>
                    <a:gd name="connsiteY31" fmla="*/ 351592 h 1566624"/>
                    <a:gd name="connsiteX32" fmla="*/ 261799 w 1427629"/>
                    <a:gd name="connsiteY32" fmla="*/ 259913 h 1566624"/>
                    <a:gd name="connsiteX33" fmla="*/ 340142 w 1427629"/>
                    <a:gd name="connsiteY33" fmla="*/ 183833 h 1566624"/>
                    <a:gd name="connsiteX34" fmla="*/ 546120 w 1427629"/>
                    <a:gd name="connsiteY34" fmla="*/ 243840 h 1566624"/>
                    <a:gd name="connsiteX35" fmla="*/ 602794 w 1427629"/>
                    <a:gd name="connsiteY35" fmla="*/ 335518 h 1566624"/>
                    <a:gd name="connsiteX36" fmla="*/ 524450 w 1427629"/>
                    <a:gd name="connsiteY36" fmla="*/ 411718 h 1566624"/>
                    <a:gd name="connsiteX37" fmla="*/ 467777 w 1427629"/>
                    <a:gd name="connsiteY37" fmla="*/ 319921 h 1566624"/>
                    <a:gd name="connsiteX38" fmla="*/ 546239 w 1427629"/>
                    <a:gd name="connsiteY38" fmla="*/ 243840 h 1566624"/>
                    <a:gd name="connsiteX39" fmla="*/ 749836 w 1427629"/>
                    <a:gd name="connsiteY39" fmla="*/ 316230 h 1566624"/>
                    <a:gd name="connsiteX40" fmla="*/ 806509 w 1427629"/>
                    <a:gd name="connsiteY40" fmla="*/ 407908 h 1566624"/>
                    <a:gd name="connsiteX41" fmla="*/ 728047 w 1427629"/>
                    <a:gd name="connsiteY41" fmla="*/ 484108 h 1566624"/>
                    <a:gd name="connsiteX42" fmla="*/ 671493 w 1427629"/>
                    <a:gd name="connsiteY42" fmla="*/ 392311 h 1566624"/>
                    <a:gd name="connsiteX43" fmla="*/ 749836 w 1427629"/>
                    <a:gd name="connsiteY43" fmla="*/ 316230 h 1566624"/>
                    <a:gd name="connsiteX44" fmla="*/ 293112 w 1427629"/>
                    <a:gd name="connsiteY44" fmla="*/ 422672 h 1566624"/>
                    <a:gd name="connsiteX45" fmla="*/ 349786 w 1427629"/>
                    <a:gd name="connsiteY45" fmla="*/ 514350 h 1566624"/>
                    <a:gd name="connsiteX46" fmla="*/ 271324 w 1427629"/>
                    <a:gd name="connsiteY46" fmla="*/ 590431 h 1566624"/>
                    <a:gd name="connsiteX47" fmla="*/ 214650 w 1427629"/>
                    <a:gd name="connsiteY47" fmla="*/ 498753 h 1566624"/>
                    <a:gd name="connsiteX48" fmla="*/ 293112 w 1427629"/>
                    <a:gd name="connsiteY48" fmla="*/ 422553 h 1566624"/>
                    <a:gd name="connsiteX49" fmla="*/ 498376 w 1427629"/>
                    <a:gd name="connsiteY49" fmla="*/ 482798 h 1566624"/>
                    <a:gd name="connsiteX50" fmla="*/ 555049 w 1427629"/>
                    <a:gd name="connsiteY50" fmla="*/ 574477 h 1566624"/>
                    <a:gd name="connsiteX51" fmla="*/ 476706 w 1427629"/>
                    <a:gd name="connsiteY51" fmla="*/ 650558 h 1566624"/>
                    <a:gd name="connsiteX52" fmla="*/ 419913 w 1427629"/>
                    <a:gd name="connsiteY52" fmla="*/ 558879 h 1566624"/>
                    <a:gd name="connsiteX53" fmla="*/ 498495 w 1427629"/>
                    <a:gd name="connsiteY53" fmla="*/ 482798 h 1566624"/>
                    <a:gd name="connsiteX54" fmla="*/ 702092 w 1427629"/>
                    <a:gd name="connsiteY54" fmla="*/ 554950 h 1566624"/>
                    <a:gd name="connsiteX55" fmla="*/ 758646 w 1427629"/>
                    <a:gd name="connsiteY55" fmla="*/ 646628 h 1566624"/>
                    <a:gd name="connsiteX56" fmla="*/ 680303 w 1427629"/>
                    <a:gd name="connsiteY56" fmla="*/ 722828 h 1566624"/>
                    <a:gd name="connsiteX57" fmla="*/ 623510 w 1427629"/>
                    <a:gd name="connsiteY57" fmla="*/ 631031 h 1566624"/>
                    <a:gd name="connsiteX58" fmla="*/ 702092 w 1427629"/>
                    <a:gd name="connsiteY58" fmla="*/ 554950 h 1566624"/>
                    <a:gd name="connsiteX59" fmla="*/ 1159649 w 1427629"/>
                    <a:gd name="connsiteY59" fmla="*/ 604599 h 1566624"/>
                    <a:gd name="connsiteX60" fmla="*/ 1172746 w 1427629"/>
                    <a:gd name="connsiteY60" fmla="*/ 604599 h 1566624"/>
                    <a:gd name="connsiteX61" fmla="*/ 1203940 w 1427629"/>
                    <a:gd name="connsiteY61" fmla="*/ 635913 h 1566624"/>
                    <a:gd name="connsiteX62" fmla="*/ 1203940 w 1427629"/>
                    <a:gd name="connsiteY62" fmla="*/ 793552 h 1566624"/>
                    <a:gd name="connsiteX63" fmla="*/ 1172746 w 1427629"/>
                    <a:gd name="connsiteY63" fmla="*/ 824865 h 1566624"/>
                    <a:gd name="connsiteX64" fmla="*/ 1159649 w 1427629"/>
                    <a:gd name="connsiteY64" fmla="*/ 824865 h 1566624"/>
                    <a:gd name="connsiteX65" fmla="*/ 1128216 w 1427629"/>
                    <a:gd name="connsiteY65" fmla="*/ 793552 h 1566624"/>
                    <a:gd name="connsiteX66" fmla="*/ 1128216 w 1427629"/>
                    <a:gd name="connsiteY66" fmla="*/ 635913 h 1566624"/>
                    <a:gd name="connsiteX67" fmla="*/ 1159649 w 1427629"/>
                    <a:gd name="connsiteY67" fmla="*/ 604599 h 1566624"/>
                    <a:gd name="connsiteX68" fmla="*/ 257750 w 1427629"/>
                    <a:gd name="connsiteY68" fmla="*/ 668536 h 1566624"/>
                    <a:gd name="connsiteX69" fmla="*/ 314543 w 1427629"/>
                    <a:gd name="connsiteY69" fmla="*/ 760214 h 1566624"/>
                    <a:gd name="connsiteX70" fmla="*/ 235962 w 1427629"/>
                    <a:gd name="connsiteY70" fmla="*/ 836414 h 1566624"/>
                    <a:gd name="connsiteX71" fmla="*/ 179288 w 1427629"/>
                    <a:gd name="connsiteY71" fmla="*/ 744617 h 1566624"/>
                    <a:gd name="connsiteX72" fmla="*/ 257750 w 1427629"/>
                    <a:gd name="connsiteY72" fmla="*/ 668536 h 1566624"/>
                    <a:gd name="connsiteX73" fmla="*/ 463848 w 1427629"/>
                    <a:gd name="connsiteY73" fmla="*/ 728663 h 1566624"/>
                    <a:gd name="connsiteX74" fmla="*/ 520521 w 1427629"/>
                    <a:gd name="connsiteY74" fmla="*/ 820341 h 1566624"/>
                    <a:gd name="connsiteX75" fmla="*/ 442178 w 1427629"/>
                    <a:gd name="connsiteY75" fmla="*/ 896422 h 1566624"/>
                    <a:gd name="connsiteX76" fmla="*/ 385385 w 1427629"/>
                    <a:gd name="connsiteY76" fmla="*/ 804743 h 1566624"/>
                    <a:gd name="connsiteX77" fmla="*/ 463967 w 1427629"/>
                    <a:gd name="connsiteY77" fmla="*/ 728663 h 1566624"/>
                    <a:gd name="connsiteX78" fmla="*/ 667564 w 1427629"/>
                    <a:gd name="connsiteY78" fmla="*/ 800695 h 1566624"/>
                    <a:gd name="connsiteX79" fmla="*/ 724237 w 1427629"/>
                    <a:gd name="connsiteY79" fmla="*/ 892374 h 1566624"/>
                    <a:gd name="connsiteX80" fmla="*/ 645656 w 1427629"/>
                    <a:gd name="connsiteY80" fmla="*/ 968454 h 1566624"/>
                    <a:gd name="connsiteX81" fmla="*/ 588982 w 1427629"/>
                    <a:gd name="connsiteY81" fmla="*/ 876776 h 1566624"/>
                    <a:gd name="connsiteX82" fmla="*/ 667564 w 1427629"/>
                    <a:gd name="connsiteY82" fmla="*/ 800576 h 1566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1427629" h="1566624">
                      <a:moveTo>
                        <a:pt x="1380867" y="203240"/>
                      </a:moveTo>
                      <a:lnTo>
                        <a:pt x="648871" y="10358"/>
                      </a:lnTo>
                      <a:cubicBezTo>
                        <a:pt x="622832" y="3511"/>
                        <a:pt x="596023" y="30"/>
                        <a:pt x="569099" y="0"/>
                      </a:cubicBezTo>
                      <a:lnTo>
                        <a:pt x="284539" y="0"/>
                      </a:lnTo>
                      <a:cubicBezTo>
                        <a:pt x="277158" y="0"/>
                        <a:pt x="275729" y="10358"/>
                        <a:pt x="282873" y="12383"/>
                      </a:cubicBezTo>
                      <a:lnTo>
                        <a:pt x="976650" y="203240"/>
                      </a:lnTo>
                      <a:cubicBezTo>
                        <a:pt x="1007465" y="211804"/>
                        <a:pt x="1026938" y="242141"/>
                        <a:pt x="1021894" y="273725"/>
                      </a:cubicBezTo>
                      <a:lnTo>
                        <a:pt x="878661" y="1155144"/>
                      </a:lnTo>
                      <a:lnTo>
                        <a:pt x="1024156" y="1121093"/>
                      </a:lnTo>
                      <a:lnTo>
                        <a:pt x="1024156" y="1338977"/>
                      </a:lnTo>
                      <a:lnTo>
                        <a:pt x="522784" y="1155383"/>
                      </a:lnTo>
                      <a:lnTo>
                        <a:pt x="518616" y="1084778"/>
                      </a:lnTo>
                      <a:lnTo>
                        <a:pt x="753527" y="1167646"/>
                      </a:lnTo>
                      <a:cubicBezTo>
                        <a:pt x="790436" y="1180743"/>
                        <a:pt x="830322" y="1157049"/>
                        <a:pt x="836275" y="1118354"/>
                      </a:cubicBezTo>
                      <a:lnTo>
                        <a:pt x="967125" y="294084"/>
                      </a:lnTo>
                      <a:cubicBezTo>
                        <a:pt x="972155" y="262306"/>
                        <a:pt x="952287" y="231886"/>
                        <a:pt x="921167" y="223718"/>
                      </a:cubicBezTo>
                      <a:lnTo>
                        <a:pt x="209530" y="35362"/>
                      </a:lnTo>
                      <a:cubicBezTo>
                        <a:pt x="176043" y="26444"/>
                        <a:pt x="141668" y="46361"/>
                        <a:pt x="132751" y="79848"/>
                      </a:cubicBezTo>
                      <a:cubicBezTo>
                        <a:pt x="132266" y="81669"/>
                        <a:pt x="131863" y="83511"/>
                        <a:pt x="131544" y="85368"/>
                      </a:cubicBezTo>
                      <a:lnTo>
                        <a:pt x="933" y="846892"/>
                      </a:lnTo>
                      <a:cubicBezTo>
                        <a:pt x="-4306" y="877014"/>
                        <a:pt x="12958" y="906423"/>
                        <a:pt x="41890" y="916662"/>
                      </a:cubicBezTo>
                      <a:lnTo>
                        <a:pt x="295612" y="1006197"/>
                      </a:lnTo>
                      <a:lnTo>
                        <a:pt x="295612" y="1279088"/>
                      </a:lnTo>
                      <a:lnTo>
                        <a:pt x="1031061" y="1566624"/>
                      </a:lnTo>
                      <a:lnTo>
                        <a:pt x="1251327" y="1433036"/>
                      </a:lnTo>
                      <a:lnTo>
                        <a:pt x="1259423" y="1059775"/>
                      </a:lnTo>
                      <a:cubicBezTo>
                        <a:pt x="1270966" y="1050503"/>
                        <a:pt x="1278819" y="1037414"/>
                        <a:pt x="1281569" y="1022866"/>
                      </a:cubicBezTo>
                      <a:lnTo>
                        <a:pt x="1426468" y="275749"/>
                      </a:lnTo>
                      <a:cubicBezTo>
                        <a:pt x="1432766" y="243373"/>
                        <a:pt x="1412875" y="211662"/>
                        <a:pt x="1380986" y="203240"/>
                      </a:cubicBezTo>
                      <a:moveTo>
                        <a:pt x="340142" y="183833"/>
                      </a:moveTo>
                      <a:cubicBezTo>
                        <a:pt x="377527" y="188238"/>
                        <a:pt x="403007" y="229195"/>
                        <a:pt x="396934" y="275511"/>
                      </a:cubicBezTo>
                      <a:cubicBezTo>
                        <a:pt x="390981" y="321945"/>
                        <a:pt x="355739" y="355878"/>
                        <a:pt x="318353" y="351592"/>
                      </a:cubicBezTo>
                      <a:cubicBezTo>
                        <a:pt x="281087" y="347305"/>
                        <a:pt x="255726" y="306229"/>
                        <a:pt x="261799" y="259913"/>
                      </a:cubicBezTo>
                      <a:cubicBezTo>
                        <a:pt x="267752" y="213479"/>
                        <a:pt x="302875" y="179546"/>
                        <a:pt x="340142" y="183833"/>
                      </a:cubicBezTo>
                      <a:moveTo>
                        <a:pt x="546120" y="243840"/>
                      </a:moveTo>
                      <a:cubicBezTo>
                        <a:pt x="583505" y="248126"/>
                        <a:pt x="608866" y="289322"/>
                        <a:pt x="602794" y="335518"/>
                      </a:cubicBezTo>
                      <a:cubicBezTo>
                        <a:pt x="596840" y="381952"/>
                        <a:pt x="561836" y="416004"/>
                        <a:pt x="524450" y="411718"/>
                      </a:cubicBezTo>
                      <a:cubicBezTo>
                        <a:pt x="487184" y="407313"/>
                        <a:pt x="461704" y="366236"/>
                        <a:pt x="467777" y="319921"/>
                      </a:cubicBezTo>
                      <a:cubicBezTo>
                        <a:pt x="473730" y="273487"/>
                        <a:pt x="508853" y="239554"/>
                        <a:pt x="546239" y="243840"/>
                      </a:cubicBezTo>
                      <a:moveTo>
                        <a:pt x="749836" y="316230"/>
                      </a:moveTo>
                      <a:cubicBezTo>
                        <a:pt x="787102" y="320635"/>
                        <a:pt x="812582" y="361712"/>
                        <a:pt x="806509" y="407908"/>
                      </a:cubicBezTo>
                      <a:cubicBezTo>
                        <a:pt x="800556" y="454343"/>
                        <a:pt x="765433" y="488394"/>
                        <a:pt x="728047" y="484108"/>
                      </a:cubicBezTo>
                      <a:cubicBezTo>
                        <a:pt x="690781" y="479703"/>
                        <a:pt x="665420" y="438626"/>
                        <a:pt x="671493" y="392311"/>
                      </a:cubicBezTo>
                      <a:cubicBezTo>
                        <a:pt x="677446" y="345877"/>
                        <a:pt x="712450" y="311944"/>
                        <a:pt x="749836" y="316230"/>
                      </a:cubicBezTo>
                      <a:moveTo>
                        <a:pt x="293112" y="422672"/>
                      </a:moveTo>
                      <a:cubicBezTo>
                        <a:pt x="330379" y="426958"/>
                        <a:pt x="355739" y="468035"/>
                        <a:pt x="349786" y="514350"/>
                      </a:cubicBezTo>
                      <a:cubicBezTo>
                        <a:pt x="343833" y="560784"/>
                        <a:pt x="308709" y="594717"/>
                        <a:pt x="271324" y="590431"/>
                      </a:cubicBezTo>
                      <a:cubicBezTo>
                        <a:pt x="234057" y="586026"/>
                        <a:pt x="208697" y="545068"/>
                        <a:pt x="214650" y="498753"/>
                      </a:cubicBezTo>
                      <a:cubicBezTo>
                        <a:pt x="220603" y="452318"/>
                        <a:pt x="255726" y="418386"/>
                        <a:pt x="293112" y="422553"/>
                      </a:cubicBezTo>
                      <a:moveTo>
                        <a:pt x="498376" y="482798"/>
                      </a:moveTo>
                      <a:cubicBezTo>
                        <a:pt x="535761" y="487204"/>
                        <a:pt x="561122" y="528280"/>
                        <a:pt x="555049" y="574477"/>
                      </a:cubicBezTo>
                      <a:cubicBezTo>
                        <a:pt x="549096" y="620911"/>
                        <a:pt x="513973" y="654963"/>
                        <a:pt x="476706" y="650558"/>
                      </a:cubicBezTo>
                      <a:cubicBezTo>
                        <a:pt x="439321" y="646271"/>
                        <a:pt x="413960" y="605195"/>
                        <a:pt x="419913" y="558879"/>
                      </a:cubicBezTo>
                      <a:cubicBezTo>
                        <a:pt x="425986" y="512445"/>
                        <a:pt x="461109" y="478512"/>
                        <a:pt x="498495" y="482798"/>
                      </a:cubicBezTo>
                      <a:moveTo>
                        <a:pt x="702092" y="554950"/>
                      </a:moveTo>
                      <a:cubicBezTo>
                        <a:pt x="739358" y="559356"/>
                        <a:pt x="764719" y="600313"/>
                        <a:pt x="758646" y="646628"/>
                      </a:cubicBezTo>
                      <a:cubicBezTo>
                        <a:pt x="752693" y="693063"/>
                        <a:pt x="717570" y="726996"/>
                        <a:pt x="680303" y="722828"/>
                      </a:cubicBezTo>
                      <a:cubicBezTo>
                        <a:pt x="642918" y="718423"/>
                        <a:pt x="617557" y="677347"/>
                        <a:pt x="623510" y="631031"/>
                      </a:cubicBezTo>
                      <a:cubicBezTo>
                        <a:pt x="629583" y="584597"/>
                        <a:pt x="664706" y="550664"/>
                        <a:pt x="702092" y="554950"/>
                      </a:cubicBezTo>
                      <a:moveTo>
                        <a:pt x="1159649" y="604599"/>
                      </a:moveTo>
                      <a:lnTo>
                        <a:pt x="1172746" y="604599"/>
                      </a:lnTo>
                      <a:cubicBezTo>
                        <a:pt x="1190010" y="604599"/>
                        <a:pt x="1203940" y="618649"/>
                        <a:pt x="1203940" y="635913"/>
                      </a:cubicBezTo>
                      <a:lnTo>
                        <a:pt x="1203940" y="793552"/>
                      </a:lnTo>
                      <a:cubicBezTo>
                        <a:pt x="1203940" y="810799"/>
                        <a:pt x="1189993" y="824799"/>
                        <a:pt x="1172746" y="824865"/>
                      </a:cubicBezTo>
                      <a:lnTo>
                        <a:pt x="1159649" y="824865"/>
                      </a:lnTo>
                      <a:cubicBezTo>
                        <a:pt x="1142336" y="824865"/>
                        <a:pt x="1128282" y="810865"/>
                        <a:pt x="1128216" y="793552"/>
                      </a:cubicBezTo>
                      <a:lnTo>
                        <a:pt x="1128216" y="635913"/>
                      </a:lnTo>
                      <a:cubicBezTo>
                        <a:pt x="1128216" y="618649"/>
                        <a:pt x="1142385" y="604599"/>
                        <a:pt x="1159649" y="604599"/>
                      </a:cubicBezTo>
                      <a:moveTo>
                        <a:pt x="257750" y="668536"/>
                      </a:moveTo>
                      <a:cubicBezTo>
                        <a:pt x="295017" y="672941"/>
                        <a:pt x="320377" y="714018"/>
                        <a:pt x="314543" y="760214"/>
                      </a:cubicBezTo>
                      <a:cubicBezTo>
                        <a:pt x="308471" y="806648"/>
                        <a:pt x="273348" y="840700"/>
                        <a:pt x="235962" y="836414"/>
                      </a:cubicBezTo>
                      <a:cubicBezTo>
                        <a:pt x="198695" y="832009"/>
                        <a:pt x="173216" y="790932"/>
                        <a:pt x="179288" y="744617"/>
                      </a:cubicBezTo>
                      <a:cubicBezTo>
                        <a:pt x="185241" y="698183"/>
                        <a:pt x="220484" y="664250"/>
                        <a:pt x="257750" y="668536"/>
                      </a:cubicBezTo>
                      <a:moveTo>
                        <a:pt x="463848" y="728663"/>
                      </a:moveTo>
                      <a:cubicBezTo>
                        <a:pt x="501233" y="732949"/>
                        <a:pt x="526594" y="774025"/>
                        <a:pt x="520521" y="820341"/>
                      </a:cubicBezTo>
                      <a:cubicBezTo>
                        <a:pt x="514568" y="866775"/>
                        <a:pt x="479445" y="900708"/>
                        <a:pt x="442178" y="896422"/>
                      </a:cubicBezTo>
                      <a:cubicBezTo>
                        <a:pt x="404793" y="892135"/>
                        <a:pt x="379432" y="850940"/>
                        <a:pt x="385385" y="804743"/>
                      </a:cubicBezTo>
                      <a:cubicBezTo>
                        <a:pt x="391458" y="758309"/>
                        <a:pt x="426581" y="724376"/>
                        <a:pt x="463967" y="728663"/>
                      </a:cubicBezTo>
                      <a:moveTo>
                        <a:pt x="667564" y="800695"/>
                      </a:moveTo>
                      <a:cubicBezTo>
                        <a:pt x="704830" y="804982"/>
                        <a:pt x="730190" y="846058"/>
                        <a:pt x="724237" y="892374"/>
                      </a:cubicBezTo>
                      <a:cubicBezTo>
                        <a:pt x="718284" y="938808"/>
                        <a:pt x="683042" y="972741"/>
                        <a:pt x="645656" y="968454"/>
                      </a:cubicBezTo>
                      <a:cubicBezTo>
                        <a:pt x="608389" y="964049"/>
                        <a:pt x="583029" y="922973"/>
                        <a:pt x="588982" y="876776"/>
                      </a:cubicBezTo>
                      <a:cubicBezTo>
                        <a:pt x="595054" y="830342"/>
                        <a:pt x="630178" y="796409"/>
                        <a:pt x="667564" y="8005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54" name="文本框 53"/>
              <p:cNvSpPr txBox="1"/>
              <p:nvPr/>
            </p:nvSpPr>
            <p:spPr>
              <a:xfrm>
                <a:off x="8927642" y="3048001"/>
                <a:ext cx="923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补光灯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8099976" y="3991961"/>
            <a:ext cx="2716476" cy="352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（直播机位固定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支架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/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防抖支架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B" panose="00020600040101010101" charset="-122"/>
                <a:ea typeface="OPPOSans M" panose="00020600040101010101" pitchFamily="18" charset="-122"/>
                <a:cs typeface="Times New Roman" panose="02020603050405020304" pitchFamily="18" charset="0"/>
              </a:rPr>
              <a:t>）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POSans B" panose="00020600040101010101" charset="-122"/>
              <a:ea typeface="OPPOSans M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6.5 </a:t>
            </a:r>
            <a:r>
              <a:rPr lang="zh-CN" altLang="en-US" dirty="0"/>
              <a:t>直播硬件的配置和软件的调</a:t>
            </a:r>
            <a:r>
              <a:rPr lang="en-US" altLang="zh-CN" dirty="0"/>
              <a:t>--</a:t>
            </a:r>
            <a:r>
              <a:rPr lang="zh-CN" altLang="en-US" sz="2800" dirty="0"/>
              <a:t>直播软件的调试</a:t>
            </a:r>
            <a:endParaRPr lang="zh-CN" altLang="en-US" dirty="0"/>
          </a:p>
        </p:txBody>
      </p:sp>
      <p:sp>
        <p:nvSpPr>
          <p:cNvPr id="6" name="矩形: 圆角 5"/>
          <p:cNvSpPr/>
          <p:nvPr/>
        </p:nvSpPr>
        <p:spPr>
          <a:xfrm>
            <a:off x="0" y="6393437"/>
            <a:ext cx="12200597" cy="59367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0" y="6461676"/>
            <a:ext cx="12200597" cy="5936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88552" y="2569207"/>
            <a:ext cx="3414895" cy="2276856"/>
            <a:chOff x="4233509" y="3635144"/>
            <a:chExt cx="3414895" cy="2276856"/>
          </a:xfrm>
        </p:grpSpPr>
        <p:grpSp>
          <p:nvGrpSpPr>
            <p:cNvPr id="14" name="组合 13"/>
            <p:cNvGrpSpPr/>
            <p:nvPr/>
          </p:nvGrpSpPr>
          <p:grpSpPr>
            <a:xfrm>
              <a:off x="4802529" y="3635144"/>
              <a:ext cx="2276856" cy="2276856"/>
              <a:chOff x="4802529" y="3635144"/>
              <a:chExt cx="2276856" cy="227685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802529" y="3635144"/>
                <a:ext cx="2276856" cy="2276856"/>
              </a:xfrm>
              <a:prstGeom prst="ellipse">
                <a:avLst/>
              </a:prstGeom>
              <a:noFill/>
              <a:ln w="15812">
                <a:solidFill>
                  <a:schemeClr val="accent1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5895" tIns="37948" rIns="75895" bIns="37948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3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>
                <p:custDataLst>
                  <p:tags r:id="rId1"/>
                </p:custDataLst>
              </p:nvPr>
            </p:nvSpPr>
            <p:spPr>
              <a:xfrm>
                <a:off x="4946396" y="3779011"/>
                <a:ext cx="1989121" cy="1989121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 w="28575">
                <a:noFill/>
              </a:ln>
              <a:effectLst>
                <a:outerShdw blurRad="210820" dist="73787" dir="2699995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5895" tIns="37948" rIns="75895" bIns="37948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3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262568" y="4960893"/>
                <a:ext cx="1436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宋体" panose="02010600030101010101" pitchFamily="2" charset="-122"/>
                  </a:rPr>
                  <a:t>软件调试</a:t>
                </a:r>
                <a:endParaRPr kumimoji="0" lang="zh-CN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233509" y="4615574"/>
              <a:ext cx="3414895" cy="315995"/>
              <a:chOff x="4197925" y="4615574"/>
              <a:chExt cx="3414895" cy="315995"/>
            </a:xfrm>
          </p:grpSpPr>
          <p:sp>
            <p:nvSpPr>
              <p:cNvPr id="16" name="图形 2169"/>
              <p:cNvSpPr/>
              <p:nvPr/>
            </p:nvSpPr>
            <p:spPr>
              <a:xfrm>
                <a:off x="7123605" y="4615574"/>
                <a:ext cx="489215" cy="315995"/>
              </a:xfrm>
              <a:custGeom>
                <a:avLst/>
                <a:gdLst>
                  <a:gd name="connsiteX0" fmla="*/ 573312 w 586501"/>
                  <a:gd name="connsiteY0" fmla="*/ 157576 h 378834"/>
                  <a:gd name="connsiteX1" fmla="*/ 428929 w 586501"/>
                  <a:gd name="connsiteY1" fmla="*/ 13194 h 378834"/>
                  <a:gd name="connsiteX2" fmla="*/ 365283 w 586501"/>
                  <a:gd name="connsiteY2" fmla="*/ 13194 h 378834"/>
                  <a:gd name="connsiteX3" fmla="*/ 365283 w 586501"/>
                  <a:gd name="connsiteY3" fmla="*/ 76839 h 378834"/>
                  <a:gd name="connsiteX4" fmla="*/ 432826 w 586501"/>
                  <a:gd name="connsiteY4" fmla="*/ 144383 h 378834"/>
                  <a:gd name="connsiteX5" fmla="*/ 45017 w 586501"/>
                  <a:gd name="connsiteY5" fmla="*/ 144383 h 378834"/>
                  <a:gd name="connsiteX6" fmla="*/ 0 w 586501"/>
                  <a:gd name="connsiteY6" fmla="*/ 189399 h 378834"/>
                  <a:gd name="connsiteX7" fmla="*/ 45017 w 586501"/>
                  <a:gd name="connsiteY7" fmla="*/ 234416 h 378834"/>
                  <a:gd name="connsiteX8" fmla="*/ 432826 w 586501"/>
                  <a:gd name="connsiteY8" fmla="*/ 234416 h 378834"/>
                  <a:gd name="connsiteX9" fmla="*/ 365248 w 586501"/>
                  <a:gd name="connsiteY9" fmla="*/ 301995 h 378834"/>
                  <a:gd name="connsiteX10" fmla="*/ 365248 w 586501"/>
                  <a:gd name="connsiteY10" fmla="*/ 365641 h 378834"/>
                  <a:gd name="connsiteX11" fmla="*/ 397070 w 586501"/>
                  <a:gd name="connsiteY11" fmla="*/ 378835 h 378834"/>
                  <a:gd name="connsiteX12" fmla="*/ 428893 w 586501"/>
                  <a:gd name="connsiteY12" fmla="*/ 365641 h 378834"/>
                  <a:gd name="connsiteX13" fmla="*/ 573276 w 586501"/>
                  <a:gd name="connsiteY13" fmla="*/ 221258 h 378834"/>
                  <a:gd name="connsiteX14" fmla="*/ 573312 w 586501"/>
                  <a:gd name="connsiteY14" fmla="*/ 157576 h 37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6501" h="378834">
                    <a:moveTo>
                      <a:pt x="573312" y="157576"/>
                    </a:moveTo>
                    <a:lnTo>
                      <a:pt x="428929" y="13194"/>
                    </a:lnTo>
                    <a:cubicBezTo>
                      <a:pt x="411337" y="-4398"/>
                      <a:pt x="382839" y="-4398"/>
                      <a:pt x="365283" y="13194"/>
                    </a:cubicBezTo>
                    <a:cubicBezTo>
                      <a:pt x="347691" y="30786"/>
                      <a:pt x="347691" y="59283"/>
                      <a:pt x="365283" y="76839"/>
                    </a:cubicBezTo>
                    <a:lnTo>
                      <a:pt x="432826" y="144383"/>
                    </a:lnTo>
                    <a:lnTo>
                      <a:pt x="45017" y="144383"/>
                    </a:lnTo>
                    <a:cubicBezTo>
                      <a:pt x="20166" y="144383"/>
                      <a:pt x="0" y="164549"/>
                      <a:pt x="0" y="189399"/>
                    </a:cubicBezTo>
                    <a:cubicBezTo>
                      <a:pt x="0" y="214250"/>
                      <a:pt x="20166" y="234416"/>
                      <a:pt x="45017" y="234416"/>
                    </a:cubicBezTo>
                    <a:lnTo>
                      <a:pt x="432826" y="234416"/>
                    </a:lnTo>
                    <a:lnTo>
                      <a:pt x="365248" y="301995"/>
                    </a:lnTo>
                    <a:cubicBezTo>
                      <a:pt x="347656" y="319587"/>
                      <a:pt x="347656" y="348084"/>
                      <a:pt x="365248" y="365641"/>
                    </a:cubicBezTo>
                    <a:cubicBezTo>
                      <a:pt x="374043" y="374437"/>
                      <a:pt x="385557" y="378835"/>
                      <a:pt x="397070" y="378835"/>
                    </a:cubicBezTo>
                    <a:cubicBezTo>
                      <a:pt x="408584" y="378835"/>
                      <a:pt x="420097" y="374437"/>
                      <a:pt x="428893" y="365641"/>
                    </a:cubicBezTo>
                    <a:lnTo>
                      <a:pt x="573276" y="221258"/>
                    </a:lnTo>
                    <a:cubicBezTo>
                      <a:pt x="590904" y="203666"/>
                      <a:pt x="590904" y="175168"/>
                      <a:pt x="573312" y="157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70000"/>
                    </a:schemeClr>
                  </a:gs>
                </a:gsLst>
                <a:lin ang="0" scaled="0"/>
              </a:gradFill>
              <a:ln w="35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7" name="图形 2169"/>
              <p:cNvSpPr/>
              <p:nvPr/>
            </p:nvSpPr>
            <p:spPr>
              <a:xfrm flipH="1">
                <a:off x="4197925" y="4615574"/>
                <a:ext cx="489215" cy="315995"/>
              </a:xfrm>
              <a:custGeom>
                <a:avLst/>
                <a:gdLst>
                  <a:gd name="connsiteX0" fmla="*/ 573312 w 586501"/>
                  <a:gd name="connsiteY0" fmla="*/ 157576 h 378834"/>
                  <a:gd name="connsiteX1" fmla="*/ 428929 w 586501"/>
                  <a:gd name="connsiteY1" fmla="*/ 13194 h 378834"/>
                  <a:gd name="connsiteX2" fmla="*/ 365283 w 586501"/>
                  <a:gd name="connsiteY2" fmla="*/ 13194 h 378834"/>
                  <a:gd name="connsiteX3" fmla="*/ 365283 w 586501"/>
                  <a:gd name="connsiteY3" fmla="*/ 76839 h 378834"/>
                  <a:gd name="connsiteX4" fmla="*/ 432826 w 586501"/>
                  <a:gd name="connsiteY4" fmla="*/ 144383 h 378834"/>
                  <a:gd name="connsiteX5" fmla="*/ 45017 w 586501"/>
                  <a:gd name="connsiteY5" fmla="*/ 144383 h 378834"/>
                  <a:gd name="connsiteX6" fmla="*/ 0 w 586501"/>
                  <a:gd name="connsiteY6" fmla="*/ 189399 h 378834"/>
                  <a:gd name="connsiteX7" fmla="*/ 45017 w 586501"/>
                  <a:gd name="connsiteY7" fmla="*/ 234416 h 378834"/>
                  <a:gd name="connsiteX8" fmla="*/ 432826 w 586501"/>
                  <a:gd name="connsiteY8" fmla="*/ 234416 h 378834"/>
                  <a:gd name="connsiteX9" fmla="*/ 365248 w 586501"/>
                  <a:gd name="connsiteY9" fmla="*/ 301995 h 378834"/>
                  <a:gd name="connsiteX10" fmla="*/ 365248 w 586501"/>
                  <a:gd name="connsiteY10" fmla="*/ 365641 h 378834"/>
                  <a:gd name="connsiteX11" fmla="*/ 397070 w 586501"/>
                  <a:gd name="connsiteY11" fmla="*/ 378835 h 378834"/>
                  <a:gd name="connsiteX12" fmla="*/ 428893 w 586501"/>
                  <a:gd name="connsiteY12" fmla="*/ 365641 h 378834"/>
                  <a:gd name="connsiteX13" fmla="*/ 573276 w 586501"/>
                  <a:gd name="connsiteY13" fmla="*/ 221258 h 378834"/>
                  <a:gd name="connsiteX14" fmla="*/ 573312 w 586501"/>
                  <a:gd name="connsiteY14" fmla="*/ 157576 h 37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6501" h="378834">
                    <a:moveTo>
                      <a:pt x="573312" y="157576"/>
                    </a:moveTo>
                    <a:lnTo>
                      <a:pt x="428929" y="13194"/>
                    </a:lnTo>
                    <a:cubicBezTo>
                      <a:pt x="411337" y="-4398"/>
                      <a:pt x="382839" y="-4398"/>
                      <a:pt x="365283" y="13194"/>
                    </a:cubicBezTo>
                    <a:cubicBezTo>
                      <a:pt x="347691" y="30786"/>
                      <a:pt x="347691" y="59283"/>
                      <a:pt x="365283" y="76839"/>
                    </a:cubicBezTo>
                    <a:lnTo>
                      <a:pt x="432826" y="144383"/>
                    </a:lnTo>
                    <a:lnTo>
                      <a:pt x="45017" y="144383"/>
                    </a:lnTo>
                    <a:cubicBezTo>
                      <a:pt x="20166" y="144383"/>
                      <a:pt x="0" y="164549"/>
                      <a:pt x="0" y="189399"/>
                    </a:cubicBezTo>
                    <a:cubicBezTo>
                      <a:pt x="0" y="214250"/>
                      <a:pt x="20166" y="234416"/>
                      <a:pt x="45017" y="234416"/>
                    </a:cubicBezTo>
                    <a:lnTo>
                      <a:pt x="432826" y="234416"/>
                    </a:lnTo>
                    <a:lnTo>
                      <a:pt x="365248" y="301995"/>
                    </a:lnTo>
                    <a:cubicBezTo>
                      <a:pt x="347656" y="319587"/>
                      <a:pt x="347656" y="348084"/>
                      <a:pt x="365248" y="365641"/>
                    </a:cubicBezTo>
                    <a:cubicBezTo>
                      <a:pt x="374043" y="374437"/>
                      <a:pt x="385557" y="378835"/>
                      <a:pt x="397070" y="378835"/>
                    </a:cubicBezTo>
                    <a:cubicBezTo>
                      <a:pt x="408584" y="378835"/>
                      <a:pt x="420097" y="374437"/>
                      <a:pt x="428893" y="365641"/>
                    </a:cubicBezTo>
                    <a:lnTo>
                      <a:pt x="573276" y="221258"/>
                    </a:lnTo>
                    <a:cubicBezTo>
                      <a:pt x="590904" y="203666"/>
                      <a:pt x="590904" y="175168"/>
                      <a:pt x="573312" y="157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70000"/>
                    </a:schemeClr>
                  </a:gs>
                </a:gsLst>
                <a:lin ang="0" scaled="0"/>
              </a:gradFill>
              <a:ln w="35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27740" y="1484370"/>
            <a:ext cx="3529965" cy="4446530"/>
            <a:chOff x="482600" y="1890770"/>
            <a:chExt cx="3529965" cy="4446530"/>
          </a:xfrm>
        </p:grpSpPr>
        <p:sp>
          <p:nvSpPr>
            <p:cNvPr id="28" name="矩形: 圆顶角 27"/>
            <p:cNvSpPr/>
            <p:nvPr/>
          </p:nvSpPr>
          <p:spPr>
            <a:xfrm>
              <a:off x="1026411" y="1890770"/>
              <a:ext cx="2359796" cy="621792"/>
            </a:xfrm>
            <a:prstGeom prst="round2Same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rPr>
                <a:t>直播平台设置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836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82600" y="2495894"/>
              <a:ext cx="3529965" cy="3841406"/>
            </a:xfrm>
            <a:prstGeom prst="rect">
              <a:avLst/>
            </a:prstGeom>
            <a:noFill/>
            <a:ln w="28575">
              <a:gradFill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charset="-122"/>
                <a:ea typeface="OPPOSans B" panose="00020600040101010101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5460" y="3264144"/>
              <a:ext cx="3304246" cy="103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直播封面是用户进入直播间之前了解直播内容的窗口，好的直播封面可以提升直播间热度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95460" y="4831686"/>
              <a:ext cx="3304246" cy="103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直播团队应保持直播封面与直播第一幕画面的相关性，防止用户产生心理落差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361168" y="2803179"/>
              <a:ext cx="1643290" cy="380780"/>
              <a:chOff x="2992664" y="-1599980"/>
              <a:chExt cx="2408617" cy="511410"/>
            </a:xfrm>
          </p:grpSpPr>
          <p:sp>
            <p:nvSpPr>
              <p:cNvPr id="33" name="矩形: 圆角 32"/>
              <p:cNvSpPr/>
              <p:nvPr/>
            </p:nvSpPr>
            <p:spPr>
              <a:xfrm>
                <a:off x="3265265" y="-1599980"/>
                <a:ext cx="1843764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1"/>
                </a:solidFill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2992664" y="-1599980"/>
                <a:ext cx="2408617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直播封面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070882" y="4370722"/>
              <a:ext cx="2223862" cy="380780"/>
              <a:chOff x="2992664" y="-1599980"/>
              <a:chExt cx="2408617" cy="51141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3265265" y="-1599980"/>
                <a:ext cx="1843764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1"/>
                </a:solidFill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37" name="矩形: 圆角 36"/>
              <p:cNvSpPr/>
              <p:nvPr/>
            </p:nvSpPr>
            <p:spPr>
              <a:xfrm>
                <a:off x="2992664" y="-1599980"/>
                <a:ext cx="2408617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直播第一幕画面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034294" y="1484370"/>
            <a:ext cx="3517266" cy="4446530"/>
            <a:chOff x="8179434" y="1890770"/>
            <a:chExt cx="3517266" cy="4446530"/>
          </a:xfrm>
        </p:grpSpPr>
        <p:grpSp>
          <p:nvGrpSpPr>
            <p:cNvPr id="24" name="组合 23"/>
            <p:cNvGrpSpPr/>
            <p:nvPr/>
          </p:nvGrpSpPr>
          <p:grpSpPr>
            <a:xfrm>
              <a:off x="8179434" y="1890770"/>
              <a:ext cx="3517266" cy="4446530"/>
              <a:chOff x="7443470" y="3527044"/>
              <a:chExt cx="3119756" cy="4446530"/>
            </a:xfrm>
          </p:grpSpPr>
          <p:sp>
            <p:nvSpPr>
              <p:cNvPr id="25" name="矩形: 圆顶角 24"/>
              <p:cNvSpPr/>
              <p:nvPr/>
            </p:nvSpPr>
            <p:spPr>
              <a:xfrm>
                <a:off x="7924086" y="3527044"/>
                <a:ext cx="2085570" cy="621792"/>
              </a:xfrm>
              <a:prstGeom prst="round2Same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直播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App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836"/>
                    </a:solidFill>
                    <a:effectLst/>
                    <a:uLnTx/>
                    <a:uFillTx/>
                    <a:latin typeface="OPPOSans B" panose="00020600040101010101" charset="-122"/>
                    <a:ea typeface="OPPOSans B" panose="00020600040101010101" charset="-122"/>
                    <a:cs typeface="+mn-cs"/>
                  </a:rPr>
                  <a:t>测试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443470" y="4132168"/>
                <a:ext cx="3119756" cy="3841406"/>
              </a:xfrm>
              <a:prstGeom prst="rect">
                <a:avLst/>
              </a:prstGeom>
              <a:noFill/>
              <a:ln w="28575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 panose="00020600040101010101" charset="-122"/>
                  <a:ea typeface="OPPOSans B" panose="00020600040101010101" charset="-122"/>
                  <a:cs typeface="+mn-cs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8200946" y="3264144"/>
              <a:ext cx="3304246" cy="103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主播应熟悉直播开启方法、镜头切换方法、声音调整方法、直播间各项功能设置等操作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00946" y="4831686"/>
              <a:ext cx="3304246" cy="135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 w="635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主播需要以用户身份注册直播账号，进入直播间观看，从用户的角度观察直播画面，如果发现问题需要及时优化</a:t>
              </a:r>
              <a:endParaRPr kumimoji="0" lang="en-US" altLang="zh-CN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8675824" y="2803179"/>
              <a:ext cx="2354490" cy="380780"/>
              <a:chOff x="2992664" y="-1599980"/>
              <a:chExt cx="2408617" cy="511410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3265265" y="-1599980"/>
                <a:ext cx="1843764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1"/>
                </a:solidFill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>
                <a:off x="2992664" y="-1599980"/>
                <a:ext cx="2408617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主播视角的测试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741138" y="4370722"/>
              <a:ext cx="2223862" cy="380780"/>
              <a:chOff x="2992664" y="-1599980"/>
              <a:chExt cx="2408617" cy="511410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3265265" y="-1599980"/>
                <a:ext cx="1843764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1"/>
                </a:solidFill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836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45" name="矩形: 圆角 44"/>
              <p:cNvSpPr/>
              <p:nvPr/>
            </p:nvSpPr>
            <p:spPr>
              <a:xfrm>
                <a:off x="2992664" y="-1599980"/>
                <a:ext cx="2408617" cy="511410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chemeClr val="accent1"/>
                        </a:gs>
                        <a:gs pos="99000">
                          <a:schemeClr val="accent1">
                            <a:lumMod val="75000"/>
                          </a:schemeClr>
                        </a:gs>
                      </a:gsLst>
                      <a:lin ang="2700000" scaled="1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4299"/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用户视角的测试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E4299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</p:grpSp>
      </p:grpSp>
      <p:sp>
        <p:nvSpPr>
          <p:cNvPr id="48" name="图形 3"/>
          <p:cNvSpPr/>
          <p:nvPr/>
        </p:nvSpPr>
        <p:spPr>
          <a:xfrm flipH="1">
            <a:off x="5686425" y="2958723"/>
            <a:ext cx="819150" cy="819956"/>
          </a:xfrm>
          <a:custGeom>
            <a:avLst/>
            <a:gdLst>
              <a:gd name="connsiteX0" fmla="*/ 1340123 w 8339569"/>
              <a:gd name="connsiteY0" fmla="*/ 0 h 8347784"/>
              <a:gd name="connsiteX1" fmla="*/ 0 w 8339569"/>
              <a:gd name="connsiteY1" fmla="*/ 1340123 h 8347784"/>
              <a:gd name="connsiteX2" fmla="*/ 1005349 w 8339569"/>
              <a:gd name="connsiteY2" fmla="*/ 2638142 h 8347784"/>
              <a:gd name="connsiteX3" fmla="*/ 1005349 w 8339569"/>
              <a:gd name="connsiteY3" fmla="*/ 8003768 h 8347784"/>
              <a:gd name="connsiteX4" fmla="*/ 1340123 w 8339569"/>
              <a:gd name="connsiteY4" fmla="*/ 8338542 h 8347784"/>
              <a:gd name="connsiteX5" fmla="*/ 1674897 w 8339569"/>
              <a:gd name="connsiteY5" fmla="*/ 8003768 h 8347784"/>
              <a:gd name="connsiteX6" fmla="*/ 1674897 w 8339569"/>
              <a:gd name="connsiteY6" fmla="*/ 2639169 h 8347784"/>
              <a:gd name="connsiteX7" fmla="*/ 2680246 w 8339569"/>
              <a:gd name="connsiteY7" fmla="*/ 1341150 h 8347784"/>
              <a:gd name="connsiteX8" fmla="*/ 1340123 w 8339569"/>
              <a:gd name="connsiteY8" fmla="*/ 0 h 8347784"/>
              <a:gd name="connsiteX9" fmla="*/ 4505073 w 8339569"/>
              <a:gd name="connsiteY9" fmla="*/ 2880494 h 8347784"/>
              <a:gd name="connsiteX10" fmla="*/ 4505073 w 8339569"/>
              <a:gd name="connsiteY10" fmla="*/ 344016 h 8347784"/>
              <a:gd name="connsiteX11" fmla="*/ 4170298 w 8339569"/>
              <a:gd name="connsiteY11" fmla="*/ 9242 h 8347784"/>
              <a:gd name="connsiteX12" fmla="*/ 3835524 w 8339569"/>
              <a:gd name="connsiteY12" fmla="*/ 344016 h 8347784"/>
              <a:gd name="connsiteX13" fmla="*/ 3835524 w 8339569"/>
              <a:gd name="connsiteY13" fmla="*/ 2880494 h 8347784"/>
              <a:gd name="connsiteX14" fmla="*/ 2830175 w 8339569"/>
              <a:gd name="connsiteY14" fmla="*/ 4178513 h 8347784"/>
              <a:gd name="connsiteX15" fmla="*/ 3835524 w 8339569"/>
              <a:gd name="connsiteY15" fmla="*/ 5476533 h 8347784"/>
              <a:gd name="connsiteX16" fmla="*/ 3835524 w 8339569"/>
              <a:gd name="connsiteY16" fmla="*/ 8013011 h 8347784"/>
              <a:gd name="connsiteX17" fmla="*/ 4170298 w 8339569"/>
              <a:gd name="connsiteY17" fmla="*/ 8347785 h 8347784"/>
              <a:gd name="connsiteX18" fmla="*/ 4505073 w 8339569"/>
              <a:gd name="connsiteY18" fmla="*/ 8013011 h 8347784"/>
              <a:gd name="connsiteX19" fmla="*/ 4505073 w 8339569"/>
              <a:gd name="connsiteY19" fmla="*/ 5476533 h 8347784"/>
              <a:gd name="connsiteX20" fmla="*/ 5510421 w 8339569"/>
              <a:gd name="connsiteY20" fmla="*/ 4178513 h 8347784"/>
              <a:gd name="connsiteX21" fmla="*/ 4505073 w 8339569"/>
              <a:gd name="connsiteY21" fmla="*/ 2880494 h 8347784"/>
              <a:gd name="connsiteX22" fmla="*/ 7334221 w 8339569"/>
              <a:gd name="connsiteY22" fmla="*/ 5700400 h 8347784"/>
              <a:gd name="connsiteX23" fmla="*/ 7334221 w 8339569"/>
              <a:gd name="connsiteY23" fmla="*/ 335801 h 8347784"/>
              <a:gd name="connsiteX24" fmla="*/ 6999446 w 8339569"/>
              <a:gd name="connsiteY24" fmla="*/ 1027 h 8347784"/>
              <a:gd name="connsiteX25" fmla="*/ 6664673 w 8339569"/>
              <a:gd name="connsiteY25" fmla="*/ 335801 h 8347784"/>
              <a:gd name="connsiteX26" fmla="*/ 6664673 w 8339569"/>
              <a:gd name="connsiteY26" fmla="*/ 5701427 h 8347784"/>
              <a:gd name="connsiteX27" fmla="*/ 5659324 w 8339569"/>
              <a:gd name="connsiteY27" fmla="*/ 6999447 h 8347784"/>
              <a:gd name="connsiteX28" fmla="*/ 6999446 w 8339569"/>
              <a:gd name="connsiteY28" fmla="*/ 8339569 h 8347784"/>
              <a:gd name="connsiteX29" fmla="*/ 8339569 w 8339569"/>
              <a:gd name="connsiteY29" fmla="*/ 6999447 h 8347784"/>
              <a:gd name="connsiteX30" fmla="*/ 7334221 w 8339569"/>
              <a:gd name="connsiteY30" fmla="*/ 5700400 h 834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39569" h="8347784">
                <a:moveTo>
                  <a:pt x="1340123" y="0"/>
                </a:moveTo>
                <a:cubicBezTo>
                  <a:pt x="600745" y="0"/>
                  <a:pt x="0" y="600745"/>
                  <a:pt x="0" y="1340123"/>
                </a:cubicBezTo>
                <a:cubicBezTo>
                  <a:pt x="0" y="1964487"/>
                  <a:pt x="427196" y="2489240"/>
                  <a:pt x="1005349" y="2638142"/>
                </a:cubicBezTo>
                <a:lnTo>
                  <a:pt x="1005349" y="8003768"/>
                </a:lnTo>
                <a:cubicBezTo>
                  <a:pt x="1005349" y="8187586"/>
                  <a:pt x="1156305" y="8338542"/>
                  <a:pt x="1340123" y="8338542"/>
                </a:cubicBezTo>
                <a:cubicBezTo>
                  <a:pt x="1523941" y="8338542"/>
                  <a:pt x="1674897" y="8187586"/>
                  <a:pt x="1674897" y="8003768"/>
                </a:cubicBezTo>
                <a:lnTo>
                  <a:pt x="1674897" y="2639169"/>
                </a:lnTo>
                <a:cubicBezTo>
                  <a:pt x="2253050" y="2490267"/>
                  <a:pt x="2680246" y="1965514"/>
                  <a:pt x="2680246" y="1341150"/>
                </a:cubicBezTo>
                <a:cubicBezTo>
                  <a:pt x="2680246" y="600745"/>
                  <a:pt x="2080528" y="0"/>
                  <a:pt x="1340123" y="0"/>
                </a:cubicBezTo>
                <a:close/>
                <a:moveTo>
                  <a:pt x="4505073" y="2880494"/>
                </a:moveTo>
                <a:lnTo>
                  <a:pt x="4505073" y="344016"/>
                </a:lnTo>
                <a:cubicBezTo>
                  <a:pt x="4505073" y="160199"/>
                  <a:pt x="4354116" y="9242"/>
                  <a:pt x="4170298" y="9242"/>
                </a:cubicBezTo>
                <a:cubicBezTo>
                  <a:pt x="3986480" y="9242"/>
                  <a:pt x="3835524" y="160199"/>
                  <a:pt x="3835524" y="344016"/>
                </a:cubicBezTo>
                <a:lnTo>
                  <a:pt x="3835524" y="2880494"/>
                </a:lnTo>
                <a:cubicBezTo>
                  <a:pt x="3257371" y="3029397"/>
                  <a:pt x="2830175" y="3554150"/>
                  <a:pt x="2830175" y="4178513"/>
                </a:cubicBezTo>
                <a:cubicBezTo>
                  <a:pt x="2830175" y="4802877"/>
                  <a:pt x="3257371" y="5327631"/>
                  <a:pt x="3835524" y="5476533"/>
                </a:cubicBezTo>
                <a:lnTo>
                  <a:pt x="3835524" y="8013011"/>
                </a:lnTo>
                <a:cubicBezTo>
                  <a:pt x="3835524" y="8196828"/>
                  <a:pt x="3986480" y="8347785"/>
                  <a:pt x="4170298" y="8347785"/>
                </a:cubicBezTo>
                <a:cubicBezTo>
                  <a:pt x="4354116" y="8347785"/>
                  <a:pt x="4505073" y="8196828"/>
                  <a:pt x="4505073" y="8013011"/>
                </a:cubicBezTo>
                <a:lnTo>
                  <a:pt x="4505073" y="5476533"/>
                </a:lnTo>
                <a:cubicBezTo>
                  <a:pt x="5083225" y="5327631"/>
                  <a:pt x="5510421" y="4802877"/>
                  <a:pt x="5510421" y="4178513"/>
                </a:cubicBezTo>
                <a:cubicBezTo>
                  <a:pt x="5509394" y="3554150"/>
                  <a:pt x="5082198" y="3029397"/>
                  <a:pt x="4505073" y="2880494"/>
                </a:cubicBezTo>
                <a:close/>
                <a:moveTo>
                  <a:pt x="7334221" y="5700400"/>
                </a:moveTo>
                <a:lnTo>
                  <a:pt x="7334221" y="335801"/>
                </a:lnTo>
                <a:cubicBezTo>
                  <a:pt x="7334221" y="151983"/>
                  <a:pt x="7183264" y="1027"/>
                  <a:pt x="6999446" y="1027"/>
                </a:cubicBezTo>
                <a:cubicBezTo>
                  <a:pt x="6815629" y="1027"/>
                  <a:pt x="6664673" y="151983"/>
                  <a:pt x="6664673" y="335801"/>
                </a:cubicBezTo>
                <a:lnTo>
                  <a:pt x="6664673" y="5701427"/>
                </a:lnTo>
                <a:cubicBezTo>
                  <a:pt x="6086520" y="5850330"/>
                  <a:pt x="5659324" y="6375083"/>
                  <a:pt x="5659324" y="6999447"/>
                </a:cubicBezTo>
                <a:cubicBezTo>
                  <a:pt x="5659324" y="7738825"/>
                  <a:pt x="6260068" y="8339569"/>
                  <a:pt x="6999446" y="8339569"/>
                </a:cubicBezTo>
                <a:cubicBezTo>
                  <a:pt x="7738825" y="8339569"/>
                  <a:pt x="8339569" y="7738825"/>
                  <a:pt x="8339569" y="6999447"/>
                </a:cubicBezTo>
                <a:cubicBezTo>
                  <a:pt x="8339569" y="6374056"/>
                  <a:pt x="7911346" y="5849303"/>
                  <a:pt x="7334221" y="5700400"/>
                </a:cubicBezTo>
                <a:close/>
              </a:path>
            </a:pathLst>
          </a:custGeom>
          <a:solidFill>
            <a:schemeClr val="accent2"/>
          </a:solidFill>
          <a:ln w="102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直播团队的构建方法</a:t>
            </a:r>
            <a:r>
              <a:rPr lang="en-US" altLang="zh-CN" dirty="0"/>
              <a:t>--</a:t>
            </a:r>
            <a:r>
              <a:rPr lang="zh-CN" altLang="en-US" sz="2800" dirty="0"/>
              <a:t>直播营销公司的组织架构</a:t>
            </a:r>
            <a:endParaRPr lang="zh-CN" altLang="en-US" sz="2800" dirty="0"/>
          </a:p>
        </p:txBody>
      </p:sp>
      <p:grpSp>
        <p:nvGrpSpPr>
          <p:cNvPr id="89" name="组合 88"/>
          <p:cNvGrpSpPr/>
          <p:nvPr/>
        </p:nvGrpSpPr>
        <p:grpSpPr>
          <a:xfrm>
            <a:off x="707116" y="1242305"/>
            <a:ext cx="5108597" cy="3642889"/>
            <a:chOff x="707116" y="1242305"/>
            <a:chExt cx="5108597" cy="3642889"/>
          </a:xfrm>
        </p:grpSpPr>
        <p:sp>
          <p:nvSpPr>
            <p:cNvPr id="47" name="矩形: 圆角 46"/>
            <p:cNvSpPr/>
            <p:nvPr/>
          </p:nvSpPr>
          <p:spPr>
            <a:xfrm>
              <a:off x="707116" y="1242305"/>
              <a:ext cx="5108597" cy="3642889"/>
            </a:xfrm>
            <a:prstGeom prst="roundRect">
              <a:avLst>
                <a:gd name="adj" fmla="val 40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003424" y="1244782"/>
              <a:ext cx="1228497" cy="508084"/>
              <a:chOff x="1530703" y="1244782"/>
              <a:chExt cx="1228497" cy="508084"/>
            </a:xfrm>
          </p:grpSpPr>
          <p:sp>
            <p:nvSpPr>
              <p:cNvPr id="63" name="矩形: 圆顶角 62"/>
              <p:cNvSpPr/>
              <p:nvPr/>
            </p:nvSpPr>
            <p:spPr>
              <a:xfrm>
                <a:off x="1530703" y="1244782"/>
                <a:ext cx="1228497" cy="508084"/>
              </a:xfrm>
              <a:prstGeom prst="round2SameRect">
                <a:avLst>
                  <a:gd name="adj1" fmla="val 0"/>
                  <a:gd name="adj2" fmla="val 33128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760231" y="1323102"/>
                <a:ext cx="769441" cy="351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直播部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8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002730" y="1877145"/>
              <a:ext cx="4560914" cy="2819849"/>
              <a:chOff x="971598" y="1877145"/>
              <a:chExt cx="4560914" cy="2819849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990318" y="1877145"/>
                <a:ext cx="3077766" cy="2996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包括主播、助理、编导及摄像人员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990318" y="3023810"/>
                <a:ext cx="4542194" cy="9398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编导则需要根据主播的风格和用户属性，策划直播脚本、话术脚本等，还需要组织搭建直播间，组织拍摄和录制，负责现场的调度与控制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990318" y="2290434"/>
                <a:ext cx="4542194" cy="619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直播营销公司需要配置不止一名主播，还需要为主播配置助理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971598" y="4077273"/>
                <a:ext cx="4542194" cy="619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摄像人员需要监控直播全过程，保证直播质量，还需要协调与沟通直播过程中的各个环节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>
                <a:off x="1024765" y="2257776"/>
                <a:ext cx="447330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1024765" y="2984699"/>
                <a:ext cx="447330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1024765" y="4046628"/>
                <a:ext cx="447330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组合 104"/>
          <p:cNvGrpSpPr/>
          <p:nvPr/>
        </p:nvGrpSpPr>
        <p:grpSpPr>
          <a:xfrm>
            <a:off x="6341290" y="1242306"/>
            <a:ext cx="5108597" cy="1713508"/>
            <a:chOff x="6341290" y="1242306"/>
            <a:chExt cx="5108597" cy="1713508"/>
          </a:xfrm>
        </p:grpSpPr>
        <p:sp>
          <p:nvSpPr>
            <p:cNvPr id="91" name="矩形: 圆角 90"/>
            <p:cNvSpPr/>
            <p:nvPr/>
          </p:nvSpPr>
          <p:spPr>
            <a:xfrm>
              <a:off x="6341290" y="1242306"/>
              <a:ext cx="5108597" cy="1713508"/>
            </a:xfrm>
            <a:prstGeom prst="roundRect">
              <a:avLst>
                <a:gd name="adj" fmla="val 86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637598" y="1244782"/>
              <a:ext cx="1228497" cy="508084"/>
              <a:chOff x="1530703" y="1244782"/>
              <a:chExt cx="1228497" cy="508084"/>
            </a:xfrm>
          </p:grpSpPr>
          <p:sp>
            <p:nvSpPr>
              <p:cNvPr id="101" name="矩形: 圆顶角 100"/>
              <p:cNvSpPr/>
              <p:nvPr/>
            </p:nvSpPr>
            <p:spPr>
              <a:xfrm>
                <a:off x="1530703" y="1244782"/>
                <a:ext cx="1228497" cy="508084"/>
              </a:xfrm>
              <a:prstGeom prst="round2SameRect">
                <a:avLst>
                  <a:gd name="adj1" fmla="val 0"/>
                  <a:gd name="adj2" fmla="val 33128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1760231" y="1323102"/>
                <a:ext cx="769441" cy="351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选品部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8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6655624" y="1876776"/>
              <a:ext cx="4542194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包括招商专员和选品专员，负责商务合作谈判及选品，并制定合适的价格策略。选品专员选品时，需要注意商品的质量、定位、优势等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341290" y="3380003"/>
            <a:ext cx="5108597" cy="1472768"/>
            <a:chOff x="6341290" y="3198747"/>
            <a:chExt cx="5108597" cy="1472768"/>
          </a:xfrm>
        </p:grpSpPr>
        <p:sp>
          <p:nvSpPr>
            <p:cNvPr id="107" name="矩形: 圆角 106"/>
            <p:cNvSpPr/>
            <p:nvPr/>
          </p:nvSpPr>
          <p:spPr>
            <a:xfrm>
              <a:off x="6341290" y="3198747"/>
              <a:ext cx="5108597" cy="1472768"/>
            </a:xfrm>
            <a:prstGeom prst="roundRect">
              <a:avLst>
                <a:gd name="adj" fmla="val 86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6637598" y="3201223"/>
              <a:ext cx="1228497" cy="508084"/>
              <a:chOff x="1530703" y="1244782"/>
              <a:chExt cx="1228497" cy="508084"/>
            </a:xfrm>
          </p:grpSpPr>
          <p:sp>
            <p:nvSpPr>
              <p:cNvPr id="110" name="矩形: 圆顶角 109"/>
              <p:cNvSpPr/>
              <p:nvPr/>
            </p:nvSpPr>
            <p:spPr>
              <a:xfrm>
                <a:off x="1530703" y="1244782"/>
                <a:ext cx="1228497" cy="508084"/>
              </a:xfrm>
              <a:prstGeom prst="round2SameRect">
                <a:avLst>
                  <a:gd name="adj1" fmla="val 0"/>
                  <a:gd name="adj2" fmla="val 33128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760231" y="1323102"/>
                <a:ext cx="769441" cy="351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运营部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8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6655625" y="3833217"/>
              <a:ext cx="4542194" cy="6299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负责网店运营、活动运营、直播运营、用户运营及关联的新媒体运营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341290" y="5276960"/>
            <a:ext cx="5108597" cy="1148417"/>
            <a:chOff x="6341290" y="4972157"/>
            <a:chExt cx="5108597" cy="1148417"/>
          </a:xfrm>
        </p:grpSpPr>
        <p:sp>
          <p:nvSpPr>
            <p:cNvPr id="120" name="矩形: 圆角 119"/>
            <p:cNvSpPr/>
            <p:nvPr/>
          </p:nvSpPr>
          <p:spPr>
            <a:xfrm>
              <a:off x="6341290" y="4972157"/>
              <a:ext cx="5108597" cy="1148417"/>
            </a:xfrm>
            <a:prstGeom prst="roundRect">
              <a:avLst>
                <a:gd name="adj" fmla="val 129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6637598" y="4974633"/>
              <a:ext cx="1228497" cy="508084"/>
              <a:chOff x="1530703" y="1244782"/>
              <a:chExt cx="1228497" cy="508084"/>
            </a:xfrm>
          </p:grpSpPr>
          <p:sp>
            <p:nvSpPr>
              <p:cNvPr id="123" name="矩形: 圆顶角 122"/>
              <p:cNvSpPr/>
              <p:nvPr/>
            </p:nvSpPr>
            <p:spPr>
              <a:xfrm>
                <a:off x="1530703" y="1244782"/>
                <a:ext cx="1228497" cy="508084"/>
              </a:xfrm>
              <a:prstGeom prst="round2SameRect">
                <a:avLst>
                  <a:gd name="adj1" fmla="val 0"/>
                  <a:gd name="adj2" fmla="val 33128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4" name="文本框 123"/>
              <p:cNvSpPr txBox="1"/>
              <p:nvPr/>
            </p:nvSpPr>
            <p:spPr>
              <a:xfrm>
                <a:off x="1760231" y="1323102"/>
                <a:ext cx="769441" cy="351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客服部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8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22" name="文本框 121"/>
            <p:cNvSpPr txBox="1"/>
            <p:nvPr/>
          </p:nvSpPr>
          <p:spPr>
            <a:xfrm>
              <a:off x="6655625" y="5606627"/>
              <a:ext cx="4542194" cy="2996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负责直播间售中咨询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,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售后服务及物流对接工作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07115" y="5276960"/>
            <a:ext cx="5108597" cy="1148417"/>
            <a:chOff x="6341290" y="4972157"/>
            <a:chExt cx="5108597" cy="1148417"/>
          </a:xfrm>
        </p:grpSpPr>
        <p:sp>
          <p:nvSpPr>
            <p:cNvPr id="127" name="矩形: 圆角 126"/>
            <p:cNvSpPr/>
            <p:nvPr/>
          </p:nvSpPr>
          <p:spPr>
            <a:xfrm>
              <a:off x="6341290" y="4972157"/>
              <a:ext cx="5108597" cy="1148417"/>
            </a:xfrm>
            <a:prstGeom prst="roundRect">
              <a:avLst>
                <a:gd name="adj" fmla="val 129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6637598" y="4974633"/>
              <a:ext cx="1228497" cy="508084"/>
              <a:chOff x="1530703" y="1244782"/>
              <a:chExt cx="1228497" cy="508084"/>
            </a:xfrm>
          </p:grpSpPr>
          <p:sp>
            <p:nvSpPr>
              <p:cNvPr id="130" name="矩形: 圆顶角 129"/>
              <p:cNvSpPr/>
              <p:nvPr/>
            </p:nvSpPr>
            <p:spPr>
              <a:xfrm>
                <a:off x="1530703" y="1244782"/>
                <a:ext cx="1228497" cy="508084"/>
              </a:xfrm>
              <a:prstGeom prst="round2SameRect">
                <a:avLst>
                  <a:gd name="adj1" fmla="val 0"/>
                  <a:gd name="adj2" fmla="val 33128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1" name="文本框 130"/>
              <p:cNvSpPr txBox="1"/>
              <p:nvPr/>
            </p:nvSpPr>
            <p:spPr>
              <a:xfrm>
                <a:off x="1760231" y="1323102"/>
                <a:ext cx="769441" cy="351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设计部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8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29" name="文本框 128"/>
            <p:cNvSpPr txBox="1"/>
            <p:nvPr/>
          </p:nvSpPr>
          <p:spPr>
            <a:xfrm>
              <a:off x="6655625" y="5606627"/>
              <a:ext cx="4542194" cy="2996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负责公司的图文设计和视频剪辑工作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直播团队的构建方法</a:t>
            </a:r>
            <a:r>
              <a:rPr lang="en-US" altLang="zh-CN" dirty="0"/>
              <a:t>--</a:t>
            </a:r>
            <a:r>
              <a:rPr lang="zh-CN" altLang="en-US" sz="2800" dirty="0"/>
              <a:t>直播营销公司的组织架构</a:t>
            </a:r>
            <a:endParaRPr lang="zh-CN" altLang="en-US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637650" y="1296987"/>
            <a:ext cx="2678120" cy="682398"/>
            <a:chOff x="4147224" y="1233489"/>
            <a:chExt cx="2678120" cy="682398"/>
          </a:xfrm>
        </p:grpSpPr>
        <p:sp>
          <p:nvSpPr>
            <p:cNvPr id="7" name="矩形: 圆角 6"/>
            <p:cNvSpPr/>
            <p:nvPr/>
          </p:nvSpPr>
          <p:spPr>
            <a:xfrm>
              <a:off x="4147224" y="1233489"/>
              <a:ext cx="2678120" cy="682398"/>
            </a:xfrm>
            <a:prstGeom prst="roundRect">
              <a:avLst>
                <a:gd name="adj" fmla="val 21795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562954" y="1398489"/>
              <a:ext cx="184665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kern="100" dirty="0">
                  <a:solidFill>
                    <a:schemeClr val="accent2"/>
                  </a:solidFill>
                  <a:latin typeface="+mj-ea"/>
                  <a:ea typeface="+mj-ea"/>
                </a:rPr>
                <a:t>直播营销公司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20357" y="2321226"/>
            <a:ext cx="1112706" cy="682398"/>
            <a:chOff x="482600" y="2122261"/>
            <a:chExt cx="1112706" cy="682398"/>
          </a:xfrm>
        </p:grpSpPr>
        <p:sp>
          <p:nvSpPr>
            <p:cNvPr id="39" name="矩形: 圆角 38"/>
            <p:cNvSpPr/>
            <p:nvPr/>
          </p:nvSpPr>
          <p:spPr>
            <a:xfrm>
              <a:off x="482600" y="2122261"/>
              <a:ext cx="1112706" cy="682398"/>
            </a:xfrm>
            <a:prstGeom prst="roundRect">
              <a:avLst>
                <a:gd name="adj" fmla="val 21795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54232" y="2318038"/>
              <a:ext cx="769441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rPr>
                <a:t>运营部</a:t>
              </a:r>
              <a:endParaRPr lang="zh-CN" altLang="en-US" sz="2000" kern="1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265" name="组合 9264"/>
          <p:cNvGrpSpPr/>
          <p:nvPr/>
        </p:nvGrpSpPr>
        <p:grpSpPr>
          <a:xfrm>
            <a:off x="5181777" y="3268736"/>
            <a:ext cx="1589866" cy="3164730"/>
            <a:chOff x="5181777" y="3154436"/>
            <a:chExt cx="1589866" cy="3164730"/>
          </a:xfrm>
        </p:grpSpPr>
        <p:grpSp>
          <p:nvGrpSpPr>
            <p:cNvPr id="9260" name="组合 9259"/>
            <p:cNvGrpSpPr/>
            <p:nvPr/>
          </p:nvGrpSpPr>
          <p:grpSpPr>
            <a:xfrm>
              <a:off x="5181777" y="3154436"/>
              <a:ext cx="1589866" cy="523876"/>
              <a:chOff x="5181777" y="3154436"/>
              <a:chExt cx="1589866" cy="523876"/>
            </a:xfrm>
          </p:grpSpPr>
          <p:sp>
            <p:nvSpPr>
              <p:cNvPr id="48" name="矩形: 圆角 47"/>
              <p:cNvSpPr/>
              <p:nvPr/>
            </p:nvSpPr>
            <p:spPr>
              <a:xfrm>
                <a:off x="5181777" y="3154436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284213" y="3286342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网店运营人员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61" name="组合 9260"/>
            <p:cNvGrpSpPr/>
            <p:nvPr/>
          </p:nvGrpSpPr>
          <p:grpSpPr>
            <a:xfrm>
              <a:off x="5181777" y="3814649"/>
              <a:ext cx="1589866" cy="523876"/>
              <a:chOff x="5181777" y="3814649"/>
              <a:chExt cx="1589866" cy="523876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5181777" y="3814649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5284213" y="3946555"/>
                <a:ext cx="1384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活动运营人员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62" name="组合 9261"/>
            <p:cNvGrpSpPr/>
            <p:nvPr/>
          </p:nvGrpSpPr>
          <p:grpSpPr>
            <a:xfrm>
              <a:off x="5181777" y="4474862"/>
              <a:ext cx="1589866" cy="523876"/>
              <a:chOff x="5181777" y="4474862"/>
              <a:chExt cx="1589866" cy="523876"/>
            </a:xfrm>
          </p:grpSpPr>
          <p:sp>
            <p:nvSpPr>
              <p:cNvPr id="92" name="矩形: 圆角 91"/>
              <p:cNvSpPr/>
              <p:nvPr/>
            </p:nvSpPr>
            <p:spPr>
              <a:xfrm>
                <a:off x="5181777" y="4474862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5284212" y="4606768"/>
                <a:ext cx="1384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直播运营人员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63" name="组合 9262"/>
            <p:cNvGrpSpPr/>
            <p:nvPr/>
          </p:nvGrpSpPr>
          <p:grpSpPr>
            <a:xfrm>
              <a:off x="5181777" y="5135075"/>
              <a:ext cx="1589866" cy="523876"/>
              <a:chOff x="5181777" y="5135075"/>
              <a:chExt cx="1589866" cy="523876"/>
            </a:xfrm>
          </p:grpSpPr>
          <p:sp>
            <p:nvSpPr>
              <p:cNvPr id="95" name="矩形: 圆角 94"/>
              <p:cNvSpPr/>
              <p:nvPr/>
            </p:nvSpPr>
            <p:spPr>
              <a:xfrm>
                <a:off x="5181777" y="5135075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5284212" y="5266981"/>
                <a:ext cx="1384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用户运营人员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64" name="组合 9263"/>
            <p:cNvGrpSpPr/>
            <p:nvPr/>
          </p:nvGrpSpPr>
          <p:grpSpPr>
            <a:xfrm>
              <a:off x="5181777" y="5795290"/>
              <a:ext cx="1589866" cy="523876"/>
              <a:chOff x="5181777" y="5795290"/>
              <a:chExt cx="1589866" cy="523876"/>
            </a:xfrm>
          </p:grpSpPr>
          <p:sp>
            <p:nvSpPr>
              <p:cNvPr id="98" name="矩形: 圆角 97"/>
              <p:cNvSpPr/>
              <p:nvPr/>
            </p:nvSpPr>
            <p:spPr>
              <a:xfrm>
                <a:off x="5181777" y="5795290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5258564" y="5944130"/>
                <a:ext cx="14362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6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新媒体运营人员</a:t>
                </a:r>
                <a:endParaRPr lang="zh-CN" altLang="en-US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7650085" y="2321226"/>
            <a:ext cx="1112706" cy="682398"/>
            <a:chOff x="482600" y="2122261"/>
            <a:chExt cx="1112706" cy="682398"/>
          </a:xfrm>
        </p:grpSpPr>
        <p:sp>
          <p:nvSpPr>
            <p:cNvPr id="42" name="矩形: 圆角 41"/>
            <p:cNvSpPr/>
            <p:nvPr/>
          </p:nvSpPr>
          <p:spPr>
            <a:xfrm>
              <a:off x="482600" y="2122261"/>
              <a:ext cx="1112706" cy="682398"/>
            </a:xfrm>
            <a:prstGeom prst="roundRect">
              <a:avLst>
                <a:gd name="adj" fmla="val 21795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54232" y="2318038"/>
              <a:ext cx="769441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rPr>
                <a:t>设计部</a:t>
              </a:r>
              <a:endParaRPr lang="zh-CN" altLang="en-US" sz="2000" kern="1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266" name="组合 9265"/>
          <p:cNvGrpSpPr/>
          <p:nvPr/>
        </p:nvGrpSpPr>
        <p:grpSpPr>
          <a:xfrm>
            <a:off x="7411505" y="3268736"/>
            <a:ext cx="1589866" cy="523876"/>
            <a:chOff x="7411505" y="3154436"/>
            <a:chExt cx="1589866" cy="523876"/>
          </a:xfrm>
        </p:grpSpPr>
        <p:sp>
          <p:nvSpPr>
            <p:cNvPr id="101" name="矩形: 圆角 100"/>
            <p:cNvSpPr/>
            <p:nvPr/>
          </p:nvSpPr>
          <p:spPr>
            <a:xfrm>
              <a:off x="7411505" y="3154436"/>
              <a:ext cx="1589866" cy="523876"/>
            </a:xfrm>
            <a:prstGeom prst="roundRect">
              <a:avLst>
                <a:gd name="adj" fmla="val 283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7513940" y="3286342"/>
              <a:ext cx="1384996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图文设计人员</a:t>
              </a:r>
              <a:endPara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267" name="组合 9266"/>
          <p:cNvGrpSpPr/>
          <p:nvPr/>
        </p:nvGrpSpPr>
        <p:grpSpPr>
          <a:xfrm>
            <a:off x="7411505" y="3928949"/>
            <a:ext cx="1589866" cy="523876"/>
            <a:chOff x="7411505" y="3814649"/>
            <a:chExt cx="1589866" cy="523876"/>
          </a:xfrm>
        </p:grpSpPr>
        <p:sp>
          <p:nvSpPr>
            <p:cNvPr id="104" name="矩形: 圆角 103"/>
            <p:cNvSpPr/>
            <p:nvPr/>
          </p:nvSpPr>
          <p:spPr>
            <a:xfrm>
              <a:off x="7411505" y="3814649"/>
              <a:ext cx="1589866" cy="523876"/>
            </a:xfrm>
            <a:prstGeom prst="roundRect">
              <a:avLst>
                <a:gd name="adj" fmla="val 283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7513941" y="3946555"/>
              <a:ext cx="1384996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视频剪辑人员</a:t>
              </a:r>
              <a:endPara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271" name="组合 9270"/>
          <p:cNvGrpSpPr/>
          <p:nvPr/>
        </p:nvGrpSpPr>
        <p:grpSpPr>
          <a:xfrm>
            <a:off x="9641233" y="3268736"/>
            <a:ext cx="1589866" cy="1844302"/>
            <a:chOff x="9641233" y="3154436"/>
            <a:chExt cx="1589866" cy="1844302"/>
          </a:xfrm>
        </p:grpSpPr>
        <p:grpSp>
          <p:nvGrpSpPr>
            <p:cNvPr id="9268" name="组合 9267"/>
            <p:cNvGrpSpPr/>
            <p:nvPr/>
          </p:nvGrpSpPr>
          <p:grpSpPr>
            <a:xfrm>
              <a:off x="9641233" y="3154436"/>
              <a:ext cx="1589866" cy="523876"/>
              <a:chOff x="9641233" y="3154436"/>
              <a:chExt cx="1589866" cy="523876"/>
            </a:xfrm>
          </p:grpSpPr>
          <p:sp>
            <p:nvSpPr>
              <p:cNvPr id="107" name="矩形: 圆角 106"/>
              <p:cNvSpPr/>
              <p:nvPr/>
            </p:nvSpPr>
            <p:spPr>
              <a:xfrm>
                <a:off x="9641233" y="3154436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9743668" y="3286342"/>
                <a:ext cx="1384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集中咨询人员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69" name="组合 9268"/>
            <p:cNvGrpSpPr/>
            <p:nvPr/>
          </p:nvGrpSpPr>
          <p:grpSpPr>
            <a:xfrm>
              <a:off x="9641233" y="3814649"/>
              <a:ext cx="1589866" cy="523876"/>
              <a:chOff x="9641233" y="3814649"/>
              <a:chExt cx="1589866" cy="523876"/>
            </a:xfrm>
          </p:grpSpPr>
          <p:sp>
            <p:nvSpPr>
              <p:cNvPr id="110" name="矩形: 圆角 109"/>
              <p:cNvSpPr/>
              <p:nvPr/>
            </p:nvSpPr>
            <p:spPr>
              <a:xfrm>
                <a:off x="9641233" y="3814649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9743669" y="3946555"/>
                <a:ext cx="1384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售后服务人员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70" name="组合 9269"/>
            <p:cNvGrpSpPr/>
            <p:nvPr/>
          </p:nvGrpSpPr>
          <p:grpSpPr>
            <a:xfrm>
              <a:off x="9641233" y="4474862"/>
              <a:ext cx="1589866" cy="523876"/>
              <a:chOff x="9641233" y="4474862"/>
              <a:chExt cx="1589866" cy="523876"/>
            </a:xfrm>
          </p:grpSpPr>
          <p:sp>
            <p:nvSpPr>
              <p:cNvPr id="113" name="矩形: 圆角 112"/>
              <p:cNvSpPr/>
              <p:nvPr/>
            </p:nvSpPr>
            <p:spPr>
              <a:xfrm>
                <a:off x="9641233" y="4474862"/>
                <a:ext cx="158986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9743669" y="4606768"/>
                <a:ext cx="1384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物流对接人员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9879813" y="2321226"/>
            <a:ext cx="1112706" cy="682398"/>
            <a:chOff x="482600" y="2122261"/>
            <a:chExt cx="1112706" cy="682398"/>
          </a:xfrm>
        </p:grpSpPr>
        <p:sp>
          <p:nvSpPr>
            <p:cNvPr id="45" name="矩形: 圆角 44"/>
            <p:cNvSpPr/>
            <p:nvPr/>
          </p:nvSpPr>
          <p:spPr>
            <a:xfrm>
              <a:off x="482600" y="2122261"/>
              <a:ext cx="1112706" cy="682398"/>
            </a:xfrm>
            <a:prstGeom prst="roundRect">
              <a:avLst>
                <a:gd name="adj" fmla="val 21795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4232" y="2318038"/>
              <a:ext cx="769441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rPr>
                <a:t>客服部</a:t>
              </a:r>
              <a:endParaRPr lang="zh-CN" altLang="en-US" sz="2000" kern="1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60901" y="2321226"/>
            <a:ext cx="1112706" cy="682398"/>
            <a:chOff x="482600" y="2122261"/>
            <a:chExt cx="1112706" cy="682398"/>
          </a:xfrm>
        </p:grpSpPr>
        <p:sp>
          <p:nvSpPr>
            <p:cNvPr id="32" name="矩形: 圆角 31"/>
            <p:cNvSpPr/>
            <p:nvPr/>
          </p:nvSpPr>
          <p:spPr>
            <a:xfrm>
              <a:off x="482600" y="2122261"/>
              <a:ext cx="1112706" cy="682398"/>
            </a:xfrm>
            <a:prstGeom prst="roundRect">
              <a:avLst>
                <a:gd name="adj" fmla="val 21795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4232" y="2318038"/>
              <a:ext cx="769441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rPr>
                <a:t>选品部</a:t>
              </a:r>
              <a:endParaRPr lang="zh-CN" altLang="en-US" sz="2000" kern="1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258" name="组合 9257"/>
          <p:cNvGrpSpPr/>
          <p:nvPr/>
        </p:nvGrpSpPr>
        <p:grpSpPr>
          <a:xfrm>
            <a:off x="960901" y="3268736"/>
            <a:ext cx="1112706" cy="1184089"/>
            <a:chOff x="960901" y="3154436"/>
            <a:chExt cx="1112706" cy="1184089"/>
          </a:xfrm>
        </p:grpSpPr>
        <p:grpSp>
          <p:nvGrpSpPr>
            <p:cNvPr id="9252" name="组合 9251"/>
            <p:cNvGrpSpPr/>
            <p:nvPr/>
          </p:nvGrpSpPr>
          <p:grpSpPr>
            <a:xfrm>
              <a:off x="960901" y="3154436"/>
              <a:ext cx="1112706" cy="523876"/>
              <a:chOff x="960901" y="3154436"/>
              <a:chExt cx="1112706" cy="523876"/>
            </a:xfrm>
          </p:grpSpPr>
          <p:sp>
            <p:nvSpPr>
              <p:cNvPr id="52" name="矩形: 圆角 51"/>
              <p:cNvSpPr/>
              <p:nvPr/>
            </p:nvSpPr>
            <p:spPr>
              <a:xfrm>
                <a:off x="960901" y="3154436"/>
                <a:ext cx="111270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014735" y="3286341"/>
                <a:ext cx="10050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招商专员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53" name="组合 9252"/>
            <p:cNvGrpSpPr/>
            <p:nvPr/>
          </p:nvGrpSpPr>
          <p:grpSpPr>
            <a:xfrm>
              <a:off x="960901" y="3814649"/>
              <a:ext cx="1112706" cy="523876"/>
              <a:chOff x="960901" y="3814649"/>
              <a:chExt cx="1112706" cy="523876"/>
            </a:xfrm>
          </p:grpSpPr>
          <p:sp>
            <p:nvSpPr>
              <p:cNvPr id="120" name="矩形: 圆角 119"/>
              <p:cNvSpPr/>
              <p:nvPr/>
            </p:nvSpPr>
            <p:spPr>
              <a:xfrm>
                <a:off x="960901" y="3814649"/>
                <a:ext cx="111270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1" name="文本框 120"/>
              <p:cNvSpPr txBox="1"/>
              <p:nvPr/>
            </p:nvSpPr>
            <p:spPr>
              <a:xfrm>
                <a:off x="1014735" y="3946554"/>
                <a:ext cx="10050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选品专员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190629" y="2321226"/>
            <a:ext cx="1112706" cy="682398"/>
            <a:chOff x="482600" y="2122261"/>
            <a:chExt cx="1112706" cy="682398"/>
          </a:xfrm>
        </p:grpSpPr>
        <p:sp>
          <p:nvSpPr>
            <p:cNvPr id="36" name="矩形: 圆角 35"/>
            <p:cNvSpPr/>
            <p:nvPr/>
          </p:nvSpPr>
          <p:spPr>
            <a:xfrm>
              <a:off x="482600" y="2122261"/>
              <a:ext cx="1112706" cy="682398"/>
            </a:xfrm>
            <a:prstGeom prst="roundRect">
              <a:avLst>
                <a:gd name="adj" fmla="val 21795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4232" y="2318038"/>
              <a:ext cx="769441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100" dirty="0">
                  <a:solidFill>
                    <a:schemeClr val="accent2"/>
                  </a:solidFill>
                  <a:latin typeface="+mj-ea"/>
                  <a:ea typeface="+mj-ea"/>
                </a:rPr>
                <a:t>直播部</a:t>
              </a:r>
              <a:endParaRPr lang="zh-CN" altLang="en-US" sz="2000" kern="1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259" name="组合 9258"/>
          <p:cNvGrpSpPr/>
          <p:nvPr/>
        </p:nvGrpSpPr>
        <p:grpSpPr>
          <a:xfrm>
            <a:off x="3190629" y="3268736"/>
            <a:ext cx="1112706" cy="2504515"/>
            <a:chOff x="3190629" y="3154436"/>
            <a:chExt cx="1112706" cy="2504515"/>
          </a:xfrm>
        </p:grpSpPr>
        <p:grpSp>
          <p:nvGrpSpPr>
            <p:cNvPr id="9254" name="组合 9253"/>
            <p:cNvGrpSpPr/>
            <p:nvPr/>
          </p:nvGrpSpPr>
          <p:grpSpPr>
            <a:xfrm>
              <a:off x="3190629" y="3154436"/>
              <a:ext cx="1112706" cy="523876"/>
              <a:chOff x="3190629" y="3154436"/>
              <a:chExt cx="1112706" cy="523876"/>
            </a:xfrm>
          </p:grpSpPr>
          <p:sp>
            <p:nvSpPr>
              <p:cNvPr id="59" name="矩形: 圆角 58"/>
              <p:cNvSpPr/>
              <p:nvPr/>
            </p:nvSpPr>
            <p:spPr>
              <a:xfrm>
                <a:off x="3190629" y="3154436"/>
                <a:ext cx="111270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516149" y="3277874"/>
                <a:ext cx="4616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直播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55" name="组合 9254"/>
            <p:cNvGrpSpPr/>
            <p:nvPr/>
          </p:nvGrpSpPr>
          <p:grpSpPr>
            <a:xfrm>
              <a:off x="3190629" y="3814649"/>
              <a:ext cx="1112706" cy="523876"/>
              <a:chOff x="3190629" y="3814649"/>
              <a:chExt cx="1112706" cy="523876"/>
            </a:xfrm>
          </p:grpSpPr>
          <p:sp>
            <p:nvSpPr>
              <p:cNvPr id="127" name="矩形: 圆角 126"/>
              <p:cNvSpPr/>
              <p:nvPr/>
            </p:nvSpPr>
            <p:spPr>
              <a:xfrm>
                <a:off x="3190629" y="3814649"/>
                <a:ext cx="111270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216" name="文本框 9215"/>
              <p:cNvSpPr txBox="1"/>
              <p:nvPr/>
            </p:nvSpPr>
            <p:spPr>
              <a:xfrm>
                <a:off x="3516148" y="3938087"/>
                <a:ext cx="4616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助理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56" name="组合 9255"/>
            <p:cNvGrpSpPr/>
            <p:nvPr/>
          </p:nvGrpSpPr>
          <p:grpSpPr>
            <a:xfrm>
              <a:off x="3190629" y="4474862"/>
              <a:ext cx="1112706" cy="523876"/>
              <a:chOff x="3190629" y="4474862"/>
              <a:chExt cx="1112706" cy="523876"/>
            </a:xfrm>
          </p:grpSpPr>
          <p:sp>
            <p:nvSpPr>
              <p:cNvPr id="9219" name="矩形: 圆角 9218"/>
              <p:cNvSpPr/>
              <p:nvPr/>
            </p:nvSpPr>
            <p:spPr>
              <a:xfrm>
                <a:off x="3190629" y="4474862"/>
                <a:ext cx="111270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220" name="文本框 9219"/>
              <p:cNvSpPr txBox="1"/>
              <p:nvPr/>
            </p:nvSpPr>
            <p:spPr>
              <a:xfrm>
                <a:off x="3516148" y="4598300"/>
                <a:ext cx="4616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编导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257" name="组合 9256"/>
            <p:cNvGrpSpPr/>
            <p:nvPr/>
          </p:nvGrpSpPr>
          <p:grpSpPr>
            <a:xfrm>
              <a:off x="3190629" y="5135075"/>
              <a:ext cx="1112706" cy="523876"/>
              <a:chOff x="3190629" y="5135075"/>
              <a:chExt cx="1112706" cy="523876"/>
            </a:xfrm>
          </p:grpSpPr>
          <p:sp>
            <p:nvSpPr>
              <p:cNvPr id="9222" name="矩形: 圆角 9221"/>
              <p:cNvSpPr/>
              <p:nvPr/>
            </p:nvSpPr>
            <p:spPr>
              <a:xfrm>
                <a:off x="3190629" y="5135075"/>
                <a:ext cx="1112706" cy="523876"/>
              </a:xfrm>
              <a:prstGeom prst="roundRect">
                <a:avLst>
                  <a:gd name="adj" fmla="val 2839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223" name="文本框 9222"/>
              <p:cNvSpPr txBox="1"/>
              <p:nvPr/>
            </p:nvSpPr>
            <p:spPr>
              <a:xfrm>
                <a:off x="3244463" y="5266980"/>
                <a:ext cx="10050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摄像人员</a:t>
                </a:r>
                <a:endParaRPr lang="zh-CN" altLang="en-US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9238" name="左中括号 9237"/>
          <p:cNvSpPr/>
          <p:nvPr/>
        </p:nvSpPr>
        <p:spPr>
          <a:xfrm rot="5400000">
            <a:off x="5902499" y="-2259660"/>
            <a:ext cx="148423" cy="8994210"/>
          </a:xfrm>
          <a:prstGeom prst="leftBracket">
            <a:avLst>
              <a:gd name="adj" fmla="val 1969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41" name="直接连接符 9240"/>
          <p:cNvCxnSpPr/>
          <p:nvPr/>
        </p:nvCxnSpPr>
        <p:spPr>
          <a:xfrm>
            <a:off x="8206438" y="2163233"/>
            <a:ext cx="0" cy="16691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4" name="直接连接符 9243"/>
          <p:cNvCxnSpPr>
            <a:stCxn id="7" idx="2"/>
            <a:endCxn id="39" idx="0"/>
          </p:cNvCxnSpPr>
          <p:nvPr/>
        </p:nvCxnSpPr>
        <p:spPr>
          <a:xfrm>
            <a:off x="5976710" y="1979385"/>
            <a:ext cx="0" cy="34184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1" name="直接连接符 9250"/>
          <p:cNvCxnSpPr/>
          <p:nvPr/>
        </p:nvCxnSpPr>
        <p:spPr>
          <a:xfrm>
            <a:off x="3746982" y="2163233"/>
            <a:ext cx="0" cy="16691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517254" y="3003624"/>
            <a:ext cx="0" cy="26511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746982" y="3003624"/>
            <a:ext cx="0" cy="26511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976710" y="3003624"/>
            <a:ext cx="0" cy="26511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8206438" y="3003624"/>
            <a:ext cx="0" cy="26511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0436166" y="3003624"/>
            <a:ext cx="0" cy="26511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直播团队的配置方案与运营策略</a:t>
            </a:r>
            <a:endParaRPr lang="zh-CN" altLang="en-US" sz="2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911225" y="1374510"/>
            <a:ext cx="10369550" cy="1038443"/>
            <a:chOff x="911225" y="1537796"/>
            <a:chExt cx="10369550" cy="1038443"/>
          </a:xfrm>
        </p:grpSpPr>
        <p:sp>
          <p:nvSpPr>
            <p:cNvPr id="9" name="矩形: 圆角 8"/>
            <p:cNvSpPr/>
            <p:nvPr/>
          </p:nvSpPr>
          <p:spPr>
            <a:xfrm>
              <a:off x="911225" y="1542285"/>
              <a:ext cx="10369550" cy="1029465"/>
            </a:xfrm>
            <a:prstGeom prst="roundRect">
              <a:avLst>
                <a:gd name="adj" fmla="val 1444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11225" y="1537796"/>
              <a:ext cx="1112706" cy="1038443"/>
              <a:chOff x="911225" y="1537796"/>
              <a:chExt cx="1112706" cy="1038443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911225" y="1537796"/>
                <a:ext cx="1112706" cy="1038443"/>
              </a:xfrm>
              <a:prstGeom prst="roundRect">
                <a:avLst>
                  <a:gd name="adj" fmla="val 14323"/>
                </a:avLst>
              </a:prstGeom>
              <a:gradFill>
                <a:gsLst>
                  <a:gs pos="0">
                    <a:schemeClr val="accent1"/>
                  </a:gs>
                  <a:gs pos="99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159801" y="1867863"/>
                <a:ext cx="615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概述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469760" y="1708428"/>
              <a:ext cx="8463352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cs"/>
                </a:rPr>
                <a:t>按照直播间资源投入状况及营销目标，直播团队人员配置方案可以分为“低配版”“基础版”“进阶版”“高阶版”“旗舰版”五个级别，而不同的团队配置，有不同的运营策略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911225" y="2845572"/>
          <a:ext cx="10369550" cy="35461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89783"/>
                <a:gridCol w="966107"/>
                <a:gridCol w="1298877"/>
                <a:gridCol w="1137859"/>
                <a:gridCol w="998311"/>
                <a:gridCol w="1019780"/>
                <a:gridCol w="987576"/>
                <a:gridCol w="1027253"/>
                <a:gridCol w="744004"/>
              </a:tblGrid>
              <a:tr h="741469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配置方案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主播人数/名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运营专员人数/名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编导专员人数/名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助理专员人数/名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选品专员人数/名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客服专员人数/名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场控专员人数/名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其他</a:t>
                      </a:r>
                      <a:endParaRPr lang="zh-CN" sz="14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05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“低配版”（2人团队）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05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“基础版”（4人团队）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05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“进阶版”（6人团队）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05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“高阶版”（8人团队）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—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469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“旗舰版”（11人及以上团队）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按需设置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直播团队的配置方案与运营策略</a:t>
            </a:r>
            <a:r>
              <a:rPr lang="en-US" altLang="zh-CN" dirty="0"/>
              <a:t>--</a:t>
            </a:r>
            <a:r>
              <a:rPr lang="zh-CN" altLang="en-US" sz="2000" dirty="0"/>
              <a:t>“低配版”：</a:t>
            </a:r>
            <a:r>
              <a:rPr lang="en-US" altLang="zh-CN" sz="2000" dirty="0"/>
              <a:t>2</a:t>
            </a:r>
            <a:r>
              <a:rPr lang="zh-CN" altLang="en-US" sz="2000" dirty="0"/>
              <a:t>人团队</a:t>
            </a:r>
            <a:endParaRPr lang="zh-CN" altLang="en-US" sz="2800" dirty="0"/>
          </a:p>
        </p:txBody>
      </p:sp>
      <p:grpSp>
        <p:nvGrpSpPr>
          <p:cNvPr id="44" name="组合 43"/>
          <p:cNvGrpSpPr/>
          <p:nvPr/>
        </p:nvGrpSpPr>
        <p:grpSpPr>
          <a:xfrm>
            <a:off x="911225" y="1212585"/>
            <a:ext cx="10369550" cy="699400"/>
            <a:chOff x="911225" y="1374510"/>
            <a:chExt cx="10369550" cy="699400"/>
          </a:xfrm>
        </p:grpSpPr>
        <p:sp>
          <p:nvSpPr>
            <p:cNvPr id="39" name="矩形: 圆角 38"/>
            <p:cNvSpPr/>
            <p:nvPr/>
          </p:nvSpPr>
          <p:spPr>
            <a:xfrm>
              <a:off x="911225" y="1379000"/>
              <a:ext cx="10369550" cy="694910"/>
            </a:xfrm>
            <a:prstGeom prst="roundRect">
              <a:avLst>
                <a:gd name="adj" fmla="val 214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911225" y="1374510"/>
              <a:ext cx="1112706" cy="694911"/>
            </a:xfrm>
            <a:prstGeom prst="roundRect">
              <a:avLst>
                <a:gd name="adj" fmla="val 21403"/>
              </a:avLst>
            </a:prstGeom>
            <a:gradFill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54000" dist="889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59801" y="1537299"/>
              <a:ext cx="61555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概述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469760" y="1557915"/>
              <a:ext cx="5059077" cy="33708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cs"/>
                </a:rPr>
                <a:t>“低配版”直播团队是指，只有核心人员的直播团队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0272" y="2227688"/>
            <a:ext cx="10371455" cy="1333503"/>
            <a:chOff x="910272" y="2227688"/>
            <a:chExt cx="10371455" cy="1333503"/>
          </a:xfrm>
        </p:grpSpPr>
        <p:grpSp>
          <p:nvGrpSpPr>
            <p:cNvPr id="9" name="组合 8"/>
            <p:cNvGrpSpPr/>
            <p:nvPr/>
          </p:nvGrpSpPr>
          <p:grpSpPr>
            <a:xfrm>
              <a:off x="910272" y="2227688"/>
              <a:ext cx="4897833" cy="1333503"/>
              <a:chOff x="910272" y="2227688"/>
              <a:chExt cx="4897833" cy="1333503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910272" y="2227689"/>
                <a:ext cx="4897833" cy="1333502"/>
              </a:xfrm>
              <a:prstGeom prst="roundRect">
                <a:avLst>
                  <a:gd name="adj" fmla="val 1115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335065" y="2862940"/>
                <a:ext cx="4132917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“低配版”直播团队仅需要两个人：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名主播和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名运营 “低配版”直播团队的职能分工如表所示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1530703" y="2227688"/>
                <a:ext cx="3656970" cy="508084"/>
                <a:chOff x="1877779" y="2428955"/>
                <a:chExt cx="3656970" cy="508084"/>
              </a:xfrm>
            </p:grpSpPr>
            <p:sp>
              <p:nvSpPr>
                <p:cNvPr id="74" name="矩形: 圆顶角 73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5" name="文本框 74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“低配版”直播团队的职能分工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383894" y="2227689"/>
              <a:ext cx="4897833" cy="1333502"/>
              <a:chOff x="6383894" y="2227689"/>
              <a:chExt cx="4897833" cy="1333502"/>
            </a:xfrm>
          </p:grpSpPr>
          <p:sp>
            <p:nvSpPr>
              <p:cNvPr id="63" name="矩形: 圆角 62"/>
              <p:cNvSpPr/>
              <p:nvPr/>
            </p:nvSpPr>
            <p:spPr>
              <a:xfrm>
                <a:off x="6383894" y="2227689"/>
                <a:ext cx="4897833" cy="1333502"/>
              </a:xfrm>
              <a:prstGeom prst="roundRect">
                <a:avLst>
                  <a:gd name="adj" fmla="val 1115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dist="88900" dir="2700000" algn="tl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6820294" y="2862941"/>
                <a:ext cx="4101706" cy="542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OPPOSans M" panose="00020600040101010101" pitchFamily="18" charset="-122"/>
                    <a:ea typeface="OPPOSans M" panose="00020600040101010101" pitchFamily="18" charset="-122"/>
                    <a:cs typeface="+mn-cs"/>
                  </a:rPr>
                  <a:t>靠优质的短视频内容吸引“粉丝”；尝试定期直播；逐渐增加直播方面的工作量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7004325" y="2227689"/>
                <a:ext cx="3656970" cy="508084"/>
                <a:chOff x="1877779" y="2428955"/>
                <a:chExt cx="3656970" cy="508084"/>
              </a:xfrm>
            </p:grpSpPr>
            <p:sp>
              <p:nvSpPr>
                <p:cNvPr id="78" name="矩形: 圆顶角 77"/>
                <p:cNvSpPr/>
                <p:nvPr/>
              </p:nvSpPr>
              <p:spPr>
                <a:xfrm>
                  <a:off x="1877779" y="2428955"/>
                  <a:ext cx="3656970" cy="508084"/>
                </a:xfrm>
                <a:prstGeom prst="round2SameRect">
                  <a:avLst>
                    <a:gd name="adj1" fmla="val 0"/>
                    <a:gd name="adj2" fmla="val 33128"/>
                  </a:avLst>
                </a:prstGeom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54000" dist="88900" dir="2700000" algn="tl" rotWithShape="0">
                    <a:schemeClr val="accent1">
                      <a:lumMod val="7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9" name="文本框 78"/>
                <p:cNvSpPr txBox="1"/>
                <p:nvPr/>
              </p:nvSpPr>
              <p:spPr>
                <a:xfrm>
                  <a:off x="2207457" y="2524845"/>
                  <a:ext cx="2997615" cy="316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alpha val="98000"/>
                        </a:schemeClr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+mn-cs"/>
                    </a:rPr>
                    <a:t>“低配版”直播团队的运营策略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alpha val="98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84" name="表格 83"/>
          <p:cNvGraphicFramePr>
            <a:graphicFrameLocks noGrp="1"/>
          </p:cNvGraphicFramePr>
          <p:nvPr/>
        </p:nvGraphicFramePr>
        <p:xfrm>
          <a:off x="909321" y="3876895"/>
          <a:ext cx="10369550" cy="2606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1979"/>
                <a:gridCol w="9367571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岗位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600" u="none" strike="noStrike" dirty="0">
                          <a:gradFill>
                            <a:gsLst>
                              <a:gs pos="0">
                                <a:schemeClr val="accent1"/>
                              </a:gs>
                              <a:gs pos="99000">
                                <a:schemeClr val="accent1">
                                  <a:lumMod val="75000"/>
                                </a:schemeClr>
                              </a:gs>
                            </a:gsLst>
                            <a:lin ang="2700000" scaled="1"/>
                          </a:gradFill>
                          <a:effectLst>
                            <a:outerShdw blurRad="254000" dist="88900" dir="2700000" algn="tl" rotWithShape="0">
                              <a:schemeClr val="accent1">
                                <a:lumMod val="75000"/>
                                <a:alpha val="20000"/>
                              </a:schemeClr>
                            </a:outerShdw>
                          </a:effectLst>
                          <a:latin typeface="+mj-ea"/>
                          <a:ea typeface="+mj-ea"/>
                        </a:rPr>
                        <a:t>职能分工</a:t>
                      </a:r>
                      <a:endParaRPr lang="zh-CN" sz="1600" b="0" i="0" u="none" strike="noStrike" dirty="0">
                        <a:gradFill>
                          <a:gsLst>
                            <a:gs pos="0">
                              <a:schemeClr val="accent1"/>
                            </a:gs>
                            <a:gs pos="99000">
                              <a:schemeClr val="accent1">
                                <a:lumMod val="75000"/>
                              </a:schemeClr>
                            </a:gs>
                          </a:gsLst>
                          <a:lin ang="2700000" scaled="1"/>
                        </a:gradFill>
                        <a:effectLst>
                          <a:outerShdw blurRad="254000" dist="88900" dir="2700000" algn="tl" rotWithShape="0">
                            <a:schemeClr val="accent1">
                              <a:lumMod val="75000"/>
                              <a:alpha val="20000"/>
                            </a:scheme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8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主播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熟悉商品文案、策划及撰写直播话术、准备自身服装及直播间道具、引导直播间用户关注、介绍直播间促销活动</a:t>
                      </a:r>
                      <a:r>
                        <a:rPr lang="zh-CN" alt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、</a:t>
                      </a:r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介绍及展示直播间商品、为用户答疑、营造直播间氛围，以及对直播内容进行复盘总结等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运营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选品、定价、制定促销方式、分析竞品、直播平台活动运营、研究直播平台运营规则、策划直播间的促销活动、撰写商品文案、上架及下架商品、调试直播设备、监测直播效果、配合主播直播，以及对直播内容进行复盘总结等</a:t>
                      </a:r>
                      <a:endParaRPr lang="zh-CN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7160" marR="137160" marT="137160" marB="1371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SHADOWSIZE" val="100"/>
</p:tagLst>
</file>

<file path=ppt/tags/tag101.xml><?xml version="1.0" encoding="utf-8"?>
<p:tagLst xmlns:p="http://schemas.openxmlformats.org/presentationml/2006/main">
  <p:tag name="SHADOWSIZE" val="100"/>
</p:tagLst>
</file>

<file path=ppt/tags/tag102.xml><?xml version="1.0" encoding="utf-8"?>
<p:tagLst xmlns:p="http://schemas.openxmlformats.org/presentationml/2006/main">
  <p:tag name="SHADOWSIZE" val="100"/>
</p:tagLst>
</file>

<file path=ppt/tags/tag103.xml><?xml version="1.0" encoding="utf-8"?>
<p:tagLst xmlns:p="http://schemas.openxmlformats.org/presentationml/2006/main">
  <p:tag name="SHADOWSIZE" val="100"/>
</p:tagLst>
</file>

<file path=ppt/tags/tag104.xml><?xml version="1.0" encoding="utf-8"?>
<p:tagLst xmlns:p="http://schemas.openxmlformats.org/presentationml/2006/main">
  <p:tag name="commondata" val="eyJoZGlkIjoiZmFiZWZlYzA5ZDZlN2JlNzQ5MDYwN2NhZjAwYWIyNzI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SHADOWSIZE" val="100"/>
</p:tagLst>
</file>

<file path=ppt/tags/tag64.xml><?xml version="1.0" encoding="utf-8"?>
<p:tagLst xmlns:p="http://schemas.openxmlformats.org/presentationml/2006/main">
  <p:tag name="SHADOWSIZE" val="100"/>
</p:tagLst>
</file>

<file path=ppt/tags/tag65.xml><?xml version="1.0" encoding="utf-8"?>
<p:tagLst xmlns:p="http://schemas.openxmlformats.org/presentationml/2006/main">
  <p:tag name="SHADOWSIZE" val="100"/>
</p:tagLst>
</file>

<file path=ppt/tags/tag66.xml><?xml version="1.0" encoding="utf-8"?>
<p:tagLst xmlns:p="http://schemas.openxmlformats.org/presentationml/2006/main">
  <p:tag name="SHADOWSIZE" val="100"/>
</p:tagLst>
</file>

<file path=ppt/tags/tag67.xml><?xml version="1.0" encoding="utf-8"?>
<p:tagLst xmlns:p="http://schemas.openxmlformats.org/presentationml/2006/main">
  <p:tag name="SHADOWSIZE" val="100"/>
</p:tagLst>
</file>

<file path=ppt/tags/tag68.xml><?xml version="1.0" encoding="utf-8"?>
<p:tagLst xmlns:p="http://schemas.openxmlformats.org/presentationml/2006/main">
  <p:tag name="SHADOWSIZE" val="100"/>
</p:tagLst>
</file>

<file path=ppt/tags/tag69.xml><?xml version="1.0" encoding="utf-8"?>
<p:tagLst xmlns:p="http://schemas.openxmlformats.org/presentationml/2006/main">
  <p:tag name="SHADOWSIZE" val="10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SHADOWSIZE" val="100"/>
</p:tagLst>
</file>

<file path=ppt/tags/tag71.xml><?xml version="1.0" encoding="utf-8"?>
<p:tagLst xmlns:p="http://schemas.openxmlformats.org/presentationml/2006/main">
  <p:tag name="SHADOWSIZE" val="100"/>
</p:tagLst>
</file>

<file path=ppt/tags/tag72.xml><?xml version="1.0" encoding="utf-8"?>
<p:tagLst xmlns:p="http://schemas.openxmlformats.org/presentationml/2006/main">
  <p:tag name="SHADOWSIZE" val="100"/>
</p:tagLst>
</file>

<file path=ppt/tags/tag73.xml><?xml version="1.0" encoding="utf-8"?>
<p:tagLst xmlns:p="http://schemas.openxmlformats.org/presentationml/2006/main">
  <p:tag name="SHADOWSIZE" val="100"/>
</p:tagLst>
</file>

<file path=ppt/tags/tag74.xml><?xml version="1.0" encoding="utf-8"?>
<p:tagLst xmlns:p="http://schemas.openxmlformats.org/presentationml/2006/main">
  <p:tag name="SHADOWSIZE" val="100"/>
</p:tagLst>
</file>

<file path=ppt/tags/tag75.xml><?xml version="1.0" encoding="utf-8"?>
<p:tagLst xmlns:p="http://schemas.openxmlformats.org/presentationml/2006/main">
  <p:tag name="SHADOWSIZE" val="100"/>
</p:tagLst>
</file>

<file path=ppt/tags/tag76.xml><?xml version="1.0" encoding="utf-8"?>
<p:tagLst xmlns:p="http://schemas.openxmlformats.org/presentationml/2006/main">
  <p:tag name="SHADOWSIZE" val="100"/>
</p:tagLst>
</file>

<file path=ppt/tags/tag77.xml><?xml version="1.0" encoding="utf-8"?>
<p:tagLst xmlns:p="http://schemas.openxmlformats.org/presentationml/2006/main">
  <p:tag name="SHADOWSIZE" val="100"/>
</p:tagLst>
</file>

<file path=ppt/tags/tag78.xml><?xml version="1.0" encoding="utf-8"?>
<p:tagLst xmlns:p="http://schemas.openxmlformats.org/presentationml/2006/main">
  <p:tag name="SHADOWSIZE" val="100"/>
</p:tagLst>
</file>

<file path=ppt/tags/tag79.xml><?xml version="1.0" encoding="utf-8"?>
<p:tagLst xmlns:p="http://schemas.openxmlformats.org/presentationml/2006/main">
  <p:tag name="SHADOWSIZE" val="10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SHADOWSIZE" val="100"/>
</p:tagLst>
</file>

<file path=ppt/tags/tag81.xml><?xml version="1.0" encoding="utf-8"?>
<p:tagLst xmlns:p="http://schemas.openxmlformats.org/presentationml/2006/main">
  <p:tag name="SHADOWSIZE" val="100"/>
</p:tagLst>
</file>

<file path=ppt/tags/tag82.xml><?xml version="1.0" encoding="utf-8"?>
<p:tagLst xmlns:p="http://schemas.openxmlformats.org/presentationml/2006/main">
  <p:tag name="SHADOWSIZE" val="100"/>
</p:tagLst>
</file>

<file path=ppt/tags/tag83.xml><?xml version="1.0" encoding="utf-8"?>
<p:tagLst xmlns:p="http://schemas.openxmlformats.org/presentationml/2006/main">
  <p:tag name="SHADOWSIZE" val="100"/>
</p:tagLst>
</file>

<file path=ppt/tags/tag84.xml><?xml version="1.0" encoding="utf-8"?>
<p:tagLst xmlns:p="http://schemas.openxmlformats.org/presentationml/2006/main">
  <p:tag name="SHADOWSIZE" val="100"/>
</p:tagLst>
</file>

<file path=ppt/tags/tag85.xml><?xml version="1.0" encoding="utf-8"?>
<p:tagLst xmlns:p="http://schemas.openxmlformats.org/presentationml/2006/main">
  <p:tag name="SHADOWSIZE" val="100"/>
</p:tagLst>
</file>

<file path=ppt/tags/tag86.xml><?xml version="1.0" encoding="utf-8"?>
<p:tagLst xmlns:p="http://schemas.openxmlformats.org/presentationml/2006/main">
  <p:tag name="SHADOWSIZE" val="100"/>
</p:tagLst>
</file>

<file path=ppt/tags/tag87.xml><?xml version="1.0" encoding="utf-8"?>
<p:tagLst xmlns:p="http://schemas.openxmlformats.org/presentationml/2006/main">
  <p:tag name="SHADOWSIZE" val="100"/>
</p:tagLst>
</file>

<file path=ppt/tags/tag88.xml><?xml version="1.0" encoding="utf-8"?>
<p:tagLst xmlns:p="http://schemas.openxmlformats.org/presentationml/2006/main">
  <p:tag name="SHADOWSIZE" val="100"/>
</p:tagLst>
</file>

<file path=ppt/tags/tag89.xml><?xml version="1.0" encoding="utf-8"?>
<p:tagLst xmlns:p="http://schemas.openxmlformats.org/presentationml/2006/main">
  <p:tag name="ADJUSTMENTS" val="10.25892"/>
  <p:tag name="SHADOWSIZE" val="10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DJUSTMENTS" val="7.583612"/>
</p:tagLst>
</file>

<file path=ppt/tags/tag91.xml><?xml version="1.0" encoding="utf-8"?>
<p:tagLst xmlns:p="http://schemas.openxmlformats.org/presentationml/2006/main">
  <p:tag name="ADJUSTMENTS" val="10.25892"/>
  <p:tag name="SHADOWSIZE" val="100"/>
</p:tagLst>
</file>

<file path=ppt/tags/tag92.xml><?xml version="1.0" encoding="utf-8"?>
<p:tagLst xmlns:p="http://schemas.openxmlformats.org/presentationml/2006/main">
  <p:tag name="ADJUSTMENTS" val="7.583612"/>
</p:tagLst>
</file>

<file path=ppt/tags/tag93.xml><?xml version="1.0" encoding="utf-8"?>
<p:tagLst xmlns:p="http://schemas.openxmlformats.org/presentationml/2006/main">
  <p:tag name="ADJUSTMENTS" val="10.25892"/>
  <p:tag name="SHADOWSIZE" val="100"/>
</p:tagLst>
</file>

<file path=ppt/tags/tag94.xml><?xml version="1.0" encoding="utf-8"?>
<p:tagLst xmlns:p="http://schemas.openxmlformats.org/presentationml/2006/main">
  <p:tag name="ADJUSTMENTS" val="7.583612"/>
</p:tagLst>
</file>

<file path=ppt/tags/tag95.xml><?xml version="1.0" encoding="utf-8"?>
<p:tagLst xmlns:p="http://schemas.openxmlformats.org/presentationml/2006/main">
  <p:tag name="ADJUSTMENTS" val="10.25892"/>
  <p:tag name="SHADOWSIZE" val="100"/>
</p:tagLst>
</file>

<file path=ppt/tags/tag96.xml><?xml version="1.0" encoding="utf-8"?>
<p:tagLst xmlns:p="http://schemas.openxmlformats.org/presentationml/2006/main">
  <p:tag name="ADJUSTMENTS" val="7.583612"/>
</p:tagLst>
</file>

<file path=ppt/tags/tag97.xml><?xml version="1.0" encoding="utf-8"?>
<p:tagLst xmlns:p="http://schemas.openxmlformats.org/presentationml/2006/main">
  <p:tag name="SHADOWSIZE" val="100"/>
</p:tagLst>
</file>

<file path=ppt/tags/tag98.xml><?xml version="1.0" encoding="utf-8"?>
<p:tagLst xmlns:p="http://schemas.openxmlformats.org/presentationml/2006/main">
  <p:tag name="SHADOWSIZE" val="100"/>
</p:tagLst>
</file>

<file path=ppt/tags/tag99.xml><?xml version="1.0" encoding="utf-8"?>
<p:tagLst xmlns:p="http://schemas.openxmlformats.org/presentationml/2006/main">
  <p:tag name="SHADOWSIZE" val="10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14737</Words>
  <Application>WPS 演示</Application>
  <PresentationFormat>宽屏</PresentationFormat>
  <Paragraphs>2570</Paragraphs>
  <Slides>55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OPPOSans B</vt:lpstr>
      <vt:lpstr>OPPOSans M</vt:lpstr>
      <vt:lpstr>OPPOSans H</vt:lpstr>
      <vt:lpstr>等线</vt:lpstr>
      <vt:lpstr>Times New Roman</vt:lpstr>
      <vt:lpstr>MiSans</vt:lpstr>
      <vt:lpstr>WPS</vt:lpstr>
      <vt:lpstr>PowerPoint 演示文稿</vt:lpstr>
      <vt:lpstr>4.1 直播团队的构建方法--新手主播的直播团队构建方法</vt:lpstr>
      <vt:lpstr>4.1 直播团队的构建方法--直播营销部门的团队架构</vt:lpstr>
      <vt:lpstr>4.1 直播团队的构建方法--直播营销部门的团队架构</vt:lpstr>
      <vt:lpstr>4.1 直播团队的构建方法--直播营销公司的组织架构</vt:lpstr>
      <vt:lpstr>4.1 直播团队的构建方法--直播营销公司的组织架构</vt:lpstr>
      <vt:lpstr>4.1 直播团队的构建方法--直播营销公司的组织架构</vt:lpstr>
      <vt:lpstr>4.2 直播团队的配置方案与运营策略</vt:lpstr>
      <vt:lpstr>4.2 直播团队的配置方案与运营策略--“低配版”：2人团队</vt:lpstr>
      <vt:lpstr>4.2 直播团队的配置方案与运营策略--“基础版”：4人团队</vt:lpstr>
      <vt:lpstr>4.2 直播团队的配置方案与运营策略--“进阶版”：6人团队</vt:lpstr>
      <vt:lpstr>4.2 直播团队的配置方案与运营策略--“高阶版”：8人团队</vt:lpstr>
      <vt:lpstr>4.2 直播团队的配置方案与运营策略--“旗舰版”：11人及以上团队</vt:lpstr>
      <vt:lpstr>4.3 直播团队薪资模式--普通模式</vt:lpstr>
      <vt:lpstr>4.3 直播团队薪资模式--激励模式</vt:lpstr>
      <vt:lpstr>4.3 直播团队薪资模式--合伙人模式</vt:lpstr>
      <vt:lpstr>PowerPoint 演示文稿</vt:lpstr>
      <vt:lpstr>5.1 人气主播具备的特点--有正向的价值观</vt:lpstr>
      <vt:lpstr>5.1 人气主播具备的特点--语言幽默风趣</vt:lpstr>
      <vt:lpstr>5.1 人气主播具备的特点--讲解专业且贴合现实</vt:lpstr>
      <vt:lpstr>5.2 主播的人设策划 </vt:lpstr>
      <vt:lpstr>5.2 主播的人设策划--依据用户群选择人设</vt:lpstr>
      <vt:lpstr>5.2 主播的人设策划--为人设添加一些独特元素</vt:lpstr>
      <vt:lpstr>5.2 主播的人设策划--从三个角度渲染主播人设</vt:lpstr>
      <vt:lpstr>5.3 虚拟主播--虚拟主播的特点</vt:lpstr>
      <vt:lpstr>5.3 虚拟主播--虚拟主播类型</vt:lpstr>
      <vt:lpstr>5.3 虚拟主播--虚拟主播类型</vt:lpstr>
      <vt:lpstr>5.3 虚拟主播--虚拟主播现状与发展趋势</vt:lpstr>
      <vt:lpstr>PowerPoint 演示文稿</vt:lpstr>
      <vt:lpstr>6.1 直播营销的工作流程</vt:lpstr>
      <vt:lpstr>6.1 直播营销的工作流程</vt:lpstr>
      <vt:lpstr>6.1 直播营销的工作流程</vt:lpstr>
      <vt:lpstr>6.1 直播营销的工作流程</vt:lpstr>
      <vt:lpstr>6.2 直播方案的策划与执行规划--直播方案的策划要点</vt:lpstr>
      <vt:lpstr>6.2 直播方案的策划与执行规划--直播方案的策划要点</vt:lpstr>
      <vt:lpstr>6.2 直播方案的策划与执行规划--直播方案的策划要点</vt:lpstr>
      <vt:lpstr>6.2 直播方案的策划与执行规划--直播方案的策划要点</vt:lpstr>
      <vt:lpstr>6.2 直播方案的策划与执行规划--直播方案的策划要点</vt:lpstr>
      <vt:lpstr>6.2 直播方案的策划与执行规划--直播方案的策划要点</vt:lpstr>
      <vt:lpstr>6.2 直播方案的策划与执行规划--直播方案执行规划</vt:lpstr>
      <vt:lpstr>6.2 直播方案的策划与执行规划--直播方案执行规划</vt:lpstr>
      <vt:lpstr>6.3 直播活动的脚本方案--整场脚本策划</vt:lpstr>
      <vt:lpstr>6.3 直播活动的脚本方案--整场脚本策划</vt:lpstr>
      <vt:lpstr>6.3 直播活动的脚本方案--整场脚本策划</vt:lpstr>
      <vt:lpstr>6.3 直播活动的脚本方案--整场脚本策划</vt:lpstr>
      <vt:lpstr>6.3 直播活动的脚本方案--整场脚本策划</vt:lpstr>
      <vt:lpstr>6.3 直播活动的脚本方案--单品脚本策划</vt:lpstr>
      <vt:lpstr>6.3 直播活动的脚本方案--单品脚本策划</vt:lpstr>
      <vt:lpstr>6.4 直播直播场地的选择与布置--直播场地的选择</vt:lpstr>
      <vt:lpstr>6.4 直播直播场地的选择与布置--直播场地的布置</vt:lpstr>
      <vt:lpstr>6.4 直播直播场地的选择与布置--直播场地的布置</vt:lpstr>
      <vt:lpstr>6.4 直播直播场地的选择与布置--直播场地的布置</vt:lpstr>
      <vt:lpstr>6.4 直播直播场地的选择与布置--直播场地的布置</vt:lpstr>
      <vt:lpstr>6.5 直播硬件的配置和软件的调--直播硬件的配置</vt:lpstr>
      <vt:lpstr>6.5 直播硬件的配置和软件的调--直播软件的调试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浅蓝</cp:lastModifiedBy>
  <cp:revision>155</cp:revision>
  <dcterms:created xsi:type="dcterms:W3CDTF">2019-06-19T02:08:00Z</dcterms:created>
  <dcterms:modified xsi:type="dcterms:W3CDTF">2024-08-23T16:05:03Z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CEE437E12F2748D3AE60A73B78ED6F45_11</vt:lpwstr>
  </property>
</Properties>
</file>