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7" r:id="rId3"/>
    <p:sldId id="259" r:id="rId5"/>
    <p:sldId id="256" r:id="rId6"/>
    <p:sldId id="258" r:id="rId7"/>
    <p:sldId id="309" r:id="rId8"/>
    <p:sldId id="322" r:id="rId9"/>
    <p:sldId id="321" r:id="rId10"/>
    <p:sldId id="320" r:id="rId11"/>
    <p:sldId id="302" r:id="rId12"/>
    <p:sldId id="291" r:id="rId13"/>
    <p:sldId id="304" r:id="rId14"/>
    <p:sldId id="329" r:id="rId15"/>
    <p:sldId id="288" r:id="rId16"/>
  </p:sldIdLst>
  <p:sldSz cx="12192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616"/>
    <a:srgbClr val="9B9B9B"/>
    <a:srgbClr val="08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6314" autoAdjust="0"/>
  </p:normalViewPr>
  <p:slideViewPr>
    <p:cSldViewPr snapToGrid="0" showGuides="1">
      <p:cViewPr varScale="1">
        <p:scale>
          <a:sx n="86" d="100"/>
          <a:sy n="86" d="100"/>
        </p:scale>
        <p:origin x="562" y="62"/>
      </p:cViewPr>
      <p:guideLst>
        <p:guide orient="horz" pos="2160"/>
        <p:guide pos="3846"/>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A4811F-CAB1-4812-B4AF-79ED042F4B5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11F463-F21C-4814-9DA1-D48C43CF3C4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D11F463-F21C-4814-9DA1-D48C43CF3C4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cxnSp>
        <p:nvCxnSpPr>
          <p:cNvPr id="5" name="直接连接符 4"/>
          <p:cNvCxnSpPr/>
          <p:nvPr userDrawn="1"/>
        </p:nvCxnSpPr>
        <p:spPr>
          <a:xfrm>
            <a:off x="590959" y="1132153"/>
            <a:ext cx="11010083"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图片 5"/>
          <p:cNvPicPr>
            <a:picLocks noChangeAspect="1"/>
          </p:cNvPicPr>
          <p:nvPr userDrawn="1"/>
        </p:nvPicPr>
        <p:blipFill>
          <a:blip r:embed="rId2" cstate="email"/>
          <a:stretch>
            <a:fillRect/>
          </a:stretch>
        </p:blipFill>
        <p:spPr>
          <a:xfrm>
            <a:off x="415244" y="384324"/>
            <a:ext cx="891043" cy="10147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565E5742-384E-4BF6-8204-B5078C002E53}"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8547737D-260F-4A36-952A-5FA327F54DC0}"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3.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14" cstate="email"/>
          <a:srcRect/>
          <a:stretch>
            <a:fillRect/>
          </a:stretch>
        </p:blipFill>
        <p:spPr>
          <a:xfrm>
            <a:off x="0" y="609"/>
            <a:ext cx="12192000" cy="685678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3.xml"/><Relationship Id="rId4" Type="http://schemas.openxmlformats.org/officeDocument/2006/relationships/image" Target="../media/image7.png"/><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xml"/><Relationship Id="rId1"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10.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3658877" y="1874281"/>
            <a:ext cx="7564039" cy="1323439"/>
          </a:xfrm>
          <a:prstGeom prst="rect">
            <a:avLst/>
          </a:prstGeom>
        </p:spPr>
        <p:txBody>
          <a:bodyPr wrap="square">
            <a:spAutoFit/>
          </a:bodyPr>
          <a:lstStyle/>
          <a:p>
            <a:pPr algn="ctr"/>
            <a:r>
              <a:rPr lang="zh-CN" altLang="en-US" sz="8000" dirty="0">
                <a:solidFill>
                  <a:schemeClr val="bg1"/>
                </a:solidFill>
                <a:latin typeface="微软雅黑" panose="020B0503020204020204" pitchFamily="34" charset="-122"/>
                <a:ea typeface="微软雅黑" panose="020B0503020204020204" pitchFamily="34" charset="-122"/>
              </a:rPr>
              <a:t>香港电影欣赏</a:t>
            </a:r>
            <a:endParaRPr lang="zh-CN" altLang="en-US" sz="8000" dirty="0">
              <a:solidFill>
                <a:schemeClr val="bg1"/>
              </a:solidFill>
              <a:latin typeface="微软雅黑" panose="020B0503020204020204" pitchFamily="34" charset="-122"/>
              <a:ea typeface="微软雅黑" panose="020B0503020204020204" pitchFamily="34" charset="-122"/>
            </a:endParaRPr>
          </a:p>
        </p:txBody>
      </p:sp>
      <p:sp>
        <p:nvSpPr>
          <p:cNvPr id="15" name="矩形 14"/>
          <p:cNvSpPr/>
          <p:nvPr/>
        </p:nvSpPr>
        <p:spPr>
          <a:xfrm>
            <a:off x="4751177" y="3646061"/>
            <a:ext cx="5583958" cy="521970"/>
          </a:xfrm>
          <a:prstGeom prst="rect">
            <a:avLst/>
          </a:prstGeom>
        </p:spPr>
        <p:txBody>
          <a:bodyPr wrap="square">
            <a:spAutoFit/>
          </a:bodyPr>
          <a:lstStyle/>
          <a:p>
            <a:pPr algn="ctr"/>
            <a:r>
              <a:rPr lang="zh-CN" altLang="en-US" sz="2800" dirty="0">
                <a:solidFill>
                  <a:schemeClr val="bg1"/>
                </a:solidFill>
                <a:latin typeface="微软雅黑" panose="020B0503020204020204" pitchFamily="34" charset="-122"/>
                <a:ea typeface="微软雅黑" panose="020B0503020204020204" pitchFamily="34" charset="-122"/>
              </a:rPr>
              <a:t>香港消防电影</a:t>
            </a:r>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rot="1596102">
            <a:off x="1760240" y="3316225"/>
            <a:ext cx="1842820" cy="2463850"/>
            <a:chOff x="5821363" y="1744452"/>
            <a:chExt cx="2565400" cy="2981325"/>
          </a:xfrm>
          <a:effectLst>
            <a:outerShdw dist="190500" dir="18900000" algn="bl" rotWithShape="0">
              <a:prstClr val="black">
                <a:alpha val="30000"/>
              </a:prstClr>
            </a:outerShdw>
          </a:effectLst>
        </p:grpSpPr>
        <p:sp>
          <p:nvSpPr>
            <p:cNvPr id="6" name="Rectangle 15"/>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7" name="Rectangle 16"/>
            <p:cNvSpPr>
              <a:spLocks noChangeArrowheads="1"/>
            </p:cNvSpPr>
            <p:nvPr/>
          </p:nvSpPr>
          <p:spPr bwMode="auto">
            <a:xfrm>
              <a:off x="5980113" y="1896852"/>
              <a:ext cx="2247900" cy="2222500"/>
            </a:xfrm>
            <a:prstGeom prst="rect">
              <a:avLst/>
            </a:prstGeom>
            <a:blipFill>
              <a:blip r:embed="rId1"/>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grpSp>
      <p:grpSp>
        <p:nvGrpSpPr>
          <p:cNvPr id="9" name="组合 8"/>
          <p:cNvGrpSpPr/>
          <p:nvPr/>
        </p:nvGrpSpPr>
        <p:grpSpPr>
          <a:xfrm rot="535147">
            <a:off x="723811" y="1829807"/>
            <a:ext cx="2048968" cy="2682363"/>
            <a:chOff x="5821363" y="1744452"/>
            <a:chExt cx="2565400" cy="2981325"/>
          </a:xfrm>
          <a:effectLst>
            <a:outerShdw dist="190500" dir="18900000" algn="bl" rotWithShape="0">
              <a:prstClr val="black">
                <a:alpha val="30000"/>
              </a:prstClr>
            </a:outerShdw>
          </a:effectLst>
        </p:grpSpPr>
        <p:sp>
          <p:nvSpPr>
            <p:cNvPr id="10" name="Rectangle 15"/>
            <p:cNvSpPr>
              <a:spLocks noChangeArrowheads="1"/>
            </p:cNvSpPr>
            <p:nvPr/>
          </p:nvSpPr>
          <p:spPr bwMode="auto">
            <a:xfrm>
              <a:off x="5821363" y="1744452"/>
              <a:ext cx="2565400"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 name="Rectangle 16"/>
            <p:cNvSpPr>
              <a:spLocks noChangeArrowheads="1"/>
            </p:cNvSpPr>
            <p:nvPr/>
          </p:nvSpPr>
          <p:spPr bwMode="auto">
            <a:xfrm>
              <a:off x="6002761" y="1853700"/>
              <a:ext cx="2197414" cy="2615155"/>
            </a:xfrm>
            <a:prstGeom prst="rect">
              <a:avLst/>
            </a:prstGeom>
            <a:blipFill>
              <a:blip r:embed="rId2"/>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grpSp>
      <p:grpSp>
        <p:nvGrpSpPr>
          <p:cNvPr id="12" name="组合 11"/>
          <p:cNvGrpSpPr/>
          <p:nvPr/>
        </p:nvGrpSpPr>
        <p:grpSpPr>
          <a:xfrm rot="21401213">
            <a:off x="310530" y="2380906"/>
            <a:ext cx="2191340" cy="2856031"/>
            <a:chOff x="5821364" y="1744452"/>
            <a:chExt cx="2565401" cy="2981325"/>
          </a:xfrm>
          <a:effectLst>
            <a:outerShdw dist="190500" dir="18900000" algn="bl" rotWithShape="0">
              <a:prstClr val="black">
                <a:alpha val="30000"/>
              </a:prstClr>
            </a:outerShdw>
          </a:effectLst>
        </p:grpSpPr>
        <p:sp>
          <p:nvSpPr>
            <p:cNvPr id="13" name="Rectangle 15"/>
            <p:cNvSpPr>
              <a:spLocks noChangeArrowheads="1"/>
            </p:cNvSpPr>
            <p:nvPr/>
          </p:nvSpPr>
          <p:spPr bwMode="auto">
            <a:xfrm>
              <a:off x="5821364" y="1744452"/>
              <a:ext cx="2565401" cy="298132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6" name="Rectangle 16"/>
            <p:cNvSpPr>
              <a:spLocks noChangeArrowheads="1"/>
            </p:cNvSpPr>
            <p:nvPr/>
          </p:nvSpPr>
          <p:spPr bwMode="auto">
            <a:xfrm>
              <a:off x="5980111" y="1896852"/>
              <a:ext cx="2247901" cy="2599963"/>
            </a:xfrm>
            <a:prstGeom prst="rect">
              <a:avLst/>
            </a:prstGeom>
            <a:blipFill>
              <a:blip r:embed="rId3"/>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dirty="0"/>
            </a:p>
          </p:txBody>
        </p:sp>
      </p:grpSp>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25777"/>
            <a:ext cx="5260812" cy="2132223"/>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8"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par>
                          <p:cTn id="14" fill="hold">
                            <p:stCondLst>
                              <p:cond delay="2000"/>
                            </p:stCondLst>
                            <p:childTnLst>
                              <p:par>
                                <p:cTn id="15" presetID="2" presetClass="entr" presetSubtype="8"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1000" fill="hold"/>
                                        <p:tgtEl>
                                          <p:spTgt spid="12"/>
                                        </p:tgtEl>
                                        <p:attrNameLst>
                                          <p:attrName>ppt_x</p:attrName>
                                        </p:attrNameLst>
                                      </p:cBhvr>
                                      <p:tavLst>
                                        <p:tav tm="0">
                                          <p:val>
                                            <p:strVal val="0-#ppt_w/2"/>
                                          </p:val>
                                        </p:tav>
                                        <p:tav tm="100000">
                                          <p:val>
                                            <p:strVal val="#ppt_x"/>
                                          </p:val>
                                        </p:tav>
                                      </p:tavLst>
                                    </p:anim>
                                    <p:anim calcmode="lin" valueType="num">
                                      <p:cBhvr additive="base">
                                        <p:cTn id="18" dur="1000" fill="hold"/>
                                        <p:tgtEl>
                                          <p:spTgt spid="1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8"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1000" fill="hold"/>
                                        <p:tgtEl>
                                          <p:spTgt spid="9"/>
                                        </p:tgtEl>
                                        <p:attrNameLst>
                                          <p:attrName>ppt_x</p:attrName>
                                        </p:attrNameLst>
                                      </p:cBhvr>
                                      <p:tavLst>
                                        <p:tav tm="0">
                                          <p:val>
                                            <p:strVal val="0-#ppt_w/2"/>
                                          </p:val>
                                        </p:tav>
                                        <p:tav tm="100000">
                                          <p:val>
                                            <p:strVal val="#ppt_x"/>
                                          </p:val>
                                        </p:tav>
                                      </p:tavLst>
                                    </p:anim>
                                    <p:anim calcmode="lin" valueType="num">
                                      <p:cBhvr additive="base">
                                        <p:cTn id="23" dur="1000" fill="hold"/>
                                        <p:tgtEl>
                                          <p:spTgt spid="9"/>
                                        </p:tgtEl>
                                        <p:attrNameLst>
                                          <p:attrName>ppt_y</p:attrName>
                                        </p:attrNameLst>
                                      </p:cBhvr>
                                      <p:tavLst>
                                        <p:tav tm="0">
                                          <p:val>
                                            <p:strVal val="#ppt_y"/>
                                          </p:val>
                                        </p:tav>
                                        <p:tav tm="100000">
                                          <p:val>
                                            <p:strVal val="#ppt_y"/>
                                          </p:val>
                                        </p:tav>
                                      </p:tavLst>
                                    </p:anim>
                                  </p:childTnLst>
                                </p:cTn>
                              </p:par>
                            </p:childTnLst>
                          </p:cTn>
                        </p:par>
                        <p:par>
                          <p:cTn id="24" fill="hold">
                            <p:stCondLst>
                              <p:cond delay="4000"/>
                            </p:stCondLst>
                            <p:childTnLst>
                              <p:par>
                                <p:cTn id="25" presetID="41" presetClass="entr" presetSubtype="0" fill="hold" grpId="0" nodeType="afterEffect">
                                  <p:stCondLst>
                                    <p:cond delay="0"/>
                                  </p:stCondLst>
                                  <p:iterate type="lt">
                                    <p:tmPct val="10000"/>
                                  </p:iterate>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28" dur="500" fill="hold"/>
                                        <p:tgtEl>
                                          <p:spTgt spid="14"/>
                                        </p:tgtEl>
                                        <p:attrNameLst>
                                          <p:attrName>ppt_y</p:attrName>
                                        </p:attrNameLst>
                                      </p:cBhvr>
                                      <p:tavLst>
                                        <p:tav tm="0">
                                          <p:val>
                                            <p:strVal val="#ppt_y"/>
                                          </p:val>
                                        </p:tav>
                                        <p:tav tm="100000">
                                          <p:val>
                                            <p:strVal val="#ppt_y"/>
                                          </p:val>
                                        </p:tav>
                                      </p:tavLst>
                                    </p:anim>
                                    <p:anim calcmode="lin" valueType="num">
                                      <p:cBhvr>
                                        <p:cTn id="2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3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31" dur="500" tmFilter="0,0; .5, 1; 1, 1"/>
                                        <p:tgtEl>
                                          <p:spTgt spid="14"/>
                                        </p:tgtEl>
                                      </p:cBhvr>
                                    </p:animEffect>
                                  </p:childTnLst>
                                </p:cTn>
                              </p:par>
                            </p:childTnLst>
                          </p:cTn>
                        </p:par>
                        <p:par>
                          <p:cTn id="32" fill="hold">
                            <p:stCondLst>
                              <p:cond delay="4750"/>
                            </p:stCondLst>
                            <p:childTnLst>
                              <p:par>
                                <p:cTn id="33" presetID="26" presetClass="emph" presetSubtype="0" fill="hold" grpId="1" nodeType="afterEffect">
                                  <p:stCondLst>
                                    <p:cond delay="0"/>
                                  </p:stCondLst>
                                  <p:iterate type="lt">
                                    <p:tmPct val="0"/>
                                  </p:iterate>
                                  <p:childTnLst>
                                    <p:animEffect transition="out" filter="fade">
                                      <p:cBhvr>
                                        <p:cTn id="34" dur="500" tmFilter="0, 0; .2, .5; .8, .5; 1, 0"/>
                                        <p:tgtEl>
                                          <p:spTgt spid="14"/>
                                        </p:tgtEl>
                                      </p:cBhvr>
                                    </p:animEffect>
                                    <p:animScale>
                                      <p:cBhvr>
                                        <p:cTn id="35" dur="250" autoRev="1" fill="hold"/>
                                        <p:tgtEl>
                                          <p:spTgt spid="14"/>
                                        </p:tgtEl>
                                      </p:cBhvr>
                                      <p:by x="105000" y="105000"/>
                                    </p:animScale>
                                  </p:childTnLst>
                                </p:cTn>
                              </p:par>
                            </p:childTnLst>
                          </p:cTn>
                        </p:par>
                        <p:par>
                          <p:cTn id="36" fill="hold">
                            <p:stCondLst>
                              <p:cond delay="5250"/>
                            </p:stCondLst>
                            <p:childTnLst>
                              <p:par>
                                <p:cTn id="37" presetID="41" presetClass="entr" presetSubtype="0" fill="hold" grpId="0" nodeType="afterEffect">
                                  <p:stCondLst>
                                    <p:cond delay="0"/>
                                  </p:stCondLst>
                                  <p:iterate type="lt">
                                    <p:tmPct val="10000"/>
                                  </p:iterate>
                                  <p:childTnLst>
                                    <p:set>
                                      <p:cBhvr>
                                        <p:cTn id="38" dur="1" fill="hold">
                                          <p:stCondLst>
                                            <p:cond delay="0"/>
                                          </p:stCondLst>
                                        </p:cTn>
                                        <p:tgtEl>
                                          <p:spTgt spid="15"/>
                                        </p:tgtEl>
                                        <p:attrNameLst>
                                          <p:attrName>style.visibility</p:attrName>
                                        </p:attrNameLst>
                                      </p:cBhvr>
                                      <p:to>
                                        <p:strVal val="visible"/>
                                      </p:to>
                                    </p:set>
                                    <p:anim calcmode="lin" valueType="num">
                                      <p:cBhvr>
                                        <p:cTn id="39" dur="125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40" dur="1250" fill="hold"/>
                                        <p:tgtEl>
                                          <p:spTgt spid="15"/>
                                        </p:tgtEl>
                                        <p:attrNameLst>
                                          <p:attrName>ppt_y</p:attrName>
                                        </p:attrNameLst>
                                      </p:cBhvr>
                                      <p:tavLst>
                                        <p:tav tm="0">
                                          <p:val>
                                            <p:strVal val="#ppt_y"/>
                                          </p:val>
                                        </p:tav>
                                        <p:tav tm="100000">
                                          <p:val>
                                            <p:strVal val="#ppt_y"/>
                                          </p:val>
                                        </p:tav>
                                      </p:tavLst>
                                    </p:anim>
                                    <p:anim calcmode="lin" valueType="num">
                                      <p:cBhvr>
                                        <p:cTn id="41" dur="125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42" dur="125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43" dur="1250" tmFilter="0,0; .5, 1; 1, 1"/>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4" grpId="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香港消防电影导演介绍</a:t>
            </a:r>
            <a:endParaRPr lang="zh-CN" altLang="en-US" dirty="0">
              <a:latin typeface="微软雅黑" panose="020B0503020204020204" pitchFamily="34" charset="-122"/>
              <a:ea typeface="微软雅黑" panose="020B0503020204020204" pitchFamily="34" charset="-122"/>
            </a:endParaRPr>
          </a:p>
        </p:txBody>
      </p:sp>
      <p:sp>
        <p:nvSpPr>
          <p:cNvPr id="10" name="矩形 9"/>
          <p:cNvSpPr/>
          <p:nvPr/>
        </p:nvSpPr>
        <p:spPr>
          <a:xfrm>
            <a:off x="5500930" y="1312842"/>
            <a:ext cx="1210588" cy="400110"/>
          </a:xfrm>
          <a:prstGeom prst="rect">
            <a:avLst/>
          </a:prstGeom>
        </p:spPr>
        <p:txBody>
          <a:bodyPr wrap="none">
            <a:spAutoFit/>
          </a:bodyPr>
          <a:lstStyle/>
          <a:p>
            <a:r>
              <a:rPr lang="zh-CN" altLang="en-US" sz="2000" dirty="0">
                <a:solidFill>
                  <a:schemeClr val="bg1"/>
                </a:solidFill>
                <a:latin typeface="+mj-ea"/>
                <a:ea typeface="+mj-ea"/>
              </a:rPr>
              <a:t>十万火急</a:t>
            </a:r>
            <a:endParaRPr lang="zh-CN" altLang="en-US" sz="2000" dirty="0">
              <a:solidFill>
                <a:schemeClr val="bg1"/>
              </a:solidFill>
              <a:latin typeface="+mj-ea"/>
              <a:ea typeface="+mj-ea"/>
            </a:endParaRPr>
          </a:p>
        </p:txBody>
      </p:sp>
      <p:sp>
        <p:nvSpPr>
          <p:cNvPr id="4" name="文本框 3"/>
          <p:cNvSpPr txBox="1"/>
          <p:nvPr/>
        </p:nvSpPr>
        <p:spPr>
          <a:xfrm>
            <a:off x="5163820" y="1312545"/>
            <a:ext cx="5850890" cy="4831080"/>
          </a:xfrm>
          <a:prstGeom prst="rect">
            <a:avLst/>
          </a:prstGeom>
          <a:noFill/>
        </p:spPr>
        <p:txBody>
          <a:bodyPr wrap="square" rtlCol="0" anchor="t">
            <a:spAutoFit/>
          </a:bodyPr>
          <a:p>
            <a:r>
              <a:rPr lang="en-US" altLang="zh-CN" sz="2800"/>
              <a:t>1.</a:t>
            </a:r>
            <a:r>
              <a:rPr lang="zh-CN" altLang="en-US" sz="2800">
                <a:sym typeface="+mn-ea"/>
              </a:rPr>
              <a:t>杜琪峰</a:t>
            </a:r>
            <a:endParaRPr lang="zh-CN" altLang="en-US" sz="2800">
              <a:sym typeface="+mn-ea"/>
            </a:endParaRPr>
          </a:p>
          <a:p>
            <a:endParaRPr lang="zh-CN" altLang="en-US" sz="2800">
              <a:sym typeface="+mn-ea"/>
            </a:endParaRPr>
          </a:p>
          <a:p>
            <a:r>
              <a:rPr lang="zh-CN" altLang="en-US" sz="2800"/>
              <a:t>杜琪峰执导的《十万火急》，方中信、李若彤、刘松仁、刘青云等主演的动作片，于1997年1月3日在中国香港上映。 讲述的是消防队长云是个刻己尽责的救火队员，每当意外发生，他都要和队员赶到火场，奋不顾身救人的故事。 1998年，该片获得了第17届香港金像奖最佳剪辑和最佳音响效果奖。</a:t>
            </a:r>
            <a:endParaRPr lang="zh-CN" altLang="en-US" sz="2800"/>
          </a:p>
        </p:txBody>
      </p:sp>
      <p:pic>
        <p:nvPicPr>
          <p:cNvPr id="12" name="图片 11" descr="ABEDCDD43F487E9DC805D77A9FAFCFD1"/>
          <p:cNvPicPr>
            <a:picLocks noChangeAspect="1"/>
          </p:cNvPicPr>
          <p:nvPr/>
        </p:nvPicPr>
        <p:blipFill>
          <a:blip r:embed="rId1"/>
          <a:stretch>
            <a:fillRect/>
          </a:stretch>
        </p:blipFill>
        <p:spPr>
          <a:xfrm>
            <a:off x="1306195" y="1415415"/>
            <a:ext cx="2933065" cy="38944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458165" y="1302372"/>
            <a:ext cx="1210588" cy="400110"/>
          </a:xfrm>
          <a:prstGeom prst="rect">
            <a:avLst/>
          </a:prstGeom>
        </p:spPr>
        <p:txBody>
          <a:bodyPr wrap="none">
            <a:spAutoFit/>
          </a:bodyPr>
          <a:lstStyle/>
          <a:p>
            <a:r>
              <a:rPr lang="zh-CN" altLang="en-US" sz="2000" dirty="0">
                <a:solidFill>
                  <a:schemeClr val="bg1"/>
                </a:solidFill>
                <a:latin typeface="+mj-ea"/>
                <a:ea typeface="+mj-ea"/>
              </a:rPr>
              <a:t>十万火急</a:t>
            </a:r>
            <a:endParaRPr lang="zh-CN" altLang="en-US" sz="2000" dirty="0">
              <a:solidFill>
                <a:schemeClr val="bg1"/>
              </a:solidFill>
              <a:latin typeface="+mj-ea"/>
              <a:ea typeface="+mj-ea"/>
            </a:endParaRPr>
          </a:p>
        </p:txBody>
      </p:sp>
      <p:sp>
        <p:nvSpPr>
          <p:cNvPr id="12" name="文本框 1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香港消防电影导演介绍</a:t>
            </a:r>
            <a:endParaRPr lang="zh-CN" altLang="en-US" dirty="0">
              <a:latin typeface="微软雅黑" panose="020B0503020204020204" pitchFamily="34" charset="-122"/>
              <a:ea typeface="微软雅黑" panose="020B0503020204020204" pitchFamily="34" charset="-122"/>
            </a:endParaRPr>
          </a:p>
        </p:txBody>
      </p:sp>
      <p:pic>
        <p:nvPicPr>
          <p:cNvPr id="14" name="图片 13" descr="DBC601459F7180EDAD29F78DCBD9576A"/>
          <p:cNvPicPr>
            <a:picLocks noChangeAspect="1"/>
          </p:cNvPicPr>
          <p:nvPr/>
        </p:nvPicPr>
        <p:blipFill>
          <a:blip r:embed="rId1"/>
          <a:stretch>
            <a:fillRect/>
          </a:stretch>
        </p:blipFill>
        <p:spPr>
          <a:xfrm>
            <a:off x="962660" y="1701800"/>
            <a:ext cx="3630295" cy="2720975"/>
          </a:xfrm>
          <a:prstGeom prst="rect">
            <a:avLst/>
          </a:prstGeom>
        </p:spPr>
      </p:pic>
      <p:sp>
        <p:nvSpPr>
          <p:cNvPr id="15" name="文本框 14"/>
          <p:cNvSpPr txBox="1"/>
          <p:nvPr/>
        </p:nvSpPr>
        <p:spPr>
          <a:xfrm>
            <a:off x="5338445" y="1438910"/>
            <a:ext cx="6099810" cy="5015865"/>
          </a:xfrm>
          <a:prstGeom prst="rect">
            <a:avLst/>
          </a:prstGeom>
          <a:noFill/>
        </p:spPr>
        <p:txBody>
          <a:bodyPr wrap="square" rtlCol="0" anchor="t">
            <a:spAutoFit/>
          </a:bodyPr>
          <a:p>
            <a:r>
              <a:rPr lang="en-US" altLang="zh-CN" sz="3200"/>
              <a:t>2.</a:t>
            </a:r>
            <a:r>
              <a:rPr lang="zh-CN" altLang="en-US" sz="3200"/>
              <a:t>郭子健</a:t>
            </a:r>
            <a:endParaRPr lang="zh-CN" altLang="en-US" sz="3200"/>
          </a:p>
          <a:p>
            <a:endParaRPr lang="zh-CN" altLang="en-US" sz="3200"/>
          </a:p>
          <a:p>
            <a:r>
              <a:rPr lang="zh-CN" altLang="en-US" sz="3200"/>
              <a:t>《救火英雄》由郭子健执导，谢霆锋、余文乐、任达华、胡军等人主演的剧情动作片，于2014年1月2日在中国香港上映。 该片主要讲述了圣诞节前夕消防队为救熄火灾而发生的情感纠葛的故事，曾获中国台湾电影金马奖最佳动作设计奖。</a:t>
            </a:r>
            <a:endParaRPr lang="zh-CN" altLang="en-US" sz="320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2458165" y="1302372"/>
            <a:ext cx="1210588" cy="400110"/>
          </a:xfrm>
          <a:prstGeom prst="rect">
            <a:avLst/>
          </a:prstGeom>
        </p:spPr>
        <p:txBody>
          <a:bodyPr wrap="none">
            <a:spAutoFit/>
          </a:bodyPr>
          <a:lstStyle/>
          <a:p>
            <a:r>
              <a:rPr lang="zh-CN" altLang="en-US" sz="2000" dirty="0">
                <a:solidFill>
                  <a:schemeClr val="bg1"/>
                </a:solidFill>
                <a:latin typeface="+mj-ea"/>
                <a:ea typeface="+mj-ea"/>
              </a:rPr>
              <a:t>十万火急</a:t>
            </a:r>
            <a:endParaRPr lang="zh-CN" altLang="en-US" sz="2000" dirty="0">
              <a:solidFill>
                <a:schemeClr val="bg1"/>
              </a:solidFill>
              <a:latin typeface="+mj-ea"/>
              <a:ea typeface="+mj-ea"/>
            </a:endParaRPr>
          </a:p>
        </p:txBody>
      </p:sp>
      <p:sp>
        <p:nvSpPr>
          <p:cNvPr id="12" name="文本框 1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香港消防电影导演介绍</a:t>
            </a:r>
            <a:endParaRPr lang="zh-CN" altLang="en-US" dirty="0">
              <a:latin typeface="微软雅黑" panose="020B0503020204020204" pitchFamily="34" charset="-122"/>
              <a:ea typeface="微软雅黑" panose="020B0503020204020204" pitchFamily="34" charset="-122"/>
            </a:endParaRPr>
          </a:p>
        </p:txBody>
      </p:sp>
      <p:sp>
        <p:nvSpPr>
          <p:cNvPr id="15" name="文本框 14"/>
          <p:cNvSpPr txBox="1"/>
          <p:nvPr/>
        </p:nvSpPr>
        <p:spPr>
          <a:xfrm>
            <a:off x="5074285" y="1526540"/>
            <a:ext cx="6099810" cy="4584700"/>
          </a:xfrm>
          <a:prstGeom prst="rect">
            <a:avLst/>
          </a:prstGeom>
          <a:noFill/>
        </p:spPr>
        <p:txBody>
          <a:bodyPr wrap="square" rtlCol="0" anchor="t">
            <a:spAutoFit/>
          </a:bodyPr>
          <a:p>
            <a:r>
              <a:rPr lang="en-US" sz="2800"/>
              <a:t>3.</a:t>
            </a:r>
            <a:r>
              <a:rPr sz="2800">
                <a:sym typeface="+mn-ea"/>
              </a:rPr>
              <a:t>彭发、彭顺</a:t>
            </a:r>
            <a:endParaRPr sz="2800">
              <a:sym typeface="+mn-ea"/>
            </a:endParaRPr>
          </a:p>
          <a:p>
            <a:endParaRPr sz="2400">
              <a:sym typeface="+mn-ea"/>
            </a:endParaRPr>
          </a:p>
          <a:p>
            <a:r>
              <a:rPr sz="2400"/>
              <a:t>《逃出生天》是一部由彭发、彭顺联合执导，古天乐、刘青云等主演的动作电影。于2013年9月30日在中国上映。 影片讲述了阿强三年前和大哥大军产生矛盾离开消防队，如今正值阿强自己的公司举行庆功会，却不料突遭火灾。现任消防队大队长大军接到报警前来营救，与弟弟火场重逢，时隔多年兄弟俩联手对被困群众展开救援的故事。 2014年，该片获得第4届北京国际电影节国内展映单元-中国故事提名奖。</a:t>
            </a:r>
            <a:endParaRPr sz="2400"/>
          </a:p>
        </p:txBody>
      </p:sp>
      <p:pic>
        <p:nvPicPr>
          <p:cNvPr id="3" name="图片 2" descr="1952450791A4D18CF7FE678B739E0037"/>
          <p:cNvPicPr>
            <a:picLocks noChangeAspect="1"/>
          </p:cNvPicPr>
          <p:nvPr/>
        </p:nvPicPr>
        <p:blipFill>
          <a:blip r:embed="rId1"/>
          <a:stretch>
            <a:fillRect/>
          </a:stretch>
        </p:blipFill>
        <p:spPr>
          <a:xfrm>
            <a:off x="754380" y="1702435"/>
            <a:ext cx="3368040" cy="255143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990845" y="2196809"/>
            <a:ext cx="5399796" cy="1569660"/>
          </a:xfrm>
          <a:prstGeom prst="rect">
            <a:avLst/>
          </a:prstGeom>
        </p:spPr>
        <p:txBody>
          <a:bodyPr wrap="square">
            <a:spAutoFit/>
          </a:bodyPr>
          <a:lstStyle/>
          <a:p>
            <a:r>
              <a:rPr lang="zh-CN" altLang="en-US" sz="9600" dirty="0">
                <a:solidFill>
                  <a:schemeClr val="bg1"/>
                </a:solidFill>
                <a:latin typeface="微软雅黑" panose="020B0503020204020204" pitchFamily="34" charset="-122"/>
                <a:ea typeface="微软雅黑" panose="020B0503020204020204" pitchFamily="34" charset="-122"/>
              </a:rPr>
              <a:t>感谢聆听</a:t>
            </a:r>
            <a:endParaRPr lang="zh-CN" altLang="en-US" sz="9600" dirty="0">
              <a:solidFill>
                <a:schemeClr val="bg1"/>
              </a:solidFill>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96599" y="1474675"/>
            <a:ext cx="5295283" cy="5168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1" presetClass="entr" presetSubtype="0" fill="hold" grpId="0" nodeType="afterEffect">
                                  <p:stCondLst>
                                    <p:cond delay="0"/>
                                  </p:stCondLst>
                                  <p:iterate type="lt">
                                    <p:tmPct val="10000"/>
                                  </p:iterate>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7"/>
                                        </p:tgtEl>
                                        <p:attrNameLst>
                                          <p:attrName>ppt_y</p:attrName>
                                        </p:attrNameLst>
                                      </p:cBhvr>
                                      <p:tavLst>
                                        <p:tav tm="0">
                                          <p:val>
                                            <p:strVal val="#ppt_y"/>
                                          </p:val>
                                        </p:tav>
                                        <p:tav tm="100000">
                                          <p:val>
                                            <p:strVal val="#ppt_y"/>
                                          </p:val>
                                        </p:tav>
                                      </p:tavLst>
                                    </p:anim>
                                    <p:anim calcmode="lin" valueType="num">
                                      <p:cBhvr>
                                        <p:cTn id="14"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7"/>
                                        </p:tgtEl>
                                      </p:cBhvr>
                                    </p:animEffect>
                                  </p:childTnLst>
                                </p:cTn>
                              </p:par>
                            </p:childTnLst>
                          </p:cTn>
                        </p:par>
                        <p:par>
                          <p:cTn id="17" fill="hold">
                            <p:stCondLst>
                              <p:cond delay="1649"/>
                            </p:stCondLst>
                            <p:childTnLst>
                              <p:par>
                                <p:cTn id="18" presetID="26" presetClass="emph" presetSubtype="0" fill="hold" grpId="1" nodeType="afterEffect">
                                  <p:stCondLst>
                                    <p:cond delay="0"/>
                                  </p:stCondLst>
                                  <p:iterate type="lt">
                                    <p:tmPct val="0"/>
                                  </p:iterate>
                                  <p:childTnLst>
                                    <p:animEffect transition="out" filter="fade">
                                      <p:cBhvr>
                                        <p:cTn id="19" dur="500" tmFilter="0, 0; .2, .5; .8, .5; 1, 0"/>
                                        <p:tgtEl>
                                          <p:spTgt spid="7"/>
                                        </p:tgtEl>
                                      </p:cBhvr>
                                    </p:animEffect>
                                    <p:animScale>
                                      <p:cBhvr>
                                        <p:cTn id="20"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文本框 38"/>
          <p:cNvSpPr txBox="1"/>
          <p:nvPr/>
        </p:nvSpPr>
        <p:spPr>
          <a:xfrm rot="10800000">
            <a:off x="3089495" y="752696"/>
            <a:ext cx="861774" cy="3273910"/>
          </a:xfrm>
          <a:prstGeom prst="rect">
            <a:avLst/>
          </a:prstGeom>
          <a:noFill/>
        </p:spPr>
        <p:txBody>
          <a:bodyPr vert="eaVert" wrap="none" rtlCol="0">
            <a:spAutoFit/>
          </a:bodyPr>
          <a:lstStyle/>
          <a:p>
            <a:r>
              <a:rPr lang="en-US" altLang="zh-CN" sz="4400" dirty="0">
                <a:solidFill>
                  <a:schemeClr val="tx2">
                    <a:lumMod val="20000"/>
                    <a:lumOff val="80000"/>
                  </a:schemeClr>
                </a:solidFill>
                <a:latin typeface="+mj-lt"/>
              </a:rPr>
              <a:t>CONTENTS</a:t>
            </a:r>
            <a:endParaRPr lang="zh-CN" altLang="en-US" sz="4400" dirty="0">
              <a:solidFill>
                <a:schemeClr val="tx2">
                  <a:lumMod val="20000"/>
                  <a:lumOff val="80000"/>
                </a:schemeClr>
              </a:solidFill>
              <a:latin typeface="+mj-lt"/>
            </a:endParaRPr>
          </a:p>
        </p:txBody>
      </p:sp>
      <p:sp>
        <p:nvSpPr>
          <p:cNvPr id="42" name="文本框 41"/>
          <p:cNvSpPr txBox="1"/>
          <p:nvPr/>
        </p:nvSpPr>
        <p:spPr>
          <a:xfrm>
            <a:off x="3697297" y="1988800"/>
            <a:ext cx="1200329" cy="2019142"/>
          </a:xfrm>
          <a:prstGeom prst="rect">
            <a:avLst/>
          </a:prstGeom>
          <a:noFill/>
        </p:spPr>
        <p:txBody>
          <a:bodyPr vert="eaVert" wrap="none" rtlCol="0">
            <a:spAutoFit/>
          </a:bodyPr>
          <a:lstStyle/>
          <a:p>
            <a:r>
              <a:rPr lang="zh-CN" altLang="en-US" sz="6600" dirty="0">
                <a:solidFill>
                  <a:schemeClr val="accent1"/>
                </a:solidFill>
                <a:latin typeface="+mj-ea"/>
                <a:ea typeface="+mj-ea"/>
              </a:rPr>
              <a:t>目 录</a:t>
            </a:r>
            <a:endParaRPr lang="zh-CN" altLang="en-US" sz="6600" dirty="0">
              <a:solidFill>
                <a:schemeClr val="accent1"/>
              </a:solidFill>
              <a:latin typeface="+mj-lt"/>
            </a:endParaRPr>
          </a:p>
        </p:txBody>
      </p:sp>
      <p:pic>
        <p:nvPicPr>
          <p:cNvPr id="2" name="图片 1"/>
          <p:cNvPicPr>
            <a:picLocks noChangeAspect="1"/>
          </p:cNvPicPr>
          <p:nvPr/>
        </p:nvPicPr>
        <p:blipFill>
          <a:blip r:embed="rId1" cstate="email"/>
          <a:stretch>
            <a:fillRect/>
          </a:stretch>
        </p:blipFill>
        <p:spPr>
          <a:xfrm>
            <a:off x="1376919" y="2188185"/>
            <a:ext cx="3425149" cy="3241657"/>
          </a:xfrm>
          <a:prstGeom prst="rect">
            <a:avLst/>
          </a:prstGeom>
        </p:spPr>
      </p:pic>
      <p:sp>
        <p:nvSpPr>
          <p:cNvPr id="13" name="椭圆 12"/>
          <p:cNvSpPr/>
          <p:nvPr/>
        </p:nvSpPr>
        <p:spPr>
          <a:xfrm>
            <a:off x="5505429" y="2118184"/>
            <a:ext cx="754021" cy="754021"/>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600" dirty="0">
                <a:solidFill>
                  <a:schemeClr val="bg1"/>
                </a:solidFill>
                <a:latin typeface="Agency FB" panose="020B0503020202020204" pitchFamily="34" charset="0"/>
              </a:rPr>
              <a:t>01</a:t>
            </a:r>
            <a:endParaRPr lang="zh-CN" altLang="en-US" sz="3600" dirty="0">
              <a:solidFill>
                <a:schemeClr val="bg1"/>
              </a:solidFill>
              <a:latin typeface="Agency FB" panose="020B0503020202020204" pitchFamily="34" charset="0"/>
            </a:endParaRPr>
          </a:p>
        </p:txBody>
      </p:sp>
      <p:sp>
        <p:nvSpPr>
          <p:cNvPr id="14" name="矩形 13"/>
          <p:cNvSpPr/>
          <p:nvPr/>
        </p:nvSpPr>
        <p:spPr>
          <a:xfrm>
            <a:off x="6558134" y="3334360"/>
            <a:ext cx="4742242" cy="584775"/>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香港消防电影的拍摄特色</a:t>
            </a:r>
            <a:endParaRPr lang="zh-CN" altLang="en-US" sz="1325" dirty="0">
              <a:solidFill>
                <a:schemeClr val="bg1">
                  <a:lumMod val="65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椭圆 14"/>
          <p:cNvSpPr/>
          <p:nvPr/>
        </p:nvSpPr>
        <p:spPr>
          <a:xfrm>
            <a:off x="5505429" y="3165570"/>
            <a:ext cx="754021" cy="754021"/>
          </a:xfrm>
          <a:prstGeom prst="ellipse">
            <a:avLst/>
          </a:prstGeom>
          <a:solidFill>
            <a:schemeClr val="accent2"/>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zh-CN" sz="3600" dirty="0">
                <a:solidFill>
                  <a:schemeClr val="bg1"/>
                </a:solidFill>
                <a:latin typeface="Agency FB" panose="020B0503020202020204" pitchFamily="34" charset="0"/>
              </a:rPr>
              <a:t>02</a:t>
            </a:r>
            <a:endParaRPr lang="zh-CN" altLang="en-US" sz="3600" dirty="0">
              <a:solidFill>
                <a:schemeClr val="bg1"/>
              </a:solidFill>
              <a:latin typeface="Agency FB" panose="020B0503020202020204" pitchFamily="34" charset="0"/>
            </a:endParaRPr>
          </a:p>
        </p:txBody>
      </p:sp>
      <p:sp>
        <p:nvSpPr>
          <p:cNvPr id="16" name="矩形 15"/>
          <p:cNvSpPr/>
          <p:nvPr/>
        </p:nvSpPr>
        <p:spPr>
          <a:xfrm>
            <a:off x="6558458" y="2293247"/>
            <a:ext cx="4742242" cy="579120"/>
          </a:xfrm>
          <a:prstGeom prst="rect">
            <a:avLst/>
          </a:prstGeom>
        </p:spPr>
        <p:txBody>
          <a:bodyPr wrap="square" lIns="0">
            <a:spAutoFit/>
          </a:bodyPr>
          <a:lstStyle/>
          <a:p>
            <a:r>
              <a:rPr lang="zh-CN" altLang="en-US" sz="3200" dirty="0">
                <a:latin typeface="微软雅黑" panose="020B0503020204020204" pitchFamily="34" charset="-122"/>
                <a:ea typeface="微软雅黑" panose="020B0503020204020204" pitchFamily="34" charset="-122"/>
              </a:rPr>
              <a:t>香港消防电影的概况</a:t>
            </a:r>
            <a:endParaRPr lang="zh-CN" altLang="en-US" sz="3200" dirty="0">
              <a:latin typeface="微软雅黑" panose="020B0503020204020204" pitchFamily="34" charset="-122"/>
              <a:ea typeface="微软雅黑" panose="020B0503020204020204" pitchFamily="34" charset="-122"/>
            </a:endParaRPr>
          </a:p>
        </p:txBody>
      </p:sp>
      <p:sp>
        <p:nvSpPr>
          <p:cNvPr id="4" name="椭圆 3"/>
          <p:cNvSpPr/>
          <p:nvPr/>
        </p:nvSpPr>
        <p:spPr>
          <a:xfrm>
            <a:off x="5505429" y="4208604"/>
            <a:ext cx="754021" cy="754021"/>
          </a:xfrm>
          <a:prstGeom prst="ellipse">
            <a:avLst/>
          </a:prstGeom>
          <a:solidFill>
            <a:schemeClr val="accent1"/>
          </a:solidFill>
          <a:ln w="254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dirty="0">
                <a:solidFill>
                  <a:schemeClr val="bg1"/>
                </a:solidFill>
                <a:latin typeface="Agency FB" panose="020B0503020202020204" pitchFamily="34" charset="0"/>
              </a:rPr>
              <a:t>03</a:t>
            </a:r>
            <a:endParaRPr lang="zh-CN" altLang="en-US" sz="3600" dirty="0">
              <a:solidFill>
                <a:schemeClr val="bg1"/>
              </a:solidFill>
              <a:latin typeface="Agency FB" panose="020B0503020202020204" pitchFamily="34" charset="0"/>
            </a:endParaRPr>
          </a:p>
        </p:txBody>
      </p:sp>
      <p:sp>
        <p:nvSpPr>
          <p:cNvPr id="5" name="文本框 4"/>
          <p:cNvSpPr txBox="1"/>
          <p:nvPr/>
        </p:nvSpPr>
        <p:spPr>
          <a:xfrm>
            <a:off x="6558280" y="4378960"/>
            <a:ext cx="4732655" cy="583565"/>
          </a:xfrm>
          <a:prstGeom prst="rect">
            <a:avLst/>
          </a:prstGeom>
          <a:noFill/>
        </p:spPr>
        <p:txBody>
          <a:bodyPr wrap="square" rtlCol="0">
            <a:spAutoFit/>
          </a:bodyPr>
          <a:p>
            <a:pPr lvl="0" algn="l">
              <a:buClrTx/>
              <a:buSzTx/>
              <a:buFontTx/>
            </a:pPr>
            <a:r>
              <a:rPr lang="zh-CN" altLang="en-US" sz="3200" dirty="0">
                <a:latin typeface="微软雅黑" panose="020B0503020204020204" pitchFamily="34" charset="-122"/>
                <a:ea typeface="微软雅黑" panose="020B0503020204020204" pitchFamily="34" charset="-122"/>
                <a:sym typeface="+mn-ea"/>
              </a:rPr>
              <a:t>香</a:t>
            </a:r>
            <a:r>
              <a:rPr lang="zh-CN" altLang="en-US" sz="3200" dirty="0">
                <a:latin typeface="微软雅黑" panose="020B0503020204020204" pitchFamily="34" charset="-122"/>
                <a:ea typeface="微软雅黑" panose="020B0503020204020204" pitchFamily="34" charset="-122"/>
                <a:sym typeface="+mn-ea"/>
              </a:rPr>
              <a:t>港</a:t>
            </a:r>
            <a:r>
              <a:rPr lang="zh-CN" altLang="en-US" sz="3200" dirty="0">
                <a:latin typeface="微软雅黑" panose="020B0503020204020204" pitchFamily="34" charset="-122"/>
                <a:ea typeface="微软雅黑" panose="020B0503020204020204" pitchFamily="34" charset="-122"/>
                <a:sym typeface="+mn-ea"/>
              </a:rPr>
              <a:t>消费电影</a:t>
            </a:r>
            <a:r>
              <a:rPr lang="zh-CN" altLang="en-US" sz="3200" dirty="0">
                <a:latin typeface="微软雅黑" panose="020B0503020204020204" pitchFamily="34" charset="-122"/>
                <a:ea typeface="微软雅黑" panose="020B0503020204020204" pitchFamily="34" charset="-122"/>
                <a:sym typeface="+mn-ea"/>
              </a:rPr>
              <a:t>导演</a:t>
            </a:r>
            <a:r>
              <a:rPr lang="zh-CN" altLang="en-US" sz="3200" dirty="0">
                <a:latin typeface="微软雅黑" panose="020B0503020204020204" pitchFamily="34" charset="-122"/>
                <a:ea typeface="微软雅黑" panose="020B0503020204020204" pitchFamily="34" charset="-122"/>
                <a:sym typeface="+mn-ea"/>
              </a:rPr>
              <a:t>介绍</a:t>
            </a:r>
            <a:endParaRPr lang="zh-CN" altLang="en-US" sz="3200" dirty="0">
              <a:latin typeface="微软雅黑" panose="020B0503020204020204" pitchFamily="34" charset="-122"/>
              <a:ea typeface="微软雅黑" panose="020B0503020204020204" pitchFamily="34" charset="-122"/>
              <a:sym typeface="+mn-ea"/>
            </a:endParaRPr>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14:presetBounceEnd="58000">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14:bounceEnd="58000">
                                          <p:cBhvr additive="base">
                                            <p:cTn id="23" dur="600" fill="hold"/>
                                            <p:tgtEl>
                                              <p:spTgt spid="14"/>
                                            </p:tgtEl>
                                            <p:attrNameLst>
                                              <p:attrName>ppt_x</p:attrName>
                                            </p:attrNameLst>
                                          </p:cBhvr>
                                          <p:tavLst>
                                            <p:tav tm="0">
                                              <p:val>
                                                <p:strVal val="1+#ppt_w/2"/>
                                              </p:val>
                                            </p:tav>
                                            <p:tav tm="100000">
                                              <p:val>
                                                <p:strVal val="#ppt_x"/>
                                              </p:val>
                                            </p:tav>
                                          </p:tavLst>
                                        </p:anim>
                                        <p:anim calcmode="lin" valueType="num" p14:bounceEnd="58000">
                                          <p:cBhvr additive="base">
                                            <p:cTn id="24" dur="600" fill="hold"/>
                                            <p:tgtEl>
                                              <p:spTgt spid="14"/>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 fill="hold"/>
                                            <p:tgtEl>
                                              <p:spTgt spid="15"/>
                                            </p:tgtEl>
                                            <p:attrNameLst>
                                              <p:attrName>ppt_w</p:attrName>
                                            </p:attrNameLst>
                                          </p:cBhvr>
                                          <p:tavLst>
                                            <p:tav tm="0">
                                              <p:val>
                                                <p:fltVal val="0"/>
                                              </p:val>
                                            </p:tav>
                                            <p:tav tm="100000">
                                              <p:val>
                                                <p:strVal val="#ppt_w"/>
                                              </p:val>
                                            </p:tav>
                                          </p:tavLst>
                                        </p:anim>
                                        <p:anim calcmode="lin" valueType="num">
                                          <p:cBhvr>
                                            <p:cTn id="28" dur="300" fill="hold"/>
                                            <p:tgtEl>
                                              <p:spTgt spid="15"/>
                                            </p:tgtEl>
                                            <p:attrNameLst>
                                              <p:attrName>ppt_h</p:attrName>
                                            </p:attrNameLst>
                                          </p:cBhvr>
                                          <p:tavLst>
                                            <p:tav tm="0">
                                              <p:val>
                                                <p:fltVal val="0"/>
                                              </p:val>
                                            </p:tav>
                                            <p:tav tm="100000">
                                              <p:val>
                                                <p:strVal val="#ppt_h"/>
                                              </p:val>
                                            </p:tav>
                                          </p:tavLst>
                                        </p:anim>
                                        <p:animEffect transition="in" filter="fade">
                                          <p:cBhvr>
                                            <p:cTn id="29" dur="300"/>
                                            <p:tgtEl>
                                              <p:spTgt spid="15"/>
                                            </p:tgtEl>
                                          </p:cBhvr>
                                        </p:animEffect>
                                      </p:childTnLst>
                                    </p:cTn>
                                  </p:par>
                                  <p:par>
                                    <p:cTn id="30" presetID="6" presetClass="emph" presetSubtype="0" autoRev="1" fill="hold" grpId="1" nodeType="withEffect">
                                      <p:stCondLst>
                                        <p:cond delay="1100"/>
                                      </p:stCondLst>
                                      <p:childTnLst>
                                        <p:animScale>
                                          <p:cBhvr>
                                            <p:cTn id="31" dur="150" fill="hold"/>
                                            <p:tgtEl>
                                              <p:spTgt spid="15"/>
                                            </p:tgtEl>
                                          </p:cBhvr>
                                          <p:by x="110000" y="110000"/>
                                        </p:animScale>
                                      </p:childTnLst>
                                    </p:cTn>
                                  </p:par>
                                  <p:par>
                                    <p:cTn id="32" presetID="2" presetClass="entr" presetSubtype="2" fill="hold" grpId="0" nodeType="withEffect" p14:presetBounceEnd="58000">
                                      <p:stCondLst>
                                        <p:cond delay="1200"/>
                                      </p:stCondLst>
                                      <p:childTnLst>
                                        <p:set>
                                          <p:cBhvr>
                                            <p:cTn id="33" dur="1" fill="hold">
                                              <p:stCondLst>
                                                <p:cond delay="0"/>
                                              </p:stCondLst>
                                            </p:cTn>
                                            <p:tgtEl>
                                              <p:spTgt spid="16"/>
                                            </p:tgtEl>
                                            <p:attrNameLst>
                                              <p:attrName>style.visibility</p:attrName>
                                            </p:attrNameLst>
                                          </p:cBhvr>
                                          <p:to>
                                            <p:strVal val="visible"/>
                                          </p:to>
                                        </p:set>
                                        <p:anim calcmode="lin" valueType="num" p14:bounceEnd="58000">
                                          <p:cBhvr additive="base">
                                            <p:cTn id="34" dur="600" fill="hold"/>
                                            <p:tgtEl>
                                              <p:spTgt spid="16"/>
                                            </p:tgtEl>
                                            <p:attrNameLst>
                                              <p:attrName>ppt_x</p:attrName>
                                            </p:attrNameLst>
                                          </p:cBhvr>
                                          <p:tavLst>
                                            <p:tav tm="0">
                                              <p:val>
                                                <p:strVal val="1+#ppt_w/2"/>
                                              </p:val>
                                            </p:tav>
                                            <p:tav tm="100000">
                                              <p:val>
                                                <p:strVal val="#ppt_x"/>
                                              </p:val>
                                            </p:tav>
                                          </p:tavLst>
                                        </p:anim>
                                        <p:anim calcmode="lin" valueType="num" p14:bounceEnd="58000">
                                          <p:cBhvr additive="base">
                                            <p:cTn id="35" dur="6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5" grpId="0" animBg="1"/>
          <p:bldP spid="15" grpId="1" animBg="1"/>
          <p:bldP spid="16"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iterate type="lt">
                                        <p:tmPct val="10000"/>
                                      </p:iterate>
                                      <p:childTnLst>
                                        <p:set>
                                          <p:cBhvr>
                                            <p:cTn id="6" dur="1" fill="hold">
                                              <p:stCondLst>
                                                <p:cond delay="0"/>
                                              </p:stCondLst>
                                            </p:cTn>
                                            <p:tgtEl>
                                              <p:spTgt spid="39">
                                                <p:txEl>
                                                  <p:pRg st="0" end="0"/>
                                                </p:txEl>
                                              </p:spTgt>
                                            </p:tgtEl>
                                            <p:attrNameLst>
                                              <p:attrName>style.visibility</p:attrName>
                                            </p:attrNameLst>
                                          </p:cBhvr>
                                          <p:to>
                                            <p:strVal val="visible"/>
                                          </p:to>
                                        </p:set>
                                        <p:anim calcmode="lin" valueType="num">
                                          <p:cBhvr>
                                            <p:cTn id="7" dur="500" fill="hold"/>
                                            <p:tgtEl>
                                              <p:spTgt spid="3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9">
                                                <p:txEl>
                                                  <p:pRg st="0" end="0"/>
                                                </p:txEl>
                                              </p:spTgt>
                                            </p:tgtEl>
                                            <p:attrNameLst>
                                              <p:attrName>ppt_h</p:attrName>
                                            </p:attrNameLst>
                                          </p:cBhvr>
                                          <p:tavLst>
                                            <p:tav tm="0">
                                              <p:val>
                                                <p:fltVal val="0"/>
                                              </p:val>
                                            </p:tav>
                                            <p:tav tm="100000">
                                              <p:val>
                                                <p:strVal val="#ppt_h"/>
                                              </p:val>
                                            </p:tav>
                                          </p:tavLst>
                                        </p:anim>
                                      </p:childTnLst>
                                    </p:cTn>
                                  </p:par>
                                </p:childTnLst>
                              </p:cTn>
                            </p:par>
                            <p:par>
                              <p:cTn id="9" fill="hold">
                                <p:stCondLst>
                                  <p:cond delay="850"/>
                                </p:stCondLst>
                                <p:childTnLst>
                                  <p:par>
                                    <p:cTn id="10" presetID="23" presetClass="entr" presetSubtype="16" fill="hold" nodeType="afterEffect">
                                      <p:stCondLst>
                                        <p:cond delay="0"/>
                                      </p:stCondLst>
                                      <p:iterate type="lt">
                                        <p:tmPct val="10000"/>
                                      </p:iterate>
                                      <p:childTnLst>
                                        <p:set>
                                          <p:cBhvr>
                                            <p:cTn id="11" dur="1" fill="hold">
                                              <p:stCondLst>
                                                <p:cond delay="0"/>
                                              </p:stCondLst>
                                            </p:cTn>
                                            <p:tgtEl>
                                              <p:spTgt spid="42">
                                                <p:txEl>
                                                  <p:pRg st="0" end="0"/>
                                                </p:txEl>
                                              </p:spTgt>
                                            </p:tgtEl>
                                            <p:attrNameLst>
                                              <p:attrName>style.visibility</p:attrName>
                                            </p:attrNameLst>
                                          </p:cBhvr>
                                          <p:to>
                                            <p:strVal val="visible"/>
                                          </p:to>
                                        </p:set>
                                        <p:anim calcmode="lin" valueType="num">
                                          <p:cBhvr>
                                            <p:cTn id="12" dur="500" fill="hold"/>
                                            <p:tgtEl>
                                              <p:spTgt spid="42">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42">
                                                <p:txEl>
                                                  <p:pRg st="0" end="0"/>
                                                </p:txEl>
                                              </p:spTgt>
                                            </p:tgtEl>
                                            <p:attrNameLst>
                                              <p:attrName>ppt_h</p:attrName>
                                            </p:attrNameLst>
                                          </p:cBhvr>
                                          <p:tavLst>
                                            <p:tav tm="0">
                                              <p:val>
                                                <p:fltVal val="0"/>
                                              </p:val>
                                            </p:tav>
                                            <p:tav tm="100000">
                                              <p:val>
                                                <p:strVal val="#ppt_h"/>
                                              </p:val>
                                            </p:tav>
                                          </p:tavLst>
                                        </p:anim>
                                      </p:childTnLst>
                                    </p:cTn>
                                  </p:par>
                                  <p:par>
                                    <p:cTn id="14" presetID="10" presetClass="entr" presetSubtype="0" fill="hold" grpId="0" nodeType="withEffect">
                                      <p:stCondLst>
                                        <p:cond delay="800"/>
                                      </p:stCondLst>
                                      <p:childTnLst>
                                        <p:set>
                                          <p:cBhvr>
                                            <p:cTn id="15" dur="1" fill="hold">
                                              <p:stCondLst>
                                                <p:cond delay="0"/>
                                              </p:stCondLst>
                                            </p:cTn>
                                            <p:tgtEl>
                                              <p:spTgt spid="13"/>
                                            </p:tgtEl>
                                            <p:attrNameLst>
                                              <p:attrName>style.visibility</p:attrName>
                                            </p:attrNameLst>
                                          </p:cBhvr>
                                          <p:to>
                                            <p:strVal val="visible"/>
                                          </p:to>
                                        </p:set>
                                        <p:anim calcmode="lin" valueType="num">
                                          <p:cBhvr>
                                            <p:cTn id="16" dur="300" fill="hold"/>
                                            <p:tgtEl>
                                              <p:spTgt spid="13"/>
                                            </p:tgtEl>
                                            <p:attrNameLst>
                                              <p:attrName>ppt_w</p:attrName>
                                            </p:attrNameLst>
                                          </p:cBhvr>
                                          <p:tavLst>
                                            <p:tav tm="0">
                                              <p:val>
                                                <p:fltVal val="0"/>
                                              </p:val>
                                            </p:tav>
                                            <p:tav tm="100000">
                                              <p:val>
                                                <p:strVal val="#ppt_w"/>
                                              </p:val>
                                            </p:tav>
                                          </p:tavLst>
                                        </p:anim>
                                        <p:anim calcmode="lin" valueType="num">
                                          <p:cBhvr>
                                            <p:cTn id="17" dur="300" fill="hold"/>
                                            <p:tgtEl>
                                              <p:spTgt spid="13"/>
                                            </p:tgtEl>
                                            <p:attrNameLst>
                                              <p:attrName>ppt_h</p:attrName>
                                            </p:attrNameLst>
                                          </p:cBhvr>
                                          <p:tavLst>
                                            <p:tav tm="0">
                                              <p:val>
                                                <p:fltVal val="0"/>
                                              </p:val>
                                            </p:tav>
                                            <p:tav tm="100000">
                                              <p:val>
                                                <p:strVal val="#ppt_h"/>
                                              </p:val>
                                            </p:tav>
                                          </p:tavLst>
                                        </p:anim>
                                        <p:animEffect transition="in" filter="fade">
                                          <p:cBhvr>
                                            <p:cTn id="18" dur="300"/>
                                            <p:tgtEl>
                                              <p:spTgt spid="13"/>
                                            </p:tgtEl>
                                          </p:cBhvr>
                                        </p:animEffect>
                                      </p:childTnLst>
                                    </p:cTn>
                                  </p:par>
                                  <p:par>
                                    <p:cTn id="19" presetID="6" presetClass="emph" presetSubtype="0" autoRev="1" fill="hold" grpId="1" nodeType="withEffect">
                                      <p:stCondLst>
                                        <p:cond delay="1100"/>
                                      </p:stCondLst>
                                      <p:childTnLst>
                                        <p:animScale>
                                          <p:cBhvr>
                                            <p:cTn id="20" dur="150" fill="hold"/>
                                            <p:tgtEl>
                                              <p:spTgt spid="13"/>
                                            </p:tgtEl>
                                          </p:cBhvr>
                                          <p:by x="110000" y="110000"/>
                                        </p:animScale>
                                      </p:childTnLst>
                                    </p:cTn>
                                  </p:par>
                                  <p:par>
                                    <p:cTn id="21" presetID="2" presetClass="entr" presetSubtype="2" fill="hold" grpId="0" nodeType="withEffect">
                                      <p:stCondLst>
                                        <p:cond delay="120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600" fill="hold"/>
                                            <p:tgtEl>
                                              <p:spTgt spid="14"/>
                                            </p:tgtEl>
                                            <p:attrNameLst>
                                              <p:attrName>ppt_x</p:attrName>
                                            </p:attrNameLst>
                                          </p:cBhvr>
                                          <p:tavLst>
                                            <p:tav tm="0">
                                              <p:val>
                                                <p:strVal val="1+#ppt_w/2"/>
                                              </p:val>
                                            </p:tav>
                                            <p:tav tm="100000">
                                              <p:val>
                                                <p:strVal val="#ppt_x"/>
                                              </p:val>
                                            </p:tav>
                                          </p:tavLst>
                                        </p:anim>
                                        <p:anim calcmode="lin" valueType="num">
                                          <p:cBhvr additive="base">
                                            <p:cTn id="24" dur="600" fill="hold"/>
                                            <p:tgtEl>
                                              <p:spTgt spid="14"/>
                                            </p:tgtEl>
                                            <p:attrNameLst>
                                              <p:attrName>ppt_y</p:attrName>
                                            </p:attrNameLst>
                                          </p:cBhvr>
                                          <p:tavLst>
                                            <p:tav tm="0">
                                              <p:val>
                                                <p:strVal val="#ppt_y"/>
                                              </p:val>
                                            </p:tav>
                                            <p:tav tm="100000">
                                              <p:val>
                                                <p:strVal val="#ppt_y"/>
                                              </p:val>
                                            </p:tav>
                                          </p:tavLst>
                                        </p:anim>
                                      </p:childTnLst>
                                    </p:cTn>
                                  </p:par>
                                  <p:par>
                                    <p:cTn id="25" presetID="10" presetClass="entr" presetSubtype="0" fill="hold" grpId="0" nodeType="withEffect">
                                      <p:stCondLst>
                                        <p:cond delay="800"/>
                                      </p:stCondLst>
                                      <p:childTnLst>
                                        <p:set>
                                          <p:cBhvr>
                                            <p:cTn id="26" dur="1" fill="hold">
                                              <p:stCondLst>
                                                <p:cond delay="0"/>
                                              </p:stCondLst>
                                            </p:cTn>
                                            <p:tgtEl>
                                              <p:spTgt spid="15"/>
                                            </p:tgtEl>
                                            <p:attrNameLst>
                                              <p:attrName>style.visibility</p:attrName>
                                            </p:attrNameLst>
                                          </p:cBhvr>
                                          <p:to>
                                            <p:strVal val="visible"/>
                                          </p:to>
                                        </p:set>
                                        <p:anim calcmode="lin" valueType="num">
                                          <p:cBhvr>
                                            <p:cTn id="27" dur="300" fill="hold"/>
                                            <p:tgtEl>
                                              <p:spTgt spid="15"/>
                                            </p:tgtEl>
                                            <p:attrNameLst>
                                              <p:attrName>ppt_w</p:attrName>
                                            </p:attrNameLst>
                                          </p:cBhvr>
                                          <p:tavLst>
                                            <p:tav tm="0">
                                              <p:val>
                                                <p:fltVal val="0"/>
                                              </p:val>
                                            </p:tav>
                                            <p:tav tm="100000">
                                              <p:val>
                                                <p:strVal val="#ppt_w"/>
                                              </p:val>
                                            </p:tav>
                                          </p:tavLst>
                                        </p:anim>
                                        <p:anim calcmode="lin" valueType="num">
                                          <p:cBhvr>
                                            <p:cTn id="28" dur="300" fill="hold"/>
                                            <p:tgtEl>
                                              <p:spTgt spid="15"/>
                                            </p:tgtEl>
                                            <p:attrNameLst>
                                              <p:attrName>ppt_h</p:attrName>
                                            </p:attrNameLst>
                                          </p:cBhvr>
                                          <p:tavLst>
                                            <p:tav tm="0">
                                              <p:val>
                                                <p:fltVal val="0"/>
                                              </p:val>
                                            </p:tav>
                                            <p:tav tm="100000">
                                              <p:val>
                                                <p:strVal val="#ppt_h"/>
                                              </p:val>
                                            </p:tav>
                                          </p:tavLst>
                                        </p:anim>
                                        <p:animEffect transition="in" filter="fade">
                                          <p:cBhvr>
                                            <p:cTn id="29" dur="300"/>
                                            <p:tgtEl>
                                              <p:spTgt spid="15"/>
                                            </p:tgtEl>
                                          </p:cBhvr>
                                        </p:animEffect>
                                      </p:childTnLst>
                                    </p:cTn>
                                  </p:par>
                                  <p:par>
                                    <p:cTn id="30" presetID="6" presetClass="emph" presetSubtype="0" autoRev="1" fill="hold" grpId="1" nodeType="withEffect">
                                      <p:stCondLst>
                                        <p:cond delay="1100"/>
                                      </p:stCondLst>
                                      <p:childTnLst>
                                        <p:animScale>
                                          <p:cBhvr>
                                            <p:cTn id="31" dur="150" fill="hold"/>
                                            <p:tgtEl>
                                              <p:spTgt spid="15"/>
                                            </p:tgtEl>
                                          </p:cBhvr>
                                          <p:by x="110000" y="110000"/>
                                        </p:animScale>
                                      </p:childTnLst>
                                    </p:cTn>
                                  </p:par>
                                  <p:par>
                                    <p:cTn id="32" presetID="2" presetClass="entr" presetSubtype="2" fill="hold" grpId="0" nodeType="withEffect">
                                      <p:stCondLst>
                                        <p:cond delay="120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600" fill="hold"/>
                                            <p:tgtEl>
                                              <p:spTgt spid="16"/>
                                            </p:tgtEl>
                                            <p:attrNameLst>
                                              <p:attrName>ppt_x</p:attrName>
                                            </p:attrNameLst>
                                          </p:cBhvr>
                                          <p:tavLst>
                                            <p:tav tm="0">
                                              <p:val>
                                                <p:strVal val="1+#ppt_w/2"/>
                                              </p:val>
                                            </p:tav>
                                            <p:tav tm="100000">
                                              <p:val>
                                                <p:strVal val="#ppt_x"/>
                                              </p:val>
                                            </p:tav>
                                          </p:tavLst>
                                        </p:anim>
                                        <p:anim calcmode="lin" valueType="num">
                                          <p:cBhvr additive="base">
                                            <p:cTn id="35" dur="6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5" grpId="0" animBg="1"/>
          <p:bldP spid="15" grpId="1" animBg="1"/>
          <p:bldP spid="16" grpId="0"/>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4576" y="3098702"/>
            <a:ext cx="7564039" cy="822960"/>
          </a:xfrm>
          <a:prstGeom prst="rect">
            <a:avLst/>
          </a:prstGeom>
        </p:spPr>
        <p:txBody>
          <a:bodyPr wrap="square">
            <a:spAutoFit/>
          </a:bodyPr>
          <a:lstStyle/>
          <a:p>
            <a:pPr algn="r"/>
            <a:r>
              <a:rPr lang="zh-CN" altLang="en-US" sz="4800" dirty="0">
                <a:solidFill>
                  <a:schemeClr val="bg1"/>
                </a:solidFill>
                <a:latin typeface="+mj-ea"/>
                <a:ea typeface="+mj-ea"/>
              </a:rPr>
              <a:t>香港消防电影的概况</a:t>
            </a:r>
            <a:endParaRPr lang="zh-CN" altLang="en-US" sz="4800" dirty="0">
              <a:solidFill>
                <a:schemeClr val="bg1"/>
              </a:solidFill>
              <a:latin typeface="+mj-ea"/>
              <a:ea typeface="+mj-ea"/>
            </a:endParaRPr>
          </a:p>
        </p:txBody>
      </p:sp>
      <p:sp>
        <p:nvSpPr>
          <p:cNvPr id="16" name="矩形 15"/>
          <p:cNvSpPr/>
          <p:nvPr/>
        </p:nvSpPr>
        <p:spPr>
          <a:xfrm>
            <a:off x="6921500" y="1415101"/>
            <a:ext cx="4771854" cy="1569660"/>
          </a:xfrm>
          <a:prstGeom prst="rect">
            <a:avLst/>
          </a:prstGeom>
        </p:spPr>
        <p:txBody>
          <a:bodyPr wrap="square">
            <a:spAutoFit/>
          </a:bodyPr>
          <a:lstStyle/>
          <a:p>
            <a:pPr algn="r"/>
            <a:r>
              <a:rPr lang="en-US" altLang="zh-CN" sz="9600" dirty="0">
                <a:solidFill>
                  <a:schemeClr val="bg1"/>
                </a:solidFill>
                <a:latin typeface="+mj-lt"/>
              </a:rPr>
              <a:t>01</a:t>
            </a:r>
            <a:endParaRPr lang="zh-CN" altLang="en-US" sz="9600" dirty="0">
              <a:solidFill>
                <a:schemeClr val="bg1"/>
              </a:solidFill>
              <a:latin typeface="+mj-lt"/>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385" y="844817"/>
            <a:ext cx="5295283" cy="5168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9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香港消防电影概况</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1747421" y="1610778"/>
            <a:ext cx="8697157" cy="4278544"/>
          </a:xfrm>
          <a:prstGeom prst="rect">
            <a:avLst/>
          </a:prstGeom>
        </p:spPr>
        <p:txBody>
          <a:bodyPr wrap="square">
            <a:spAutoFit/>
          </a:bodyPr>
          <a:lstStyle/>
          <a:p>
            <a:pPr algn="just">
              <a:lnSpc>
                <a:spcPct val="200000"/>
              </a:lnSpc>
            </a:pPr>
            <a:r>
              <a:rPr lang="zh-CN" altLang="en-US" sz="2800" dirty="0"/>
              <a:t>        这些年，我们常常被消防员的新闻感动到落泪，甚至还有牺牲的消息传来。如果没有经历过火灾，普通人可能根本无法想象真实的火灾现场是什么样子，被大火包围会有多恐怖和绝望，而消防员平日的工作就是不断面对火场。</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356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香港消防电影概况</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1747421" y="1610778"/>
            <a:ext cx="8697157" cy="3416769"/>
          </a:xfrm>
          <a:prstGeom prst="rect">
            <a:avLst/>
          </a:prstGeom>
        </p:spPr>
        <p:txBody>
          <a:bodyPr wrap="square">
            <a:spAutoFit/>
          </a:bodyPr>
          <a:lstStyle/>
          <a:p>
            <a:pPr algn="just">
              <a:lnSpc>
                <a:spcPct val="200000"/>
              </a:lnSpc>
            </a:pPr>
            <a:r>
              <a:rPr lang="zh-CN" altLang="en-US" sz="2800" dirty="0"/>
              <a:t>         电影里让人揪心的救火场面，一般为真实场景的再现。电影大多走英雄主义煽情线，无论是生活细节下的情感流露，还是对灾难大场面的较真刻画上，都有着让人敬佩的一面。</a:t>
            </a:r>
            <a:endParaRPr lang="zh-CN" altLang="en-US" sz="28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4576" y="3098702"/>
            <a:ext cx="7564039" cy="829945"/>
          </a:xfrm>
          <a:prstGeom prst="rect">
            <a:avLst/>
          </a:prstGeom>
        </p:spPr>
        <p:txBody>
          <a:bodyPr wrap="square">
            <a:spAutoFit/>
          </a:bodyPr>
          <a:lstStyle/>
          <a:p>
            <a:pPr algn="r"/>
            <a:r>
              <a:rPr lang="zh-CN" altLang="en-US" sz="4800" dirty="0">
                <a:solidFill>
                  <a:schemeClr val="bg1"/>
                </a:solidFill>
                <a:latin typeface="+mj-ea"/>
                <a:ea typeface="+mj-ea"/>
              </a:rPr>
              <a:t>香港消防电影的特点</a:t>
            </a:r>
            <a:endParaRPr lang="zh-CN" altLang="en-US" sz="4800" dirty="0">
              <a:solidFill>
                <a:schemeClr val="bg1"/>
              </a:solidFill>
              <a:latin typeface="+mj-ea"/>
              <a:ea typeface="+mj-ea"/>
            </a:endParaRPr>
          </a:p>
        </p:txBody>
      </p:sp>
      <p:sp>
        <p:nvSpPr>
          <p:cNvPr id="16" name="矩形 15"/>
          <p:cNvSpPr/>
          <p:nvPr/>
        </p:nvSpPr>
        <p:spPr>
          <a:xfrm>
            <a:off x="6921500" y="1415101"/>
            <a:ext cx="4771854" cy="1568450"/>
          </a:xfrm>
          <a:prstGeom prst="rect">
            <a:avLst/>
          </a:prstGeom>
        </p:spPr>
        <p:txBody>
          <a:bodyPr wrap="square">
            <a:spAutoFit/>
          </a:bodyPr>
          <a:lstStyle/>
          <a:p>
            <a:pPr algn="r"/>
            <a:r>
              <a:rPr lang="en-US" altLang="zh-CN" sz="9600" dirty="0">
                <a:solidFill>
                  <a:schemeClr val="bg1"/>
                </a:solidFill>
                <a:latin typeface="+mj-lt"/>
              </a:rPr>
              <a:t>0</a:t>
            </a:r>
            <a:r>
              <a:rPr lang="en-US" sz="9600" dirty="0">
                <a:solidFill>
                  <a:schemeClr val="bg1"/>
                </a:solidFill>
                <a:latin typeface="+mj-lt"/>
              </a:rPr>
              <a:t>2</a:t>
            </a:r>
            <a:endParaRPr lang="en-US" sz="9600" dirty="0">
              <a:solidFill>
                <a:schemeClr val="bg1"/>
              </a:solidFill>
              <a:latin typeface="+mj-lt"/>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385" y="844817"/>
            <a:ext cx="5295283" cy="5168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90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香港消防电影的拍摄特色</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1747421" y="1610778"/>
            <a:ext cx="8697157" cy="953135"/>
          </a:xfrm>
          <a:prstGeom prst="rect">
            <a:avLst/>
          </a:prstGeom>
        </p:spPr>
        <p:txBody>
          <a:bodyPr wrap="square">
            <a:spAutoFit/>
          </a:bodyPr>
          <a:lstStyle/>
          <a:p>
            <a:pPr algn="just">
              <a:lnSpc>
                <a:spcPct val="200000"/>
              </a:lnSpc>
            </a:pPr>
            <a:r>
              <a:rPr lang="zh-CN" altLang="en-US" sz="2800" dirty="0"/>
              <a:t>      </a:t>
            </a:r>
            <a:endParaRPr lang="zh-CN" altLang="en-US" sz="2800" dirty="0"/>
          </a:p>
        </p:txBody>
      </p:sp>
      <p:sp>
        <p:nvSpPr>
          <p:cNvPr id="3" name="文本框 2"/>
          <p:cNvSpPr txBox="1"/>
          <p:nvPr/>
        </p:nvSpPr>
        <p:spPr>
          <a:xfrm>
            <a:off x="652780" y="1069975"/>
            <a:ext cx="7177405" cy="5631180"/>
          </a:xfrm>
          <a:prstGeom prst="rect">
            <a:avLst/>
          </a:prstGeom>
          <a:noFill/>
        </p:spPr>
        <p:txBody>
          <a:bodyPr wrap="square" rtlCol="0" anchor="t">
            <a:spAutoFit/>
          </a:bodyPr>
          <a:p>
            <a:pPr fontAlgn="auto">
              <a:lnSpc>
                <a:spcPct val="150000"/>
              </a:lnSpc>
            </a:pPr>
            <a:r>
              <a:rPr lang="en-US" altLang="zh-CN" sz="2400"/>
              <a:t>1</a:t>
            </a:r>
            <a:r>
              <a:rPr lang="zh-CN" altLang="en-US" sz="2400"/>
              <a:t>注重人物内心刻画</a:t>
            </a:r>
            <a:endParaRPr lang="zh-CN" altLang="en-US" sz="2400"/>
          </a:p>
          <a:p>
            <a:pPr fontAlgn="auto">
              <a:lnSpc>
                <a:spcPct val="150000"/>
              </a:lnSpc>
            </a:pPr>
            <a:r>
              <a:rPr lang="zh-CN" altLang="en-US" sz="2400"/>
              <a:t>在《十万火急》时代，很容易看出香港电影在制作上的变化。杜琪峰跟银河映像注重人物的性格丰满（个人情感及家庭），制造火场的高潮大场面，呼唤时代的英雄。郭子健已经把救火这回事放在了最低的层面，接连死人不说，好看与惊险不再是首要追求。他抛出对官僚体制的质疑，人浮于事。在浓烟中直面人心阴暗，以及一眼可见的救香港寓意。影片高潮段落，索性是一个“过度抒情”的场面调度，完全交给了主人公的内心</a:t>
            </a:r>
            <a:endParaRPr lang="zh-CN" altLang="en-US" sz="2400"/>
          </a:p>
        </p:txBody>
      </p:sp>
      <p:pic>
        <p:nvPicPr>
          <p:cNvPr id="5" name="图片 4" descr="564113B93034FB3CB14FC5505B9A41CE"/>
          <p:cNvPicPr>
            <a:picLocks noChangeAspect="1"/>
          </p:cNvPicPr>
          <p:nvPr/>
        </p:nvPicPr>
        <p:blipFill>
          <a:blip r:embed="rId1"/>
          <a:stretch>
            <a:fillRect/>
          </a:stretch>
        </p:blipFill>
        <p:spPr>
          <a:xfrm>
            <a:off x="8656320" y="1455420"/>
            <a:ext cx="3233420" cy="2787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06287" y="485117"/>
            <a:ext cx="6523818" cy="584775"/>
          </a:xfrm>
          <a:prstGeom prst="rect">
            <a:avLst/>
          </a:prstGeom>
          <a:noFill/>
        </p:spPr>
        <p:txBody>
          <a:bodyPr wrap="square" rtlCol="0">
            <a:spAutoFit/>
          </a:bodyPr>
          <a:lstStyle>
            <a:defPPr>
              <a:defRPr lang="zh-CN"/>
            </a:defPPr>
            <a:lvl1pPr>
              <a:defRPr sz="3200">
                <a:solidFill>
                  <a:schemeClr val="accent1"/>
                </a:solidFill>
                <a:latin typeface="+mj-ea"/>
                <a:ea typeface="+mj-ea"/>
              </a:defRPr>
            </a:lvl1pPr>
          </a:lstStyle>
          <a:p>
            <a:r>
              <a:rPr lang="zh-CN" altLang="en-US" dirty="0">
                <a:latin typeface="微软雅黑" panose="020B0503020204020204" pitchFamily="34" charset="-122"/>
                <a:ea typeface="微软雅黑" panose="020B0503020204020204" pitchFamily="34" charset="-122"/>
              </a:rPr>
              <a:t>香港消防电影的拍摄特色</a:t>
            </a:r>
            <a:endParaRPr lang="zh-CN" altLang="en-US" dirty="0">
              <a:latin typeface="微软雅黑" panose="020B0503020204020204" pitchFamily="34" charset="-122"/>
              <a:ea typeface="微软雅黑" panose="020B0503020204020204" pitchFamily="34" charset="-122"/>
            </a:endParaRPr>
          </a:p>
        </p:txBody>
      </p:sp>
      <p:sp>
        <p:nvSpPr>
          <p:cNvPr id="22" name="矩形 21"/>
          <p:cNvSpPr/>
          <p:nvPr/>
        </p:nvSpPr>
        <p:spPr>
          <a:xfrm>
            <a:off x="868680" y="1273810"/>
            <a:ext cx="8916035" cy="4154170"/>
          </a:xfrm>
          <a:prstGeom prst="rect">
            <a:avLst/>
          </a:prstGeom>
        </p:spPr>
        <p:txBody>
          <a:bodyPr wrap="square">
            <a:spAutoFit/>
          </a:bodyPr>
          <a:lstStyle/>
          <a:p>
            <a:pPr algn="just" fontAlgn="auto">
              <a:lnSpc>
                <a:spcPct val="150000"/>
              </a:lnSpc>
            </a:pPr>
            <a:r>
              <a:rPr lang="en-US" altLang="zh-CN" sz="2800" dirty="0"/>
              <a:t>2.</a:t>
            </a:r>
            <a:r>
              <a:rPr lang="zh-CN" altLang="en-US" sz="2800" dirty="0"/>
              <a:t>凸显英雄人物</a:t>
            </a:r>
            <a:endParaRPr lang="zh-CN" altLang="en-US" sz="2800" dirty="0"/>
          </a:p>
          <a:p>
            <a:pPr algn="just" fontAlgn="auto">
              <a:lnSpc>
                <a:spcPct val="150000"/>
              </a:lnSpc>
            </a:pPr>
            <a:r>
              <a:rPr lang="zh-CN" altLang="en-US" sz="2800" dirty="0"/>
              <a:t>《</a:t>
            </a:r>
            <a:r>
              <a:rPr lang="zh-CN" altLang="en-US" sz="2400" dirty="0"/>
              <a:t>救火英雄》中，一般救火片都是往塑造英雄的路子上去，积极正面主旋律。结果，这部电影走了一个反英雄的模式。火被扑灭了，但观众却高兴不起来。何永森从头到尾都是失魂落魄，阴郁不得志，缺乏传说中的主角光环。由于故事的时间和空间都被急剧压缩，何永森到底还掩藏了什么秘密，电影并没有明示。但所有人都看出来了，他就是奔着自我牺牲的心思去了，舍我其谁。</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ppt_x"/>
                                          </p:val>
                                        </p:tav>
                                        <p:tav tm="100000">
                                          <p:val>
                                            <p:strVal val="#ppt_x"/>
                                          </p:val>
                                        </p:tav>
                                      </p:tavLst>
                                    </p:anim>
                                    <p:anim calcmode="lin" valueType="num">
                                      <p:cBhvr additive="base">
                                        <p:cTn id="12"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4514576" y="3098702"/>
            <a:ext cx="7564039" cy="829945"/>
          </a:xfrm>
          <a:prstGeom prst="rect">
            <a:avLst/>
          </a:prstGeom>
        </p:spPr>
        <p:txBody>
          <a:bodyPr wrap="square">
            <a:spAutoFit/>
          </a:bodyPr>
          <a:lstStyle/>
          <a:p>
            <a:pPr algn="r"/>
            <a:r>
              <a:rPr lang="zh-CN" altLang="en-US" sz="4800" dirty="0">
                <a:solidFill>
                  <a:schemeClr val="bg1"/>
                </a:solidFill>
                <a:latin typeface="+mj-ea"/>
                <a:ea typeface="+mj-ea"/>
              </a:rPr>
              <a:t>香港消防电影导演介绍</a:t>
            </a:r>
            <a:endParaRPr lang="zh-CN" altLang="en-US" sz="4800" dirty="0">
              <a:solidFill>
                <a:schemeClr val="bg1"/>
              </a:solidFill>
              <a:latin typeface="+mj-ea"/>
              <a:ea typeface="+mj-ea"/>
            </a:endParaRPr>
          </a:p>
        </p:txBody>
      </p:sp>
      <p:sp>
        <p:nvSpPr>
          <p:cNvPr id="16" name="矩形 15"/>
          <p:cNvSpPr/>
          <p:nvPr/>
        </p:nvSpPr>
        <p:spPr>
          <a:xfrm>
            <a:off x="6921500" y="1415101"/>
            <a:ext cx="4771854" cy="1568450"/>
          </a:xfrm>
          <a:prstGeom prst="rect">
            <a:avLst/>
          </a:prstGeom>
        </p:spPr>
        <p:txBody>
          <a:bodyPr wrap="square">
            <a:spAutoFit/>
          </a:bodyPr>
          <a:lstStyle/>
          <a:p>
            <a:pPr algn="r"/>
            <a:r>
              <a:rPr lang="en-US" altLang="zh-CN" sz="9600" dirty="0">
                <a:solidFill>
                  <a:schemeClr val="bg1"/>
                </a:solidFill>
                <a:latin typeface="+mj-lt"/>
              </a:rPr>
              <a:t>0</a:t>
            </a:r>
            <a:r>
              <a:rPr lang="en-US" sz="9600" dirty="0">
                <a:solidFill>
                  <a:schemeClr val="bg1"/>
                </a:solidFill>
                <a:latin typeface="+mj-lt"/>
              </a:rPr>
              <a:t>3</a:t>
            </a:r>
            <a:endParaRPr lang="en-US" sz="9600" dirty="0">
              <a:solidFill>
                <a:schemeClr val="bg1"/>
              </a:solidFill>
              <a:latin typeface="+mj-lt"/>
            </a:endParaRPr>
          </a:p>
        </p:txBody>
      </p:sp>
      <p:pic>
        <p:nvPicPr>
          <p:cNvPr id="10" name="图片 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13385" y="844817"/>
            <a:ext cx="5295283" cy="51683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0-#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16">
                                            <p:txEl>
                                              <p:pRg st="0" end="0"/>
                                            </p:txEl>
                                          </p:spTgt>
                                        </p:tgtEl>
                                        <p:attrNameLst>
                                          <p:attrName>style.visibility</p:attrName>
                                        </p:attrNameLst>
                                      </p:cBhvr>
                                      <p:to>
                                        <p:strVal val="visible"/>
                                      </p:to>
                                    </p:set>
                                    <p:animEffect transition="in" filter="fade">
                                      <p:cBhvr>
                                        <p:cTn id="12" dur="1000"/>
                                        <p:tgtEl>
                                          <p:spTgt spid="16">
                                            <p:txEl>
                                              <p:pRg st="0" end="0"/>
                                            </p:txEl>
                                          </p:spTgt>
                                        </p:tgtEl>
                                      </p:cBhvr>
                                    </p:animEffect>
                                    <p:anim calcmode="lin" valueType="num">
                                      <p:cBhvr>
                                        <p:cTn id="13"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7"/>
                                        </p:tgtEl>
                                      </p:cBhvr>
                                    </p:animEffect>
                                  </p:childTnLst>
                                </p:cTn>
                              </p:par>
                            </p:childTnLst>
                          </p:cTn>
                        </p:par>
                        <p:par>
                          <p:cTn id="23" fill="hold">
                            <p:stCondLst>
                              <p:cond delay="2950"/>
                            </p:stCondLst>
                            <p:childTnLst>
                              <p:par>
                                <p:cTn id="24" presetID="26" presetClass="emph" presetSubtype="0" fill="hold" grpId="1" nodeType="afterEffect">
                                  <p:stCondLst>
                                    <p:cond delay="0"/>
                                  </p:stCondLst>
                                  <p:iterate type="lt">
                                    <p:tmPct val="0"/>
                                  </p:iterate>
                                  <p:childTnLst>
                                    <p:animEffect transition="out" filter="fade">
                                      <p:cBhvr>
                                        <p:cTn id="25" dur="500" tmFilter="0, 0; .2, .5; .8, .5; 1, 0"/>
                                        <p:tgtEl>
                                          <p:spTgt spid="7"/>
                                        </p:tgtEl>
                                      </p:cBhvr>
                                    </p:animEffect>
                                    <p:animScale>
                                      <p:cBhvr>
                                        <p:cTn id="26" dur="250" autoRev="1" fill="hold"/>
                                        <p:tgtEl>
                                          <p:spTgt spid="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theme/theme1.xml><?xml version="1.0" encoding="utf-8"?>
<a:theme xmlns:a="http://schemas.openxmlformats.org/drawingml/2006/main" name="Office 主题​​">
  <a:themeElements>
    <a:clrScheme name="自定义 193">
      <a:dk1>
        <a:srgbClr val="000000"/>
      </a:dk1>
      <a:lt1>
        <a:sysClr val="window" lastClr="FFFFFF"/>
      </a:lt1>
      <a:dk2>
        <a:srgbClr val="3F3F3F"/>
      </a:dk2>
      <a:lt2>
        <a:srgbClr val="F2F2F2"/>
      </a:lt2>
      <a:accent1>
        <a:srgbClr val="073C64"/>
      </a:accent1>
      <a:accent2>
        <a:srgbClr val="9B9B9B"/>
      </a:accent2>
      <a:accent3>
        <a:srgbClr val="073C64"/>
      </a:accent3>
      <a:accent4>
        <a:srgbClr val="9B9B9B"/>
      </a:accent4>
      <a:accent5>
        <a:srgbClr val="073C64"/>
      </a:accent5>
      <a:accent6>
        <a:srgbClr val="9B9B9B"/>
      </a:accent6>
      <a:hlink>
        <a:srgbClr val="073C64"/>
      </a:hlink>
      <a:folHlink>
        <a:srgbClr val="9B9B9B"/>
      </a:folHlink>
    </a:clrScheme>
    <a:fontScheme name="2017">
      <a:majorFont>
        <a:latin typeface="Campton Medium"/>
        <a:ea typeface="方正尚酷简体"/>
        <a:cs typeface=""/>
      </a:majorFont>
      <a:minorFont>
        <a:latin typeface="Campton Light"/>
        <a:ea typeface="方正兰亭细黑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1202</Words>
  <Application>WPS 演示</Application>
  <PresentationFormat>宽屏</PresentationFormat>
  <Paragraphs>78</Paragraphs>
  <Slides>13</Slides>
  <Notes>15</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13</vt:i4>
      </vt:variant>
    </vt:vector>
  </HeadingPairs>
  <TitlesOfParts>
    <vt:vector size="27" baseType="lpstr">
      <vt:lpstr>Arial</vt:lpstr>
      <vt:lpstr>宋体</vt:lpstr>
      <vt:lpstr>Wingdings</vt:lpstr>
      <vt:lpstr>微软雅黑</vt:lpstr>
      <vt:lpstr>Agency FB</vt:lpstr>
      <vt:lpstr>Campton Light</vt:lpstr>
      <vt:lpstr>Segoe Print</vt:lpstr>
      <vt:lpstr>Arial Unicode MS</vt:lpstr>
      <vt:lpstr>Campton Medium</vt:lpstr>
      <vt:lpstr>等线</vt:lpstr>
      <vt:lpstr>方正尚酷简体</vt:lpstr>
      <vt:lpstr>方正兰亭细黑_GBK</vt:lpstr>
      <vt:lpstr>黑体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kan</dc:creator>
  <dc:description>http://www.ypppt.com/</dc:description>
  <cp:lastModifiedBy>Administrator</cp:lastModifiedBy>
  <cp:revision>41</cp:revision>
  <dcterms:created xsi:type="dcterms:W3CDTF">1900-01-01T00:00:00Z</dcterms:created>
  <dcterms:modified xsi:type="dcterms:W3CDTF">2020-07-04T16:14:33Z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