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323" r:id="rId4"/>
    <p:sldId id="324" r:id="rId5"/>
    <p:sldId id="256" r:id="rId6"/>
    <p:sldId id="309" r:id="rId7"/>
    <p:sldId id="331" r:id="rId8"/>
    <p:sldId id="325" r:id="rId9"/>
    <p:sldId id="326" r:id="rId10"/>
    <p:sldId id="330" r:id="rId11"/>
    <p:sldId id="332" r:id="rId12"/>
    <p:sldId id="299" r:id="rId13"/>
    <p:sldId id="313" r:id="rId14"/>
    <p:sldId id="328" r:id="rId15"/>
    <p:sldId id="329" r:id="rId16"/>
    <p:sldId id="295" r:id="rId17"/>
    <p:sldId id="310" r:id="rId18"/>
    <p:sldId id="288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616"/>
    <a:srgbClr val="9B9B9B"/>
    <a:srgbClr val="0863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6314" autoAdjust="0"/>
  </p:normalViewPr>
  <p:slideViewPr>
    <p:cSldViewPr snapToGrid="0" showGuides="1">
      <p:cViewPr varScale="1">
        <p:scale>
          <a:sx n="75" d="100"/>
          <a:sy n="75" d="100"/>
        </p:scale>
        <p:origin x="82" y="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811F-CAB1-4812-B4AF-79ED042F4B54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1F463-F21C-4814-9DA1-D48C43CF3C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935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38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7752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329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6940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089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931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433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6136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64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374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182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116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90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74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59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758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095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62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703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600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18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02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16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76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96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>
            <a:cxnSpLocks/>
          </p:cNvCxnSpPr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9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64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1753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20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91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2020/7/4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6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9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E1697D1F-64AE-484C-B58F-4BBE7145CBBD}"/>
              </a:ext>
            </a:extLst>
          </p:cNvPr>
          <p:cNvSpPr/>
          <p:nvPr/>
        </p:nvSpPr>
        <p:spPr>
          <a:xfrm>
            <a:off x="3658877" y="1874281"/>
            <a:ext cx="75640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香港电影欣赏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F5386E46-3E5C-42C4-B2E0-EC3D61C0C496}"/>
              </a:ext>
            </a:extLst>
          </p:cNvPr>
          <p:cNvSpPr/>
          <p:nvPr/>
        </p:nvSpPr>
        <p:spPr>
          <a:xfrm>
            <a:off x="4751177" y="3646061"/>
            <a:ext cx="5583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香港英雄片的模式和演变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79553898-10D1-44F9-B0BF-59177221AFFA}"/>
              </a:ext>
            </a:extLst>
          </p:cNvPr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6" name="Rectangle 15">
              <a:extLst>
                <a:ext uri="{FF2B5EF4-FFF2-40B4-BE49-F238E27FC236}">
                  <a16:creationId xmlns:a16="http://schemas.microsoft.com/office/drawing/2014/main" id="{E288AAFF-A85B-46F3-8206-F69FA17C99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Rectangle 16">
              <a:extLst>
                <a:ext uri="{FF2B5EF4-FFF2-40B4-BE49-F238E27FC236}">
                  <a16:creationId xmlns:a16="http://schemas.microsoft.com/office/drawing/2014/main" id="{1AE0A618-9928-464D-BC0B-5A11D7450E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24C108C-7E85-4F60-A97F-ADEDE1A0358F}"/>
              </a:ext>
            </a:extLst>
          </p:cNvPr>
          <p:cNvGrpSpPr/>
          <p:nvPr/>
        </p:nvGrpSpPr>
        <p:grpSpPr>
          <a:xfrm rot="535147">
            <a:off x="723811" y="1829807"/>
            <a:ext cx="2048968" cy="2682363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0" name="Rectangle 15">
              <a:extLst>
                <a:ext uri="{FF2B5EF4-FFF2-40B4-BE49-F238E27FC236}">
                  <a16:creationId xmlns:a16="http://schemas.microsoft.com/office/drawing/2014/main" id="{3570DD17-5B7A-459F-8127-588572162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Rectangle 16">
              <a:extLst>
                <a:ext uri="{FF2B5EF4-FFF2-40B4-BE49-F238E27FC236}">
                  <a16:creationId xmlns:a16="http://schemas.microsoft.com/office/drawing/2014/main" id="{EDC69803-2345-4190-A685-A1C76D38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2761" y="1853700"/>
              <a:ext cx="2197414" cy="261515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7C149329-3239-4FAA-B771-ACE5E15BC7AC}"/>
              </a:ext>
            </a:extLst>
          </p:cNvPr>
          <p:cNvGrpSpPr/>
          <p:nvPr/>
        </p:nvGrpSpPr>
        <p:grpSpPr>
          <a:xfrm rot="21401213">
            <a:off x="310530" y="2380906"/>
            <a:ext cx="2191340" cy="2856031"/>
            <a:chOff x="5821364" y="1744452"/>
            <a:chExt cx="2565401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D41C1B15-86BD-458A-AA8E-1823A2A83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1364" y="1744452"/>
              <a:ext cx="2565401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F286AE2-6490-4B4F-B9CF-90409565F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0111" y="1896852"/>
              <a:ext cx="2247901" cy="259996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香港英雄片的模式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0F3C2-C050-48C4-8BB8-6E0E2D4E58C4}"/>
              </a:ext>
            </a:extLst>
          </p:cNvPr>
          <p:cNvSpPr/>
          <p:nvPr/>
        </p:nvSpPr>
        <p:spPr>
          <a:xfrm>
            <a:off x="981167" y="1684945"/>
            <a:ext cx="7319553" cy="3886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英雄片的第二个“父亲”是当今香港影圈举足轻重的大师，“潇然影坛一侠者”张彻。</a:t>
            </a:r>
          </a:p>
          <a:p>
            <a:pPr algn="just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张彻原名张易扬，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1923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年生于浙江青田。他早年从事戏剧工作，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1949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年开始拍片，迄今为止已有作品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90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余部，最高产时一年八片，始终遵循“武侠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阳刚”格局。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1963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年，他以何观为笔名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在影评中提出“阳刚”口号并身体力行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为二十多年来以男性为主的香港传统电影奠定了基础。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0BF47B0-37AF-4B54-87DF-9409B6AD5E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583"/>
          <a:stretch/>
        </p:blipFill>
        <p:spPr>
          <a:xfrm>
            <a:off x="8611870" y="2010727"/>
            <a:ext cx="3244850" cy="283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香港英雄片的模式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0F3C2-C050-48C4-8BB8-6E0E2D4E58C4}"/>
              </a:ext>
            </a:extLst>
          </p:cNvPr>
          <p:cNvSpPr/>
          <p:nvPr/>
        </p:nvSpPr>
        <p:spPr>
          <a:xfrm>
            <a:off x="4736679" y="1959714"/>
            <a:ext cx="6443919" cy="2778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吴宇森出道以前，曾长期追随张彻鞍前马后，至今仍对张彻执弟子礼。因此，他当然从张彻那里继承到了许多东西，这主要表现在“男性电影”的传统和主角之一必死的人物命运上。但是，吴却回避开了张彻风格的中流砥柱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也就是张彻赖以成名的贯穿其作品始终的那股气壮山河的阳刚之气。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938B4BE-47EB-4E6F-8CC5-09B48ED93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815" y="1575786"/>
            <a:ext cx="2469549" cy="370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22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香港英雄片的演变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香港英雄片的演变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3641114" y="1598854"/>
            <a:ext cx="6799026" cy="4308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1986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年上映的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，开创了香港黑帮英雄片的先河，拉开了香港警匪枪战片的序幕，是一部在香港电影史上具有里程碑意义的电影。</a:t>
            </a: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在此之前，香港电影大多是古装动作片，从未有过像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这种类型的电影。在这部电影里，长衫换成了时装，刀剑冷兵器换成响声震耳的现代枪支。整部影片里也没有什么卿卿我我的儿女情长，有的是豪情万丈的兄弟情深。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6F5033-495F-4FCB-9C2F-0182074CF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139" y="1846553"/>
            <a:ext cx="2721500" cy="381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3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香港英雄片的演变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836954" y="1448971"/>
            <a:ext cx="6799026" cy="492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在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1986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届台湾电影金马奖上，该片为吴宇森赢得了“最佳导演奖”，为狄龙赢得了影帝桂冠；在第二年的第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届香港电影金像奖上，该片获“最佳影片”，并为周润发斩获影帝桂冠。两位男主分别凭该片获封影帝，该拿的奖基本都拿到了。</a:t>
            </a:r>
          </a:p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横空出世的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，引领了九十年代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警匪英雄片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潮流，时至今日仍对这一类型的电影产生着深远的影响。。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6F5033-495F-4FCB-9C2F-0182074CF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59098" y="3144371"/>
            <a:ext cx="2721500" cy="153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香港英雄片的演变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3642578" y="1448971"/>
            <a:ext cx="7606006" cy="4923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进入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世纪后的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年，香港电影评论协会评出十大香港电影，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位列第二；在中国电影诞生百年之际的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2005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被香港电影金像奖协会评选为“百大华语佳片”，而且还是位列第二。</a:t>
            </a:r>
          </a:p>
          <a:p>
            <a:pPr algn="just">
              <a:lnSpc>
                <a:spcPct val="200000"/>
              </a:lnSpc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2010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年，台湾金马奖执行委员会再度将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列入“百大经典华语电影”第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17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位。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年，外媒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China Whisper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评选出了在文化或历史上对香港电影产生过重要影响的“最具影响力十大港产片，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英雄本色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一举登顶位列第一。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EC57B6F-2693-4874-9C9C-8F6F1F4D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C6F5033-495F-4FCB-9C2F-0182074CF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139" y="2847283"/>
            <a:ext cx="2721500" cy="181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香港英雄片的演变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918734" y="1887744"/>
            <a:ext cx="6911371" cy="308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/>
              <a:t>         新英雄片中的英雄主义则更加鲜明。电影主角的目的明确，并通过自己的努力最终实现，惩治了恶人。因此，在观众眼中他就是英雄。行侠仗义在那个时代已经成了英雄的代名词，却也是对现世的呼吁。生活中的人们会遇到很多不如意，有时转过头来才发现自己已经被生活磨去了斗志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25B46CF-2623-4B2D-BD1E-49983030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68982F3-AB61-447F-86D8-431EFCF2CD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56" b="28502"/>
          <a:stretch/>
        </p:blipFill>
        <p:spPr>
          <a:xfrm>
            <a:off x="8204650" y="2210407"/>
            <a:ext cx="3815715" cy="24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4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香港英雄片的演变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1747421" y="1551246"/>
            <a:ext cx="8697157" cy="2466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dirty="0"/>
              <a:t>          到现在，人们或许会幻想，突然出现一个英雄帮助自己，却没有人想过做自己的英雄，那个年代的武侠电影其实是人们在无奈现实生活之下的一种寄托。香港的武侠电影将社会环境与人的心理巧妙结合，从观察人世沧桑的视角让观众在影片中寻找出自己的英雄，圆自己心中的英雄梦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F4B40C-4DEC-4FF8-9F51-22CD3B643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62AD261-2157-4F29-A144-77620FAACD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9708" y="4336895"/>
            <a:ext cx="4257358" cy="228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845" y="2196809"/>
            <a:ext cx="539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英雄片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1590681" y="1952752"/>
            <a:ext cx="9540339" cy="427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/>
              <a:t>自古以来，对英雄的定义“仁者见仁，智者见智”，有人认为，英雄一定是对整个国家有所贡献的、有着强大本领的人物；也有人认为，路见不平，拔刀相助亦不失为真英雄。然而，英雄首先得是个好人，其次才是要异于常人，要有一般人达不到的境界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BD6E86E-0DB6-4AEC-A848-0292657DFE55}"/>
              </a:ext>
            </a:extLst>
          </p:cNvPr>
          <p:cNvSpPr/>
          <p:nvPr/>
        </p:nvSpPr>
        <p:spPr>
          <a:xfrm>
            <a:off x="1196774" y="1069892"/>
            <a:ext cx="3694821" cy="1042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3600" b="1" dirty="0"/>
              <a:t>什么是英雄？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4A85262-CED6-448A-A6A3-E2CA7266E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5282" y="5219100"/>
            <a:ext cx="1679534" cy="1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09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C779E014-F81A-4D68-9F11-DFE40A583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713" y="4486177"/>
            <a:ext cx="2885790" cy="196143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FDE5B1E4-5E3D-40B8-A246-2F265825C6B4}"/>
              </a:ext>
            </a:extLst>
          </p:cNvPr>
          <p:cNvSpPr/>
          <p:nvPr/>
        </p:nvSpPr>
        <p:spPr>
          <a:xfrm>
            <a:off x="630939" y="1507064"/>
            <a:ext cx="10930122" cy="1921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3200" dirty="0"/>
              <a:t>“香港电影在华语电影中有着特殊的地位，而英雄主义电影又是香港电影中的重头戏。“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英雄片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5D402AD-2C68-410C-AC8E-C73BF4E6A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263"/>
          <a:stretch/>
        </p:blipFill>
        <p:spPr>
          <a:xfrm>
            <a:off x="6980352" y="4486177"/>
            <a:ext cx="2877729" cy="19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49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89495" y="752696"/>
            <a:ext cx="861774" cy="32739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  <a:endParaRPr lang="zh-CN" altLang="en-US" sz="4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200329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  <a:endParaRPr lang="zh-CN" altLang="en-US" sz="6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8233" b="96741" l="9903" r="89773">
                        <a14:foregroundMark x1="79221" y1="85592" x2="79221" y2="85592"/>
                        <a14:foregroundMark x1="82792" y1="87479" x2="82792" y2="87479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05429" y="1886756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00349" y="1956757"/>
            <a:ext cx="474224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英雄片的介绍与特征</a:t>
            </a:r>
            <a:endParaRPr lang="zh-CN" altLang="en-US" sz="132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05429" y="2934142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14643" y="3018764"/>
            <a:ext cx="474224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香港英雄片的模式</a:t>
            </a:r>
            <a:endParaRPr lang="zh-CN" altLang="en-US" sz="1326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505429" y="3981528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514643" y="4080771"/>
            <a:ext cx="4742242" cy="58477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香港英雄片的演变</a:t>
            </a:r>
          </a:p>
        </p:txBody>
      </p:sp>
    </p:spTree>
    <p:extLst>
      <p:ext uri="{BB962C8B-B14F-4D97-AF65-F5344CB8AC3E}">
        <p14:creationId xmlns:p14="http://schemas.microsoft.com/office/powerpoint/2010/main" val="409040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8333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8333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8333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333">
                                          <p:cBhvr additive="base">
                                            <p:cTn id="4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333">
                                          <p:cBhvr additive="base">
                                            <p:cTn id="4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5" grpId="0" animBg="1"/>
          <p:bldP spid="15" grpId="1" animBg="1"/>
          <p:bldP spid="16" grpId="0"/>
          <p:bldP spid="17" grpId="0" animBg="1"/>
          <p:bldP spid="17" grpId="1" animBg="1"/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13" grpId="1" animBg="1"/>
          <p:bldP spid="14" grpId="0"/>
          <p:bldP spid="15" grpId="0" animBg="1"/>
          <p:bldP spid="15" grpId="1" animBg="1"/>
          <p:bldP spid="16" grpId="0"/>
          <p:bldP spid="17" grpId="0" animBg="1"/>
          <p:bldP spid="17" grpId="1" animBg="1"/>
          <p:bldP spid="18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英雄片的介绍与特征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6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英雄片的介绍与特征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1315139" y="1674030"/>
            <a:ext cx="9865459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b="1" dirty="0"/>
              <a:t>英雄片起源</a:t>
            </a:r>
            <a:r>
              <a:rPr lang="zh-CN" altLang="en-US" sz="2400" dirty="0"/>
              <a:t>：“英雄”这个词最早出现在武侠小说里，那些武侠小说是通过文字描绘出他们的语言、神态、动作，使读者了解这个人的。渐渐地，人们进入了电影时代，枯燥的文字已经远远不能满足人们的需求，武侠电影的出现使中国掀起了一阵武侠潮流。英雄片的热潮使观众的英雄梦逐渐上升为“英雄主义”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8BB80-E09E-44D9-847B-6D6AA4D9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9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英雄片的介绍与特征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3BFB7C4-E035-4158-8499-1D49F7299071}"/>
              </a:ext>
            </a:extLst>
          </p:cNvPr>
          <p:cNvSpPr/>
          <p:nvPr/>
        </p:nvSpPr>
        <p:spPr>
          <a:xfrm>
            <a:off x="1315139" y="1674030"/>
            <a:ext cx="9865459" cy="2941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400" b="1" dirty="0"/>
              <a:t>英雄片特征</a:t>
            </a:r>
            <a:r>
              <a:rPr lang="zh-CN" altLang="en-US" sz="2400" dirty="0"/>
              <a:t>：英雄片既然以“义</a:t>
            </a:r>
            <a:r>
              <a:rPr lang="en-US" altLang="zh-CN" sz="2400" dirty="0"/>
              <a:t>"</a:t>
            </a:r>
            <a:r>
              <a:rPr lang="zh-CN" altLang="en-US" sz="2400" dirty="0"/>
              <a:t>为核</a:t>
            </a:r>
            <a:r>
              <a:rPr lang="en-US" altLang="zh-CN" sz="2400" dirty="0"/>
              <a:t>,</a:t>
            </a:r>
            <a:r>
              <a:rPr lang="zh-CN" altLang="en-US" sz="2400" dirty="0"/>
              <a:t>则必然塑造群体人物，加之其结局总以“义”的胜利告终</a:t>
            </a:r>
            <a:r>
              <a:rPr lang="en-US" altLang="zh-CN" sz="2400" dirty="0"/>
              <a:t>,</a:t>
            </a:r>
            <a:r>
              <a:rPr lang="zh-CN" altLang="en-US" sz="2400" dirty="0"/>
              <a:t>光明的尾巴使影片“黑不起来”</a:t>
            </a:r>
            <a:r>
              <a:rPr lang="en-US" altLang="zh-CN" sz="2400" dirty="0"/>
              <a:t>,</a:t>
            </a:r>
            <a:r>
              <a:rPr lang="zh-CN" altLang="en-US" sz="2400" dirty="0"/>
              <a:t>而缺项的二项对立又使其丧失了社会意义</a:t>
            </a:r>
            <a:r>
              <a:rPr lang="en-US" altLang="zh-CN" sz="2400" dirty="0"/>
              <a:t>,</a:t>
            </a:r>
            <a:r>
              <a:rPr lang="zh-CN" altLang="en-US" sz="2400" dirty="0"/>
              <a:t>主要侧重在于娱乐性和弗洛伊德的心理上的意义，所以与“黑色电影”貌合神离</a:t>
            </a:r>
            <a:r>
              <a:rPr lang="en-US" altLang="zh-CN" sz="2400" dirty="0"/>
              <a:t>,</a:t>
            </a:r>
            <a:r>
              <a:rPr lang="zh-CN" altLang="en-US" sz="2400" dirty="0"/>
              <a:t>差之千里。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38BB80-E09E-44D9-847B-6D6AA4D99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1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香港英雄片的模式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62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香港英雄片的模式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00F3C2-C050-48C4-8BB8-6E0E2D4E58C4}"/>
              </a:ext>
            </a:extLst>
          </p:cNvPr>
          <p:cNvSpPr/>
          <p:nvPr/>
        </p:nvSpPr>
        <p:spPr>
          <a:xfrm>
            <a:off x="921006" y="1260483"/>
            <a:ext cx="10349988" cy="4071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第一个拍出卖座逾百万大关的影片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独臂刀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第一次以“小子”为片名（粤语中并无“小子”一词）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——《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洪拳小子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》(1975),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创造了一个生动活泼的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小子”形象。后来洪金宝，成龙及其它的精灵功夫小子皆可溯源至此；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第一次打破功夫片中“主角不死”的神话。后来，王羽（香港武打片巨星）无片不死，狄龙、姜大卫合演的影片也至少有一个死；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不理会历史现实造型，天马行空，第一个打破清朝戏剃前额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蓄辫子的格律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使男主角长发飞扬；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200000"/>
              </a:lnSpc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第一次创造了“白衣大侠”的形象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打破黑白片“反差太强”的顾忌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较先用白色作主调。</a:t>
            </a:r>
          </a:p>
          <a:p>
            <a:pPr algn="just">
              <a:lnSpc>
                <a:spcPct val="200000"/>
              </a:lnSpc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427941-DB82-451C-A616-06DFB1967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344F2CE-B4EF-4453-BB9D-9B9A9D260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773" y="4999823"/>
            <a:ext cx="2857501" cy="119538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7E9241B-2F04-401A-BB4A-DD227FBF95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58" b="13533"/>
          <a:stretch/>
        </p:blipFill>
        <p:spPr>
          <a:xfrm>
            <a:off x="6282431" y="5002407"/>
            <a:ext cx="2857501" cy="11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1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7452E2A-8A34-4983-9E73-EF6DFB3E08C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电影影视剧组电影演视总结计划PPT模版"/>
</p:tagLst>
</file>

<file path=ppt/theme/theme1.xml><?xml version="1.0" encoding="utf-8"?>
<a:theme xmlns:a="http://schemas.openxmlformats.org/drawingml/2006/main" name="Office 主题​​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1213</Words>
  <Application>Microsoft Office PowerPoint</Application>
  <PresentationFormat>宽屏</PresentationFormat>
  <Paragraphs>68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Campton Light</vt:lpstr>
      <vt:lpstr>Campton Medium</vt:lpstr>
      <vt:lpstr>等线</vt:lpstr>
      <vt:lpstr>方正尚酷简体</vt:lpstr>
      <vt:lpstr>微软雅黑</vt:lpstr>
      <vt:lpstr>Agency FB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kan</dc:creator>
  <dc:description>http://www.ypppt.com/</dc:description>
  <cp:lastModifiedBy>DELL</cp:lastModifiedBy>
  <cp:revision>49</cp:revision>
  <dcterms:created xsi:type="dcterms:W3CDTF">2017-03-07T06:29:48Z</dcterms:created>
  <dcterms:modified xsi:type="dcterms:W3CDTF">2020-07-04T11:03:08Z</dcterms:modified>
</cp:coreProperties>
</file>