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3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4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4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6"/>
  </p:notesMasterIdLst>
  <p:handoutMasterIdLst>
    <p:handoutMasterId r:id="rId47"/>
  </p:handoutMasterIdLst>
  <p:sldIdLst>
    <p:sldId id="1025" r:id="rId3"/>
    <p:sldId id="997" r:id="rId4"/>
    <p:sldId id="998" r:id="rId5"/>
    <p:sldId id="999" r:id="rId6"/>
    <p:sldId id="1000" r:id="rId7"/>
    <p:sldId id="1001" r:id="rId8"/>
    <p:sldId id="1002" r:id="rId9"/>
    <p:sldId id="1003" r:id="rId10"/>
    <p:sldId id="1004" r:id="rId11"/>
    <p:sldId id="1005" r:id="rId12"/>
    <p:sldId id="1006" r:id="rId13"/>
    <p:sldId id="1007" r:id="rId14"/>
    <p:sldId id="1010" r:id="rId15"/>
    <p:sldId id="1011" r:id="rId16"/>
    <p:sldId id="1012" r:id="rId17"/>
    <p:sldId id="1013" r:id="rId18"/>
    <p:sldId id="1014" r:id="rId19"/>
    <p:sldId id="1015" r:id="rId20"/>
    <p:sldId id="1016" r:id="rId21"/>
    <p:sldId id="1017" r:id="rId22"/>
    <p:sldId id="1018" r:id="rId23"/>
    <p:sldId id="1019" r:id="rId24"/>
    <p:sldId id="1020" r:id="rId25"/>
    <p:sldId id="1021" r:id="rId26"/>
    <p:sldId id="1022" r:id="rId27"/>
    <p:sldId id="1023" r:id="rId28"/>
    <p:sldId id="1024" r:id="rId29"/>
    <p:sldId id="461" r:id="rId30"/>
    <p:sldId id="969" r:id="rId31"/>
    <p:sldId id="976" r:id="rId32"/>
    <p:sldId id="883" r:id="rId33"/>
    <p:sldId id="977" r:id="rId34"/>
    <p:sldId id="978" r:id="rId35"/>
    <p:sldId id="980" r:id="rId36"/>
    <p:sldId id="982" r:id="rId37"/>
    <p:sldId id="983" r:id="rId38"/>
    <p:sldId id="984" r:id="rId39"/>
    <p:sldId id="985" r:id="rId40"/>
    <p:sldId id="986" r:id="rId41"/>
    <p:sldId id="987" r:id="rId42"/>
    <p:sldId id="988" r:id="rId43"/>
    <p:sldId id="992" r:id="rId44"/>
    <p:sldId id="993" r:id="rId45"/>
  </p:sldIdLst>
  <p:sldSz cx="12196763" cy="6858000"/>
  <p:notesSz cx="6858000" cy="9144000"/>
  <p:custDataLst>
    <p:tags r:id="rId4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31B"/>
    <a:srgbClr val="C2241C"/>
    <a:srgbClr val="555E6A"/>
    <a:srgbClr val="F8F8F8"/>
    <a:srgbClr val="AF2019"/>
    <a:srgbClr val="DF2E25"/>
    <a:srgbClr val="FFB13F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7"/>
    <p:restoredTop sz="49635"/>
  </p:normalViewPr>
  <p:slideViewPr>
    <p:cSldViewPr snapToObjects="1" showGuides="1">
      <p:cViewPr varScale="1">
        <p:scale>
          <a:sx n="86" d="100"/>
          <a:sy n="86" d="100"/>
        </p:scale>
        <p:origin x="374" y="62"/>
      </p:cViewPr>
      <p:guideLst>
        <p:guide orient="horz" pos="2210"/>
        <p:guide pos="3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10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#2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urn:microsoft.com/office/officeart/2005/8/layout/hList9#1" loCatId="list" qsTypeId="urn:microsoft.com/office/officeart/2005/8/quickstyle/simple1#1" qsCatId="simple" csTypeId="urn:microsoft.com/office/officeart/2005/8/colors/colorful2#1" csCatId="accent1" phldr="0"/>
      <dgm:spPr/>
      <dgm:t>
        <a:bodyPr/>
        <a:lstStyle/>
        <a:p>
          <a:endParaRPr lang="zh-CN" altLang="en-US"/>
        </a:p>
      </dgm:t>
    </dgm:pt>
    <dgm:pt modelId="{D49F27BA-C7D4-47F5-A566-6558CB160CC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平台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类型</a:t>
          </a:r>
        </a:p>
      </dgm:t>
    </dgm:pt>
    <dgm:pt modelId="{DFF52EEB-FE15-4438-9ABF-8177F955BE98}" type="parTrans" cxnId="{02A07E20-E366-433A-AB83-918C9A572801}">
      <dgm:prSet/>
      <dgm:spPr/>
      <dgm:t>
        <a:bodyPr/>
        <a:lstStyle/>
        <a:p>
          <a:endParaRPr lang="zh-CN" altLang="en-US"/>
        </a:p>
      </dgm:t>
    </dgm:pt>
    <dgm:pt modelId="{6C7F23EE-527F-445D-A03B-C095553F5BFB}" type="sibTrans" cxnId="{02A07E20-E366-433A-AB83-918C9A572801}">
      <dgm:prSet/>
      <dgm:spPr/>
      <dgm:t>
        <a:bodyPr/>
        <a:lstStyle/>
        <a:p>
          <a:endParaRPr lang="zh-CN" altLang="en-US"/>
        </a:p>
      </dgm:t>
    </dgm:pt>
    <dgm:pt modelId="{1A95FDA0-3844-435D-9E9C-86ADA9E455A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交易型网站</a:t>
          </a:r>
        </a:p>
      </dgm:t>
    </dgm:pt>
    <dgm:pt modelId="{087CCA06-0DDB-4D11-83D1-BCE3FCB04E7F}" type="parTrans" cxnId="{47D68154-365F-4E1D-A94E-F75E10FA571F}">
      <dgm:prSet/>
      <dgm:spPr/>
      <dgm:t>
        <a:bodyPr/>
        <a:lstStyle/>
        <a:p>
          <a:endParaRPr lang="zh-CN" altLang="en-US"/>
        </a:p>
      </dgm:t>
    </dgm:pt>
    <dgm:pt modelId="{8D56E4F9-6742-478E-A47A-C0FA477F77A1}" type="sibTrans" cxnId="{47D68154-365F-4E1D-A94E-F75E10FA571F}">
      <dgm:prSet/>
      <dgm:spPr/>
      <dgm:t>
        <a:bodyPr/>
        <a:lstStyle/>
        <a:p>
          <a:endParaRPr lang="zh-CN" altLang="en-US"/>
        </a:p>
      </dgm:t>
    </dgm:pt>
    <dgm:pt modelId="{9EA2BCD1-0D78-4E94-A73B-32D726AF7A4B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ym typeface="+mn-ea"/>
            </a:rPr>
            <a:t>综合型社交网站</a:t>
          </a:r>
          <a:endParaRPr lang="zh-CN" altLang="en-US" sz="2800"/>
        </a:p>
      </dgm:t>
    </dgm:pt>
    <dgm:pt modelId="{953B678C-BBCF-4B85-A6D8-4576A3CAAE8A}" type="parTrans" cxnId="{042C142F-0C0F-46E5-B852-352E89D98A7C}">
      <dgm:prSet/>
      <dgm:spPr/>
      <dgm:t>
        <a:bodyPr/>
        <a:lstStyle/>
        <a:p>
          <a:endParaRPr lang="zh-CN" altLang="en-US"/>
        </a:p>
      </dgm:t>
    </dgm:pt>
    <dgm:pt modelId="{987F1CEA-C3B3-4FDA-9632-03C9D800C3D3}" type="sibTrans" cxnId="{042C142F-0C0F-46E5-B852-352E89D98A7C}">
      <dgm:prSet/>
      <dgm:spPr/>
      <dgm:t>
        <a:bodyPr/>
        <a:lstStyle/>
        <a:p>
          <a:endParaRPr lang="zh-CN" altLang="en-US"/>
        </a:p>
      </dgm:t>
    </dgm:pt>
    <dgm:pt modelId="{A8D79439-D5EC-4A2C-8886-3366D5388AE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服务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范围</a:t>
          </a:r>
        </a:p>
      </dgm:t>
    </dgm:pt>
    <dgm:pt modelId="{76D1CF85-CE3E-482B-BBDE-33CB26C491B3}" type="parTrans" cxnId="{C4179CDA-6033-4A92-94B4-3DDD177DDB2C}">
      <dgm:prSet/>
      <dgm:spPr/>
      <dgm:t>
        <a:bodyPr/>
        <a:lstStyle/>
        <a:p>
          <a:endParaRPr lang="zh-CN" altLang="en-US"/>
        </a:p>
      </dgm:t>
    </dgm:pt>
    <dgm:pt modelId="{894E5B85-0B0F-4179-80FC-578AC7607573}" type="sibTrans" cxnId="{C4179CDA-6033-4A92-94B4-3DDD177DDB2C}">
      <dgm:prSet/>
      <dgm:spPr/>
      <dgm:t>
        <a:bodyPr/>
        <a:lstStyle/>
        <a:p>
          <a:endParaRPr lang="zh-CN" altLang="en-US"/>
        </a:p>
      </dgm:t>
    </dgm:pt>
    <dgm:pt modelId="{3551B63F-97E5-4C25-8E48-EA3324E4693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国际交易网站</a:t>
          </a:r>
        </a:p>
      </dgm:t>
    </dgm:pt>
    <dgm:pt modelId="{D45CBEB4-CA5A-42B2-A8B1-A227C3D51854}" type="parTrans" cxnId="{9B5C9C6E-5DDC-4D18-AC89-FFF4E2919BB5}">
      <dgm:prSet/>
      <dgm:spPr/>
      <dgm:t>
        <a:bodyPr/>
        <a:lstStyle/>
        <a:p>
          <a:endParaRPr lang="zh-CN" altLang="en-US"/>
        </a:p>
      </dgm:t>
    </dgm:pt>
    <dgm:pt modelId="{2A745622-EF74-41CE-8640-57C9EC089F05}" type="sibTrans" cxnId="{9B5C9C6E-5DDC-4D18-AC89-FFF4E2919BB5}">
      <dgm:prSet/>
      <dgm:spPr/>
      <dgm:t>
        <a:bodyPr/>
        <a:lstStyle/>
        <a:p>
          <a:endParaRPr lang="zh-CN" altLang="en-US"/>
        </a:p>
      </dgm:t>
    </dgm:pt>
    <dgm:pt modelId="{D04FF620-4B41-4CAA-8929-514DCBD2266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ym typeface="+mn-ea"/>
            </a:rPr>
            <a:t>国内交易网站</a:t>
          </a:r>
        </a:p>
      </dgm:t>
    </dgm:pt>
    <dgm:pt modelId="{3BC6F2F2-8C49-4C58-B5DA-8E98379C9847}" type="parTrans" cxnId="{3AE88A39-FBB1-49FF-AA39-CF96B52DD156}">
      <dgm:prSet/>
      <dgm:spPr/>
      <dgm:t>
        <a:bodyPr/>
        <a:lstStyle/>
        <a:p>
          <a:endParaRPr lang="zh-CN" altLang="en-US"/>
        </a:p>
      </dgm:t>
    </dgm:pt>
    <dgm:pt modelId="{0E2F740E-37D3-4AE1-8588-8A1DD86262F2}" type="sibTrans" cxnId="{3AE88A39-FBB1-49FF-AA39-CF96B52DD156}">
      <dgm:prSet/>
      <dgm:spPr/>
      <dgm:t>
        <a:bodyPr/>
        <a:lstStyle/>
        <a:p>
          <a:endParaRPr lang="zh-CN" altLang="en-US"/>
        </a:p>
      </dgm:t>
    </dgm:pt>
    <dgm:pt modelId="{FB7AC313-90A4-4AC9-A84C-3B9C1D11CD4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ym typeface="+mn-ea"/>
            </a:rPr>
            <a:t>专业品类交易网站</a:t>
          </a:r>
        </a:p>
      </dgm:t>
    </dgm:pt>
    <dgm:pt modelId="{BF4ECF39-79A6-4ACE-A2ED-29482EBD20C4}" type="parTrans" cxnId="{88F00B47-8DA0-4BBF-B660-B8F6A963E5EA}">
      <dgm:prSet/>
      <dgm:spPr/>
    </dgm:pt>
    <dgm:pt modelId="{449AD040-FE87-4127-9066-1B911709A1A8}" type="sibTrans" cxnId="{88F00B47-8DA0-4BBF-B660-B8F6A963E5EA}">
      <dgm:prSet/>
      <dgm:spPr/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5"/>
      <dgm:spPr/>
    </dgm:pt>
    <dgm:pt modelId="{28FDBCD3-F61A-450D-892D-E8EA240C3445}" type="pres">
      <dgm:prSet presAssocID="{D49F27BA-C7D4-47F5-A566-6558CB160CCE}" presName="firstChildTx" presStyleLbl="bgAccFollowNode1" presStyleIdx="0" presStyleCnt="5">
        <dgm:presLayoutVars>
          <dgm:bulletEnabled val="1"/>
        </dgm:presLayoutVars>
      </dgm:prSet>
      <dgm:spPr/>
    </dgm:pt>
    <dgm:pt modelId="{36B998BC-CC63-4AE7-B372-7EA6115622C7}" type="pres">
      <dgm:prSet presAssocID="{9EA2BCD1-0D78-4E94-A73B-32D726AF7A4B}" presName="comp" presStyleCnt="0"/>
      <dgm:spPr/>
    </dgm:pt>
    <dgm:pt modelId="{01119332-89A2-4784-81C1-FF89BAFEA3B2}" type="pres">
      <dgm:prSet presAssocID="{9EA2BCD1-0D78-4E94-A73B-32D726AF7A4B}" presName="child" presStyleLbl="bgAccFollowNode1" presStyleIdx="1" presStyleCnt="5"/>
      <dgm:spPr/>
    </dgm:pt>
    <dgm:pt modelId="{EB91C378-F5E2-4623-A32D-0429BACB9378}" type="pres">
      <dgm:prSet presAssocID="{9EA2BCD1-0D78-4E94-A73B-32D726AF7A4B}" presName="childTx" presStyleLbl="bgAccFollowNode1" presStyleIdx="1" presStyleCnt="5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2"/>
      <dgm:spPr/>
    </dgm:pt>
    <dgm:pt modelId="{86EC9F84-227C-4E06-9DF9-580577FF07E6}" type="pres">
      <dgm:prSet presAssocID="{6C7F23EE-527F-445D-A03B-C095553F5BFB}" presName="transSpace" presStyleCnt="0"/>
      <dgm:spPr/>
    </dgm:pt>
    <dgm:pt modelId="{18930822-DE8A-4ABA-986D-CE814670A45E}" type="pres">
      <dgm:prSet presAssocID="{A8D79439-D5EC-4A2C-8886-3366D5388AE4}" presName="posSpace" presStyleCnt="0"/>
      <dgm:spPr/>
    </dgm:pt>
    <dgm:pt modelId="{0A15879E-9902-4979-B022-1C436A8138BA}" type="pres">
      <dgm:prSet presAssocID="{A8D79439-D5EC-4A2C-8886-3366D5388AE4}" presName="vertFlow" presStyleCnt="0"/>
      <dgm:spPr/>
    </dgm:pt>
    <dgm:pt modelId="{B212BFCE-AFC4-4470-9DE6-F92A458943E5}" type="pres">
      <dgm:prSet presAssocID="{A8D79439-D5EC-4A2C-8886-3366D5388AE4}" presName="topSpace" presStyleCnt="0"/>
      <dgm:spPr/>
    </dgm:pt>
    <dgm:pt modelId="{9C59777D-1DF0-421E-9582-AB045FE3CF8B}" type="pres">
      <dgm:prSet presAssocID="{A8D79439-D5EC-4A2C-8886-3366D5388AE4}" presName="firstComp" presStyleCnt="0"/>
      <dgm:spPr/>
    </dgm:pt>
    <dgm:pt modelId="{B4EA86C9-9645-41DF-AB1C-E026D8E8F43F}" type="pres">
      <dgm:prSet presAssocID="{A8D79439-D5EC-4A2C-8886-3366D5388AE4}" presName="firstChild" presStyleLbl="bgAccFollowNode1" presStyleIdx="2" presStyleCnt="5"/>
      <dgm:spPr/>
    </dgm:pt>
    <dgm:pt modelId="{FFBACF87-1AED-4FB0-90AE-33D277960054}" type="pres">
      <dgm:prSet presAssocID="{A8D79439-D5EC-4A2C-8886-3366D5388AE4}" presName="firstChildTx" presStyleLbl="bgAccFollowNode1" presStyleIdx="2" presStyleCnt="5">
        <dgm:presLayoutVars>
          <dgm:bulletEnabled val="1"/>
        </dgm:presLayoutVars>
      </dgm:prSet>
      <dgm:spPr/>
    </dgm:pt>
    <dgm:pt modelId="{CBE40A5F-D0EC-4B4A-A524-5B4A3F2C8285}" type="pres">
      <dgm:prSet presAssocID="{D04FF620-4B41-4CAA-8929-514DCBD2266E}" presName="comp" presStyleCnt="0"/>
      <dgm:spPr/>
    </dgm:pt>
    <dgm:pt modelId="{9C36922A-5FA7-4B49-8BAB-B4B99DE5740F}" type="pres">
      <dgm:prSet presAssocID="{D04FF620-4B41-4CAA-8929-514DCBD2266E}" presName="child" presStyleLbl="bgAccFollowNode1" presStyleIdx="3" presStyleCnt="5"/>
      <dgm:spPr/>
    </dgm:pt>
    <dgm:pt modelId="{FF591285-8ECD-4413-A53B-011294184BA2}" type="pres">
      <dgm:prSet presAssocID="{D04FF620-4B41-4CAA-8929-514DCBD2266E}" presName="childTx" presStyleLbl="bgAccFollowNode1" presStyleIdx="3" presStyleCnt="5">
        <dgm:presLayoutVars>
          <dgm:bulletEnabled val="1"/>
        </dgm:presLayoutVars>
      </dgm:prSet>
      <dgm:spPr/>
    </dgm:pt>
    <dgm:pt modelId="{6CCD96B2-FD1E-4BA4-AAAD-F95F73057BC9}" type="pres">
      <dgm:prSet presAssocID="{FB7AC313-90A4-4AC9-A84C-3B9C1D11CD4E}" presName="comp" presStyleCnt="0"/>
      <dgm:spPr/>
    </dgm:pt>
    <dgm:pt modelId="{16FDA018-2351-467D-AE19-F320A2F12253}" type="pres">
      <dgm:prSet presAssocID="{FB7AC313-90A4-4AC9-A84C-3B9C1D11CD4E}" presName="child" presStyleLbl="bgAccFollowNode1" presStyleIdx="4" presStyleCnt="5"/>
      <dgm:spPr/>
    </dgm:pt>
    <dgm:pt modelId="{33BE8098-9EF2-4BC6-BB89-945877CDC204}" type="pres">
      <dgm:prSet presAssocID="{FB7AC313-90A4-4AC9-A84C-3B9C1D11CD4E}" presName="childTx" presStyleLbl="bgAccFollowNode1" presStyleIdx="4" presStyleCnt="5">
        <dgm:presLayoutVars>
          <dgm:bulletEnabled val="1"/>
        </dgm:presLayoutVars>
      </dgm:prSet>
      <dgm:spPr/>
    </dgm:pt>
    <dgm:pt modelId="{F8B169DC-C365-4F65-9BF5-245F62A807F7}" type="pres">
      <dgm:prSet presAssocID="{A8D79439-D5EC-4A2C-8886-3366D5388AE4}" presName="negSpace" presStyleCnt="0"/>
      <dgm:spPr/>
    </dgm:pt>
    <dgm:pt modelId="{789C2E5F-53BE-4B9F-8B8F-155498EB6E4B}" type="pres">
      <dgm:prSet presAssocID="{A8D79439-D5EC-4A2C-8886-3366D5388AE4}" presName="circle" presStyleLbl="node1" presStyleIdx="1" presStyleCnt="2"/>
      <dgm:spPr/>
    </dgm:pt>
  </dgm:ptLst>
  <dgm:cxnLst>
    <dgm:cxn modelId="{57860200-6E89-40F4-B323-17C860E9ED1B}" type="presOf" srcId="{FB7AC313-90A4-4AC9-A84C-3B9C1D11CD4E}" destId="{16FDA018-2351-467D-AE19-F320A2F12253}" srcOrd="0" destOrd="0" presId="urn:microsoft.com/office/officeart/2005/8/layout/hList9#1"/>
    <dgm:cxn modelId="{44F9E20D-92F8-4BC6-BD08-E75DC0389BA9}" type="presOf" srcId="{D04FF620-4B41-4CAA-8929-514DCBD2266E}" destId="{FF591285-8ECD-4413-A53B-011294184BA2}" srcOrd="1" destOrd="0" presId="urn:microsoft.com/office/officeart/2005/8/layout/hList9#1"/>
    <dgm:cxn modelId="{02A07E20-E366-433A-AB83-918C9A572801}" srcId="{70E259BE-FD81-44F8-8AD8-696122467FE8}" destId="{D49F27BA-C7D4-47F5-A566-6558CB160CCE}" srcOrd="0" destOrd="0" parTransId="{DFF52EEB-FE15-4438-9ABF-8177F955BE98}" sibTransId="{6C7F23EE-527F-445D-A03B-C095553F5BFB}"/>
    <dgm:cxn modelId="{042C142F-0C0F-46E5-B852-352E89D98A7C}" srcId="{D49F27BA-C7D4-47F5-A566-6558CB160CCE}" destId="{9EA2BCD1-0D78-4E94-A73B-32D726AF7A4B}" srcOrd="1" destOrd="0" parTransId="{953B678C-BBCF-4B85-A6D8-4576A3CAAE8A}" sibTransId="{987F1CEA-C3B3-4FDA-9632-03C9D800C3D3}"/>
    <dgm:cxn modelId="{3AE88A39-FBB1-49FF-AA39-CF96B52DD156}" srcId="{A8D79439-D5EC-4A2C-8886-3366D5388AE4}" destId="{D04FF620-4B41-4CAA-8929-514DCBD2266E}" srcOrd="1" destOrd="0" parTransId="{3BC6F2F2-8C49-4C58-B5DA-8E98379C9847}" sibTransId="{0E2F740E-37D3-4AE1-8588-8A1DD86262F2}"/>
    <dgm:cxn modelId="{E3536C41-5B2A-4412-B307-F9B6D64B393D}" type="presOf" srcId="{3551B63F-97E5-4C25-8E48-EA3324E4693A}" destId="{FFBACF87-1AED-4FB0-90AE-33D277960054}" srcOrd="1" destOrd="0" presId="urn:microsoft.com/office/officeart/2005/8/layout/hList9#1"/>
    <dgm:cxn modelId="{F51B1C45-F18E-494A-8EBD-6B6C59E14BDC}" type="presOf" srcId="{A8D79439-D5EC-4A2C-8886-3366D5388AE4}" destId="{789C2E5F-53BE-4B9F-8B8F-155498EB6E4B}" srcOrd="0" destOrd="0" presId="urn:microsoft.com/office/officeart/2005/8/layout/hList9#1"/>
    <dgm:cxn modelId="{88F00B47-8DA0-4BBF-B660-B8F6A963E5EA}" srcId="{A8D79439-D5EC-4A2C-8886-3366D5388AE4}" destId="{FB7AC313-90A4-4AC9-A84C-3B9C1D11CD4E}" srcOrd="2" destOrd="0" parTransId="{BF4ECF39-79A6-4ACE-A2ED-29482EBD20C4}" sibTransId="{449AD040-FE87-4127-9066-1B911709A1A8}"/>
    <dgm:cxn modelId="{2999D668-55FD-45E8-B740-984B876100DD}" type="presOf" srcId="{1A95FDA0-3844-435D-9E9C-86ADA9E455A3}" destId="{F8D49E38-B053-4501-BD89-EB8E5A6A61CD}" srcOrd="0" destOrd="0" presId="urn:microsoft.com/office/officeart/2005/8/layout/hList9#1"/>
    <dgm:cxn modelId="{9B5C9C6E-5DDC-4D18-AC89-FFF4E2919BB5}" srcId="{A8D79439-D5EC-4A2C-8886-3366D5388AE4}" destId="{3551B63F-97E5-4C25-8E48-EA3324E4693A}" srcOrd="0" destOrd="0" parTransId="{D45CBEB4-CA5A-42B2-A8B1-A227C3D51854}" sibTransId="{2A745622-EF74-41CE-8640-57C9EC089F05}"/>
    <dgm:cxn modelId="{14B80B73-D1CB-4C44-911B-12520E94CA77}" type="presOf" srcId="{9EA2BCD1-0D78-4E94-A73B-32D726AF7A4B}" destId="{01119332-89A2-4784-81C1-FF89BAFEA3B2}" srcOrd="0" destOrd="0" presId="urn:microsoft.com/office/officeart/2005/8/layout/hList9#1"/>
    <dgm:cxn modelId="{47D68154-365F-4E1D-A94E-F75E10FA571F}" srcId="{D49F27BA-C7D4-47F5-A566-6558CB160CCE}" destId="{1A95FDA0-3844-435D-9E9C-86ADA9E455A3}" srcOrd="0" destOrd="0" parTransId="{087CCA06-0DDB-4D11-83D1-BCE3FCB04E7F}" sibTransId="{8D56E4F9-6742-478E-A47A-C0FA477F77A1}"/>
    <dgm:cxn modelId="{DDE80455-3ED0-4EE9-BE00-2A1C41848E7E}" type="presOf" srcId="{FB7AC313-90A4-4AC9-A84C-3B9C1D11CD4E}" destId="{33BE8098-9EF2-4BC6-BB89-945877CDC204}" srcOrd="1" destOrd="0" presId="urn:microsoft.com/office/officeart/2005/8/layout/hList9#1"/>
    <dgm:cxn modelId="{C3A6EE57-F9FC-4E88-82C3-16D39B50FC98}" type="presOf" srcId="{70E259BE-FD81-44F8-8AD8-696122467FE8}" destId="{73F0E6AA-1B12-4917-A5B9-27714EB21A6F}" srcOrd="0" destOrd="0" presId="urn:microsoft.com/office/officeart/2005/8/layout/hList9#1"/>
    <dgm:cxn modelId="{65C52488-F868-4D09-BFA6-6B66B747A5D1}" type="presOf" srcId="{9EA2BCD1-0D78-4E94-A73B-32D726AF7A4B}" destId="{EB91C378-F5E2-4623-A32D-0429BACB9378}" srcOrd="1" destOrd="0" presId="urn:microsoft.com/office/officeart/2005/8/layout/hList9#1"/>
    <dgm:cxn modelId="{A54E6A8B-EDC6-4AAF-9040-7321510B28B0}" type="presOf" srcId="{D04FF620-4B41-4CAA-8929-514DCBD2266E}" destId="{9C36922A-5FA7-4B49-8BAB-B4B99DE5740F}" srcOrd="0" destOrd="0" presId="urn:microsoft.com/office/officeart/2005/8/layout/hList9#1"/>
    <dgm:cxn modelId="{088280C4-1567-4BAC-BB41-A0025EAA9790}" type="presOf" srcId="{1A95FDA0-3844-435D-9E9C-86ADA9E455A3}" destId="{28FDBCD3-F61A-450D-892D-E8EA240C3445}" srcOrd="1" destOrd="0" presId="urn:microsoft.com/office/officeart/2005/8/layout/hList9#1"/>
    <dgm:cxn modelId="{4141F1D7-1954-46CA-A16B-4C58033FCFAD}" type="presOf" srcId="{D49F27BA-C7D4-47F5-A566-6558CB160CCE}" destId="{92447B8B-B043-4F04-A3B7-D0DE831D4431}" srcOrd="0" destOrd="0" presId="urn:microsoft.com/office/officeart/2005/8/layout/hList9#1"/>
    <dgm:cxn modelId="{C4179CDA-6033-4A92-94B4-3DDD177DDB2C}" srcId="{70E259BE-FD81-44F8-8AD8-696122467FE8}" destId="{A8D79439-D5EC-4A2C-8886-3366D5388AE4}" srcOrd="1" destOrd="0" parTransId="{76D1CF85-CE3E-482B-BBDE-33CB26C491B3}" sibTransId="{894E5B85-0B0F-4179-80FC-578AC7607573}"/>
    <dgm:cxn modelId="{C2362BED-F884-4816-83B5-1662FFDB024F}" type="presOf" srcId="{3551B63F-97E5-4C25-8E48-EA3324E4693A}" destId="{B4EA86C9-9645-41DF-AB1C-E026D8E8F43F}" srcOrd="0" destOrd="0" presId="urn:microsoft.com/office/officeart/2005/8/layout/hList9#1"/>
    <dgm:cxn modelId="{45534A86-58D5-4C20-8513-7FCE1487FAAB}" type="presParOf" srcId="{73F0E6AA-1B12-4917-A5B9-27714EB21A6F}" destId="{9EB08046-B0A8-40D6-9F0C-C2EFDB819E01}" srcOrd="0" destOrd="0" presId="urn:microsoft.com/office/officeart/2005/8/layout/hList9#1"/>
    <dgm:cxn modelId="{130FCEFA-F64A-48C8-9B83-F162C0D1B4DB}" type="presParOf" srcId="{73F0E6AA-1B12-4917-A5B9-27714EB21A6F}" destId="{771756F4-E425-4246-8438-12F2B4FD2670}" srcOrd="1" destOrd="0" presId="urn:microsoft.com/office/officeart/2005/8/layout/hList9#1"/>
    <dgm:cxn modelId="{E5C543E9-98C6-43DA-9DA6-F226A45541EF}" type="presParOf" srcId="{771756F4-E425-4246-8438-12F2B4FD2670}" destId="{55853259-BBE5-4C45-95ED-7DCB7230171A}" srcOrd="0" destOrd="0" presId="urn:microsoft.com/office/officeart/2005/8/layout/hList9#1"/>
    <dgm:cxn modelId="{F6C9FE6F-D4D6-42CA-B294-1E0FD1328549}" type="presParOf" srcId="{771756F4-E425-4246-8438-12F2B4FD2670}" destId="{8C960F9D-26EC-4627-9CF2-7B18C666CB35}" srcOrd="1" destOrd="0" presId="urn:microsoft.com/office/officeart/2005/8/layout/hList9#1"/>
    <dgm:cxn modelId="{831F8D9C-0B5C-42FD-9E8B-07D0DD7C512A}" type="presParOf" srcId="{8C960F9D-26EC-4627-9CF2-7B18C666CB35}" destId="{F8D49E38-B053-4501-BD89-EB8E5A6A61CD}" srcOrd="0" destOrd="0" presId="urn:microsoft.com/office/officeart/2005/8/layout/hList9#1"/>
    <dgm:cxn modelId="{915542E8-732F-4407-889D-623150CA60C5}" type="presParOf" srcId="{8C960F9D-26EC-4627-9CF2-7B18C666CB35}" destId="{28FDBCD3-F61A-450D-892D-E8EA240C3445}" srcOrd="1" destOrd="0" presId="urn:microsoft.com/office/officeart/2005/8/layout/hList9#1"/>
    <dgm:cxn modelId="{603AEE45-0FDC-49C0-A67A-593974F03CED}" type="presParOf" srcId="{771756F4-E425-4246-8438-12F2B4FD2670}" destId="{36B998BC-CC63-4AE7-B372-7EA6115622C7}" srcOrd="2" destOrd="0" presId="urn:microsoft.com/office/officeart/2005/8/layout/hList9#1"/>
    <dgm:cxn modelId="{9B58ED80-582F-44D2-A16E-824C3349709C}" type="presParOf" srcId="{36B998BC-CC63-4AE7-B372-7EA6115622C7}" destId="{01119332-89A2-4784-81C1-FF89BAFEA3B2}" srcOrd="0" destOrd="0" presId="urn:microsoft.com/office/officeart/2005/8/layout/hList9#1"/>
    <dgm:cxn modelId="{ECA2B651-33BA-437F-A8CB-66A1F50DE2EC}" type="presParOf" srcId="{36B998BC-CC63-4AE7-B372-7EA6115622C7}" destId="{EB91C378-F5E2-4623-A32D-0429BACB9378}" srcOrd="1" destOrd="0" presId="urn:microsoft.com/office/officeart/2005/8/layout/hList9#1"/>
    <dgm:cxn modelId="{A2B03EFC-17F5-419E-B621-D3982620442C}" type="presParOf" srcId="{73F0E6AA-1B12-4917-A5B9-27714EB21A6F}" destId="{E16CB8C9-D1FB-4FF3-8667-AEACA8E83E5C}" srcOrd="2" destOrd="0" presId="urn:microsoft.com/office/officeart/2005/8/layout/hList9#1"/>
    <dgm:cxn modelId="{F845D6FF-5A64-4815-84F2-287207EF5D1A}" type="presParOf" srcId="{73F0E6AA-1B12-4917-A5B9-27714EB21A6F}" destId="{92447B8B-B043-4F04-A3B7-D0DE831D4431}" srcOrd="3" destOrd="0" presId="urn:microsoft.com/office/officeart/2005/8/layout/hList9#1"/>
    <dgm:cxn modelId="{A67E715B-DFAE-40D8-A938-7EB099DBEBD5}" type="presParOf" srcId="{73F0E6AA-1B12-4917-A5B9-27714EB21A6F}" destId="{86EC9F84-227C-4E06-9DF9-580577FF07E6}" srcOrd="4" destOrd="0" presId="urn:microsoft.com/office/officeart/2005/8/layout/hList9#1"/>
    <dgm:cxn modelId="{72A0DF3A-5BE7-4C56-A402-6CEC5BDBCF36}" type="presParOf" srcId="{73F0E6AA-1B12-4917-A5B9-27714EB21A6F}" destId="{18930822-DE8A-4ABA-986D-CE814670A45E}" srcOrd="5" destOrd="0" presId="urn:microsoft.com/office/officeart/2005/8/layout/hList9#1"/>
    <dgm:cxn modelId="{1694512B-6924-43B4-86E7-9E10B7B7365E}" type="presParOf" srcId="{73F0E6AA-1B12-4917-A5B9-27714EB21A6F}" destId="{0A15879E-9902-4979-B022-1C436A8138BA}" srcOrd="6" destOrd="0" presId="urn:microsoft.com/office/officeart/2005/8/layout/hList9#1"/>
    <dgm:cxn modelId="{4D219A38-BC04-4D1D-9ACA-2A5AC1EBD1A9}" type="presParOf" srcId="{0A15879E-9902-4979-B022-1C436A8138BA}" destId="{B212BFCE-AFC4-4470-9DE6-F92A458943E5}" srcOrd="0" destOrd="0" presId="urn:microsoft.com/office/officeart/2005/8/layout/hList9#1"/>
    <dgm:cxn modelId="{6D873624-21AF-448B-8F89-A167723CCC93}" type="presParOf" srcId="{0A15879E-9902-4979-B022-1C436A8138BA}" destId="{9C59777D-1DF0-421E-9582-AB045FE3CF8B}" srcOrd="1" destOrd="0" presId="urn:microsoft.com/office/officeart/2005/8/layout/hList9#1"/>
    <dgm:cxn modelId="{DDF0D787-0606-4BDF-BBAB-23C51B77F37A}" type="presParOf" srcId="{9C59777D-1DF0-421E-9582-AB045FE3CF8B}" destId="{B4EA86C9-9645-41DF-AB1C-E026D8E8F43F}" srcOrd="0" destOrd="0" presId="urn:microsoft.com/office/officeart/2005/8/layout/hList9#1"/>
    <dgm:cxn modelId="{D08FD7D3-18CC-42A3-8BD5-70F3092249DC}" type="presParOf" srcId="{9C59777D-1DF0-421E-9582-AB045FE3CF8B}" destId="{FFBACF87-1AED-4FB0-90AE-33D277960054}" srcOrd="1" destOrd="0" presId="urn:microsoft.com/office/officeart/2005/8/layout/hList9#1"/>
    <dgm:cxn modelId="{CBCCE0D1-9294-4D5A-8872-40127B4EAC13}" type="presParOf" srcId="{0A15879E-9902-4979-B022-1C436A8138BA}" destId="{CBE40A5F-D0EC-4B4A-A524-5B4A3F2C8285}" srcOrd="2" destOrd="0" presId="urn:microsoft.com/office/officeart/2005/8/layout/hList9#1"/>
    <dgm:cxn modelId="{A5F212B7-7656-4763-8727-3377EB190D13}" type="presParOf" srcId="{CBE40A5F-D0EC-4B4A-A524-5B4A3F2C8285}" destId="{9C36922A-5FA7-4B49-8BAB-B4B99DE5740F}" srcOrd="0" destOrd="0" presId="urn:microsoft.com/office/officeart/2005/8/layout/hList9#1"/>
    <dgm:cxn modelId="{446A2757-0258-4974-8DCC-48D2F9D2DC2B}" type="presParOf" srcId="{CBE40A5F-D0EC-4B4A-A524-5B4A3F2C8285}" destId="{FF591285-8ECD-4413-A53B-011294184BA2}" srcOrd="1" destOrd="0" presId="urn:microsoft.com/office/officeart/2005/8/layout/hList9#1"/>
    <dgm:cxn modelId="{E890A666-8BD0-43E1-84F8-606A8719F05B}" type="presParOf" srcId="{0A15879E-9902-4979-B022-1C436A8138BA}" destId="{6CCD96B2-FD1E-4BA4-AAAD-F95F73057BC9}" srcOrd="3" destOrd="0" presId="urn:microsoft.com/office/officeart/2005/8/layout/hList9#1"/>
    <dgm:cxn modelId="{C735312D-28AC-4E63-A89D-B0A51CF7C609}" type="presParOf" srcId="{6CCD96B2-FD1E-4BA4-AAAD-F95F73057BC9}" destId="{16FDA018-2351-467D-AE19-F320A2F12253}" srcOrd="0" destOrd="0" presId="urn:microsoft.com/office/officeart/2005/8/layout/hList9#1"/>
    <dgm:cxn modelId="{034EA378-069E-4F97-9B03-6E9CA8F4EA96}" type="presParOf" srcId="{6CCD96B2-FD1E-4BA4-AAAD-F95F73057BC9}" destId="{33BE8098-9EF2-4BC6-BB89-945877CDC204}" srcOrd="1" destOrd="0" presId="urn:microsoft.com/office/officeart/2005/8/layout/hList9#1"/>
    <dgm:cxn modelId="{E095E83E-5302-4EFB-96ED-550B9CBF2521}" type="presParOf" srcId="{73F0E6AA-1B12-4917-A5B9-27714EB21A6F}" destId="{F8B169DC-C365-4F65-9BF5-245F62A807F7}" srcOrd="7" destOrd="0" presId="urn:microsoft.com/office/officeart/2005/8/layout/hList9#1"/>
    <dgm:cxn modelId="{7520CB38-A385-4AC2-9FDB-8886E0CFAC61}" type="presParOf" srcId="{73F0E6AA-1B12-4917-A5B9-27714EB21A6F}" destId="{789C2E5F-53BE-4B9F-8B8F-155498EB6E4B}" srcOrd="8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E87A2-90C2-4954-AE88-68CE368F1B8A}" type="doc">
      <dgm:prSet loTypeId="urn:microsoft.com/office/officeart/2008/layout/PictureStrips" loCatId="list" qsTypeId="urn:microsoft.com/office/officeart/2005/8/quickstyle/simple1#2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6940AFFB-D668-4BD8-9129-605B8D2B411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人口属性：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地域、年龄、性别、文化、职业、收入、生活习惯、消费习惯等</a:t>
          </a:r>
        </a:p>
      </dgm:t>
    </dgm:pt>
    <dgm:pt modelId="{FB1DF219-2AB6-4BFD-9134-CA80A9275C31}" type="parTrans" cxnId="{08ED4D8E-5ADF-4433-BBF8-12E88C419591}">
      <dgm:prSet/>
      <dgm:spPr/>
      <dgm:t>
        <a:bodyPr/>
        <a:lstStyle/>
        <a:p>
          <a:endParaRPr lang="zh-CN" altLang="en-US"/>
        </a:p>
      </dgm:t>
    </dgm:pt>
    <dgm:pt modelId="{98E3B33B-07E4-45D9-9332-AD6AF8788B4E}" type="sibTrans" cxnId="{08ED4D8E-5ADF-4433-BBF8-12E88C419591}">
      <dgm:prSet/>
      <dgm:spPr/>
      <dgm:t>
        <a:bodyPr/>
        <a:lstStyle/>
        <a:p>
          <a:endParaRPr lang="zh-CN" altLang="en-US"/>
        </a:p>
      </dgm:t>
    </dgm:pt>
    <dgm:pt modelId="{6B6A3602-7C03-4A08-9FE3-537B6BB5AF4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产品行为：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产品类别、活跃频率、产品喜好、产品驱动、使用习惯、产品消费等</a:t>
          </a:r>
        </a:p>
      </dgm:t>
    </dgm:pt>
    <dgm:pt modelId="{F61A927E-5680-4362-BB5D-EBD011A68A03}" type="parTrans" cxnId="{A8F1CB81-3F2C-4ED5-BB22-BB7E7B1A9BC1}">
      <dgm:prSet/>
      <dgm:spPr/>
      <dgm:t>
        <a:bodyPr/>
        <a:lstStyle/>
        <a:p>
          <a:endParaRPr lang="zh-CN" altLang="en-US"/>
        </a:p>
      </dgm:t>
    </dgm:pt>
    <dgm:pt modelId="{CB43CC02-BC27-4D40-B443-ED14B7BA599F}" type="sibTrans" cxnId="{A8F1CB81-3F2C-4ED5-BB22-BB7E7B1A9BC1}">
      <dgm:prSet/>
      <dgm:spPr/>
      <dgm:t>
        <a:bodyPr/>
        <a:lstStyle/>
        <a:p>
          <a:endParaRPr lang="zh-CN" altLang="en-US"/>
        </a:p>
      </dgm:t>
    </dgm:pt>
    <dgm:pt modelId="{9C927FE2-659C-4ADB-99F5-03AF78EC645E}" type="pres">
      <dgm:prSet presAssocID="{C4DE87A2-90C2-4954-AE88-68CE368F1B8A}" presName="Name0" presStyleCnt="0">
        <dgm:presLayoutVars>
          <dgm:dir/>
          <dgm:resizeHandles val="exact"/>
        </dgm:presLayoutVars>
      </dgm:prSet>
      <dgm:spPr/>
    </dgm:pt>
    <dgm:pt modelId="{AB39BD6E-F2DF-4E47-ACFE-86B619D09363}" type="pres">
      <dgm:prSet presAssocID="{6940AFFB-D668-4BD8-9129-605B8D2B4116}" presName="composite" presStyleCnt="0"/>
      <dgm:spPr/>
    </dgm:pt>
    <dgm:pt modelId="{DFFBD932-985D-4E5B-A0C5-9B8CC977C2DC}" type="pres">
      <dgm:prSet presAssocID="{6940AFFB-D668-4BD8-9129-605B8D2B4116}" presName="rect1" presStyleLbl="trAlignAcc1" presStyleIdx="0" presStyleCnt="2">
        <dgm:presLayoutVars>
          <dgm:bulletEnabled val="1"/>
        </dgm:presLayoutVars>
      </dgm:prSet>
      <dgm:spPr/>
    </dgm:pt>
    <dgm:pt modelId="{28ADC5EC-F0D3-4E8C-B6D5-614114BB7A84}" type="pres">
      <dgm:prSet presAssocID="{6940AFFB-D668-4BD8-9129-605B8D2B4116}" presName="rect2" presStyleLbl="fgImgPlace1" presStyleIdx="0" presStyleCnt="2"/>
      <dgm:spPr/>
    </dgm:pt>
    <dgm:pt modelId="{BA542E14-A70B-4BFF-8D4A-26FE746D4EB8}" type="pres">
      <dgm:prSet presAssocID="{98E3B33B-07E4-45D9-9332-AD6AF8788B4E}" presName="sibTrans" presStyleCnt="0"/>
      <dgm:spPr/>
    </dgm:pt>
    <dgm:pt modelId="{AE896DB7-2222-4F28-A6C2-04AFC8734CCE}" type="pres">
      <dgm:prSet presAssocID="{6B6A3602-7C03-4A08-9FE3-537B6BB5AF43}" presName="composite" presStyleCnt="0"/>
      <dgm:spPr/>
    </dgm:pt>
    <dgm:pt modelId="{7DB282D5-F713-4A85-A4CF-FCCD1C2C3C3D}" type="pres">
      <dgm:prSet presAssocID="{6B6A3602-7C03-4A08-9FE3-537B6BB5AF43}" presName="rect1" presStyleLbl="trAlignAcc1" presStyleIdx="1" presStyleCnt="2">
        <dgm:presLayoutVars>
          <dgm:bulletEnabled val="1"/>
        </dgm:presLayoutVars>
      </dgm:prSet>
      <dgm:spPr/>
    </dgm:pt>
    <dgm:pt modelId="{E540E1E5-3190-4D7A-924E-F3721DD42C80}" type="pres">
      <dgm:prSet presAssocID="{6B6A3602-7C03-4A08-9FE3-537B6BB5AF43}" presName="rect2" presStyleLbl="fgImgPlace1" presStyleIdx="1" presStyleCnt="2"/>
      <dgm:spPr/>
    </dgm:pt>
  </dgm:ptLst>
  <dgm:cxnLst>
    <dgm:cxn modelId="{D84D0243-8079-4A28-9022-AAC281445F51}" type="presOf" srcId="{6940AFFB-D668-4BD8-9129-605B8D2B4116}" destId="{DFFBD932-985D-4E5B-A0C5-9B8CC977C2DC}" srcOrd="0" destOrd="0" presId="urn:microsoft.com/office/officeart/2008/layout/PictureStrips"/>
    <dgm:cxn modelId="{C3704D4B-1C17-491A-B4AF-7EB1362C7D86}" type="presOf" srcId="{C4DE87A2-90C2-4954-AE88-68CE368F1B8A}" destId="{9C927FE2-659C-4ADB-99F5-03AF78EC645E}" srcOrd="0" destOrd="0" presId="urn:microsoft.com/office/officeart/2008/layout/PictureStrips"/>
    <dgm:cxn modelId="{A8F1CB81-3F2C-4ED5-BB22-BB7E7B1A9BC1}" srcId="{C4DE87A2-90C2-4954-AE88-68CE368F1B8A}" destId="{6B6A3602-7C03-4A08-9FE3-537B6BB5AF43}" srcOrd="1" destOrd="0" parTransId="{F61A927E-5680-4362-BB5D-EBD011A68A03}" sibTransId="{CB43CC02-BC27-4D40-B443-ED14B7BA599F}"/>
    <dgm:cxn modelId="{08ED4D8E-5ADF-4433-BBF8-12E88C419591}" srcId="{C4DE87A2-90C2-4954-AE88-68CE368F1B8A}" destId="{6940AFFB-D668-4BD8-9129-605B8D2B4116}" srcOrd="0" destOrd="0" parTransId="{FB1DF219-2AB6-4BFD-9134-CA80A9275C31}" sibTransId="{98E3B33B-07E4-45D9-9332-AD6AF8788B4E}"/>
    <dgm:cxn modelId="{8090AF92-283F-40AB-853E-FF734476CDA9}" type="presOf" srcId="{6B6A3602-7C03-4A08-9FE3-537B6BB5AF43}" destId="{7DB282D5-F713-4A85-A4CF-FCCD1C2C3C3D}" srcOrd="0" destOrd="0" presId="urn:microsoft.com/office/officeart/2008/layout/PictureStrips"/>
    <dgm:cxn modelId="{97179258-CBA4-454E-8954-7215B591316A}" type="presParOf" srcId="{9C927FE2-659C-4ADB-99F5-03AF78EC645E}" destId="{AB39BD6E-F2DF-4E47-ACFE-86B619D09363}" srcOrd="0" destOrd="0" presId="urn:microsoft.com/office/officeart/2008/layout/PictureStrips"/>
    <dgm:cxn modelId="{88F33CF4-DBB1-4AAC-A09D-822E8C259318}" type="presParOf" srcId="{AB39BD6E-F2DF-4E47-ACFE-86B619D09363}" destId="{DFFBD932-985D-4E5B-A0C5-9B8CC977C2DC}" srcOrd="0" destOrd="0" presId="urn:microsoft.com/office/officeart/2008/layout/PictureStrips"/>
    <dgm:cxn modelId="{B8A981F4-165F-49C1-A6DC-B9A3996C51CF}" type="presParOf" srcId="{AB39BD6E-F2DF-4E47-ACFE-86B619D09363}" destId="{28ADC5EC-F0D3-4E8C-B6D5-614114BB7A84}" srcOrd="1" destOrd="0" presId="urn:microsoft.com/office/officeart/2008/layout/PictureStrips"/>
    <dgm:cxn modelId="{E89F1D9D-2F04-4589-A9CB-88A8DD358E4A}" type="presParOf" srcId="{9C927FE2-659C-4ADB-99F5-03AF78EC645E}" destId="{BA542E14-A70B-4BFF-8D4A-26FE746D4EB8}" srcOrd="1" destOrd="0" presId="urn:microsoft.com/office/officeart/2008/layout/PictureStrips"/>
    <dgm:cxn modelId="{F6FECFE2-826F-4FF2-A638-C6949B95DA5F}" type="presParOf" srcId="{9C927FE2-659C-4ADB-99F5-03AF78EC645E}" destId="{AE896DB7-2222-4F28-A6C2-04AFC8734CCE}" srcOrd="2" destOrd="0" presId="urn:microsoft.com/office/officeart/2008/layout/PictureStrips"/>
    <dgm:cxn modelId="{B453D909-61EA-4AB2-A3BE-C4F96556B916}" type="presParOf" srcId="{AE896DB7-2222-4F28-A6C2-04AFC8734CCE}" destId="{7DB282D5-F713-4A85-A4CF-FCCD1C2C3C3D}" srcOrd="0" destOrd="0" presId="urn:microsoft.com/office/officeart/2008/layout/PictureStrips"/>
    <dgm:cxn modelId="{A800CD33-5D05-47DB-BB03-D007111B4B28}" type="presParOf" srcId="{AE896DB7-2222-4F28-A6C2-04AFC8734CCE}" destId="{E540E1E5-3190-4D7A-924E-F3721DD42C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2E4C7-2DBC-45BC-B933-FAAF417E8C6B}" type="doc">
      <dgm:prSet loTypeId="urn:microsoft.com/office/officeart/2005/8/layout/hList6" loCatId="list" qsTypeId="urn:microsoft.com/office/officeart/2005/8/quickstyle/simple1#3" qsCatId="simple" csTypeId="urn:microsoft.com/office/officeart/2005/8/colors/accent4_5#1" csCatId="accent1" phldr="0"/>
      <dgm:spPr/>
      <dgm:t>
        <a:bodyPr/>
        <a:lstStyle/>
        <a:p>
          <a:endParaRPr lang="zh-CN" altLang="en-US"/>
        </a:p>
      </dgm:t>
    </dgm:pt>
    <dgm:pt modelId="{DA8A2D07-F387-4404-9FCB-397A6A028210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solidFill>
                <a:schemeClr val="tx2"/>
              </a:solidFill>
            </a:rPr>
            <a:t>精准营销</a:t>
          </a:r>
        </a:p>
      </dgm:t>
    </dgm:pt>
    <dgm:pt modelId="{6834AA20-CCB2-4B69-B573-CB4D31C014E6}" type="parTrans" cxnId="{BD1A9C1C-11BB-4860-9897-CD23581B80CB}">
      <dgm:prSet/>
      <dgm:spPr/>
      <dgm:t>
        <a:bodyPr/>
        <a:lstStyle/>
        <a:p>
          <a:endParaRPr lang="zh-CN" altLang="en-US"/>
        </a:p>
      </dgm:t>
    </dgm:pt>
    <dgm:pt modelId="{8755279E-20A5-4AEE-BDD2-C54EFA6328A6}" type="sibTrans" cxnId="{BD1A9C1C-11BB-4860-9897-CD23581B80CB}">
      <dgm:prSet/>
      <dgm:spPr/>
      <dgm:t>
        <a:bodyPr/>
        <a:lstStyle/>
        <a:p>
          <a:endParaRPr lang="zh-CN" altLang="en-US"/>
        </a:p>
      </dgm:t>
    </dgm:pt>
    <dgm:pt modelId="{D7AF1C1D-144B-4B25-A777-792381B7ED5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2"/>
              </a:solidFill>
            </a:rPr>
            <a:t>私人定制</a:t>
          </a:r>
        </a:p>
      </dgm:t>
    </dgm:pt>
    <dgm:pt modelId="{24B9E243-8415-4A77-8486-6B84ADEA7DB0}" type="parTrans" cxnId="{F289686D-32DD-4D38-A6D2-5CE8355E766E}">
      <dgm:prSet/>
      <dgm:spPr/>
      <dgm:t>
        <a:bodyPr/>
        <a:lstStyle/>
        <a:p>
          <a:endParaRPr lang="zh-CN" altLang="en-US"/>
        </a:p>
      </dgm:t>
    </dgm:pt>
    <dgm:pt modelId="{B5AE4F68-C44C-4384-AF42-66197C13C64E}" type="sibTrans" cxnId="{F289686D-32DD-4D38-A6D2-5CE8355E766E}">
      <dgm:prSet/>
      <dgm:spPr/>
      <dgm:t>
        <a:bodyPr/>
        <a:lstStyle/>
        <a:p>
          <a:endParaRPr lang="zh-CN" altLang="en-US"/>
        </a:p>
      </dgm:t>
    </dgm:pt>
    <dgm:pt modelId="{07FA4ADD-8D96-4B06-AE7F-902B878DD8B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2"/>
              </a:solidFill>
            </a:rPr>
            <a:t>完善产品运营</a:t>
          </a:r>
        </a:p>
      </dgm:t>
    </dgm:pt>
    <dgm:pt modelId="{A8B4A2D4-51F6-4657-92F3-DB580AE5F569}" type="parTrans" cxnId="{1963D608-9256-4F4A-8AA3-C8BB88B63275}">
      <dgm:prSet/>
      <dgm:spPr/>
      <dgm:t>
        <a:bodyPr/>
        <a:lstStyle/>
        <a:p>
          <a:endParaRPr lang="zh-CN" altLang="en-US"/>
        </a:p>
      </dgm:t>
    </dgm:pt>
    <dgm:pt modelId="{33BF6C47-5256-4D8E-874B-728742A8CEC4}" type="sibTrans" cxnId="{1963D608-9256-4F4A-8AA3-C8BB88B63275}">
      <dgm:prSet/>
      <dgm:spPr/>
      <dgm:t>
        <a:bodyPr/>
        <a:lstStyle/>
        <a:p>
          <a:endParaRPr lang="zh-CN" altLang="en-US"/>
        </a:p>
      </dgm:t>
    </dgm:pt>
    <dgm:pt modelId="{DE36D10E-86CD-4C6D-B150-31E525EF527D}" type="pres">
      <dgm:prSet presAssocID="{ACB2E4C7-2DBC-45BC-B933-FAAF417E8C6B}" presName="Name0" presStyleCnt="0">
        <dgm:presLayoutVars>
          <dgm:dir/>
          <dgm:resizeHandles val="exact"/>
        </dgm:presLayoutVars>
      </dgm:prSet>
      <dgm:spPr/>
    </dgm:pt>
    <dgm:pt modelId="{E561ED5B-86C5-4F33-9AFB-CF29287F5ADA}" type="pres">
      <dgm:prSet presAssocID="{DA8A2D07-F387-4404-9FCB-397A6A028210}" presName="node" presStyleLbl="node1" presStyleIdx="0" presStyleCnt="3" custLinFactX="-12493" custLinFactNeighborX="-100000" custLinFactNeighborY="-28853">
        <dgm:presLayoutVars>
          <dgm:bulletEnabled val="1"/>
        </dgm:presLayoutVars>
      </dgm:prSet>
      <dgm:spPr/>
    </dgm:pt>
    <dgm:pt modelId="{2AE1D4D4-A63C-4622-84B0-74ED38324CB1}" type="pres">
      <dgm:prSet presAssocID="{8755279E-20A5-4AEE-BDD2-C54EFA6328A6}" presName="sibTrans" presStyleCnt="0"/>
      <dgm:spPr/>
    </dgm:pt>
    <dgm:pt modelId="{CB90536C-45AA-4FBE-BCAF-99890DDD97C8}" type="pres">
      <dgm:prSet presAssocID="{D7AF1C1D-144B-4B25-A777-792381B7ED5B}" presName="node" presStyleLbl="node1" presStyleIdx="1" presStyleCnt="3">
        <dgm:presLayoutVars>
          <dgm:bulletEnabled val="1"/>
        </dgm:presLayoutVars>
      </dgm:prSet>
      <dgm:spPr/>
    </dgm:pt>
    <dgm:pt modelId="{155DCBB0-73F9-4F8F-A361-B90F0294764B}" type="pres">
      <dgm:prSet presAssocID="{B5AE4F68-C44C-4384-AF42-66197C13C64E}" presName="sibTrans" presStyleCnt="0"/>
      <dgm:spPr/>
    </dgm:pt>
    <dgm:pt modelId="{35A89FA7-451D-44F0-A02E-1277ECD1BBE6}" type="pres">
      <dgm:prSet presAssocID="{07FA4ADD-8D96-4B06-AE7F-902B878DD8B1}" presName="node" presStyleLbl="node1" presStyleIdx="2" presStyleCnt="3">
        <dgm:presLayoutVars>
          <dgm:bulletEnabled val="1"/>
        </dgm:presLayoutVars>
      </dgm:prSet>
      <dgm:spPr/>
    </dgm:pt>
  </dgm:ptLst>
  <dgm:cxnLst>
    <dgm:cxn modelId="{1963D608-9256-4F4A-8AA3-C8BB88B63275}" srcId="{ACB2E4C7-2DBC-45BC-B933-FAAF417E8C6B}" destId="{07FA4ADD-8D96-4B06-AE7F-902B878DD8B1}" srcOrd="2" destOrd="0" parTransId="{A8B4A2D4-51F6-4657-92F3-DB580AE5F569}" sibTransId="{33BF6C47-5256-4D8E-874B-728742A8CEC4}"/>
    <dgm:cxn modelId="{BD1A9C1C-11BB-4860-9897-CD23581B80CB}" srcId="{ACB2E4C7-2DBC-45BC-B933-FAAF417E8C6B}" destId="{DA8A2D07-F387-4404-9FCB-397A6A028210}" srcOrd="0" destOrd="0" parTransId="{6834AA20-CCB2-4B69-B573-CB4D31C014E6}" sibTransId="{8755279E-20A5-4AEE-BDD2-C54EFA6328A6}"/>
    <dgm:cxn modelId="{0AA44A60-EA67-4608-A56A-95194C59DB03}" type="presOf" srcId="{ACB2E4C7-2DBC-45BC-B933-FAAF417E8C6B}" destId="{DE36D10E-86CD-4C6D-B150-31E525EF527D}" srcOrd="0" destOrd="0" presId="urn:microsoft.com/office/officeart/2005/8/layout/hList6"/>
    <dgm:cxn modelId="{F289686D-32DD-4D38-A6D2-5CE8355E766E}" srcId="{ACB2E4C7-2DBC-45BC-B933-FAAF417E8C6B}" destId="{D7AF1C1D-144B-4B25-A777-792381B7ED5B}" srcOrd="1" destOrd="0" parTransId="{24B9E243-8415-4A77-8486-6B84ADEA7DB0}" sibTransId="{B5AE4F68-C44C-4384-AF42-66197C13C64E}"/>
    <dgm:cxn modelId="{E1DAAA4D-AE6E-4216-BF2A-292613E643F7}" type="presOf" srcId="{07FA4ADD-8D96-4B06-AE7F-902B878DD8B1}" destId="{35A89FA7-451D-44F0-A02E-1277ECD1BBE6}" srcOrd="0" destOrd="0" presId="urn:microsoft.com/office/officeart/2005/8/layout/hList6"/>
    <dgm:cxn modelId="{12034C8F-CA67-42E4-B1C0-598D7733EFA2}" type="presOf" srcId="{DA8A2D07-F387-4404-9FCB-397A6A028210}" destId="{E561ED5B-86C5-4F33-9AFB-CF29287F5ADA}" srcOrd="0" destOrd="0" presId="urn:microsoft.com/office/officeart/2005/8/layout/hList6"/>
    <dgm:cxn modelId="{4174B0E3-4F32-4814-A0FA-FFEE16241AEC}" type="presOf" srcId="{D7AF1C1D-144B-4B25-A777-792381B7ED5B}" destId="{CB90536C-45AA-4FBE-BCAF-99890DDD97C8}" srcOrd="0" destOrd="0" presId="urn:microsoft.com/office/officeart/2005/8/layout/hList6"/>
    <dgm:cxn modelId="{5459AA98-7EA7-4051-82FF-BD1A7E2CA53A}" type="presParOf" srcId="{DE36D10E-86CD-4C6D-B150-31E525EF527D}" destId="{E561ED5B-86C5-4F33-9AFB-CF29287F5ADA}" srcOrd="0" destOrd="0" presId="urn:microsoft.com/office/officeart/2005/8/layout/hList6"/>
    <dgm:cxn modelId="{171DAF92-354D-41A8-859D-8516D74F1B5B}" type="presParOf" srcId="{DE36D10E-86CD-4C6D-B150-31E525EF527D}" destId="{2AE1D4D4-A63C-4622-84B0-74ED38324CB1}" srcOrd="1" destOrd="0" presId="urn:microsoft.com/office/officeart/2005/8/layout/hList6"/>
    <dgm:cxn modelId="{DF993890-DE68-40D1-BDEE-677E6833735D}" type="presParOf" srcId="{DE36D10E-86CD-4C6D-B150-31E525EF527D}" destId="{CB90536C-45AA-4FBE-BCAF-99890DDD97C8}" srcOrd="2" destOrd="0" presId="urn:microsoft.com/office/officeart/2005/8/layout/hList6"/>
    <dgm:cxn modelId="{63178CBA-E310-414D-A5BF-434607BED103}" type="presParOf" srcId="{DE36D10E-86CD-4C6D-B150-31E525EF527D}" destId="{155DCBB0-73F9-4F8F-A361-B90F0294764B}" srcOrd="3" destOrd="0" presId="urn:microsoft.com/office/officeart/2005/8/layout/hList6"/>
    <dgm:cxn modelId="{BF3B4358-A7EF-455F-8DDD-1D6FE24DB04C}" type="presParOf" srcId="{DE36D10E-86CD-4C6D-B150-31E525EF527D}" destId="{35A89FA7-451D-44F0-A02E-1277ECD1BBE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7A932-F704-43F6-B7D3-632C594CAF0A}" type="doc">
      <dgm:prSet loTypeId="urn:microsoft.com/office/officeart/2005/8/layout/pyramid1#1" loCatId="pyramid" qsTypeId="urn:microsoft.com/office/officeart/2005/8/quickstyle/simple1#4" qsCatId="simple" csTypeId="urn:microsoft.com/office/officeart/2005/8/colors/accent4_5#2" csCatId="accent1" phldr="0"/>
      <dgm:spPr/>
    </dgm:pt>
    <dgm:pt modelId="{5156A48C-64EB-4785-93CA-24B851F61470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/>
            <a:t>自我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/>
            <a:t>实现需求</a:t>
          </a:r>
        </a:p>
      </dgm:t>
    </dgm:pt>
    <dgm:pt modelId="{44DD142A-493F-4BD2-8BF5-566820976B60}" type="parTrans" cxnId="{1D0EF908-1BAE-4E46-982C-90635F45AF98}">
      <dgm:prSet/>
      <dgm:spPr/>
    </dgm:pt>
    <dgm:pt modelId="{146660E0-8749-4313-9D04-2720140AB0DB}" type="sibTrans" cxnId="{1D0EF908-1BAE-4E46-982C-90635F45AF98}">
      <dgm:prSet/>
      <dgm:spPr/>
    </dgm:pt>
    <dgm:pt modelId="{677B5009-01FF-4388-9ACE-80583DE03B1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尊重需求</a:t>
          </a:r>
        </a:p>
      </dgm:t>
    </dgm:pt>
    <dgm:pt modelId="{0297E637-AECB-4992-8FAB-3BB9A741E822}" type="parTrans" cxnId="{8553BDE6-F60E-482D-B5C7-6F9B5577C8DE}">
      <dgm:prSet/>
      <dgm:spPr/>
    </dgm:pt>
    <dgm:pt modelId="{8D218B1E-8DC4-405D-AB9C-F57E8222DB51}" type="sibTrans" cxnId="{8553BDE6-F60E-482D-B5C7-6F9B5577C8DE}">
      <dgm:prSet/>
      <dgm:spPr/>
    </dgm:pt>
    <dgm:pt modelId="{7251F270-F8E3-4FE9-B377-D5C4056FB91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社交需求</a:t>
          </a:r>
        </a:p>
      </dgm:t>
    </dgm:pt>
    <dgm:pt modelId="{64A2B711-A78D-4BF7-BCC8-C7032C1C3CB5}" type="parTrans" cxnId="{A2EDB196-2298-452A-A7FF-EFC39AC85930}">
      <dgm:prSet/>
      <dgm:spPr/>
    </dgm:pt>
    <dgm:pt modelId="{853620EC-764E-4E59-9A07-753795131DB0}" type="sibTrans" cxnId="{A2EDB196-2298-452A-A7FF-EFC39AC85930}">
      <dgm:prSet/>
      <dgm:spPr/>
    </dgm:pt>
    <dgm:pt modelId="{689B689F-02D1-462C-8E15-3D296F4269D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安全需求</a:t>
          </a:r>
        </a:p>
      </dgm:t>
    </dgm:pt>
    <dgm:pt modelId="{1C0C76FB-2BA4-44B3-A4CE-7105F9AAB60F}" type="parTrans" cxnId="{4407CE4F-88F7-4FDB-88B2-59228B802E9B}">
      <dgm:prSet/>
      <dgm:spPr/>
    </dgm:pt>
    <dgm:pt modelId="{D350E28F-F50D-4107-86F2-D50420ABC3F3}" type="sibTrans" cxnId="{4407CE4F-88F7-4FDB-88B2-59228B802E9B}">
      <dgm:prSet/>
      <dgm:spPr/>
    </dgm:pt>
    <dgm:pt modelId="{59CC0844-7971-42C4-A39E-A72C6724C7C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生理需求</a:t>
          </a:r>
        </a:p>
      </dgm:t>
    </dgm:pt>
    <dgm:pt modelId="{8E9587C0-342B-40B9-AE35-1825D74A9715}" type="parTrans" cxnId="{4500B51E-8FEF-4453-8754-AD634368DC7F}">
      <dgm:prSet/>
      <dgm:spPr/>
    </dgm:pt>
    <dgm:pt modelId="{530F4CAA-40D8-4C41-848E-AD1ECB08B082}" type="sibTrans" cxnId="{4500B51E-8FEF-4453-8754-AD634368DC7F}">
      <dgm:prSet/>
      <dgm:spPr/>
    </dgm:pt>
    <dgm:pt modelId="{8517F7A0-1402-4B99-AF53-F54425413A7C}" type="pres">
      <dgm:prSet presAssocID="{40D7A932-F704-43F6-B7D3-632C594CAF0A}" presName="Name0" presStyleCnt="0">
        <dgm:presLayoutVars>
          <dgm:dir/>
          <dgm:animLvl val="lvl"/>
          <dgm:resizeHandles val="exact"/>
        </dgm:presLayoutVars>
      </dgm:prSet>
      <dgm:spPr/>
    </dgm:pt>
    <dgm:pt modelId="{C8259B15-E2AD-4504-B024-E6C02417C749}" type="pres">
      <dgm:prSet presAssocID="{5156A48C-64EB-4785-93CA-24B851F61470}" presName="Name8" presStyleCnt="0"/>
      <dgm:spPr/>
    </dgm:pt>
    <dgm:pt modelId="{AD6D71B4-B4CD-425D-8F41-4F041180B5A5}" type="pres">
      <dgm:prSet presAssocID="{5156A48C-64EB-4785-93CA-24B851F61470}" presName="level" presStyleLbl="node1" presStyleIdx="0" presStyleCnt="5">
        <dgm:presLayoutVars>
          <dgm:chMax val="1"/>
          <dgm:bulletEnabled val="1"/>
        </dgm:presLayoutVars>
      </dgm:prSet>
      <dgm:spPr/>
    </dgm:pt>
    <dgm:pt modelId="{E708EA4F-3C85-4487-AE00-CAE9AB23AF13}" type="pres">
      <dgm:prSet presAssocID="{5156A48C-64EB-4785-93CA-24B851F614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D56EC8E-4D9B-4D84-B8A7-3854E23AEA43}" type="pres">
      <dgm:prSet presAssocID="{677B5009-01FF-4388-9ACE-80583DE03B1C}" presName="Name8" presStyleCnt="0"/>
      <dgm:spPr/>
    </dgm:pt>
    <dgm:pt modelId="{727BBE4E-FABB-48AA-AAD2-0318629A4584}" type="pres">
      <dgm:prSet presAssocID="{677B5009-01FF-4388-9ACE-80583DE03B1C}" presName="level" presStyleLbl="node1" presStyleIdx="1" presStyleCnt="5">
        <dgm:presLayoutVars>
          <dgm:chMax val="1"/>
          <dgm:bulletEnabled val="1"/>
        </dgm:presLayoutVars>
      </dgm:prSet>
      <dgm:spPr/>
    </dgm:pt>
    <dgm:pt modelId="{F155E144-054F-401F-A209-DC67DB34FFCD}" type="pres">
      <dgm:prSet presAssocID="{677B5009-01FF-4388-9ACE-80583DE03B1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37E8D48-9C9B-46F0-A016-D2BEC2EB1044}" type="pres">
      <dgm:prSet presAssocID="{7251F270-F8E3-4FE9-B377-D5C4056FB918}" presName="Name8" presStyleCnt="0"/>
      <dgm:spPr/>
    </dgm:pt>
    <dgm:pt modelId="{70BA7EE0-CE69-414B-910A-DD92ECDD82B5}" type="pres">
      <dgm:prSet presAssocID="{7251F270-F8E3-4FE9-B377-D5C4056FB918}" presName="level" presStyleLbl="node1" presStyleIdx="2" presStyleCnt="5">
        <dgm:presLayoutVars>
          <dgm:chMax val="1"/>
          <dgm:bulletEnabled val="1"/>
        </dgm:presLayoutVars>
      </dgm:prSet>
      <dgm:spPr/>
    </dgm:pt>
    <dgm:pt modelId="{AB34B85B-AD72-456D-9AC6-0C9362AD5741}" type="pres">
      <dgm:prSet presAssocID="{7251F270-F8E3-4FE9-B377-D5C4056FB91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961DA9-5E98-4FA4-BF3C-490FD37073D7}" type="pres">
      <dgm:prSet presAssocID="{689B689F-02D1-462C-8E15-3D296F4269DF}" presName="Name8" presStyleCnt="0"/>
      <dgm:spPr/>
    </dgm:pt>
    <dgm:pt modelId="{B062758B-585A-4490-8407-FEF3B1DB90B9}" type="pres">
      <dgm:prSet presAssocID="{689B689F-02D1-462C-8E15-3D296F4269DF}" presName="level" presStyleLbl="node1" presStyleIdx="3" presStyleCnt="5">
        <dgm:presLayoutVars>
          <dgm:chMax val="1"/>
          <dgm:bulletEnabled val="1"/>
        </dgm:presLayoutVars>
      </dgm:prSet>
      <dgm:spPr/>
    </dgm:pt>
    <dgm:pt modelId="{49661384-A28A-4053-8281-AF5C1EBF1EDB}" type="pres">
      <dgm:prSet presAssocID="{689B689F-02D1-462C-8E15-3D296F4269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6D8E7C-D53A-4BE7-9C19-6F41DFFD9C26}" type="pres">
      <dgm:prSet presAssocID="{59CC0844-7971-42C4-A39E-A72C6724C7CB}" presName="Name8" presStyleCnt="0"/>
      <dgm:spPr/>
    </dgm:pt>
    <dgm:pt modelId="{DABEBFD1-85A7-4430-808F-CFAAD0FA3993}" type="pres">
      <dgm:prSet presAssocID="{59CC0844-7971-42C4-A39E-A72C6724C7CB}" presName="level" presStyleLbl="node1" presStyleIdx="4" presStyleCnt="5">
        <dgm:presLayoutVars>
          <dgm:chMax val="1"/>
          <dgm:bulletEnabled val="1"/>
        </dgm:presLayoutVars>
      </dgm:prSet>
      <dgm:spPr/>
    </dgm:pt>
    <dgm:pt modelId="{B74796E5-522F-4AF5-846B-2B1210F0B80F}" type="pres">
      <dgm:prSet presAssocID="{59CC0844-7971-42C4-A39E-A72C6724C7C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D0EF908-1BAE-4E46-982C-90635F45AF98}" srcId="{40D7A932-F704-43F6-B7D3-632C594CAF0A}" destId="{5156A48C-64EB-4785-93CA-24B851F61470}" srcOrd="0" destOrd="0" parTransId="{44DD142A-493F-4BD2-8BF5-566820976B60}" sibTransId="{146660E0-8749-4313-9D04-2720140AB0DB}"/>
    <dgm:cxn modelId="{85DD1F14-C940-4E26-BF47-0ACB07A53F54}" type="presOf" srcId="{59CC0844-7971-42C4-A39E-A72C6724C7CB}" destId="{B74796E5-522F-4AF5-846B-2B1210F0B80F}" srcOrd="1" destOrd="0" presId="urn:microsoft.com/office/officeart/2005/8/layout/pyramid1#1"/>
    <dgm:cxn modelId="{4500B51E-8FEF-4453-8754-AD634368DC7F}" srcId="{40D7A932-F704-43F6-B7D3-632C594CAF0A}" destId="{59CC0844-7971-42C4-A39E-A72C6724C7CB}" srcOrd="4" destOrd="0" parTransId="{8E9587C0-342B-40B9-AE35-1825D74A9715}" sibTransId="{530F4CAA-40D8-4C41-848E-AD1ECB08B082}"/>
    <dgm:cxn modelId="{ABB1BE3B-38A6-49D9-AFBD-9173999C769C}" type="presOf" srcId="{677B5009-01FF-4388-9ACE-80583DE03B1C}" destId="{727BBE4E-FABB-48AA-AAD2-0318629A4584}" srcOrd="0" destOrd="0" presId="urn:microsoft.com/office/officeart/2005/8/layout/pyramid1#1"/>
    <dgm:cxn modelId="{EF007E44-9730-427E-8AA0-F332524639A8}" type="presOf" srcId="{7251F270-F8E3-4FE9-B377-D5C4056FB918}" destId="{AB34B85B-AD72-456D-9AC6-0C9362AD5741}" srcOrd="1" destOrd="0" presId="urn:microsoft.com/office/officeart/2005/8/layout/pyramid1#1"/>
    <dgm:cxn modelId="{3127A54B-9248-4E9A-9F15-300EDCA37690}" type="presOf" srcId="{689B689F-02D1-462C-8E15-3D296F4269DF}" destId="{B062758B-585A-4490-8407-FEF3B1DB90B9}" srcOrd="0" destOrd="0" presId="urn:microsoft.com/office/officeart/2005/8/layout/pyramid1#1"/>
    <dgm:cxn modelId="{4407CE4F-88F7-4FDB-88B2-59228B802E9B}" srcId="{40D7A932-F704-43F6-B7D3-632C594CAF0A}" destId="{689B689F-02D1-462C-8E15-3D296F4269DF}" srcOrd="3" destOrd="0" parTransId="{1C0C76FB-2BA4-44B3-A4CE-7105F9AAB60F}" sibTransId="{D350E28F-F50D-4107-86F2-D50420ABC3F3}"/>
    <dgm:cxn modelId="{C3AC6E57-F084-463E-ACFE-83126FE349B0}" type="presOf" srcId="{5156A48C-64EB-4785-93CA-24B851F61470}" destId="{E708EA4F-3C85-4487-AE00-CAE9AB23AF13}" srcOrd="1" destOrd="0" presId="urn:microsoft.com/office/officeart/2005/8/layout/pyramid1#1"/>
    <dgm:cxn modelId="{FAA1AF8B-280F-4859-BFEB-826695C701AC}" type="presOf" srcId="{5156A48C-64EB-4785-93CA-24B851F61470}" destId="{AD6D71B4-B4CD-425D-8F41-4F041180B5A5}" srcOrd="0" destOrd="0" presId="urn:microsoft.com/office/officeart/2005/8/layout/pyramid1#1"/>
    <dgm:cxn modelId="{A2EDB196-2298-452A-A7FF-EFC39AC85930}" srcId="{40D7A932-F704-43F6-B7D3-632C594CAF0A}" destId="{7251F270-F8E3-4FE9-B377-D5C4056FB918}" srcOrd="2" destOrd="0" parTransId="{64A2B711-A78D-4BF7-BCC8-C7032C1C3CB5}" sibTransId="{853620EC-764E-4E59-9A07-753795131DB0}"/>
    <dgm:cxn modelId="{1186FEA6-207C-4694-A3B9-B8B658CEDFD1}" type="presOf" srcId="{40D7A932-F704-43F6-B7D3-632C594CAF0A}" destId="{8517F7A0-1402-4B99-AF53-F54425413A7C}" srcOrd="0" destOrd="0" presId="urn:microsoft.com/office/officeart/2005/8/layout/pyramid1#1"/>
    <dgm:cxn modelId="{4971E2A7-5D71-40D5-89B7-963D4873CA4C}" type="presOf" srcId="{59CC0844-7971-42C4-A39E-A72C6724C7CB}" destId="{DABEBFD1-85A7-4430-808F-CFAAD0FA3993}" srcOrd="0" destOrd="0" presId="urn:microsoft.com/office/officeart/2005/8/layout/pyramid1#1"/>
    <dgm:cxn modelId="{7598BBC6-6003-45E3-A795-EEBF0A9EFB0D}" type="presOf" srcId="{689B689F-02D1-462C-8E15-3D296F4269DF}" destId="{49661384-A28A-4053-8281-AF5C1EBF1EDB}" srcOrd="1" destOrd="0" presId="urn:microsoft.com/office/officeart/2005/8/layout/pyramid1#1"/>
    <dgm:cxn modelId="{517A99C9-5DF2-4B35-8D13-CFAEBBD39D86}" type="presOf" srcId="{677B5009-01FF-4388-9ACE-80583DE03B1C}" destId="{F155E144-054F-401F-A209-DC67DB34FFCD}" srcOrd="1" destOrd="0" presId="urn:microsoft.com/office/officeart/2005/8/layout/pyramid1#1"/>
    <dgm:cxn modelId="{8553BDE6-F60E-482D-B5C7-6F9B5577C8DE}" srcId="{40D7A932-F704-43F6-B7D3-632C594CAF0A}" destId="{677B5009-01FF-4388-9ACE-80583DE03B1C}" srcOrd="1" destOrd="0" parTransId="{0297E637-AECB-4992-8FAB-3BB9A741E822}" sibTransId="{8D218B1E-8DC4-405D-AB9C-F57E8222DB51}"/>
    <dgm:cxn modelId="{5C6BB3FE-B627-4C25-86FD-190CC53BE000}" type="presOf" srcId="{7251F270-F8E3-4FE9-B377-D5C4056FB918}" destId="{70BA7EE0-CE69-414B-910A-DD92ECDD82B5}" srcOrd="0" destOrd="0" presId="urn:microsoft.com/office/officeart/2005/8/layout/pyramid1#1"/>
    <dgm:cxn modelId="{02518EF4-E8EB-4E61-923C-95E601FF5EA7}" type="presParOf" srcId="{8517F7A0-1402-4B99-AF53-F54425413A7C}" destId="{C8259B15-E2AD-4504-B024-E6C02417C749}" srcOrd="0" destOrd="0" presId="urn:microsoft.com/office/officeart/2005/8/layout/pyramid1#1"/>
    <dgm:cxn modelId="{5B9CC6BE-5A74-457A-A8FF-19CA157C3DA8}" type="presParOf" srcId="{C8259B15-E2AD-4504-B024-E6C02417C749}" destId="{AD6D71B4-B4CD-425D-8F41-4F041180B5A5}" srcOrd="0" destOrd="0" presId="urn:microsoft.com/office/officeart/2005/8/layout/pyramid1#1"/>
    <dgm:cxn modelId="{145C4292-DF2C-42F3-A68C-55799F68C4B3}" type="presParOf" srcId="{C8259B15-E2AD-4504-B024-E6C02417C749}" destId="{E708EA4F-3C85-4487-AE00-CAE9AB23AF13}" srcOrd="1" destOrd="0" presId="urn:microsoft.com/office/officeart/2005/8/layout/pyramid1#1"/>
    <dgm:cxn modelId="{85A0355C-33A6-490E-AF6F-B26E21E9BF22}" type="presParOf" srcId="{8517F7A0-1402-4B99-AF53-F54425413A7C}" destId="{DD56EC8E-4D9B-4D84-B8A7-3854E23AEA43}" srcOrd="1" destOrd="0" presId="urn:microsoft.com/office/officeart/2005/8/layout/pyramid1#1"/>
    <dgm:cxn modelId="{3E09769A-E477-4B2B-B800-9C80E7B72B3B}" type="presParOf" srcId="{DD56EC8E-4D9B-4D84-B8A7-3854E23AEA43}" destId="{727BBE4E-FABB-48AA-AAD2-0318629A4584}" srcOrd="0" destOrd="0" presId="urn:microsoft.com/office/officeart/2005/8/layout/pyramid1#1"/>
    <dgm:cxn modelId="{619079D6-9519-48E7-8FDE-1580629075EF}" type="presParOf" srcId="{DD56EC8E-4D9B-4D84-B8A7-3854E23AEA43}" destId="{F155E144-054F-401F-A209-DC67DB34FFCD}" srcOrd="1" destOrd="0" presId="urn:microsoft.com/office/officeart/2005/8/layout/pyramid1#1"/>
    <dgm:cxn modelId="{0D1EBE38-34FD-4EA1-ABA5-276F7DA5BA54}" type="presParOf" srcId="{8517F7A0-1402-4B99-AF53-F54425413A7C}" destId="{737E8D48-9C9B-46F0-A016-D2BEC2EB1044}" srcOrd="2" destOrd="0" presId="urn:microsoft.com/office/officeart/2005/8/layout/pyramid1#1"/>
    <dgm:cxn modelId="{7CB72C2E-2892-476A-9112-0C9E44ADA34B}" type="presParOf" srcId="{737E8D48-9C9B-46F0-A016-D2BEC2EB1044}" destId="{70BA7EE0-CE69-414B-910A-DD92ECDD82B5}" srcOrd="0" destOrd="0" presId="urn:microsoft.com/office/officeart/2005/8/layout/pyramid1#1"/>
    <dgm:cxn modelId="{2990F2C1-CD63-478D-8B59-D9370E013D6F}" type="presParOf" srcId="{737E8D48-9C9B-46F0-A016-D2BEC2EB1044}" destId="{AB34B85B-AD72-456D-9AC6-0C9362AD5741}" srcOrd="1" destOrd="0" presId="urn:microsoft.com/office/officeart/2005/8/layout/pyramid1#1"/>
    <dgm:cxn modelId="{C8B11107-5FDD-44AA-A852-9609052B294C}" type="presParOf" srcId="{8517F7A0-1402-4B99-AF53-F54425413A7C}" destId="{3E961DA9-5E98-4FA4-BF3C-490FD37073D7}" srcOrd="3" destOrd="0" presId="urn:microsoft.com/office/officeart/2005/8/layout/pyramid1#1"/>
    <dgm:cxn modelId="{48AD0492-0F6E-4152-BFE2-6DA431940576}" type="presParOf" srcId="{3E961DA9-5E98-4FA4-BF3C-490FD37073D7}" destId="{B062758B-585A-4490-8407-FEF3B1DB90B9}" srcOrd="0" destOrd="0" presId="urn:microsoft.com/office/officeart/2005/8/layout/pyramid1#1"/>
    <dgm:cxn modelId="{6941CBAD-BA6C-4EFC-9EE3-0CBEC2A05DDE}" type="presParOf" srcId="{3E961DA9-5E98-4FA4-BF3C-490FD37073D7}" destId="{49661384-A28A-4053-8281-AF5C1EBF1EDB}" srcOrd="1" destOrd="0" presId="urn:microsoft.com/office/officeart/2005/8/layout/pyramid1#1"/>
    <dgm:cxn modelId="{33BB95D5-6596-44CA-B108-F94E185CFC36}" type="presParOf" srcId="{8517F7A0-1402-4B99-AF53-F54425413A7C}" destId="{F16D8E7C-D53A-4BE7-9C19-6F41DFFD9C26}" srcOrd="4" destOrd="0" presId="urn:microsoft.com/office/officeart/2005/8/layout/pyramid1#1"/>
    <dgm:cxn modelId="{782EFB21-C914-441D-A7D6-9B0A0371DC31}" type="presParOf" srcId="{F16D8E7C-D53A-4BE7-9C19-6F41DFFD9C26}" destId="{DABEBFD1-85A7-4430-808F-CFAAD0FA3993}" srcOrd="0" destOrd="0" presId="urn:microsoft.com/office/officeart/2005/8/layout/pyramid1#1"/>
    <dgm:cxn modelId="{F0405A39-81A5-406E-B556-A25A8D6D2FBB}" type="presParOf" srcId="{F16D8E7C-D53A-4BE7-9C19-6F41DFFD9C26}" destId="{B74796E5-522F-4AF5-846B-2B1210F0B80F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3DDEC3-4410-4A7B-A08D-B4E398522276}" type="doc">
      <dgm:prSet loTypeId="urn:microsoft.com/office/officeart/2005/8/layout/hierarchy3#1" loCatId="hierarchy" qsTypeId="urn:microsoft.com/office/officeart/2005/8/quickstyle/simple1#5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F970B406-3137-445F-A047-960BE6F8F54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竞争情况</a:t>
          </a:r>
        </a:p>
      </dgm:t>
    </dgm:pt>
    <dgm:pt modelId="{DE9920FC-ADF2-43FC-8D66-AB16E15737FC}" type="parTrans" cxnId="{B1087DEA-61B5-4965-A259-D8E8D91FB527}">
      <dgm:prSet/>
      <dgm:spPr/>
      <dgm:t>
        <a:bodyPr/>
        <a:lstStyle/>
        <a:p>
          <a:endParaRPr lang="zh-CN" altLang="en-US"/>
        </a:p>
      </dgm:t>
    </dgm:pt>
    <dgm:pt modelId="{A6DBE21A-0230-45DE-A17E-9E9D78667511}" type="sibTrans" cxnId="{B1087DEA-61B5-4965-A259-D8E8D91FB527}">
      <dgm:prSet/>
      <dgm:spPr/>
      <dgm:t>
        <a:bodyPr/>
        <a:lstStyle/>
        <a:p>
          <a:endParaRPr lang="zh-CN" altLang="en-US"/>
        </a:p>
      </dgm:t>
    </dgm:pt>
    <dgm:pt modelId="{2199E590-A466-443A-B43D-5CA7DA30B3A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2"/>
              </a:solidFill>
            </a:rPr>
            <a:t>竞争对手对比</a:t>
          </a:r>
        </a:p>
      </dgm:t>
    </dgm:pt>
    <dgm:pt modelId="{0F1D7D4E-BD8E-43C1-8F99-ED496D7A9BB4}" type="parTrans" cxnId="{2467D93F-C147-44AE-8FFD-A4522A68D644}">
      <dgm:prSet/>
      <dgm:spPr/>
      <dgm:t>
        <a:bodyPr/>
        <a:lstStyle/>
        <a:p>
          <a:endParaRPr lang="zh-CN" altLang="en-US"/>
        </a:p>
      </dgm:t>
    </dgm:pt>
    <dgm:pt modelId="{49BEF6ED-1342-41F0-807C-53E1906472B9}" type="sibTrans" cxnId="{2467D93F-C147-44AE-8FFD-A4522A68D644}">
      <dgm:prSet/>
      <dgm:spPr/>
      <dgm:t>
        <a:bodyPr/>
        <a:lstStyle/>
        <a:p>
          <a:endParaRPr lang="zh-CN" altLang="en-US"/>
        </a:p>
      </dgm:t>
    </dgm:pt>
    <dgm:pt modelId="{6BCBB4CC-CF33-49CC-96A6-39A0C798263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chemeClr val="tx2"/>
              </a:solidFill>
            </a:rPr>
            <a:t>与竞争对手比较优势和劣势</a:t>
          </a:r>
        </a:p>
      </dgm:t>
    </dgm:pt>
    <dgm:pt modelId="{B90B3733-63F9-4834-A19C-234E88FAAA87}" type="parTrans" cxnId="{5F6650BB-30C1-4503-B23B-6E242C5083B6}">
      <dgm:prSet/>
      <dgm:spPr/>
    </dgm:pt>
    <dgm:pt modelId="{5CDE96CC-AB11-414D-8286-776B56A03F7E}" type="sibTrans" cxnId="{5F6650BB-30C1-4503-B23B-6E242C5083B6}">
      <dgm:prSet/>
      <dgm:spPr/>
    </dgm:pt>
    <dgm:pt modelId="{6410EC4E-6AA5-4F68-930B-680495E49A0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2"/>
              </a:solidFill>
            </a:rPr>
            <a:t>竞争定位</a:t>
          </a:r>
        </a:p>
      </dgm:t>
    </dgm:pt>
    <dgm:pt modelId="{23807AB1-DC98-4728-B950-3E60934BA7E7}" type="parTrans" cxnId="{34A375A7-2D19-4D71-A540-AC11D561F728}">
      <dgm:prSet/>
      <dgm:spPr/>
      <dgm:t>
        <a:bodyPr/>
        <a:lstStyle/>
        <a:p>
          <a:endParaRPr lang="zh-CN" altLang="en-US"/>
        </a:p>
      </dgm:t>
    </dgm:pt>
    <dgm:pt modelId="{B19E9109-E222-453D-A601-BD15100C2B8F}" type="sibTrans" cxnId="{34A375A7-2D19-4D71-A540-AC11D561F728}">
      <dgm:prSet/>
      <dgm:spPr/>
      <dgm:t>
        <a:bodyPr/>
        <a:lstStyle/>
        <a:p>
          <a:endParaRPr lang="zh-CN" altLang="en-US"/>
        </a:p>
      </dgm:t>
    </dgm:pt>
    <dgm:pt modelId="{BA99965A-2D40-4D79-8990-EDFF24C85EE8}" type="pres">
      <dgm:prSet presAssocID="{8C3DDEC3-4410-4A7B-A08D-B4E39852227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7F4677-56D9-46C1-8D8A-E79069C61FEF}" type="pres">
      <dgm:prSet presAssocID="{F970B406-3137-445F-A047-960BE6F8F548}" presName="root" presStyleCnt="0"/>
      <dgm:spPr/>
    </dgm:pt>
    <dgm:pt modelId="{A0242BD7-40EC-4B30-A4E6-F6CADB9C4AF7}" type="pres">
      <dgm:prSet presAssocID="{F970B406-3137-445F-A047-960BE6F8F548}" presName="rootComposite" presStyleCnt="0"/>
      <dgm:spPr/>
    </dgm:pt>
    <dgm:pt modelId="{F7165120-5FFC-451F-A676-9DCAA5026EF0}" type="pres">
      <dgm:prSet presAssocID="{F970B406-3137-445F-A047-960BE6F8F548}" presName="rootText" presStyleLbl="node1" presStyleIdx="0" presStyleCnt="1"/>
      <dgm:spPr/>
    </dgm:pt>
    <dgm:pt modelId="{76A4EA41-4C04-4672-9E66-C332C13D0A8A}" type="pres">
      <dgm:prSet presAssocID="{F970B406-3137-445F-A047-960BE6F8F548}" presName="rootConnector" presStyleLbl="node1" presStyleIdx="0" presStyleCnt="1"/>
      <dgm:spPr/>
    </dgm:pt>
    <dgm:pt modelId="{F8EA77B5-FD36-4D9F-8881-E02597338EBD}" type="pres">
      <dgm:prSet presAssocID="{F970B406-3137-445F-A047-960BE6F8F548}" presName="childShape" presStyleCnt="0"/>
      <dgm:spPr/>
    </dgm:pt>
    <dgm:pt modelId="{A8F86FA2-285E-4466-A13D-4ECC369B5275}" type="pres">
      <dgm:prSet presAssocID="{0F1D7D4E-BD8E-43C1-8F99-ED496D7A9BB4}" presName="Name13" presStyleLbl="parChTrans1D2" presStyleIdx="0" presStyleCnt="3"/>
      <dgm:spPr/>
    </dgm:pt>
    <dgm:pt modelId="{8402CCB8-5F3F-4B37-9533-2CEF8B977F02}" type="pres">
      <dgm:prSet presAssocID="{2199E590-A466-443A-B43D-5CA7DA30B3AC}" presName="childText" presStyleLbl="bgAcc1" presStyleIdx="0" presStyleCnt="3" custLinFactNeighborX="-198" custLinFactNeighborY="-506">
        <dgm:presLayoutVars>
          <dgm:bulletEnabled val="1"/>
        </dgm:presLayoutVars>
      </dgm:prSet>
      <dgm:spPr/>
    </dgm:pt>
    <dgm:pt modelId="{EED5D9F9-661B-48A7-89F7-6A062F04DF55}" type="pres">
      <dgm:prSet presAssocID="{B90B3733-63F9-4834-A19C-234E88FAAA87}" presName="Name13" presStyleLbl="parChTrans1D2" presStyleIdx="1" presStyleCnt="3"/>
      <dgm:spPr/>
    </dgm:pt>
    <dgm:pt modelId="{905C5416-EB0E-480C-990A-03BE70AC8ECF}" type="pres">
      <dgm:prSet presAssocID="{6BCBB4CC-CF33-49CC-96A6-39A0C7982638}" presName="childText" presStyleLbl="bgAcc1" presStyleIdx="1" presStyleCnt="3" custLinFactNeighborX="711" custLinFactNeighborY="-3479">
        <dgm:presLayoutVars>
          <dgm:bulletEnabled val="1"/>
        </dgm:presLayoutVars>
      </dgm:prSet>
      <dgm:spPr/>
    </dgm:pt>
    <dgm:pt modelId="{6FC5009F-DE3F-4EA7-8B97-755BF90691C6}" type="pres">
      <dgm:prSet presAssocID="{23807AB1-DC98-4728-B950-3E60934BA7E7}" presName="Name13" presStyleLbl="parChTrans1D2" presStyleIdx="2" presStyleCnt="3"/>
      <dgm:spPr/>
    </dgm:pt>
    <dgm:pt modelId="{8ED2A45B-0F28-4738-BACC-E7567F498BC0}" type="pres">
      <dgm:prSet presAssocID="{6410EC4E-6AA5-4F68-930B-680495E49A0B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7CCF3601-0463-41B5-A031-350C84A3A254}" type="presOf" srcId="{6410EC4E-6AA5-4F68-930B-680495E49A0B}" destId="{8ED2A45B-0F28-4738-BACC-E7567F498BC0}" srcOrd="0" destOrd="0" presId="urn:microsoft.com/office/officeart/2005/8/layout/hierarchy3#1"/>
    <dgm:cxn modelId="{5598A304-DCC2-4B53-9825-DCD73A5A294F}" type="presOf" srcId="{F970B406-3137-445F-A047-960BE6F8F548}" destId="{76A4EA41-4C04-4672-9E66-C332C13D0A8A}" srcOrd="2" destOrd="0" presId="urn:microsoft.com/office/officeart/2005/8/layout/hierarchy3#1"/>
    <dgm:cxn modelId="{2467D93F-C147-44AE-8FFD-A4522A68D644}" srcId="{F970B406-3137-445F-A047-960BE6F8F548}" destId="{2199E590-A466-443A-B43D-5CA7DA30B3AC}" srcOrd="0" destOrd="0" parTransId="{0F1D7D4E-BD8E-43C1-8F99-ED496D7A9BB4}" sibTransId="{49BEF6ED-1342-41F0-807C-53E1906472B9}"/>
    <dgm:cxn modelId="{5170CE78-EFF9-41B9-8548-F6DBF6F3E4DA}" type="presOf" srcId="{6BCBB4CC-CF33-49CC-96A6-39A0C7982638}" destId="{905C5416-EB0E-480C-990A-03BE70AC8ECF}" srcOrd="0" destOrd="0" presId="urn:microsoft.com/office/officeart/2005/8/layout/hierarchy3#1"/>
    <dgm:cxn modelId="{B861237B-B566-44AE-9361-584A8AE0ABB3}" type="presOf" srcId="{0F1D7D4E-BD8E-43C1-8F99-ED496D7A9BB4}" destId="{A8F86FA2-285E-4466-A13D-4ECC369B5275}" srcOrd="0" destOrd="0" presId="urn:microsoft.com/office/officeart/2005/8/layout/hierarchy3#1"/>
    <dgm:cxn modelId="{5FF851A3-5007-4720-B71F-8B5F2F08F2DD}" type="presOf" srcId="{B90B3733-63F9-4834-A19C-234E88FAAA87}" destId="{EED5D9F9-661B-48A7-89F7-6A062F04DF55}" srcOrd="0" destOrd="0" presId="urn:microsoft.com/office/officeart/2005/8/layout/hierarchy3#1"/>
    <dgm:cxn modelId="{0F7D71A5-1B66-4F9A-90C6-3EEE9661E0F3}" type="presOf" srcId="{2199E590-A466-443A-B43D-5CA7DA30B3AC}" destId="{8402CCB8-5F3F-4B37-9533-2CEF8B977F02}" srcOrd="0" destOrd="0" presId="urn:microsoft.com/office/officeart/2005/8/layout/hierarchy3#1"/>
    <dgm:cxn modelId="{34A375A7-2D19-4D71-A540-AC11D561F728}" srcId="{F970B406-3137-445F-A047-960BE6F8F548}" destId="{6410EC4E-6AA5-4F68-930B-680495E49A0B}" srcOrd="2" destOrd="0" parTransId="{23807AB1-DC98-4728-B950-3E60934BA7E7}" sibTransId="{B19E9109-E222-453D-A601-BD15100C2B8F}"/>
    <dgm:cxn modelId="{5F6650BB-30C1-4503-B23B-6E242C5083B6}" srcId="{F970B406-3137-445F-A047-960BE6F8F548}" destId="{6BCBB4CC-CF33-49CC-96A6-39A0C7982638}" srcOrd="1" destOrd="0" parTransId="{B90B3733-63F9-4834-A19C-234E88FAAA87}" sibTransId="{5CDE96CC-AB11-414D-8286-776B56A03F7E}"/>
    <dgm:cxn modelId="{08A2ADE3-E559-4A3F-A9B8-0D61F46216A8}" type="presOf" srcId="{F970B406-3137-445F-A047-960BE6F8F548}" destId="{A0242BD7-40EC-4B30-A4E6-F6CADB9C4AF7}" srcOrd="0" destOrd="0" presId="urn:microsoft.com/office/officeart/2005/8/layout/hierarchy3#1"/>
    <dgm:cxn modelId="{C25E37E6-5E14-4389-8D2D-CD3CDC5AF27D}" type="presOf" srcId="{23807AB1-DC98-4728-B950-3E60934BA7E7}" destId="{6FC5009F-DE3F-4EA7-8B97-755BF90691C6}" srcOrd="0" destOrd="0" presId="urn:microsoft.com/office/officeart/2005/8/layout/hierarchy3#1"/>
    <dgm:cxn modelId="{B1087DEA-61B5-4965-A259-D8E8D91FB527}" srcId="{8C3DDEC3-4410-4A7B-A08D-B4E398522276}" destId="{F970B406-3137-445F-A047-960BE6F8F548}" srcOrd="0" destOrd="0" parTransId="{DE9920FC-ADF2-43FC-8D66-AB16E15737FC}" sibTransId="{A6DBE21A-0230-45DE-A17E-9E9D78667511}"/>
    <dgm:cxn modelId="{7BEC90ED-DB20-42F5-B0F6-42877EB293A0}" type="presOf" srcId="{8C3DDEC3-4410-4A7B-A08D-B4E398522276}" destId="{BA99965A-2D40-4D79-8990-EDFF24C85EE8}" srcOrd="0" destOrd="0" presId="urn:microsoft.com/office/officeart/2005/8/layout/hierarchy3#1"/>
    <dgm:cxn modelId="{16A676FE-F9D7-4223-958D-126FFD84BAD0}" type="presOf" srcId="{F970B406-3137-445F-A047-960BE6F8F548}" destId="{F7165120-5FFC-451F-A676-9DCAA5026EF0}" srcOrd="1" destOrd="0" presId="urn:microsoft.com/office/officeart/2005/8/layout/hierarchy3#1"/>
    <dgm:cxn modelId="{4BE8C157-65D6-4785-B28C-D4774B76D0B3}" type="presParOf" srcId="{BA99965A-2D40-4D79-8990-EDFF24C85EE8}" destId="{687F4677-56D9-46C1-8D8A-E79069C61FEF}" srcOrd="0" destOrd="0" presId="urn:microsoft.com/office/officeart/2005/8/layout/hierarchy3#1"/>
    <dgm:cxn modelId="{E8934231-98F4-4984-B932-BE35C977C376}" type="presParOf" srcId="{687F4677-56D9-46C1-8D8A-E79069C61FEF}" destId="{A0242BD7-40EC-4B30-A4E6-F6CADB9C4AF7}" srcOrd="0" destOrd="0" presId="urn:microsoft.com/office/officeart/2005/8/layout/hierarchy3#1"/>
    <dgm:cxn modelId="{3848C02D-5903-42A4-91FD-5929B3F60B3E}" type="presParOf" srcId="{A0242BD7-40EC-4B30-A4E6-F6CADB9C4AF7}" destId="{F7165120-5FFC-451F-A676-9DCAA5026EF0}" srcOrd="0" destOrd="0" presId="urn:microsoft.com/office/officeart/2005/8/layout/hierarchy3#1"/>
    <dgm:cxn modelId="{A62B589A-07CA-46B5-A87E-7B62D0F0D601}" type="presParOf" srcId="{A0242BD7-40EC-4B30-A4E6-F6CADB9C4AF7}" destId="{76A4EA41-4C04-4672-9E66-C332C13D0A8A}" srcOrd="1" destOrd="0" presId="urn:microsoft.com/office/officeart/2005/8/layout/hierarchy3#1"/>
    <dgm:cxn modelId="{AB088701-2441-44BA-B843-B1EC53C7CB99}" type="presParOf" srcId="{687F4677-56D9-46C1-8D8A-E79069C61FEF}" destId="{F8EA77B5-FD36-4D9F-8881-E02597338EBD}" srcOrd="1" destOrd="0" presId="urn:microsoft.com/office/officeart/2005/8/layout/hierarchy3#1"/>
    <dgm:cxn modelId="{85001FCA-55E8-4073-AA12-60B6E5C6911C}" type="presParOf" srcId="{F8EA77B5-FD36-4D9F-8881-E02597338EBD}" destId="{A8F86FA2-285E-4466-A13D-4ECC369B5275}" srcOrd="0" destOrd="0" presId="urn:microsoft.com/office/officeart/2005/8/layout/hierarchy3#1"/>
    <dgm:cxn modelId="{DC67E8DF-D4E3-4A15-BDA4-E750874AE6B5}" type="presParOf" srcId="{F8EA77B5-FD36-4D9F-8881-E02597338EBD}" destId="{8402CCB8-5F3F-4B37-9533-2CEF8B977F02}" srcOrd="1" destOrd="0" presId="urn:microsoft.com/office/officeart/2005/8/layout/hierarchy3#1"/>
    <dgm:cxn modelId="{0C2F76FA-5718-434A-8342-D228BBD56DF1}" type="presParOf" srcId="{F8EA77B5-FD36-4D9F-8881-E02597338EBD}" destId="{EED5D9F9-661B-48A7-89F7-6A062F04DF55}" srcOrd="2" destOrd="0" presId="urn:microsoft.com/office/officeart/2005/8/layout/hierarchy3#1"/>
    <dgm:cxn modelId="{6CE4E501-E253-4DDB-8FBE-084B255F9074}" type="presParOf" srcId="{F8EA77B5-FD36-4D9F-8881-E02597338EBD}" destId="{905C5416-EB0E-480C-990A-03BE70AC8ECF}" srcOrd="3" destOrd="0" presId="urn:microsoft.com/office/officeart/2005/8/layout/hierarchy3#1"/>
    <dgm:cxn modelId="{E88010D5-E77F-4EB1-95A8-B17AA8EB7523}" type="presParOf" srcId="{F8EA77B5-FD36-4D9F-8881-E02597338EBD}" destId="{6FC5009F-DE3F-4EA7-8B97-755BF90691C6}" srcOrd="4" destOrd="0" presId="urn:microsoft.com/office/officeart/2005/8/layout/hierarchy3#1"/>
    <dgm:cxn modelId="{5F426348-72F6-4F3F-99E1-B2208FB75012}" type="presParOf" srcId="{F8EA77B5-FD36-4D9F-8881-E02597338EBD}" destId="{8ED2A45B-0F28-4738-BACC-E7567F498BC0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9E38-B053-4501-BD89-EB8E5A6A61CD}">
      <dsp:nvSpPr>
        <dsp:cNvPr id="0" name=""/>
        <dsp:cNvSpPr/>
      </dsp:nvSpPr>
      <dsp:spPr bwMode="white">
        <a:xfrm>
          <a:off x="2377502" y="508393"/>
          <a:ext cx="1893928" cy="12632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交易型网站</a:t>
          </a:r>
        </a:p>
      </dsp:txBody>
      <dsp:txXfrm>
        <a:off x="2680531" y="508393"/>
        <a:ext cx="1590899" cy="1263250"/>
      </dsp:txXfrm>
    </dsp:sp>
    <dsp:sp modelId="{01119332-89A2-4784-81C1-FF89BAFEA3B2}">
      <dsp:nvSpPr>
        <dsp:cNvPr id="0" name=""/>
        <dsp:cNvSpPr/>
      </dsp:nvSpPr>
      <dsp:spPr bwMode="white">
        <a:xfrm>
          <a:off x="2377502" y="1771643"/>
          <a:ext cx="1893928" cy="1263250"/>
        </a:xfrm>
        <a:prstGeom prst="rect">
          <a:avLst/>
        </a:prstGeom>
        <a:solidFill>
          <a:schemeClr val="accent2">
            <a:tint val="40000"/>
            <a:alpha val="90000"/>
            <a:hueOff val="12920"/>
            <a:satOff val="10261"/>
            <a:lumOff val="132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920"/>
              <a:satOff val="10261"/>
              <a:lumOff val="1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>
              <a:sym typeface="+mn-ea"/>
            </a:rPr>
            <a:t>综合型社交网站</a:t>
          </a:r>
          <a:endParaRPr lang="zh-CN" altLang="en-US" sz="2800" kern="1200"/>
        </a:p>
      </dsp:txBody>
      <dsp:txXfrm>
        <a:off x="2680531" y="1771643"/>
        <a:ext cx="1590899" cy="1263250"/>
      </dsp:txXfrm>
    </dsp:sp>
    <dsp:sp modelId="{92447B8B-B043-4F04-A3B7-D0DE831D4431}">
      <dsp:nvSpPr>
        <dsp:cNvPr id="0" name=""/>
        <dsp:cNvSpPr/>
      </dsp:nvSpPr>
      <dsp:spPr bwMode="white">
        <a:xfrm>
          <a:off x="1367407" y="3346"/>
          <a:ext cx="1262618" cy="12626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/>
            <a:t>平台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/>
            <a:t>类型</a:t>
          </a:r>
        </a:p>
      </dsp:txBody>
      <dsp:txXfrm>
        <a:off x="1552313" y="188252"/>
        <a:ext cx="892806" cy="892806"/>
      </dsp:txXfrm>
    </dsp:sp>
    <dsp:sp modelId="{B4EA86C9-9645-41DF-AB1C-E026D8E8F43F}">
      <dsp:nvSpPr>
        <dsp:cNvPr id="0" name=""/>
        <dsp:cNvSpPr/>
      </dsp:nvSpPr>
      <dsp:spPr bwMode="white">
        <a:xfrm>
          <a:off x="5534049" y="508393"/>
          <a:ext cx="1893928" cy="1263250"/>
        </a:xfrm>
        <a:prstGeom prst="rect">
          <a:avLst/>
        </a:prstGeom>
        <a:solidFill>
          <a:schemeClr val="accent2">
            <a:tint val="40000"/>
            <a:alpha val="90000"/>
            <a:hueOff val="25840"/>
            <a:satOff val="20522"/>
            <a:lumOff val="265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840"/>
              <a:satOff val="20522"/>
              <a:lumOff val="26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国际交易网站</a:t>
          </a:r>
        </a:p>
      </dsp:txBody>
      <dsp:txXfrm>
        <a:off x="5837077" y="508393"/>
        <a:ext cx="1590899" cy="1263250"/>
      </dsp:txXfrm>
    </dsp:sp>
    <dsp:sp modelId="{9C36922A-5FA7-4B49-8BAB-B4B99DE5740F}">
      <dsp:nvSpPr>
        <dsp:cNvPr id="0" name=""/>
        <dsp:cNvSpPr/>
      </dsp:nvSpPr>
      <dsp:spPr bwMode="white">
        <a:xfrm>
          <a:off x="5534049" y="1771643"/>
          <a:ext cx="1893928" cy="1263250"/>
        </a:xfrm>
        <a:prstGeom prst="rect">
          <a:avLst/>
        </a:prstGeom>
        <a:solidFill>
          <a:schemeClr val="accent2">
            <a:tint val="40000"/>
            <a:alpha val="90000"/>
            <a:hueOff val="38760"/>
            <a:satOff val="30782"/>
            <a:lumOff val="39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8760"/>
              <a:satOff val="30782"/>
              <a:lumOff val="39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>
              <a:sym typeface="+mn-ea"/>
            </a:rPr>
            <a:t>国内交易网站</a:t>
          </a:r>
        </a:p>
      </dsp:txBody>
      <dsp:txXfrm>
        <a:off x="5837077" y="1771643"/>
        <a:ext cx="1590899" cy="1263250"/>
      </dsp:txXfrm>
    </dsp:sp>
    <dsp:sp modelId="{16FDA018-2351-467D-AE19-F320A2F12253}">
      <dsp:nvSpPr>
        <dsp:cNvPr id="0" name=""/>
        <dsp:cNvSpPr/>
      </dsp:nvSpPr>
      <dsp:spPr bwMode="white">
        <a:xfrm>
          <a:off x="5534049" y="3034893"/>
          <a:ext cx="1893928" cy="1263250"/>
        </a:xfrm>
        <a:prstGeom prst="rect">
          <a:avLst/>
        </a:prstGeom>
        <a:solidFill>
          <a:schemeClr val="accent2">
            <a:tint val="40000"/>
            <a:alpha val="90000"/>
            <a:hueOff val="51680"/>
            <a:satOff val="41043"/>
            <a:lumOff val="531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1680"/>
              <a:satOff val="41043"/>
              <a:lumOff val="5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>
              <a:sym typeface="+mn-ea"/>
            </a:rPr>
            <a:t>专业品类交易网站</a:t>
          </a:r>
        </a:p>
      </dsp:txBody>
      <dsp:txXfrm>
        <a:off x="5837077" y="3034893"/>
        <a:ext cx="1590899" cy="1263250"/>
      </dsp:txXfrm>
    </dsp:sp>
    <dsp:sp modelId="{789C2E5F-53BE-4B9F-8B8F-155498EB6E4B}">
      <dsp:nvSpPr>
        <dsp:cNvPr id="0" name=""/>
        <dsp:cNvSpPr/>
      </dsp:nvSpPr>
      <dsp:spPr bwMode="white">
        <a:xfrm>
          <a:off x="4523954" y="3346"/>
          <a:ext cx="1262618" cy="1262618"/>
        </a:xfrm>
        <a:prstGeom prst="ellipse">
          <a:avLst/>
        </a:prstGeom>
        <a:solidFill>
          <a:schemeClr val="accent2">
            <a:hueOff val="193851"/>
            <a:satOff val="74218"/>
            <a:lumOff val="241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/>
            <a:t>服务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/>
            <a:t>范围</a:t>
          </a:r>
        </a:p>
      </dsp:txBody>
      <dsp:txXfrm>
        <a:off x="4708860" y="188252"/>
        <a:ext cx="892806" cy="892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BD932-985D-4E5B-A0C5-9B8CC977C2DC}">
      <dsp:nvSpPr>
        <dsp:cNvPr id="0" name=""/>
        <dsp:cNvSpPr/>
      </dsp:nvSpPr>
      <dsp:spPr bwMode="white">
        <a:xfrm>
          <a:off x="1097134" y="227591"/>
          <a:ext cx="5676124" cy="177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hemeClr val="accent1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01446" tIns="87630" rIns="87630" bIns="8763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dk1"/>
              </a:solidFill>
            </a:rPr>
            <a:t>人口属性：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dk1"/>
              </a:solidFill>
            </a:rPr>
            <a:t>地域、年龄、性别、文化、职业、收入、生活习惯、消费习惯等</a:t>
          </a:r>
        </a:p>
      </dsp:txBody>
      <dsp:txXfrm>
        <a:off x="1097134" y="227591"/>
        <a:ext cx="5676124" cy="1773789"/>
      </dsp:txXfrm>
    </dsp:sp>
    <dsp:sp modelId="{28ADC5EC-F0D3-4E8C-B6D5-614114BB7A84}">
      <dsp:nvSpPr>
        <dsp:cNvPr id="0" name=""/>
        <dsp:cNvSpPr/>
      </dsp:nvSpPr>
      <dsp:spPr bwMode="white">
        <a:xfrm>
          <a:off x="860628" y="-28623"/>
          <a:ext cx="1241652" cy="18624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</dsp:sp>
    <dsp:sp modelId="{7DB282D5-F713-4A85-A4CF-FCCD1C2C3C3D}">
      <dsp:nvSpPr>
        <dsp:cNvPr id="0" name=""/>
        <dsp:cNvSpPr/>
      </dsp:nvSpPr>
      <dsp:spPr bwMode="white">
        <a:xfrm>
          <a:off x="1097134" y="2528384"/>
          <a:ext cx="5676124" cy="177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hemeClr val="accent1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01446" tIns="87630" rIns="87630" bIns="8763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dk1"/>
              </a:solidFill>
            </a:rPr>
            <a:t>产品行为：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dk1"/>
              </a:solidFill>
            </a:rPr>
            <a:t>产品类别、活跃频率、产品喜好、产品驱动、使用习惯、产品消费等</a:t>
          </a:r>
        </a:p>
      </dsp:txBody>
      <dsp:txXfrm>
        <a:off x="1097134" y="2528384"/>
        <a:ext cx="5676124" cy="1773789"/>
      </dsp:txXfrm>
    </dsp:sp>
    <dsp:sp modelId="{E540E1E5-3190-4D7A-924E-F3721DD42C80}">
      <dsp:nvSpPr>
        <dsp:cNvPr id="0" name=""/>
        <dsp:cNvSpPr/>
      </dsp:nvSpPr>
      <dsp:spPr bwMode="white">
        <a:xfrm>
          <a:off x="860628" y="2272170"/>
          <a:ext cx="1241652" cy="18624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1ED5B-86C5-4F33-9AFB-CF29287F5ADA}">
      <dsp:nvSpPr>
        <dsp:cNvPr id="0" name=""/>
        <dsp:cNvSpPr/>
      </dsp:nvSpPr>
      <dsp:spPr>
        <a:xfrm rot="16200000">
          <a:off x="-704727" y="704727"/>
          <a:ext cx="3708400" cy="2298944"/>
        </a:xfrm>
        <a:prstGeom prst="flowChartManualOperati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6990" bIns="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4500" kern="1200">
              <a:solidFill>
                <a:schemeClr val="tx2"/>
              </a:solidFill>
            </a:rPr>
            <a:t>精准营销</a:t>
          </a:r>
        </a:p>
      </dsp:txBody>
      <dsp:txXfrm rot="5400000">
        <a:off x="1" y="741679"/>
        <a:ext cx="2298944" cy="2225040"/>
      </dsp:txXfrm>
    </dsp:sp>
    <dsp:sp modelId="{CB90536C-45AA-4FBE-BCAF-99890DDD97C8}">
      <dsp:nvSpPr>
        <dsp:cNvPr id="0" name=""/>
        <dsp:cNvSpPr/>
      </dsp:nvSpPr>
      <dsp:spPr>
        <a:xfrm rot="16200000">
          <a:off x="1767522" y="704727"/>
          <a:ext cx="3708400" cy="2298944"/>
        </a:xfrm>
        <a:prstGeom prst="flowChartManualOperati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6990" bIns="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500" kern="1200">
              <a:solidFill>
                <a:schemeClr val="tx2"/>
              </a:solidFill>
            </a:rPr>
            <a:t>私人定制</a:t>
          </a:r>
        </a:p>
      </dsp:txBody>
      <dsp:txXfrm rot="5400000">
        <a:off x="2472250" y="741679"/>
        <a:ext cx="2298944" cy="2225040"/>
      </dsp:txXfrm>
    </dsp:sp>
    <dsp:sp modelId="{35A89FA7-451D-44F0-A02E-1277ECD1BBE6}">
      <dsp:nvSpPr>
        <dsp:cNvPr id="0" name=""/>
        <dsp:cNvSpPr/>
      </dsp:nvSpPr>
      <dsp:spPr>
        <a:xfrm rot="16200000">
          <a:off x="4238888" y="704727"/>
          <a:ext cx="3708400" cy="2298944"/>
        </a:xfrm>
        <a:prstGeom prst="flowChartManualOperati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6990" bIns="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500" kern="1200">
              <a:solidFill>
                <a:schemeClr val="tx2"/>
              </a:solidFill>
            </a:rPr>
            <a:t>完善产品运营</a:t>
          </a:r>
        </a:p>
      </dsp:txBody>
      <dsp:txXfrm rot="5400000">
        <a:off x="4943616" y="741679"/>
        <a:ext cx="2298944" cy="2225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71B4-B4CD-425D-8F41-4F041180B5A5}">
      <dsp:nvSpPr>
        <dsp:cNvPr id="0" name=""/>
        <dsp:cNvSpPr/>
      </dsp:nvSpPr>
      <dsp:spPr bwMode="white">
        <a:xfrm>
          <a:off x="2959100" y="0"/>
          <a:ext cx="1479549" cy="1050798"/>
        </a:xfrm>
        <a:prstGeom prst="trapezoid">
          <a:avLst>
            <a:gd name="adj" fmla="val 70401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/>
            <a:t>自我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/>
            <a:t>实现需求</a:t>
          </a:r>
        </a:p>
      </dsp:txBody>
      <dsp:txXfrm>
        <a:off x="2959100" y="0"/>
        <a:ext cx="1479549" cy="1050798"/>
      </dsp:txXfrm>
    </dsp:sp>
    <dsp:sp modelId="{727BBE4E-FABB-48AA-AAD2-0318629A4584}">
      <dsp:nvSpPr>
        <dsp:cNvPr id="0" name=""/>
        <dsp:cNvSpPr/>
      </dsp:nvSpPr>
      <dsp:spPr bwMode="white">
        <a:xfrm>
          <a:off x="2219325" y="1050797"/>
          <a:ext cx="2959099" cy="1050798"/>
        </a:xfrm>
        <a:prstGeom prst="trapezoid">
          <a:avLst>
            <a:gd name="adj" fmla="val 70401"/>
          </a:avLst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altLang="en-US" sz="3600" kern="1200"/>
            <a:t>尊重需求</a:t>
          </a:r>
        </a:p>
      </dsp:txBody>
      <dsp:txXfrm>
        <a:off x="2737167" y="1050797"/>
        <a:ext cx="1923415" cy="1050798"/>
      </dsp:txXfrm>
    </dsp:sp>
    <dsp:sp modelId="{70BA7EE0-CE69-414B-910A-DD92ECDD82B5}">
      <dsp:nvSpPr>
        <dsp:cNvPr id="0" name=""/>
        <dsp:cNvSpPr/>
      </dsp:nvSpPr>
      <dsp:spPr bwMode="white">
        <a:xfrm>
          <a:off x="1479550" y="2101596"/>
          <a:ext cx="4438649" cy="1050798"/>
        </a:xfrm>
        <a:prstGeom prst="trapezoid">
          <a:avLst>
            <a:gd name="adj" fmla="val 70401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altLang="en-US" sz="3600" kern="1200"/>
            <a:t>社交需求</a:t>
          </a:r>
        </a:p>
      </dsp:txBody>
      <dsp:txXfrm>
        <a:off x="2256313" y="2101596"/>
        <a:ext cx="2885122" cy="1050798"/>
      </dsp:txXfrm>
    </dsp:sp>
    <dsp:sp modelId="{B062758B-585A-4490-8407-FEF3B1DB90B9}">
      <dsp:nvSpPr>
        <dsp:cNvPr id="0" name=""/>
        <dsp:cNvSpPr/>
      </dsp:nvSpPr>
      <dsp:spPr bwMode="white">
        <a:xfrm>
          <a:off x="739775" y="3152394"/>
          <a:ext cx="5918199" cy="1050798"/>
        </a:xfrm>
        <a:prstGeom prst="trapezoid">
          <a:avLst>
            <a:gd name="adj" fmla="val 70401"/>
          </a:avLst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安全需求</a:t>
          </a:r>
        </a:p>
      </dsp:txBody>
      <dsp:txXfrm>
        <a:off x="1775459" y="3152394"/>
        <a:ext cx="3846830" cy="1050798"/>
      </dsp:txXfrm>
    </dsp:sp>
    <dsp:sp modelId="{DABEBFD1-85A7-4430-808F-CFAAD0FA3993}">
      <dsp:nvSpPr>
        <dsp:cNvPr id="0" name=""/>
        <dsp:cNvSpPr/>
      </dsp:nvSpPr>
      <dsp:spPr bwMode="white">
        <a:xfrm>
          <a:off x="0" y="4203192"/>
          <a:ext cx="7397750" cy="1050798"/>
        </a:xfrm>
        <a:prstGeom prst="trapezoid">
          <a:avLst>
            <a:gd name="adj" fmla="val 70401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生理需求</a:t>
          </a:r>
        </a:p>
      </dsp:txBody>
      <dsp:txXfrm>
        <a:off x="1294606" y="4203192"/>
        <a:ext cx="4808537" cy="1050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5120-5FFC-451F-A676-9DCAA5026EF0}">
      <dsp:nvSpPr>
        <dsp:cNvPr id="0" name=""/>
        <dsp:cNvSpPr/>
      </dsp:nvSpPr>
      <dsp:spPr>
        <a:xfrm>
          <a:off x="2432929" y="1730"/>
          <a:ext cx="2006746" cy="1003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/>
            <a:t>竞争情况</a:t>
          </a:r>
        </a:p>
      </dsp:txBody>
      <dsp:txXfrm>
        <a:off x="2462317" y="31118"/>
        <a:ext cx="1947970" cy="944597"/>
      </dsp:txXfrm>
    </dsp:sp>
    <dsp:sp modelId="{A8F86FA2-285E-4466-A13D-4ECC369B5275}">
      <dsp:nvSpPr>
        <dsp:cNvPr id="0" name=""/>
        <dsp:cNvSpPr/>
      </dsp:nvSpPr>
      <dsp:spPr>
        <a:xfrm>
          <a:off x="2633603" y="1005103"/>
          <a:ext cx="197496" cy="74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453"/>
              </a:lnTo>
              <a:lnTo>
                <a:pt x="197496" y="747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CCB8-5F3F-4B37-9533-2CEF8B977F02}">
      <dsp:nvSpPr>
        <dsp:cNvPr id="0" name=""/>
        <dsp:cNvSpPr/>
      </dsp:nvSpPr>
      <dsp:spPr>
        <a:xfrm>
          <a:off x="2831099" y="1250870"/>
          <a:ext cx="1605397" cy="100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>
              <a:solidFill>
                <a:schemeClr val="tx2"/>
              </a:solidFill>
            </a:rPr>
            <a:t>竞争对手对比</a:t>
          </a:r>
        </a:p>
      </dsp:txBody>
      <dsp:txXfrm>
        <a:off x="2860487" y="1280258"/>
        <a:ext cx="1546621" cy="944597"/>
      </dsp:txXfrm>
    </dsp:sp>
    <dsp:sp modelId="{EED5D9F9-661B-48A7-89F7-6A062F04DF55}">
      <dsp:nvSpPr>
        <dsp:cNvPr id="0" name=""/>
        <dsp:cNvSpPr/>
      </dsp:nvSpPr>
      <dsp:spPr>
        <a:xfrm>
          <a:off x="2633603" y="1005103"/>
          <a:ext cx="212089" cy="197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839"/>
              </a:lnTo>
              <a:lnTo>
                <a:pt x="212089" y="1971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C5416-EB0E-480C-990A-03BE70AC8ECF}">
      <dsp:nvSpPr>
        <dsp:cNvPr id="0" name=""/>
        <dsp:cNvSpPr/>
      </dsp:nvSpPr>
      <dsp:spPr>
        <a:xfrm>
          <a:off x="2845692" y="2475256"/>
          <a:ext cx="1605397" cy="100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b="1" kern="1200">
              <a:solidFill>
                <a:schemeClr val="tx2"/>
              </a:solidFill>
            </a:rPr>
            <a:t>与竞争对手比较优势和劣势</a:t>
          </a:r>
        </a:p>
      </dsp:txBody>
      <dsp:txXfrm>
        <a:off x="2875080" y="2504644"/>
        <a:ext cx="1546621" cy="944597"/>
      </dsp:txXfrm>
    </dsp:sp>
    <dsp:sp modelId="{6FC5009F-DE3F-4EA7-8B97-755BF90691C6}">
      <dsp:nvSpPr>
        <dsp:cNvPr id="0" name=""/>
        <dsp:cNvSpPr/>
      </dsp:nvSpPr>
      <dsp:spPr>
        <a:xfrm>
          <a:off x="2633603" y="1005103"/>
          <a:ext cx="200674" cy="3260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0963"/>
              </a:lnTo>
              <a:lnTo>
                <a:pt x="200674" y="3260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2A45B-0F28-4738-BACC-E7567F498BC0}">
      <dsp:nvSpPr>
        <dsp:cNvPr id="0" name=""/>
        <dsp:cNvSpPr/>
      </dsp:nvSpPr>
      <dsp:spPr>
        <a:xfrm>
          <a:off x="2834278" y="3764381"/>
          <a:ext cx="1605397" cy="100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>
              <a:solidFill>
                <a:schemeClr val="tx2"/>
              </a:solidFill>
            </a:rPr>
            <a:t>竞争定位</a:t>
          </a:r>
        </a:p>
      </dsp:txBody>
      <dsp:txXfrm>
        <a:off x="2863666" y="3793769"/>
        <a:ext cx="1546621" cy="94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单击此处编辑母版文本样式</a:t>
            </a: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第二级</a:t>
            </a: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第三级</a:t>
            </a: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第四级</a:t>
            </a: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lstStyle/>
          <a:p>
            <a:pPr lvl="0"/>
            <a:endParaRPr lang="zh-CN" altLang="en-US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zh-CN" altLang="en-US" sz="1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7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indent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indent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indent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28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007" y="2420888"/>
            <a:ext cx="6334126" cy="863600"/>
          </a:xfrm>
        </p:spPr>
        <p:txBody>
          <a:bodyPr/>
          <a:lstStyle>
            <a:lvl1pPr algn="ctr">
              <a:defRPr sz="3600"/>
            </a:lvl1pPr>
          </a:lstStyle>
          <a:p>
            <a:pPr lvl="0" fontAlgn="base"/>
            <a:r>
              <a:rPr lang="zh-CN" strike="noStrike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5594" y="3500390"/>
            <a:ext cx="6335712" cy="647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 fontAlgn="base"/>
            <a:r>
              <a:rPr lang="zh-CN" strike="noStrike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5" y="908053"/>
            <a:ext cx="2743201" cy="521811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908053"/>
            <a:ext cx="8081963" cy="52181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6550" y="2886075"/>
            <a:ext cx="10604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 descr="PPECLOGO-eff-0-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1213" y="2757488"/>
            <a:ext cx="1095375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PPECLOGO-eff-0-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9813" y="1447800"/>
            <a:ext cx="3014662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PPECLOGO-eff-0-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7225" y="3770313"/>
            <a:ext cx="52387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PECLOGO-eff-0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7113" y="2903538"/>
            <a:ext cx="400050" cy="30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PECLOGO-eff-0-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78438" y="2574925"/>
            <a:ext cx="981075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PPECLOGO-eff-5-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62313" y="3206750"/>
            <a:ext cx="14779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PPECLOGO-eff-5-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53050" y="3446463"/>
            <a:ext cx="1833563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PPECLOGO-eff-5-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85363" y="2725738"/>
            <a:ext cx="11176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PPECLOGO-eff-0-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42263" y="3624263"/>
            <a:ext cx="522287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PPECLOGO-eff-0-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255375" y="2365375"/>
            <a:ext cx="522288" cy="39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 descr="PPECLOGO-eff2-1-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4225" y="2795588"/>
            <a:ext cx="1697038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 descr="PPECLOGO-eff2-1-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83038" y="2786063"/>
            <a:ext cx="43815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PPECLOGO-eff2-1-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20113" y="3325813"/>
            <a:ext cx="703262" cy="58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 descr="PPECLOGO-eff2-1-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39250" y="2909888"/>
            <a:ext cx="360363" cy="30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PPECLOGO-eff2-1-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45663" y="3446463"/>
            <a:ext cx="280987" cy="236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007" y="2420888"/>
            <a:ext cx="6334126" cy="863600"/>
          </a:xfrm>
        </p:spPr>
        <p:txBody>
          <a:bodyPr/>
          <a:lstStyle>
            <a:lvl1pPr algn="ctr">
              <a:defRPr sz="3600"/>
            </a:lvl1pPr>
          </a:lstStyle>
          <a:p>
            <a:pPr lvl="0" fontAlgn="base"/>
            <a:r>
              <a:rPr lang="zh-CN" strike="noStrike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5594" y="3500390"/>
            <a:ext cx="6335712" cy="647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 fontAlgn="base"/>
            <a:r>
              <a:rPr lang="zh-CN" strike="noStrike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163" y="144463"/>
            <a:ext cx="11404600" cy="6111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tx1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 rot="16200000" flipV="1">
            <a:off x="80963" y="144463"/>
            <a:ext cx="611188" cy="611188"/>
          </a:xfrm>
          <a:prstGeom prst="roundRect">
            <a:avLst>
              <a:gd name="adj" fmla="val 503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" y="230188"/>
            <a:ext cx="596900" cy="442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143742"/>
            <a:ext cx="9004598" cy="611823"/>
          </a:xfrm>
        </p:spPr>
        <p:txBody>
          <a:bodyPr/>
          <a:lstStyle>
            <a:lvl1pPr>
              <a:defRPr sz="2400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1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95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4" y="1535113"/>
            <a:ext cx="539115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4" y="2174875"/>
            <a:ext cx="5391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320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3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320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1"/>
            <a:ext cx="731837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 vert="horz" wrap="square" lIns="91428" tIns="45714" rIns="91428" bIns="4571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9"/>
            <a:ext cx="7318375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5" y="908053"/>
            <a:ext cx="2743201" cy="521811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908053"/>
            <a:ext cx="8081963" cy="52181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6550" y="2886075"/>
            <a:ext cx="10604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 descr="PPECLOGO-eff-0-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1213" y="2757488"/>
            <a:ext cx="1095375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PPECLOGO-eff-0-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9813" y="1447800"/>
            <a:ext cx="3014662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PPECLOGO-eff-0-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7225" y="3770313"/>
            <a:ext cx="52387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PECLOGO-eff-0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7113" y="2903538"/>
            <a:ext cx="400050" cy="30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PECLOGO-eff-0-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78438" y="2574925"/>
            <a:ext cx="981075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PPECLOGO-eff-5-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62313" y="3206750"/>
            <a:ext cx="14779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PPECLOGO-eff-5-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53050" y="3446463"/>
            <a:ext cx="1833563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PPECLOGO-eff-5-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85363" y="2725738"/>
            <a:ext cx="11176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PPECLOGO-eff-0-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42263" y="3624263"/>
            <a:ext cx="522287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PPECLOGO-eff-0-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255375" y="2365375"/>
            <a:ext cx="522288" cy="39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 descr="PPECLOGO-eff2-1-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4225" y="2795588"/>
            <a:ext cx="1697038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 descr="PPECLOGO-eff2-1-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83038" y="2786063"/>
            <a:ext cx="43815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PPECLOGO-eff2-1-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20113" y="3325813"/>
            <a:ext cx="703262" cy="58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 descr="PPECLOGO-eff2-1-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39250" y="2909888"/>
            <a:ext cx="360363" cy="30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PPECLOGO-eff2-1-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45663" y="3446463"/>
            <a:ext cx="280987" cy="236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163" y="144463"/>
            <a:ext cx="11404600" cy="6111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tx1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 rot="16200000" flipV="1">
            <a:off x="80963" y="144463"/>
            <a:ext cx="611188" cy="611188"/>
          </a:xfrm>
          <a:prstGeom prst="roundRect">
            <a:avLst>
              <a:gd name="adj" fmla="val 503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" y="230188"/>
            <a:ext cx="596900" cy="442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143742"/>
            <a:ext cx="9004598" cy="611823"/>
          </a:xfrm>
        </p:spPr>
        <p:txBody>
          <a:bodyPr/>
          <a:lstStyle>
            <a:lvl1pPr>
              <a:defRPr sz="2400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1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95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4" y="1535113"/>
            <a:ext cx="539115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7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4" y="2174875"/>
            <a:ext cx="5391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320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3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320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1"/>
            <a:ext cx="731837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 vert="horz" wrap="square" lIns="91428" tIns="45714" rIns="91428" bIns="4571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9"/>
            <a:ext cx="7318375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841375" y="590550"/>
            <a:ext cx="10514013" cy="635000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ctr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841375" y="1600200"/>
            <a:ext cx="10514013" cy="4276725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 anchorCtr="0"/>
          <a:lstStyle/>
          <a:p>
            <a:pPr lvl="0" indent="-341630"/>
            <a:r>
              <a:rPr lang="zh-CN" altLang="zh-CN" dirty="0"/>
              <a:t>单击此处编辑母版文本样式</a:t>
            </a:r>
          </a:p>
          <a:p>
            <a:pPr lvl="1" indent="-284480"/>
            <a:r>
              <a:rPr lang="zh-CN" alt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微软雅黑" panose="020B0503020204020204" pitchFamily="34" charset="-122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仿宋_GB2312" charset="-122"/>
          <a:cs typeface="仿宋_GB2312" charset="-122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  <a:cs typeface="仿宋_GB2312" charset="-122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  <a:cs typeface="仿宋_GB2312" charset="-122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  <a:cs typeface="仿宋_GB2312" charset="-122"/>
        </a:defRPr>
      </a:lvl5pPr>
      <a:lvl6pPr marL="25139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1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83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55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841375" y="590550"/>
            <a:ext cx="10514013" cy="635000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ctr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841375" y="1600200"/>
            <a:ext cx="10514013" cy="4276725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 anchorCtr="0"/>
          <a:lstStyle/>
          <a:p>
            <a:pPr lvl="0" indent="-341630"/>
            <a:r>
              <a:rPr lang="zh-CN" altLang="zh-CN" dirty="0"/>
              <a:t>单击此处编辑母版文本样式</a:t>
            </a:r>
          </a:p>
          <a:p>
            <a:pPr lvl="1" indent="-284480"/>
            <a:r>
              <a:rPr lang="zh-CN" alt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微软雅黑" panose="020B0503020204020204" pitchFamily="34" charset="-122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仿宋_GB2312" charset="-122"/>
          <a:cs typeface="仿宋_GB2312" charset="-122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  <a:cs typeface="仿宋_GB2312" charset="-122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  <a:cs typeface="仿宋_GB2312" charset="-122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  <a:cs typeface="仿宋_GB2312" charset="-122"/>
        </a:defRPr>
      </a:lvl5pPr>
      <a:lvl6pPr marL="25139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1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83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55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17.jpeg"/><Relationship Id="rId5" Type="http://schemas.openxmlformats.org/officeDocument/2006/relationships/tags" Target="../tags/tag11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29" Type="http://schemas.openxmlformats.org/officeDocument/2006/relationships/tags" Target="../tags/tag193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3" Type="http://schemas.openxmlformats.org/officeDocument/2006/relationships/tags" Target="../tags/tag199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tags" Target="../tags/tag216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10" Type="http://schemas.openxmlformats.org/officeDocument/2006/relationships/tags" Target="../tags/tag206.xml"/><Relationship Id="rId19" Type="http://schemas.openxmlformats.org/officeDocument/2006/relationships/tags" Target="../tags/tag215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2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3" Type="http://schemas.openxmlformats.org/officeDocument/2006/relationships/tags" Target="../tags/tag225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5.xml"/><Relationship Id="rId7" Type="http://schemas.openxmlformats.org/officeDocument/2006/relationships/diagramColors" Target="../diagrams/colors2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png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slideLayout" Target="../slideLayouts/slideLayout15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15.xml"/><Relationship Id="rId7" Type="http://schemas.openxmlformats.org/officeDocument/2006/relationships/diagramColors" Target="../diagrams/colors5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6"/>
          <p:cNvSpPr/>
          <p:nvPr/>
        </p:nvSpPr>
        <p:spPr>
          <a:xfrm>
            <a:off x="3905250" y="2165350"/>
            <a:ext cx="8278813" cy="25273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10932" h="3294">
                <a:moveTo>
                  <a:pt x="206" y="0"/>
                </a:moveTo>
                <a:lnTo>
                  <a:pt x="10932" y="0"/>
                </a:lnTo>
                <a:lnTo>
                  <a:pt x="10932" y="3294"/>
                </a:lnTo>
                <a:lnTo>
                  <a:pt x="0" y="3294"/>
                </a:lnTo>
                <a:cubicBezTo>
                  <a:pt x="540" y="2909"/>
                  <a:pt x="892" y="2277"/>
                  <a:pt x="892" y="1564"/>
                </a:cubicBezTo>
                <a:cubicBezTo>
                  <a:pt x="892" y="945"/>
                  <a:pt x="628" y="388"/>
                  <a:pt x="206" y="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4" name="Freeform 7"/>
          <p:cNvSpPr/>
          <p:nvPr/>
        </p:nvSpPr>
        <p:spPr>
          <a:xfrm>
            <a:off x="0" y="2165350"/>
            <a:ext cx="1974850" cy="2527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0" t="0" r="0" b="0"/>
            <a:pathLst>
              <a:path w="2589" h="3294">
                <a:moveTo>
                  <a:pt x="0" y="0"/>
                </a:moveTo>
                <a:lnTo>
                  <a:pt x="2383" y="0"/>
                </a:lnTo>
                <a:cubicBezTo>
                  <a:pt x="1961" y="388"/>
                  <a:pt x="1697" y="945"/>
                  <a:pt x="1697" y="1564"/>
                </a:cubicBezTo>
                <a:cubicBezTo>
                  <a:pt x="1697" y="2277"/>
                  <a:pt x="2049" y="2909"/>
                  <a:pt x="2589" y="3294"/>
                </a:cubicBezTo>
                <a:lnTo>
                  <a:pt x="0" y="32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Rectangle 3"/>
          <p:cNvSpPr>
            <a:spLocks noGrp="1"/>
          </p:cNvSpPr>
          <p:nvPr>
            <p:ph type="ctrTitle"/>
          </p:nvPr>
        </p:nvSpPr>
        <p:spPr>
          <a:xfrm>
            <a:off x="4638040" y="3089275"/>
            <a:ext cx="7559040" cy="678180"/>
          </a:xfrm>
        </p:spPr>
        <p:txBody>
          <a:bodyPr wrap="square" lIns="91428" tIns="45714" rIns="91428" bIns="4571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800" b="1" dirty="0">
                <a:solidFill>
                  <a:srgbClr val="F8F8F8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电商市场分析</a:t>
            </a:r>
          </a:p>
        </p:txBody>
      </p:sp>
      <p:grpSp>
        <p:nvGrpSpPr>
          <p:cNvPr id="2" name="组合 34"/>
          <p:cNvGrpSpPr/>
          <p:nvPr/>
        </p:nvGrpSpPr>
        <p:grpSpPr>
          <a:xfrm>
            <a:off x="8953295" y="5949281"/>
            <a:ext cx="465706" cy="472063"/>
            <a:chOff x="4796805" y="-215900"/>
            <a:chExt cx="2093913" cy="2122488"/>
          </a:xfrm>
          <a:solidFill>
            <a:schemeClr val="tx2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9552698" y="5949281"/>
            <a:ext cx="465709" cy="472063"/>
            <a:chOff x="7772329" y="-1123557"/>
            <a:chExt cx="465708" cy="472063"/>
          </a:xfrm>
          <a:solidFill>
            <a:schemeClr val="tx2"/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B6B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43"/>
          <p:cNvGrpSpPr/>
          <p:nvPr/>
        </p:nvGrpSpPr>
        <p:grpSpPr>
          <a:xfrm>
            <a:off x="10152104" y="5949281"/>
            <a:ext cx="465711" cy="472063"/>
            <a:chOff x="10019977" y="-551766"/>
            <a:chExt cx="2093913" cy="2122488"/>
          </a:xfrm>
          <a:solidFill>
            <a:schemeClr val="tx2"/>
          </a:solidFill>
        </p:grpSpPr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B6B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B6B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6"/>
          <p:cNvGrpSpPr/>
          <p:nvPr/>
        </p:nvGrpSpPr>
        <p:grpSpPr>
          <a:xfrm>
            <a:off x="10751509" y="5949281"/>
            <a:ext cx="465709" cy="472063"/>
            <a:chOff x="2317849" y="-1212230"/>
            <a:chExt cx="2093913" cy="2122488"/>
          </a:xfrm>
          <a:solidFill>
            <a:schemeClr val="tx2"/>
          </a:solidFill>
        </p:grpSpPr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B6B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B6B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49"/>
          <p:cNvGrpSpPr/>
          <p:nvPr/>
        </p:nvGrpSpPr>
        <p:grpSpPr>
          <a:xfrm>
            <a:off x="11372840" y="5949281"/>
            <a:ext cx="465706" cy="472063"/>
            <a:chOff x="4910385" y="-2248866"/>
            <a:chExt cx="2093913" cy="2122488"/>
          </a:xfrm>
          <a:solidFill>
            <a:schemeClr val="tx2"/>
          </a:solidFill>
        </p:grpSpPr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B6B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4261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201" name="组合 55"/>
          <p:cNvGrpSpPr/>
          <p:nvPr/>
        </p:nvGrpSpPr>
        <p:grpSpPr>
          <a:xfrm>
            <a:off x="1366838" y="1812925"/>
            <a:ext cx="3109912" cy="3135313"/>
            <a:chOff x="1346200" y="1839912"/>
            <a:chExt cx="3109913" cy="3135314"/>
          </a:xfrm>
        </p:grpSpPr>
        <p:sp>
          <p:nvSpPr>
            <p:cNvPr id="8202" name="Freeform 6"/>
            <p:cNvSpPr/>
            <p:nvPr/>
          </p:nvSpPr>
          <p:spPr>
            <a:xfrm>
              <a:off x="3132138" y="1865313"/>
              <a:ext cx="844550" cy="58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92" h="763">
                  <a:moveTo>
                    <a:pt x="1092" y="531"/>
                  </a:moveTo>
                  <a:cubicBezTo>
                    <a:pt x="805" y="257"/>
                    <a:pt x="436" y="66"/>
                    <a:pt x="22" y="0"/>
                  </a:cubicBezTo>
                  <a:lnTo>
                    <a:pt x="0" y="349"/>
                  </a:lnTo>
                  <a:cubicBezTo>
                    <a:pt x="318" y="407"/>
                    <a:pt x="603" y="554"/>
                    <a:pt x="829" y="763"/>
                  </a:cubicBezTo>
                  <a:lnTo>
                    <a:pt x="1092" y="531"/>
                  </a:lnTo>
                  <a:close/>
                </a:path>
              </a:pathLst>
            </a:custGeom>
            <a:solidFill>
              <a:srgbClr val="00A29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" name="Freeform 7"/>
            <p:cNvSpPr/>
            <p:nvPr/>
          </p:nvSpPr>
          <p:spPr>
            <a:xfrm>
              <a:off x="1346200" y="3341688"/>
              <a:ext cx="2555875" cy="16335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307" h="2117">
                  <a:moveTo>
                    <a:pt x="3076" y="1351"/>
                  </a:moveTo>
                  <a:cubicBezTo>
                    <a:pt x="2816" y="1567"/>
                    <a:pt x="2491" y="1704"/>
                    <a:pt x="2139" y="1731"/>
                  </a:cubicBezTo>
                  <a:cubicBezTo>
                    <a:pt x="2065" y="1735"/>
                    <a:pt x="1990" y="1736"/>
                    <a:pt x="1914" y="1731"/>
                  </a:cubicBezTo>
                  <a:cubicBezTo>
                    <a:pt x="1015" y="1675"/>
                    <a:pt x="345" y="911"/>
                    <a:pt x="349" y="22"/>
                  </a:cubicBezTo>
                  <a:lnTo>
                    <a:pt x="1" y="0"/>
                  </a:lnTo>
                  <a:cubicBezTo>
                    <a:pt x="0" y="32"/>
                    <a:pt x="0" y="62"/>
                    <a:pt x="0" y="93"/>
                  </a:cubicBezTo>
                  <a:cubicBezTo>
                    <a:pt x="0" y="112"/>
                    <a:pt x="1" y="131"/>
                    <a:pt x="2" y="150"/>
                  </a:cubicBezTo>
                  <a:cubicBezTo>
                    <a:pt x="2" y="161"/>
                    <a:pt x="2" y="172"/>
                    <a:pt x="3" y="182"/>
                  </a:cubicBezTo>
                  <a:cubicBezTo>
                    <a:pt x="4" y="207"/>
                    <a:pt x="6" y="230"/>
                    <a:pt x="8" y="254"/>
                  </a:cubicBezTo>
                  <a:cubicBezTo>
                    <a:pt x="8" y="258"/>
                    <a:pt x="9" y="262"/>
                    <a:pt x="9" y="267"/>
                  </a:cubicBezTo>
                  <a:cubicBezTo>
                    <a:pt x="101" y="1248"/>
                    <a:pt x="896" y="2024"/>
                    <a:pt x="1891" y="2087"/>
                  </a:cubicBezTo>
                  <a:cubicBezTo>
                    <a:pt x="2359" y="2117"/>
                    <a:pt x="2799" y="1974"/>
                    <a:pt x="3158" y="1729"/>
                  </a:cubicBezTo>
                  <a:lnTo>
                    <a:pt x="3158" y="1726"/>
                  </a:lnTo>
                  <a:cubicBezTo>
                    <a:pt x="3209" y="1691"/>
                    <a:pt x="3259" y="1653"/>
                    <a:pt x="3307" y="1613"/>
                  </a:cubicBezTo>
                  <a:lnTo>
                    <a:pt x="3076" y="1351"/>
                  </a:lnTo>
                  <a:close/>
                </a:path>
              </a:pathLst>
            </a:custGeom>
            <a:solidFill>
              <a:srgbClr val="555E6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" name="Freeform 8"/>
            <p:cNvSpPr/>
            <p:nvPr/>
          </p:nvSpPr>
          <p:spPr>
            <a:xfrm>
              <a:off x="2022475" y="1839912"/>
              <a:ext cx="903288" cy="4810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9" h="624">
                  <a:moveTo>
                    <a:pt x="1147" y="356"/>
                  </a:moveTo>
                  <a:lnTo>
                    <a:pt x="1169" y="7"/>
                  </a:lnTo>
                  <a:cubicBezTo>
                    <a:pt x="738" y="0"/>
                    <a:pt x="333" y="131"/>
                    <a:pt x="0" y="360"/>
                  </a:cubicBezTo>
                  <a:lnTo>
                    <a:pt x="232" y="624"/>
                  </a:lnTo>
                  <a:cubicBezTo>
                    <a:pt x="497" y="452"/>
                    <a:pt x="812" y="354"/>
                    <a:pt x="1147" y="356"/>
                  </a:cubicBezTo>
                  <a:close/>
                </a:path>
              </a:pathLst>
            </a:custGeom>
            <a:solidFill>
              <a:srgbClr val="F19B2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Freeform 9"/>
            <p:cNvSpPr/>
            <p:nvPr/>
          </p:nvSpPr>
          <p:spPr>
            <a:xfrm>
              <a:off x="3884613" y="3521075"/>
              <a:ext cx="566738" cy="9096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734" h="1178">
                  <a:moveTo>
                    <a:pt x="0" y="914"/>
                  </a:moveTo>
                  <a:lnTo>
                    <a:pt x="232" y="1178"/>
                  </a:lnTo>
                  <a:cubicBezTo>
                    <a:pt x="510" y="867"/>
                    <a:pt x="693" y="467"/>
                    <a:pt x="734" y="22"/>
                  </a:cubicBezTo>
                  <a:lnTo>
                    <a:pt x="386" y="0"/>
                  </a:lnTo>
                  <a:cubicBezTo>
                    <a:pt x="352" y="349"/>
                    <a:pt x="212" y="664"/>
                    <a:pt x="0" y="914"/>
                  </a:cubicBezTo>
                  <a:close/>
                </a:path>
              </a:pathLst>
            </a:custGeom>
            <a:solidFill>
              <a:srgbClr val="00847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Freeform 10"/>
            <p:cNvSpPr/>
            <p:nvPr/>
          </p:nvSpPr>
          <p:spPr>
            <a:xfrm>
              <a:off x="1371600" y="2257425"/>
              <a:ext cx="654050" cy="8794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46" h="1140">
                  <a:moveTo>
                    <a:pt x="846" y="262"/>
                  </a:moveTo>
                  <a:lnTo>
                    <a:pt x="615" y="0"/>
                  </a:lnTo>
                  <a:cubicBezTo>
                    <a:pt x="302" y="289"/>
                    <a:pt x="80" y="676"/>
                    <a:pt x="0" y="1117"/>
                  </a:cubicBezTo>
                  <a:lnTo>
                    <a:pt x="351" y="1140"/>
                  </a:lnTo>
                  <a:cubicBezTo>
                    <a:pt x="422" y="795"/>
                    <a:pt x="600" y="491"/>
                    <a:pt x="846" y="262"/>
                  </a:cubicBezTo>
                  <a:close/>
                </a:path>
              </a:pathLst>
            </a:custGeom>
            <a:solidFill>
              <a:srgbClr val="E2440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Freeform 11"/>
            <p:cNvSpPr/>
            <p:nvPr/>
          </p:nvSpPr>
          <p:spPr>
            <a:xfrm>
              <a:off x="3924300" y="2439988"/>
              <a:ext cx="531813" cy="874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87" h="1133">
                  <a:moveTo>
                    <a:pt x="337" y="1111"/>
                  </a:moveTo>
                  <a:lnTo>
                    <a:pt x="687" y="1133"/>
                  </a:lnTo>
                  <a:cubicBezTo>
                    <a:pt x="665" y="710"/>
                    <a:pt x="511" y="317"/>
                    <a:pt x="262" y="0"/>
                  </a:cubicBezTo>
                  <a:lnTo>
                    <a:pt x="0" y="231"/>
                  </a:lnTo>
                  <a:cubicBezTo>
                    <a:pt x="190" y="481"/>
                    <a:pt x="311" y="784"/>
                    <a:pt x="337" y="1111"/>
                  </a:cubicBezTo>
                  <a:close/>
                </a:path>
              </a:pathLst>
            </a:custGeom>
            <a:solidFill>
              <a:srgbClr val="51865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209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471738"/>
            <a:ext cx="2132013" cy="207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8827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4" name="标题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sym typeface="+mn-ea"/>
              </a:rPr>
              <a:t>电商市场调研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9675" name="文本框 2"/>
          <p:cNvSpPr txBox="1"/>
          <p:nvPr/>
        </p:nvSpPr>
        <p:spPr>
          <a:xfrm>
            <a:off x="130175" y="887413"/>
            <a:ext cx="44751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（三）电商市场调研方法</a:t>
            </a:r>
          </a:p>
        </p:txBody>
      </p:sp>
      <p:sp>
        <p:nvSpPr>
          <p:cNvPr id="69676" name="矩形 1"/>
          <p:cNvSpPr/>
          <p:nvPr/>
        </p:nvSpPr>
        <p:spPr>
          <a:xfrm>
            <a:off x="130175" y="887413"/>
            <a:ext cx="12001500" cy="5875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>
            <a:off x="2596041" y="2113251"/>
            <a:ext cx="8244404" cy="3985895"/>
            <a:chOff x="889792" y="1754540"/>
            <a:chExt cx="8984874" cy="4343890"/>
          </a:xfrm>
        </p:grpSpPr>
        <p:grpSp>
          <p:nvGrpSpPr>
            <p:cNvPr id="8" name="Group 23"/>
            <p:cNvGrpSpPr/>
            <p:nvPr/>
          </p:nvGrpSpPr>
          <p:grpSpPr>
            <a:xfrm flipH="1">
              <a:off x="889792" y="4699255"/>
              <a:ext cx="4382851" cy="786060"/>
              <a:chOff x="8698048" y="2327889"/>
              <a:chExt cx="3256083" cy="583976"/>
            </a:xfrm>
          </p:grpSpPr>
          <p:sp>
            <p:nvSpPr>
              <p:cNvPr id="9" name="TextBox 1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200644" y="2327889"/>
                <a:ext cx="250891" cy="29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Rectangle 25"/>
              <p:cNvSpPr/>
              <p:nvPr>
                <p:custDataLst>
                  <p:tags r:id="rId9"/>
                </p:custDataLst>
              </p:nvPr>
            </p:nvSpPr>
            <p:spPr>
              <a:xfrm>
                <a:off x="8698048" y="2638866"/>
                <a:ext cx="3256083" cy="272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7"/>
            <p:cNvGrpSpPr/>
            <p:nvPr/>
          </p:nvGrpSpPr>
          <p:grpSpPr>
            <a:xfrm flipH="1">
              <a:off x="1945399" y="4387034"/>
              <a:ext cx="3562583" cy="1710705"/>
              <a:chOff x="7856614" y="3695807"/>
              <a:chExt cx="2672105" cy="1283110"/>
            </a:xfrm>
          </p:grpSpPr>
          <p:grpSp>
            <p:nvGrpSpPr>
              <p:cNvPr id="12" name="Group 35"/>
              <p:cNvGrpSpPr/>
              <p:nvPr/>
            </p:nvGrpSpPr>
            <p:grpSpPr>
              <a:xfrm>
                <a:off x="7856614" y="3695807"/>
                <a:ext cx="2672105" cy="1283110"/>
                <a:chOff x="7554506" y="3590777"/>
                <a:chExt cx="3088082" cy="1283110"/>
              </a:xfrm>
            </p:grpSpPr>
            <p:sp>
              <p:nvSpPr>
                <p:cNvPr id="13" name="Rectangle 29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83899" y="3590777"/>
                  <a:ext cx="3058689" cy="128311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Rectangle 33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554506" y="3590777"/>
                  <a:ext cx="3088082" cy="43548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网上间接调查</a:t>
                  </a:r>
                </a:p>
              </p:txBody>
            </p:sp>
          </p:grpSp>
          <p:sp>
            <p:nvSpPr>
              <p:cNvPr id="15" name="Rectangle 34"/>
              <p:cNvSpPr/>
              <p:nvPr>
                <p:custDataLst>
                  <p:tags r:id="rId5"/>
                </p:custDataLst>
              </p:nvPr>
            </p:nvSpPr>
            <p:spPr>
              <a:xfrm>
                <a:off x="8033093" y="4292723"/>
                <a:ext cx="2262050" cy="527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18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利用互联网的媒体功能，在互联网上收集二手资料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249839" y="1754540"/>
              <a:ext cx="6624826" cy="4343890"/>
              <a:chOff x="2856376" y="4539170"/>
              <a:chExt cx="7387114" cy="4091607"/>
            </a:xfrm>
          </p:grpSpPr>
          <p:sp>
            <p:nvSpPr>
              <p:cNvPr id="17" name="矩形 16"/>
              <p:cNvSpPr/>
              <p:nvPr>
                <p:custDataLst>
                  <p:tags r:id="rId1"/>
                </p:custDataLst>
              </p:nvPr>
            </p:nvSpPr>
            <p:spPr>
              <a:xfrm>
                <a:off x="2856376" y="4539170"/>
                <a:ext cx="6024562" cy="2338366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5964628" y="6997263"/>
                <a:ext cx="4278090" cy="16335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文本框 23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635900" y="7885723"/>
                <a:ext cx="4607590" cy="37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直接进行的一手资料调查</a:t>
                </a:r>
              </a:p>
            </p:txBody>
          </p:sp>
          <p:sp>
            <p:nvSpPr>
              <p:cNvPr id="20" name="文本框 2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760575" y="7135335"/>
                <a:ext cx="4339926" cy="40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网上直接调查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5"/>
          <p:cNvSpPr/>
          <p:nvPr>
            <p:custDataLst>
              <p:tags r:id="rId1"/>
            </p:custDataLst>
          </p:nvPr>
        </p:nvSpPr>
        <p:spPr bwMode="auto">
          <a:xfrm rot="6496083">
            <a:off x="3700409" y="2839103"/>
            <a:ext cx="2070916" cy="2064455"/>
          </a:xfrm>
          <a:custGeom>
            <a:avLst/>
            <a:gdLst>
              <a:gd name="T0" fmla="*/ 19 w 270"/>
              <a:gd name="T1" fmla="*/ 0 h 269"/>
              <a:gd name="T2" fmla="*/ 252 w 270"/>
              <a:gd name="T3" fmla="*/ 0 h 269"/>
              <a:gd name="T4" fmla="*/ 270 w 270"/>
              <a:gd name="T5" fmla="*/ 18 h 269"/>
              <a:gd name="T6" fmla="*/ 270 w 270"/>
              <a:gd name="T7" fmla="*/ 251 h 269"/>
              <a:gd name="T8" fmla="*/ 252 w 270"/>
              <a:gd name="T9" fmla="*/ 269 h 269"/>
              <a:gd name="T10" fmla="*/ 19 w 270"/>
              <a:gd name="T11" fmla="*/ 269 h 269"/>
              <a:gd name="T12" fmla="*/ 0 w 270"/>
              <a:gd name="T13" fmla="*/ 251 h 269"/>
              <a:gd name="T14" fmla="*/ 0 w 270"/>
              <a:gd name="T15" fmla="*/ 18 h 269"/>
              <a:gd name="T16" fmla="*/ 19 w 270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269">
                <a:moveTo>
                  <a:pt x="19" y="0"/>
                </a:moveTo>
                <a:cubicBezTo>
                  <a:pt x="252" y="0"/>
                  <a:pt x="252" y="0"/>
                  <a:pt x="252" y="0"/>
                </a:cubicBezTo>
                <a:cubicBezTo>
                  <a:pt x="262" y="0"/>
                  <a:pt x="270" y="8"/>
                  <a:pt x="270" y="18"/>
                </a:cubicBezTo>
                <a:cubicBezTo>
                  <a:pt x="270" y="251"/>
                  <a:pt x="270" y="251"/>
                  <a:pt x="270" y="251"/>
                </a:cubicBezTo>
                <a:cubicBezTo>
                  <a:pt x="270" y="261"/>
                  <a:pt x="262" y="269"/>
                  <a:pt x="252" y="269"/>
                </a:cubicBezTo>
                <a:cubicBezTo>
                  <a:pt x="19" y="269"/>
                  <a:pt x="19" y="269"/>
                  <a:pt x="19" y="269"/>
                </a:cubicBezTo>
                <a:cubicBezTo>
                  <a:pt x="9" y="269"/>
                  <a:pt x="0" y="261"/>
                  <a:pt x="0" y="25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1" name="Freeform 8"/>
          <p:cNvSpPr/>
          <p:nvPr>
            <p:custDataLst>
              <p:tags r:id="rId2"/>
            </p:custDataLst>
          </p:nvPr>
        </p:nvSpPr>
        <p:spPr bwMode="auto">
          <a:xfrm rot="5056083">
            <a:off x="2971693" y="2246821"/>
            <a:ext cx="2494145" cy="2490915"/>
          </a:xfrm>
          <a:custGeom>
            <a:avLst/>
            <a:gdLst>
              <a:gd name="T0" fmla="*/ 63 w 325"/>
              <a:gd name="T1" fmla="*/ 310 h 325"/>
              <a:gd name="T2" fmla="*/ 3 w 325"/>
              <a:gd name="T3" fmla="*/ 85 h 325"/>
              <a:gd name="T4" fmla="*/ 15 w 325"/>
              <a:gd name="T5" fmla="*/ 62 h 325"/>
              <a:gd name="T6" fmla="*/ 240 w 325"/>
              <a:gd name="T7" fmla="*/ 2 h 325"/>
              <a:gd name="T8" fmla="*/ 263 w 325"/>
              <a:gd name="T9" fmla="*/ 15 h 325"/>
              <a:gd name="T10" fmla="*/ 323 w 325"/>
              <a:gd name="T11" fmla="*/ 240 h 325"/>
              <a:gd name="T12" fmla="*/ 310 w 325"/>
              <a:gd name="T13" fmla="*/ 262 h 325"/>
              <a:gd name="T14" fmla="*/ 85 w 325"/>
              <a:gd name="T15" fmla="*/ 322 h 325"/>
              <a:gd name="T16" fmla="*/ 63 w 325"/>
              <a:gd name="T17" fmla="*/ 31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" h="325">
                <a:moveTo>
                  <a:pt x="63" y="310"/>
                </a:moveTo>
                <a:cubicBezTo>
                  <a:pt x="3" y="85"/>
                  <a:pt x="3" y="85"/>
                  <a:pt x="3" y="85"/>
                </a:cubicBezTo>
                <a:cubicBezTo>
                  <a:pt x="0" y="75"/>
                  <a:pt x="6" y="65"/>
                  <a:pt x="15" y="62"/>
                </a:cubicBezTo>
                <a:cubicBezTo>
                  <a:pt x="240" y="2"/>
                  <a:pt x="240" y="2"/>
                  <a:pt x="240" y="2"/>
                </a:cubicBezTo>
                <a:cubicBezTo>
                  <a:pt x="250" y="0"/>
                  <a:pt x="260" y="5"/>
                  <a:pt x="263" y="15"/>
                </a:cubicBezTo>
                <a:cubicBezTo>
                  <a:pt x="323" y="240"/>
                  <a:pt x="323" y="240"/>
                  <a:pt x="323" y="240"/>
                </a:cubicBezTo>
                <a:cubicBezTo>
                  <a:pt x="325" y="250"/>
                  <a:pt x="320" y="260"/>
                  <a:pt x="310" y="262"/>
                </a:cubicBezTo>
                <a:cubicBezTo>
                  <a:pt x="85" y="322"/>
                  <a:pt x="85" y="322"/>
                  <a:pt x="85" y="322"/>
                </a:cubicBezTo>
                <a:cubicBezTo>
                  <a:pt x="75" y="325"/>
                  <a:pt x="65" y="319"/>
                  <a:pt x="63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电商市场调研</a:t>
            </a:r>
            <a:endParaRPr lang="zh-CN" altLang="en-US"/>
          </a:p>
        </p:txBody>
      </p:sp>
      <p:sp>
        <p:nvSpPr>
          <p:cNvPr id="27" name="Freeform 5"/>
          <p:cNvSpPr/>
          <p:nvPr>
            <p:custDataLst>
              <p:tags r:id="rId3"/>
            </p:custDataLst>
          </p:nvPr>
        </p:nvSpPr>
        <p:spPr bwMode="auto">
          <a:xfrm rot="1516084">
            <a:off x="2547884" y="2289828"/>
            <a:ext cx="2070916" cy="2064455"/>
          </a:xfrm>
          <a:custGeom>
            <a:avLst/>
            <a:gdLst>
              <a:gd name="T0" fmla="*/ 19 w 270"/>
              <a:gd name="T1" fmla="*/ 0 h 269"/>
              <a:gd name="T2" fmla="*/ 252 w 270"/>
              <a:gd name="T3" fmla="*/ 0 h 269"/>
              <a:gd name="T4" fmla="*/ 270 w 270"/>
              <a:gd name="T5" fmla="*/ 18 h 269"/>
              <a:gd name="T6" fmla="*/ 270 w 270"/>
              <a:gd name="T7" fmla="*/ 251 h 269"/>
              <a:gd name="T8" fmla="*/ 252 w 270"/>
              <a:gd name="T9" fmla="*/ 269 h 269"/>
              <a:gd name="T10" fmla="*/ 19 w 270"/>
              <a:gd name="T11" fmla="*/ 269 h 269"/>
              <a:gd name="T12" fmla="*/ 0 w 270"/>
              <a:gd name="T13" fmla="*/ 251 h 269"/>
              <a:gd name="T14" fmla="*/ 0 w 270"/>
              <a:gd name="T15" fmla="*/ 18 h 269"/>
              <a:gd name="T16" fmla="*/ 19 w 270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269">
                <a:moveTo>
                  <a:pt x="19" y="0"/>
                </a:moveTo>
                <a:cubicBezTo>
                  <a:pt x="252" y="0"/>
                  <a:pt x="252" y="0"/>
                  <a:pt x="252" y="0"/>
                </a:cubicBezTo>
                <a:cubicBezTo>
                  <a:pt x="262" y="0"/>
                  <a:pt x="270" y="8"/>
                  <a:pt x="270" y="18"/>
                </a:cubicBezTo>
                <a:cubicBezTo>
                  <a:pt x="270" y="251"/>
                  <a:pt x="270" y="251"/>
                  <a:pt x="270" y="251"/>
                </a:cubicBezTo>
                <a:cubicBezTo>
                  <a:pt x="270" y="261"/>
                  <a:pt x="262" y="269"/>
                  <a:pt x="252" y="269"/>
                </a:cubicBezTo>
                <a:cubicBezTo>
                  <a:pt x="19" y="269"/>
                  <a:pt x="19" y="269"/>
                  <a:pt x="19" y="269"/>
                </a:cubicBezTo>
                <a:cubicBezTo>
                  <a:pt x="9" y="269"/>
                  <a:pt x="0" y="261"/>
                  <a:pt x="0" y="25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28" name="Freeform 8"/>
          <p:cNvSpPr/>
          <p:nvPr>
            <p:custDataLst>
              <p:tags r:id="rId4"/>
            </p:custDataLst>
          </p:nvPr>
        </p:nvSpPr>
        <p:spPr bwMode="auto">
          <a:xfrm rot="1516084">
            <a:off x="1930928" y="2354136"/>
            <a:ext cx="2494145" cy="2490915"/>
          </a:xfrm>
          <a:custGeom>
            <a:avLst/>
            <a:gdLst>
              <a:gd name="T0" fmla="*/ 63 w 325"/>
              <a:gd name="T1" fmla="*/ 310 h 325"/>
              <a:gd name="T2" fmla="*/ 3 w 325"/>
              <a:gd name="T3" fmla="*/ 85 h 325"/>
              <a:gd name="T4" fmla="*/ 15 w 325"/>
              <a:gd name="T5" fmla="*/ 62 h 325"/>
              <a:gd name="T6" fmla="*/ 240 w 325"/>
              <a:gd name="T7" fmla="*/ 2 h 325"/>
              <a:gd name="T8" fmla="*/ 263 w 325"/>
              <a:gd name="T9" fmla="*/ 15 h 325"/>
              <a:gd name="T10" fmla="*/ 323 w 325"/>
              <a:gd name="T11" fmla="*/ 240 h 325"/>
              <a:gd name="T12" fmla="*/ 310 w 325"/>
              <a:gd name="T13" fmla="*/ 262 h 325"/>
              <a:gd name="T14" fmla="*/ 85 w 325"/>
              <a:gd name="T15" fmla="*/ 322 h 325"/>
              <a:gd name="T16" fmla="*/ 63 w 325"/>
              <a:gd name="T17" fmla="*/ 31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" h="325">
                <a:moveTo>
                  <a:pt x="63" y="310"/>
                </a:moveTo>
                <a:cubicBezTo>
                  <a:pt x="3" y="85"/>
                  <a:pt x="3" y="85"/>
                  <a:pt x="3" y="85"/>
                </a:cubicBezTo>
                <a:cubicBezTo>
                  <a:pt x="0" y="75"/>
                  <a:pt x="6" y="65"/>
                  <a:pt x="15" y="62"/>
                </a:cubicBezTo>
                <a:cubicBezTo>
                  <a:pt x="240" y="2"/>
                  <a:pt x="240" y="2"/>
                  <a:pt x="240" y="2"/>
                </a:cubicBezTo>
                <a:cubicBezTo>
                  <a:pt x="250" y="0"/>
                  <a:pt x="260" y="5"/>
                  <a:pt x="263" y="15"/>
                </a:cubicBezTo>
                <a:cubicBezTo>
                  <a:pt x="323" y="240"/>
                  <a:pt x="323" y="240"/>
                  <a:pt x="323" y="240"/>
                </a:cubicBezTo>
                <a:cubicBezTo>
                  <a:pt x="325" y="250"/>
                  <a:pt x="320" y="260"/>
                  <a:pt x="310" y="262"/>
                </a:cubicBezTo>
                <a:cubicBezTo>
                  <a:pt x="85" y="322"/>
                  <a:pt x="85" y="322"/>
                  <a:pt x="85" y="322"/>
                </a:cubicBezTo>
                <a:cubicBezTo>
                  <a:pt x="75" y="325"/>
                  <a:pt x="65" y="319"/>
                  <a:pt x="63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50" name="Freeform 9"/>
          <p:cNvSpPr/>
          <p:nvPr>
            <p:custDataLst>
              <p:tags r:id="rId5"/>
            </p:custDataLst>
          </p:nvPr>
        </p:nvSpPr>
        <p:spPr bwMode="auto">
          <a:xfrm rot="2356083">
            <a:off x="1418838" y="2521229"/>
            <a:ext cx="2820453" cy="2820453"/>
          </a:xfrm>
          <a:custGeom>
            <a:avLst/>
            <a:gdLst>
              <a:gd name="T0" fmla="*/ 187 w 368"/>
              <a:gd name="T1" fmla="*/ 362 h 368"/>
              <a:gd name="T2" fmla="*/ 8 w 368"/>
              <a:gd name="T3" fmla="*/ 212 h 368"/>
              <a:gd name="T4" fmla="*/ 6 w 368"/>
              <a:gd name="T5" fmla="*/ 187 h 368"/>
              <a:gd name="T6" fmla="*/ 156 w 368"/>
              <a:gd name="T7" fmla="*/ 8 h 368"/>
              <a:gd name="T8" fmla="*/ 181 w 368"/>
              <a:gd name="T9" fmla="*/ 6 h 368"/>
              <a:gd name="T10" fmla="*/ 360 w 368"/>
              <a:gd name="T11" fmla="*/ 156 h 368"/>
              <a:gd name="T12" fmla="*/ 362 w 368"/>
              <a:gd name="T13" fmla="*/ 181 h 368"/>
              <a:gd name="T14" fmla="*/ 212 w 368"/>
              <a:gd name="T15" fmla="*/ 360 h 368"/>
              <a:gd name="T16" fmla="*/ 187 w 368"/>
              <a:gd name="T17" fmla="*/ 36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68">
                <a:moveTo>
                  <a:pt x="187" y="362"/>
                </a:moveTo>
                <a:cubicBezTo>
                  <a:pt x="8" y="212"/>
                  <a:pt x="8" y="212"/>
                  <a:pt x="8" y="212"/>
                </a:cubicBezTo>
                <a:cubicBezTo>
                  <a:pt x="1" y="206"/>
                  <a:pt x="0" y="194"/>
                  <a:pt x="6" y="187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1"/>
                  <a:pt x="174" y="0"/>
                  <a:pt x="181" y="6"/>
                </a:cubicBezTo>
                <a:cubicBezTo>
                  <a:pt x="360" y="156"/>
                  <a:pt x="360" y="156"/>
                  <a:pt x="360" y="156"/>
                </a:cubicBezTo>
                <a:cubicBezTo>
                  <a:pt x="367" y="162"/>
                  <a:pt x="368" y="174"/>
                  <a:pt x="362" y="181"/>
                </a:cubicBezTo>
                <a:cubicBezTo>
                  <a:pt x="212" y="360"/>
                  <a:pt x="212" y="360"/>
                  <a:pt x="212" y="360"/>
                </a:cubicBezTo>
                <a:cubicBezTo>
                  <a:pt x="206" y="367"/>
                  <a:pt x="194" y="368"/>
                  <a:pt x="187" y="362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03297" y="1766752"/>
            <a:ext cx="612000" cy="3683186"/>
            <a:chOff x="6813737" y="1623242"/>
            <a:chExt cx="612000" cy="3683186"/>
          </a:xfrm>
        </p:grpSpPr>
        <p:sp>
          <p:nvSpPr>
            <p:cNvPr id="30" name="Oval 6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813737" y="1623242"/>
              <a:ext cx="612000" cy="59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1" name="Oval 67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6813737" y="2652810"/>
              <a:ext cx="612000" cy="5944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2" name="Oval 7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6813737" y="3682379"/>
              <a:ext cx="612000" cy="59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3" name="Oval 77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6813737" y="4711949"/>
              <a:ext cx="612000" cy="5944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4" name="Freeform 285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915197" y="1713397"/>
              <a:ext cx="409079" cy="414167"/>
            </a:xfrm>
            <a:custGeom>
              <a:avLst/>
              <a:gdLst>
                <a:gd name="T0" fmla="*/ 101 w 201"/>
                <a:gd name="T1" fmla="*/ 60 h 203"/>
                <a:gd name="T2" fmla="*/ 58 w 201"/>
                <a:gd name="T3" fmla="*/ 103 h 203"/>
                <a:gd name="T4" fmla="*/ 101 w 201"/>
                <a:gd name="T5" fmla="*/ 147 h 203"/>
                <a:gd name="T6" fmla="*/ 144 w 201"/>
                <a:gd name="T7" fmla="*/ 103 h 203"/>
                <a:gd name="T8" fmla="*/ 101 w 201"/>
                <a:gd name="T9" fmla="*/ 60 h 203"/>
                <a:gd name="T10" fmla="*/ 180 w 201"/>
                <a:gd name="T11" fmla="*/ 101 h 203"/>
                <a:gd name="T12" fmla="*/ 180 w 201"/>
                <a:gd name="T13" fmla="*/ 95 h 203"/>
                <a:gd name="T14" fmla="*/ 201 w 201"/>
                <a:gd name="T15" fmla="*/ 90 h 203"/>
                <a:gd name="T16" fmla="*/ 193 w 201"/>
                <a:gd name="T17" fmla="*/ 61 h 203"/>
                <a:gd name="T18" fmla="*/ 172 w 201"/>
                <a:gd name="T19" fmla="*/ 67 h 203"/>
                <a:gd name="T20" fmla="*/ 162 w 201"/>
                <a:gd name="T21" fmla="*/ 51 h 203"/>
                <a:gd name="T22" fmla="*/ 176 w 201"/>
                <a:gd name="T23" fmla="*/ 34 h 203"/>
                <a:gd name="T24" fmla="*/ 153 w 201"/>
                <a:gd name="T25" fmla="*/ 15 h 203"/>
                <a:gd name="T26" fmla="*/ 139 w 201"/>
                <a:gd name="T27" fmla="*/ 32 h 203"/>
                <a:gd name="T28" fmla="*/ 115 w 201"/>
                <a:gd name="T29" fmla="*/ 23 h 203"/>
                <a:gd name="T30" fmla="*/ 115 w 201"/>
                <a:gd name="T31" fmla="*/ 1 h 203"/>
                <a:gd name="T32" fmla="*/ 101 w 201"/>
                <a:gd name="T33" fmla="*/ 0 h 203"/>
                <a:gd name="T34" fmla="*/ 86 w 201"/>
                <a:gd name="T35" fmla="*/ 1 h 203"/>
                <a:gd name="T36" fmla="*/ 86 w 201"/>
                <a:gd name="T37" fmla="*/ 23 h 203"/>
                <a:gd name="T38" fmla="*/ 68 w 201"/>
                <a:gd name="T39" fmla="*/ 29 h 203"/>
                <a:gd name="T40" fmla="*/ 55 w 201"/>
                <a:gd name="T41" fmla="*/ 11 h 203"/>
                <a:gd name="T42" fmla="*/ 31 w 201"/>
                <a:gd name="T43" fmla="*/ 28 h 203"/>
                <a:gd name="T44" fmla="*/ 43 w 201"/>
                <a:gd name="T45" fmla="*/ 46 h 203"/>
                <a:gd name="T46" fmla="*/ 32 w 201"/>
                <a:gd name="T47" fmla="*/ 60 h 203"/>
                <a:gd name="T48" fmla="*/ 12 w 201"/>
                <a:gd name="T49" fmla="*/ 53 h 203"/>
                <a:gd name="T50" fmla="*/ 1 w 201"/>
                <a:gd name="T51" fmla="*/ 81 h 203"/>
                <a:gd name="T52" fmla="*/ 22 w 201"/>
                <a:gd name="T53" fmla="*/ 88 h 203"/>
                <a:gd name="T54" fmla="*/ 21 w 201"/>
                <a:gd name="T55" fmla="*/ 101 h 203"/>
                <a:gd name="T56" fmla="*/ 21 w 201"/>
                <a:gd name="T57" fmla="*/ 107 h 203"/>
                <a:gd name="T58" fmla="*/ 0 w 201"/>
                <a:gd name="T59" fmla="*/ 113 h 203"/>
                <a:gd name="T60" fmla="*/ 7 w 201"/>
                <a:gd name="T61" fmla="*/ 142 h 203"/>
                <a:gd name="T62" fmla="*/ 28 w 201"/>
                <a:gd name="T63" fmla="*/ 136 h 203"/>
                <a:gd name="T64" fmla="*/ 39 w 201"/>
                <a:gd name="T65" fmla="*/ 152 h 203"/>
                <a:gd name="T66" fmla="*/ 25 w 201"/>
                <a:gd name="T67" fmla="*/ 169 h 203"/>
                <a:gd name="T68" fmla="*/ 47 w 201"/>
                <a:gd name="T69" fmla="*/ 188 h 203"/>
                <a:gd name="T70" fmla="*/ 61 w 201"/>
                <a:gd name="T71" fmla="*/ 171 h 203"/>
                <a:gd name="T72" fmla="*/ 86 w 201"/>
                <a:gd name="T73" fmla="*/ 180 h 203"/>
                <a:gd name="T74" fmla="*/ 86 w 201"/>
                <a:gd name="T75" fmla="*/ 202 h 203"/>
                <a:gd name="T76" fmla="*/ 101 w 201"/>
                <a:gd name="T77" fmla="*/ 203 h 203"/>
                <a:gd name="T78" fmla="*/ 115 w 201"/>
                <a:gd name="T79" fmla="*/ 202 h 203"/>
                <a:gd name="T80" fmla="*/ 115 w 201"/>
                <a:gd name="T81" fmla="*/ 180 h 203"/>
                <a:gd name="T82" fmla="*/ 134 w 201"/>
                <a:gd name="T83" fmla="*/ 174 h 203"/>
                <a:gd name="T84" fmla="*/ 146 w 201"/>
                <a:gd name="T85" fmla="*/ 192 h 203"/>
                <a:gd name="T86" fmla="*/ 170 w 201"/>
                <a:gd name="T87" fmla="*/ 175 h 203"/>
                <a:gd name="T88" fmla="*/ 158 w 201"/>
                <a:gd name="T89" fmla="*/ 157 h 203"/>
                <a:gd name="T90" fmla="*/ 169 w 201"/>
                <a:gd name="T91" fmla="*/ 142 h 203"/>
                <a:gd name="T92" fmla="*/ 190 w 201"/>
                <a:gd name="T93" fmla="*/ 150 h 203"/>
                <a:gd name="T94" fmla="*/ 200 w 201"/>
                <a:gd name="T95" fmla="*/ 121 h 203"/>
                <a:gd name="T96" fmla="*/ 179 w 201"/>
                <a:gd name="T97" fmla="*/ 114 h 203"/>
                <a:gd name="T98" fmla="*/ 180 w 201"/>
                <a:gd name="T99" fmla="*/ 101 h 203"/>
                <a:gd name="T100" fmla="*/ 101 w 201"/>
                <a:gd name="T101" fmla="*/ 158 h 203"/>
                <a:gd name="T102" fmla="*/ 47 w 201"/>
                <a:gd name="T103" fmla="*/ 103 h 203"/>
                <a:gd name="T104" fmla="*/ 101 w 201"/>
                <a:gd name="T105" fmla="*/ 49 h 203"/>
                <a:gd name="T106" fmla="*/ 155 w 201"/>
                <a:gd name="T107" fmla="*/ 103 h 203"/>
                <a:gd name="T108" fmla="*/ 101 w 201"/>
                <a:gd name="T109" fmla="*/ 15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03">
                  <a:moveTo>
                    <a:pt x="101" y="60"/>
                  </a:moveTo>
                  <a:cubicBezTo>
                    <a:pt x="77" y="60"/>
                    <a:pt x="58" y="80"/>
                    <a:pt x="58" y="103"/>
                  </a:cubicBezTo>
                  <a:cubicBezTo>
                    <a:pt x="58" y="127"/>
                    <a:pt x="77" y="147"/>
                    <a:pt x="101" y="147"/>
                  </a:cubicBezTo>
                  <a:cubicBezTo>
                    <a:pt x="125" y="147"/>
                    <a:pt x="144" y="127"/>
                    <a:pt x="144" y="103"/>
                  </a:cubicBezTo>
                  <a:cubicBezTo>
                    <a:pt x="144" y="80"/>
                    <a:pt x="125" y="60"/>
                    <a:pt x="101" y="60"/>
                  </a:cubicBezTo>
                  <a:close/>
                  <a:moveTo>
                    <a:pt x="180" y="101"/>
                  </a:moveTo>
                  <a:cubicBezTo>
                    <a:pt x="180" y="99"/>
                    <a:pt x="180" y="97"/>
                    <a:pt x="180" y="95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80"/>
                    <a:pt x="197" y="70"/>
                    <a:pt x="193" y="61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0" y="61"/>
                    <a:pt x="166" y="56"/>
                    <a:pt x="162" y="51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0" y="27"/>
                    <a:pt x="162" y="20"/>
                    <a:pt x="153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2" y="28"/>
                    <a:pt x="124" y="25"/>
                    <a:pt x="115" y="2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1" y="1"/>
                    <a:pt x="106" y="0"/>
                    <a:pt x="101" y="0"/>
                  </a:cubicBezTo>
                  <a:cubicBezTo>
                    <a:pt x="95" y="0"/>
                    <a:pt x="91" y="1"/>
                    <a:pt x="86" y="1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79" y="24"/>
                    <a:pt x="73" y="26"/>
                    <a:pt x="68" y="29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6" y="15"/>
                    <a:pt x="38" y="21"/>
                    <a:pt x="31" y="2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9" y="50"/>
                    <a:pt x="35" y="55"/>
                    <a:pt x="32" y="6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7" y="62"/>
                    <a:pt x="3" y="71"/>
                    <a:pt x="1" y="81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1" y="93"/>
                    <a:pt x="21" y="97"/>
                    <a:pt x="21" y="101"/>
                  </a:cubicBezTo>
                  <a:cubicBezTo>
                    <a:pt x="21" y="103"/>
                    <a:pt x="21" y="105"/>
                    <a:pt x="21" y="10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23"/>
                    <a:pt x="4" y="133"/>
                    <a:pt x="7" y="142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1" y="142"/>
                    <a:pt x="35" y="147"/>
                    <a:pt x="39" y="15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31" y="176"/>
                    <a:pt x="39" y="182"/>
                    <a:pt x="47" y="188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175"/>
                    <a:pt x="77" y="178"/>
                    <a:pt x="86" y="180"/>
                  </a:cubicBezTo>
                  <a:cubicBezTo>
                    <a:pt x="86" y="202"/>
                    <a:pt x="86" y="202"/>
                    <a:pt x="86" y="202"/>
                  </a:cubicBezTo>
                  <a:cubicBezTo>
                    <a:pt x="91" y="202"/>
                    <a:pt x="95" y="203"/>
                    <a:pt x="101" y="203"/>
                  </a:cubicBezTo>
                  <a:cubicBezTo>
                    <a:pt x="106" y="203"/>
                    <a:pt x="111" y="202"/>
                    <a:pt x="115" y="202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22" y="179"/>
                    <a:pt x="128" y="177"/>
                    <a:pt x="134" y="174"/>
                  </a:cubicBezTo>
                  <a:cubicBezTo>
                    <a:pt x="146" y="192"/>
                    <a:pt x="146" y="192"/>
                    <a:pt x="146" y="192"/>
                  </a:cubicBezTo>
                  <a:cubicBezTo>
                    <a:pt x="155" y="188"/>
                    <a:pt x="163" y="182"/>
                    <a:pt x="170" y="175"/>
                  </a:cubicBezTo>
                  <a:cubicBezTo>
                    <a:pt x="158" y="157"/>
                    <a:pt x="158" y="157"/>
                    <a:pt x="158" y="157"/>
                  </a:cubicBezTo>
                  <a:cubicBezTo>
                    <a:pt x="162" y="153"/>
                    <a:pt x="166" y="148"/>
                    <a:pt x="169" y="142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4" y="141"/>
                    <a:pt x="198" y="131"/>
                    <a:pt x="200" y="121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80" y="110"/>
                    <a:pt x="180" y="106"/>
                    <a:pt x="180" y="101"/>
                  </a:cubicBezTo>
                  <a:close/>
                  <a:moveTo>
                    <a:pt x="101" y="158"/>
                  </a:moveTo>
                  <a:cubicBezTo>
                    <a:pt x="71" y="158"/>
                    <a:pt x="47" y="133"/>
                    <a:pt x="47" y="103"/>
                  </a:cubicBezTo>
                  <a:cubicBezTo>
                    <a:pt x="47" y="73"/>
                    <a:pt x="71" y="49"/>
                    <a:pt x="101" y="49"/>
                  </a:cubicBezTo>
                  <a:cubicBezTo>
                    <a:pt x="131" y="49"/>
                    <a:pt x="155" y="73"/>
                    <a:pt x="155" y="103"/>
                  </a:cubicBezTo>
                  <a:cubicBezTo>
                    <a:pt x="155" y="133"/>
                    <a:pt x="131" y="158"/>
                    <a:pt x="101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5" name="Freeform 63"/>
            <p:cNvSpPr>
              <a:spLocks noChangeAspect="1"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6932125" y="3781281"/>
              <a:ext cx="349240" cy="396673"/>
            </a:xfrm>
            <a:custGeom>
              <a:avLst/>
              <a:gdLst>
                <a:gd name="T0" fmla="*/ 319 w 352"/>
                <a:gd name="T1" fmla="*/ 209 h 400"/>
                <a:gd name="T2" fmla="*/ 238 w 352"/>
                <a:gd name="T3" fmla="*/ 134 h 400"/>
                <a:gd name="T4" fmla="*/ 251 w 352"/>
                <a:gd name="T5" fmla="*/ 134 h 400"/>
                <a:gd name="T6" fmla="*/ 313 w 352"/>
                <a:gd name="T7" fmla="*/ 114 h 400"/>
                <a:gd name="T8" fmla="*/ 283 w 352"/>
                <a:gd name="T9" fmla="*/ 96 h 400"/>
                <a:gd name="T10" fmla="*/ 292 w 352"/>
                <a:gd name="T11" fmla="*/ 82 h 400"/>
                <a:gd name="T12" fmla="*/ 289 w 352"/>
                <a:gd name="T13" fmla="*/ 75 h 400"/>
                <a:gd name="T14" fmla="*/ 237 w 352"/>
                <a:gd name="T15" fmla="*/ 97 h 400"/>
                <a:gd name="T16" fmla="*/ 231 w 352"/>
                <a:gd name="T17" fmla="*/ 16 h 400"/>
                <a:gd name="T18" fmla="*/ 142 w 352"/>
                <a:gd name="T19" fmla="*/ 17 h 400"/>
                <a:gd name="T20" fmla="*/ 136 w 352"/>
                <a:gd name="T21" fmla="*/ 108 h 400"/>
                <a:gd name="T22" fmla="*/ 121 w 352"/>
                <a:gd name="T23" fmla="*/ 112 h 400"/>
                <a:gd name="T24" fmla="*/ 111 w 352"/>
                <a:gd name="T25" fmla="*/ 119 h 400"/>
                <a:gd name="T26" fmla="*/ 127 w 352"/>
                <a:gd name="T27" fmla="*/ 130 h 400"/>
                <a:gd name="T28" fmla="*/ 34 w 352"/>
                <a:gd name="T29" fmla="*/ 214 h 400"/>
                <a:gd name="T30" fmla="*/ 149 w 352"/>
                <a:gd name="T31" fmla="*/ 391 h 400"/>
                <a:gd name="T32" fmla="*/ 343 w 352"/>
                <a:gd name="T33" fmla="*/ 268 h 400"/>
                <a:gd name="T34" fmla="*/ 303 w 352"/>
                <a:gd name="T35" fmla="*/ 109 h 400"/>
                <a:gd name="T36" fmla="*/ 251 w 352"/>
                <a:gd name="T37" fmla="*/ 123 h 400"/>
                <a:gd name="T38" fmla="*/ 243 w 352"/>
                <a:gd name="T39" fmla="*/ 122 h 400"/>
                <a:gd name="T40" fmla="*/ 280 w 352"/>
                <a:gd name="T41" fmla="*/ 85 h 400"/>
                <a:gd name="T42" fmla="*/ 239 w 352"/>
                <a:gd name="T43" fmla="*/ 111 h 400"/>
                <a:gd name="T44" fmla="*/ 280 w 352"/>
                <a:gd name="T45" fmla="*/ 85 h 400"/>
                <a:gd name="T46" fmla="*/ 218 w 352"/>
                <a:gd name="T47" fmla="*/ 315 h 400"/>
                <a:gd name="T48" fmla="*/ 183 w 352"/>
                <a:gd name="T49" fmla="*/ 326 h 400"/>
                <a:gd name="T50" fmla="*/ 169 w 352"/>
                <a:gd name="T51" fmla="*/ 344 h 400"/>
                <a:gd name="T52" fmla="*/ 147 w 352"/>
                <a:gd name="T53" fmla="*/ 322 h 400"/>
                <a:gd name="T54" fmla="*/ 122 w 352"/>
                <a:gd name="T55" fmla="*/ 300 h 400"/>
                <a:gd name="T56" fmla="*/ 155 w 352"/>
                <a:gd name="T57" fmla="*/ 280 h 400"/>
                <a:gd name="T58" fmla="*/ 169 w 352"/>
                <a:gd name="T59" fmla="*/ 301 h 400"/>
                <a:gd name="T60" fmla="*/ 142 w 352"/>
                <a:gd name="T61" fmla="*/ 258 h 400"/>
                <a:gd name="T62" fmla="*/ 122 w 352"/>
                <a:gd name="T63" fmla="*/ 225 h 400"/>
                <a:gd name="T64" fmla="*/ 169 w 352"/>
                <a:gd name="T65" fmla="*/ 184 h 400"/>
                <a:gd name="T66" fmla="*/ 183 w 352"/>
                <a:gd name="T67" fmla="*/ 175 h 400"/>
                <a:gd name="T68" fmla="*/ 215 w 352"/>
                <a:gd name="T69" fmla="*/ 194 h 400"/>
                <a:gd name="T70" fmla="*/ 195 w 352"/>
                <a:gd name="T71" fmla="*/ 223 h 400"/>
                <a:gd name="T72" fmla="*/ 183 w 352"/>
                <a:gd name="T73" fmla="*/ 209 h 400"/>
                <a:gd name="T74" fmla="*/ 221 w 352"/>
                <a:gd name="T75" fmla="*/ 252 h 400"/>
                <a:gd name="T76" fmla="*/ 230 w 352"/>
                <a:gd name="T77" fmla="*/ 30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00">
                  <a:moveTo>
                    <a:pt x="343" y="268"/>
                  </a:moveTo>
                  <a:cubicBezTo>
                    <a:pt x="339" y="245"/>
                    <a:pt x="331" y="231"/>
                    <a:pt x="319" y="209"/>
                  </a:cubicBezTo>
                  <a:cubicBezTo>
                    <a:pt x="308" y="192"/>
                    <a:pt x="288" y="172"/>
                    <a:pt x="273" y="160"/>
                  </a:cubicBezTo>
                  <a:cubicBezTo>
                    <a:pt x="262" y="151"/>
                    <a:pt x="249" y="143"/>
                    <a:pt x="238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51" y="134"/>
                    <a:pt x="251" y="134"/>
                    <a:pt x="251" y="134"/>
                  </a:cubicBezTo>
                  <a:cubicBezTo>
                    <a:pt x="258" y="134"/>
                    <a:pt x="266" y="134"/>
                    <a:pt x="274" y="133"/>
                  </a:cubicBezTo>
                  <a:cubicBezTo>
                    <a:pt x="283" y="132"/>
                    <a:pt x="306" y="128"/>
                    <a:pt x="313" y="114"/>
                  </a:cubicBezTo>
                  <a:cubicBezTo>
                    <a:pt x="318" y="104"/>
                    <a:pt x="314" y="99"/>
                    <a:pt x="311" y="97"/>
                  </a:cubicBezTo>
                  <a:cubicBezTo>
                    <a:pt x="306" y="93"/>
                    <a:pt x="295" y="94"/>
                    <a:pt x="283" y="96"/>
                  </a:cubicBezTo>
                  <a:cubicBezTo>
                    <a:pt x="288" y="92"/>
                    <a:pt x="291" y="88"/>
                    <a:pt x="292" y="84"/>
                  </a:cubicBezTo>
                  <a:cubicBezTo>
                    <a:pt x="292" y="84"/>
                    <a:pt x="292" y="83"/>
                    <a:pt x="292" y="82"/>
                  </a:cubicBezTo>
                  <a:cubicBezTo>
                    <a:pt x="292" y="80"/>
                    <a:pt x="292" y="78"/>
                    <a:pt x="290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7" y="74"/>
                    <a:pt x="287" y="74"/>
                    <a:pt x="287" y="74"/>
                  </a:cubicBezTo>
                  <a:cubicBezTo>
                    <a:pt x="272" y="72"/>
                    <a:pt x="251" y="83"/>
                    <a:pt x="237" y="97"/>
                  </a:cubicBezTo>
                  <a:cubicBezTo>
                    <a:pt x="252" y="77"/>
                    <a:pt x="280" y="51"/>
                    <a:pt x="285" y="30"/>
                  </a:cubicBezTo>
                  <a:cubicBezTo>
                    <a:pt x="266" y="29"/>
                    <a:pt x="247" y="25"/>
                    <a:pt x="231" y="16"/>
                  </a:cubicBezTo>
                  <a:cubicBezTo>
                    <a:pt x="216" y="8"/>
                    <a:pt x="209" y="0"/>
                    <a:pt x="191" y="3"/>
                  </a:cubicBezTo>
                  <a:cubicBezTo>
                    <a:pt x="174" y="5"/>
                    <a:pt x="158" y="13"/>
                    <a:pt x="142" y="17"/>
                  </a:cubicBezTo>
                  <a:cubicBezTo>
                    <a:pt x="124" y="22"/>
                    <a:pt x="108" y="15"/>
                    <a:pt x="90" y="18"/>
                  </a:cubicBezTo>
                  <a:cubicBezTo>
                    <a:pt x="87" y="49"/>
                    <a:pt x="125" y="79"/>
                    <a:pt x="136" y="108"/>
                  </a:cubicBezTo>
                  <a:cubicBezTo>
                    <a:pt x="131" y="109"/>
                    <a:pt x="126" y="110"/>
                    <a:pt x="121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8" y="113"/>
                    <a:pt x="115" y="114"/>
                    <a:pt x="114" y="116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6" y="127"/>
                    <a:pt x="120" y="129"/>
                    <a:pt x="127" y="130"/>
                  </a:cubicBezTo>
                  <a:cubicBezTo>
                    <a:pt x="113" y="139"/>
                    <a:pt x="96" y="149"/>
                    <a:pt x="84" y="159"/>
                  </a:cubicBezTo>
                  <a:cubicBezTo>
                    <a:pt x="69" y="172"/>
                    <a:pt x="46" y="198"/>
                    <a:pt x="34" y="214"/>
                  </a:cubicBezTo>
                  <a:cubicBezTo>
                    <a:pt x="13" y="240"/>
                    <a:pt x="0" y="275"/>
                    <a:pt x="6" y="307"/>
                  </a:cubicBezTo>
                  <a:cubicBezTo>
                    <a:pt x="18" y="370"/>
                    <a:pt x="92" y="391"/>
                    <a:pt x="149" y="391"/>
                  </a:cubicBezTo>
                  <a:cubicBezTo>
                    <a:pt x="212" y="391"/>
                    <a:pt x="293" y="400"/>
                    <a:pt x="335" y="348"/>
                  </a:cubicBezTo>
                  <a:cubicBezTo>
                    <a:pt x="352" y="327"/>
                    <a:pt x="347" y="295"/>
                    <a:pt x="343" y="268"/>
                  </a:cubicBezTo>
                  <a:close/>
                  <a:moveTo>
                    <a:pt x="305" y="105"/>
                  </a:moveTo>
                  <a:cubicBezTo>
                    <a:pt x="305" y="105"/>
                    <a:pt x="305" y="106"/>
                    <a:pt x="303" y="109"/>
                  </a:cubicBezTo>
                  <a:cubicBezTo>
                    <a:pt x="299" y="117"/>
                    <a:pt x="284" y="121"/>
                    <a:pt x="273" y="123"/>
                  </a:cubicBezTo>
                  <a:cubicBezTo>
                    <a:pt x="266" y="124"/>
                    <a:pt x="258" y="124"/>
                    <a:pt x="251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63" y="112"/>
                    <a:pt x="300" y="101"/>
                    <a:pt x="305" y="105"/>
                  </a:cubicBezTo>
                  <a:close/>
                  <a:moveTo>
                    <a:pt x="280" y="85"/>
                  </a:moveTo>
                  <a:cubicBezTo>
                    <a:pt x="275" y="90"/>
                    <a:pt x="260" y="99"/>
                    <a:pt x="251" y="104"/>
                  </a:cubicBezTo>
                  <a:cubicBezTo>
                    <a:pt x="247" y="106"/>
                    <a:pt x="243" y="108"/>
                    <a:pt x="239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9" y="98"/>
                    <a:pt x="267" y="86"/>
                    <a:pt x="280" y="85"/>
                  </a:cubicBezTo>
                  <a:close/>
                  <a:moveTo>
                    <a:pt x="230" y="301"/>
                  </a:moveTo>
                  <a:cubicBezTo>
                    <a:pt x="227" y="306"/>
                    <a:pt x="223" y="311"/>
                    <a:pt x="218" y="315"/>
                  </a:cubicBezTo>
                  <a:cubicBezTo>
                    <a:pt x="213" y="319"/>
                    <a:pt x="208" y="322"/>
                    <a:pt x="203" y="323"/>
                  </a:cubicBezTo>
                  <a:cubicBezTo>
                    <a:pt x="197" y="325"/>
                    <a:pt x="191" y="326"/>
                    <a:pt x="183" y="326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69" y="344"/>
                    <a:pt x="169" y="344"/>
                    <a:pt x="169" y="344"/>
                  </a:cubicBezTo>
                  <a:cubicBezTo>
                    <a:pt x="169" y="326"/>
                    <a:pt x="169" y="326"/>
                    <a:pt x="169" y="326"/>
                  </a:cubicBezTo>
                  <a:cubicBezTo>
                    <a:pt x="160" y="326"/>
                    <a:pt x="152" y="324"/>
                    <a:pt x="147" y="322"/>
                  </a:cubicBezTo>
                  <a:cubicBezTo>
                    <a:pt x="141" y="320"/>
                    <a:pt x="136" y="317"/>
                    <a:pt x="132" y="313"/>
                  </a:cubicBezTo>
                  <a:cubicBezTo>
                    <a:pt x="127" y="309"/>
                    <a:pt x="124" y="305"/>
                    <a:pt x="122" y="300"/>
                  </a:cubicBezTo>
                  <a:cubicBezTo>
                    <a:pt x="120" y="296"/>
                    <a:pt x="118" y="291"/>
                    <a:pt x="117" y="284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6"/>
                    <a:pt x="158" y="291"/>
                    <a:pt x="160" y="293"/>
                  </a:cubicBezTo>
                  <a:cubicBezTo>
                    <a:pt x="162" y="296"/>
                    <a:pt x="165" y="299"/>
                    <a:pt x="169" y="301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56" y="264"/>
                    <a:pt x="147" y="261"/>
                    <a:pt x="142" y="258"/>
                  </a:cubicBezTo>
                  <a:cubicBezTo>
                    <a:pt x="137" y="255"/>
                    <a:pt x="132" y="251"/>
                    <a:pt x="128" y="246"/>
                  </a:cubicBezTo>
                  <a:cubicBezTo>
                    <a:pt x="124" y="240"/>
                    <a:pt x="122" y="233"/>
                    <a:pt x="122" y="225"/>
                  </a:cubicBezTo>
                  <a:cubicBezTo>
                    <a:pt x="122" y="213"/>
                    <a:pt x="126" y="204"/>
                    <a:pt x="134" y="196"/>
                  </a:cubicBezTo>
                  <a:cubicBezTo>
                    <a:pt x="142" y="189"/>
                    <a:pt x="154" y="185"/>
                    <a:pt x="169" y="18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97" y="185"/>
                    <a:pt x="208" y="188"/>
                    <a:pt x="215" y="194"/>
                  </a:cubicBezTo>
                  <a:cubicBezTo>
                    <a:pt x="223" y="200"/>
                    <a:pt x="228" y="208"/>
                    <a:pt x="230" y="218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3" y="219"/>
                    <a:pt x="191" y="216"/>
                    <a:pt x="190" y="214"/>
                  </a:cubicBezTo>
                  <a:cubicBezTo>
                    <a:pt x="189" y="212"/>
                    <a:pt x="186" y="211"/>
                    <a:pt x="183" y="209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202" y="241"/>
                    <a:pt x="215" y="247"/>
                    <a:pt x="221" y="252"/>
                  </a:cubicBezTo>
                  <a:cubicBezTo>
                    <a:pt x="230" y="260"/>
                    <a:pt x="234" y="270"/>
                    <a:pt x="234" y="282"/>
                  </a:cubicBezTo>
                  <a:cubicBezTo>
                    <a:pt x="234" y="288"/>
                    <a:pt x="233" y="295"/>
                    <a:pt x="230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6" name="Freeform 910"/>
            <p:cNvSpPr/>
            <p:nvPr>
              <p:custDataLst>
                <p:tags r:id="rId16"/>
              </p:custDataLst>
            </p:nvPr>
          </p:nvSpPr>
          <p:spPr bwMode="auto">
            <a:xfrm>
              <a:off x="6953541" y="4824577"/>
              <a:ext cx="365912" cy="369219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6915197" y="2761807"/>
              <a:ext cx="407447" cy="309643"/>
              <a:chOff x="10004425" y="1971676"/>
              <a:chExt cx="1593850" cy="1211262"/>
            </a:xfrm>
            <a:solidFill>
              <a:schemeClr val="bg1"/>
            </a:solidFill>
          </p:grpSpPr>
          <p:sp>
            <p:nvSpPr>
              <p:cNvPr id="38" name="Freeform 26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0004425" y="1971676"/>
                <a:ext cx="1535113" cy="688975"/>
              </a:xfrm>
              <a:custGeom>
                <a:avLst/>
                <a:gdLst>
                  <a:gd name="T0" fmla="*/ 480 w 967"/>
                  <a:gd name="T1" fmla="*/ 434 h 434"/>
                  <a:gd name="T2" fmla="*/ 0 w 967"/>
                  <a:gd name="T3" fmla="*/ 217 h 434"/>
                  <a:gd name="T4" fmla="*/ 492 w 967"/>
                  <a:gd name="T5" fmla="*/ 0 h 434"/>
                  <a:gd name="T6" fmla="*/ 967 w 967"/>
                  <a:gd name="T7" fmla="*/ 212 h 434"/>
                  <a:gd name="T8" fmla="*/ 480 w 967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7" h="434">
                    <a:moveTo>
                      <a:pt x="480" y="434"/>
                    </a:moveTo>
                    <a:lnTo>
                      <a:pt x="0" y="217"/>
                    </a:lnTo>
                    <a:lnTo>
                      <a:pt x="492" y="0"/>
                    </a:lnTo>
                    <a:lnTo>
                      <a:pt x="967" y="212"/>
                    </a:lnTo>
                    <a:lnTo>
                      <a:pt x="480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39" name="Rectangle 268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474450" y="2297113"/>
                <a:ext cx="46038" cy="503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0" name="Oval 26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422063" y="2743201"/>
                <a:ext cx="150813" cy="150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1" name="Freeform 27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404600" y="2822576"/>
                <a:ext cx="107950" cy="336550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9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8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2" name="Freeform 271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90325" y="2822576"/>
                <a:ext cx="107950" cy="336550"/>
              </a:xfrm>
              <a:custGeom>
                <a:avLst/>
                <a:gdLst>
                  <a:gd name="T0" fmla="*/ 13 w 29"/>
                  <a:gd name="T1" fmla="*/ 5 h 90"/>
                  <a:gd name="T2" fmla="*/ 23 w 29"/>
                  <a:gd name="T3" fmla="*/ 90 h 90"/>
                  <a:gd name="T4" fmla="*/ 0 w 29"/>
                  <a:gd name="T5" fmla="*/ 90 h 90"/>
                  <a:gd name="T6" fmla="*/ 0 w 29"/>
                  <a:gd name="T7" fmla="*/ 0 h 90"/>
                  <a:gd name="T8" fmla="*/ 13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3" y="5"/>
                    </a:moveTo>
                    <a:cubicBezTo>
                      <a:pt x="13" y="5"/>
                      <a:pt x="29" y="39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8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3" name="Freeform 272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0309225" y="2522538"/>
                <a:ext cx="889000" cy="660400"/>
              </a:xfrm>
              <a:custGeom>
                <a:avLst/>
                <a:gdLst>
                  <a:gd name="T0" fmla="*/ 237 w 237"/>
                  <a:gd name="T1" fmla="*/ 0 h 176"/>
                  <a:gd name="T2" fmla="*/ 118 w 237"/>
                  <a:gd name="T3" fmla="*/ 55 h 176"/>
                  <a:gd name="T4" fmla="*/ 0 w 237"/>
                  <a:gd name="T5" fmla="*/ 0 h 176"/>
                  <a:gd name="T6" fmla="*/ 0 w 237"/>
                  <a:gd name="T7" fmla="*/ 136 h 176"/>
                  <a:gd name="T8" fmla="*/ 115 w 237"/>
                  <a:gd name="T9" fmla="*/ 176 h 176"/>
                  <a:gd name="T10" fmla="*/ 115 w 237"/>
                  <a:gd name="T11" fmla="*/ 176 h 176"/>
                  <a:gd name="T12" fmla="*/ 118 w 237"/>
                  <a:gd name="T13" fmla="*/ 176 h 176"/>
                  <a:gd name="T14" fmla="*/ 122 w 237"/>
                  <a:gd name="T15" fmla="*/ 176 h 176"/>
                  <a:gd name="T16" fmla="*/ 122 w 237"/>
                  <a:gd name="T17" fmla="*/ 176 h 176"/>
                  <a:gd name="T18" fmla="*/ 237 w 237"/>
                  <a:gd name="T19" fmla="*/ 136 h 176"/>
                  <a:gd name="T20" fmla="*/ 237 w 237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6">
                    <a:moveTo>
                      <a:pt x="237" y="0"/>
                    </a:moveTo>
                    <a:cubicBezTo>
                      <a:pt x="237" y="1"/>
                      <a:pt x="138" y="47"/>
                      <a:pt x="118" y="55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5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6" y="176"/>
                      <a:pt x="118" y="176"/>
                    </a:cubicBezTo>
                    <a:cubicBezTo>
                      <a:pt x="121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42" y="175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文本框 43"/>
          <p:cNvSpPr txBox="1"/>
          <p:nvPr>
            <p:custDataLst>
              <p:tags r:id="rId6"/>
            </p:custDataLst>
          </p:nvPr>
        </p:nvSpPr>
        <p:spPr>
          <a:xfrm>
            <a:off x="7857971" y="184237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网上观察法</a:t>
            </a:r>
          </a:p>
        </p:txBody>
      </p:sp>
      <p:sp>
        <p:nvSpPr>
          <p:cNvPr id="45" name="文本框 44"/>
          <p:cNvSpPr txBox="1"/>
          <p:nvPr>
            <p:custDataLst>
              <p:tags r:id="rId7"/>
            </p:custDataLst>
          </p:nvPr>
        </p:nvSpPr>
        <p:spPr>
          <a:xfrm>
            <a:off x="7857971" y="494584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网上实验法</a:t>
            </a:r>
          </a:p>
        </p:txBody>
      </p:sp>
      <p:sp>
        <p:nvSpPr>
          <p:cNvPr id="47" name="文本框 46"/>
          <p:cNvSpPr txBox="1"/>
          <p:nvPr>
            <p:custDataLst>
              <p:tags r:id="rId8"/>
            </p:custDataLst>
          </p:nvPr>
        </p:nvSpPr>
        <p:spPr>
          <a:xfrm>
            <a:off x="7857971" y="391135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在线问卷法</a:t>
            </a:r>
          </a:p>
        </p:txBody>
      </p:sp>
      <p:sp>
        <p:nvSpPr>
          <p:cNvPr id="48" name="文本框 47"/>
          <p:cNvSpPr txBox="1"/>
          <p:nvPr>
            <p:custDataLst>
              <p:tags r:id="rId9"/>
            </p:custDataLst>
          </p:nvPr>
        </p:nvSpPr>
        <p:spPr>
          <a:xfrm>
            <a:off x="7857971" y="287686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专题讨论法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990725" y="5388610"/>
            <a:ext cx="35915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直接调研的四种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5"/>
          <p:cNvSpPr/>
          <p:nvPr>
            <p:custDataLst>
              <p:tags r:id="rId1"/>
            </p:custDataLst>
          </p:nvPr>
        </p:nvSpPr>
        <p:spPr bwMode="auto">
          <a:xfrm rot="6496083">
            <a:off x="3700409" y="2839103"/>
            <a:ext cx="2070916" cy="2064455"/>
          </a:xfrm>
          <a:custGeom>
            <a:avLst/>
            <a:gdLst>
              <a:gd name="T0" fmla="*/ 19 w 270"/>
              <a:gd name="T1" fmla="*/ 0 h 269"/>
              <a:gd name="T2" fmla="*/ 252 w 270"/>
              <a:gd name="T3" fmla="*/ 0 h 269"/>
              <a:gd name="T4" fmla="*/ 270 w 270"/>
              <a:gd name="T5" fmla="*/ 18 h 269"/>
              <a:gd name="T6" fmla="*/ 270 w 270"/>
              <a:gd name="T7" fmla="*/ 251 h 269"/>
              <a:gd name="T8" fmla="*/ 252 w 270"/>
              <a:gd name="T9" fmla="*/ 269 h 269"/>
              <a:gd name="T10" fmla="*/ 19 w 270"/>
              <a:gd name="T11" fmla="*/ 269 h 269"/>
              <a:gd name="T12" fmla="*/ 0 w 270"/>
              <a:gd name="T13" fmla="*/ 251 h 269"/>
              <a:gd name="T14" fmla="*/ 0 w 270"/>
              <a:gd name="T15" fmla="*/ 18 h 269"/>
              <a:gd name="T16" fmla="*/ 19 w 270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269">
                <a:moveTo>
                  <a:pt x="19" y="0"/>
                </a:moveTo>
                <a:cubicBezTo>
                  <a:pt x="252" y="0"/>
                  <a:pt x="252" y="0"/>
                  <a:pt x="252" y="0"/>
                </a:cubicBezTo>
                <a:cubicBezTo>
                  <a:pt x="262" y="0"/>
                  <a:pt x="270" y="8"/>
                  <a:pt x="270" y="18"/>
                </a:cubicBezTo>
                <a:cubicBezTo>
                  <a:pt x="270" y="251"/>
                  <a:pt x="270" y="251"/>
                  <a:pt x="270" y="251"/>
                </a:cubicBezTo>
                <a:cubicBezTo>
                  <a:pt x="270" y="261"/>
                  <a:pt x="262" y="269"/>
                  <a:pt x="252" y="269"/>
                </a:cubicBezTo>
                <a:cubicBezTo>
                  <a:pt x="19" y="269"/>
                  <a:pt x="19" y="269"/>
                  <a:pt x="19" y="269"/>
                </a:cubicBezTo>
                <a:cubicBezTo>
                  <a:pt x="9" y="269"/>
                  <a:pt x="0" y="261"/>
                  <a:pt x="0" y="25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1" name="Freeform 8"/>
          <p:cNvSpPr/>
          <p:nvPr>
            <p:custDataLst>
              <p:tags r:id="rId2"/>
            </p:custDataLst>
          </p:nvPr>
        </p:nvSpPr>
        <p:spPr bwMode="auto">
          <a:xfrm rot="5056083">
            <a:off x="2971693" y="2246821"/>
            <a:ext cx="2494145" cy="2490915"/>
          </a:xfrm>
          <a:custGeom>
            <a:avLst/>
            <a:gdLst>
              <a:gd name="T0" fmla="*/ 63 w 325"/>
              <a:gd name="T1" fmla="*/ 310 h 325"/>
              <a:gd name="T2" fmla="*/ 3 w 325"/>
              <a:gd name="T3" fmla="*/ 85 h 325"/>
              <a:gd name="T4" fmla="*/ 15 w 325"/>
              <a:gd name="T5" fmla="*/ 62 h 325"/>
              <a:gd name="T6" fmla="*/ 240 w 325"/>
              <a:gd name="T7" fmla="*/ 2 h 325"/>
              <a:gd name="T8" fmla="*/ 263 w 325"/>
              <a:gd name="T9" fmla="*/ 15 h 325"/>
              <a:gd name="T10" fmla="*/ 323 w 325"/>
              <a:gd name="T11" fmla="*/ 240 h 325"/>
              <a:gd name="T12" fmla="*/ 310 w 325"/>
              <a:gd name="T13" fmla="*/ 262 h 325"/>
              <a:gd name="T14" fmla="*/ 85 w 325"/>
              <a:gd name="T15" fmla="*/ 322 h 325"/>
              <a:gd name="T16" fmla="*/ 63 w 325"/>
              <a:gd name="T17" fmla="*/ 31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" h="325">
                <a:moveTo>
                  <a:pt x="63" y="310"/>
                </a:moveTo>
                <a:cubicBezTo>
                  <a:pt x="3" y="85"/>
                  <a:pt x="3" y="85"/>
                  <a:pt x="3" y="85"/>
                </a:cubicBezTo>
                <a:cubicBezTo>
                  <a:pt x="0" y="75"/>
                  <a:pt x="6" y="65"/>
                  <a:pt x="15" y="62"/>
                </a:cubicBezTo>
                <a:cubicBezTo>
                  <a:pt x="240" y="2"/>
                  <a:pt x="240" y="2"/>
                  <a:pt x="240" y="2"/>
                </a:cubicBezTo>
                <a:cubicBezTo>
                  <a:pt x="250" y="0"/>
                  <a:pt x="260" y="5"/>
                  <a:pt x="263" y="15"/>
                </a:cubicBezTo>
                <a:cubicBezTo>
                  <a:pt x="323" y="240"/>
                  <a:pt x="323" y="240"/>
                  <a:pt x="323" y="240"/>
                </a:cubicBezTo>
                <a:cubicBezTo>
                  <a:pt x="325" y="250"/>
                  <a:pt x="320" y="260"/>
                  <a:pt x="310" y="262"/>
                </a:cubicBezTo>
                <a:cubicBezTo>
                  <a:pt x="85" y="322"/>
                  <a:pt x="85" y="322"/>
                  <a:pt x="85" y="322"/>
                </a:cubicBezTo>
                <a:cubicBezTo>
                  <a:pt x="75" y="325"/>
                  <a:pt x="65" y="319"/>
                  <a:pt x="63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电商市场调研</a:t>
            </a:r>
            <a:endParaRPr lang="zh-CN" altLang="en-US"/>
          </a:p>
        </p:txBody>
      </p:sp>
      <p:sp>
        <p:nvSpPr>
          <p:cNvPr id="27" name="Freeform 5"/>
          <p:cNvSpPr/>
          <p:nvPr>
            <p:custDataLst>
              <p:tags r:id="rId3"/>
            </p:custDataLst>
          </p:nvPr>
        </p:nvSpPr>
        <p:spPr bwMode="auto">
          <a:xfrm rot="1516084">
            <a:off x="2547884" y="2289828"/>
            <a:ext cx="2070916" cy="2064455"/>
          </a:xfrm>
          <a:custGeom>
            <a:avLst/>
            <a:gdLst>
              <a:gd name="T0" fmla="*/ 19 w 270"/>
              <a:gd name="T1" fmla="*/ 0 h 269"/>
              <a:gd name="T2" fmla="*/ 252 w 270"/>
              <a:gd name="T3" fmla="*/ 0 h 269"/>
              <a:gd name="T4" fmla="*/ 270 w 270"/>
              <a:gd name="T5" fmla="*/ 18 h 269"/>
              <a:gd name="T6" fmla="*/ 270 w 270"/>
              <a:gd name="T7" fmla="*/ 251 h 269"/>
              <a:gd name="T8" fmla="*/ 252 w 270"/>
              <a:gd name="T9" fmla="*/ 269 h 269"/>
              <a:gd name="T10" fmla="*/ 19 w 270"/>
              <a:gd name="T11" fmla="*/ 269 h 269"/>
              <a:gd name="T12" fmla="*/ 0 w 270"/>
              <a:gd name="T13" fmla="*/ 251 h 269"/>
              <a:gd name="T14" fmla="*/ 0 w 270"/>
              <a:gd name="T15" fmla="*/ 18 h 269"/>
              <a:gd name="T16" fmla="*/ 19 w 270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269">
                <a:moveTo>
                  <a:pt x="19" y="0"/>
                </a:moveTo>
                <a:cubicBezTo>
                  <a:pt x="252" y="0"/>
                  <a:pt x="252" y="0"/>
                  <a:pt x="252" y="0"/>
                </a:cubicBezTo>
                <a:cubicBezTo>
                  <a:pt x="262" y="0"/>
                  <a:pt x="270" y="8"/>
                  <a:pt x="270" y="18"/>
                </a:cubicBezTo>
                <a:cubicBezTo>
                  <a:pt x="270" y="251"/>
                  <a:pt x="270" y="251"/>
                  <a:pt x="270" y="251"/>
                </a:cubicBezTo>
                <a:cubicBezTo>
                  <a:pt x="270" y="261"/>
                  <a:pt x="262" y="269"/>
                  <a:pt x="252" y="269"/>
                </a:cubicBezTo>
                <a:cubicBezTo>
                  <a:pt x="19" y="269"/>
                  <a:pt x="19" y="269"/>
                  <a:pt x="19" y="269"/>
                </a:cubicBezTo>
                <a:cubicBezTo>
                  <a:pt x="9" y="269"/>
                  <a:pt x="0" y="261"/>
                  <a:pt x="0" y="25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28" name="Freeform 8"/>
          <p:cNvSpPr/>
          <p:nvPr>
            <p:custDataLst>
              <p:tags r:id="rId4"/>
            </p:custDataLst>
          </p:nvPr>
        </p:nvSpPr>
        <p:spPr bwMode="auto">
          <a:xfrm rot="1516084">
            <a:off x="1930928" y="2354136"/>
            <a:ext cx="2494145" cy="2490915"/>
          </a:xfrm>
          <a:custGeom>
            <a:avLst/>
            <a:gdLst>
              <a:gd name="T0" fmla="*/ 63 w 325"/>
              <a:gd name="T1" fmla="*/ 310 h 325"/>
              <a:gd name="T2" fmla="*/ 3 w 325"/>
              <a:gd name="T3" fmla="*/ 85 h 325"/>
              <a:gd name="T4" fmla="*/ 15 w 325"/>
              <a:gd name="T5" fmla="*/ 62 h 325"/>
              <a:gd name="T6" fmla="*/ 240 w 325"/>
              <a:gd name="T7" fmla="*/ 2 h 325"/>
              <a:gd name="T8" fmla="*/ 263 w 325"/>
              <a:gd name="T9" fmla="*/ 15 h 325"/>
              <a:gd name="T10" fmla="*/ 323 w 325"/>
              <a:gd name="T11" fmla="*/ 240 h 325"/>
              <a:gd name="T12" fmla="*/ 310 w 325"/>
              <a:gd name="T13" fmla="*/ 262 h 325"/>
              <a:gd name="T14" fmla="*/ 85 w 325"/>
              <a:gd name="T15" fmla="*/ 322 h 325"/>
              <a:gd name="T16" fmla="*/ 63 w 325"/>
              <a:gd name="T17" fmla="*/ 31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" h="325">
                <a:moveTo>
                  <a:pt x="63" y="310"/>
                </a:moveTo>
                <a:cubicBezTo>
                  <a:pt x="3" y="85"/>
                  <a:pt x="3" y="85"/>
                  <a:pt x="3" y="85"/>
                </a:cubicBezTo>
                <a:cubicBezTo>
                  <a:pt x="0" y="75"/>
                  <a:pt x="6" y="65"/>
                  <a:pt x="15" y="62"/>
                </a:cubicBezTo>
                <a:cubicBezTo>
                  <a:pt x="240" y="2"/>
                  <a:pt x="240" y="2"/>
                  <a:pt x="240" y="2"/>
                </a:cubicBezTo>
                <a:cubicBezTo>
                  <a:pt x="250" y="0"/>
                  <a:pt x="260" y="5"/>
                  <a:pt x="263" y="15"/>
                </a:cubicBezTo>
                <a:cubicBezTo>
                  <a:pt x="323" y="240"/>
                  <a:pt x="323" y="240"/>
                  <a:pt x="323" y="240"/>
                </a:cubicBezTo>
                <a:cubicBezTo>
                  <a:pt x="325" y="250"/>
                  <a:pt x="320" y="260"/>
                  <a:pt x="310" y="262"/>
                </a:cubicBezTo>
                <a:cubicBezTo>
                  <a:pt x="85" y="322"/>
                  <a:pt x="85" y="322"/>
                  <a:pt x="85" y="322"/>
                </a:cubicBezTo>
                <a:cubicBezTo>
                  <a:pt x="75" y="325"/>
                  <a:pt x="65" y="319"/>
                  <a:pt x="63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50" name="Freeform 9"/>
          <p:cNvSpPr/>
          <p:nvPr>
            <p:custDataLst>
              <p:tags r:id="rId5"/>
            </p:custDataLst>
          </p:nvPr>
        </p:nvSpPr>
        <p:spPr bwMode="auto">
          <a:xfrm rot="2356083">
            <a:off x="1418838" y="2521229"/>
            <a:ext cx="2820453" cy="2820453"/>
          </a:xfrm>
          <a:custGeom>
            <a:avLst/>
            <a:gdLst>
              <a:gd name="T0" fmla="*/ 187 w 368"/>
              <a:gd name="T1" fmla="*/ 362 h 368"/>
              <a:gd name="T2" fmla="*/ 8 w 368"/>
              <a:gd name="T3" fmla="*/ 212 h 368"/>
              <a:gd name="T4" fmla="*/ 6 w 368"/>
              <a:gd name="T5" fmla="*/ 187 h 368"/>
              <a:gd name="T6" fmla="*/ 156 w 368"/>
              <a:gd name="T7" fmla="*/ 8 h 368"/>
              <a:gd name="T8" fmla="*/ 181 w 368"/>
              <a:gd name="T9" fmla="*/ 6 h 368"/>
              <a:gd name="T10" fmla="*/ 360 w 368"/>
              <a:gd name="T11" fmla="*/ 156 h 368"/>
              <a:gd name="T12" fmla="*/ 362 w 368"/>
              <a:gd name="T13" fmla="*/ 181 h 368"/>
              <a:gd name="T14" fmla="*/ 212 w 368"/>
              <a:gd name="T15" fmla="*/ 360 h 368"/>
              <a:gd name="T16" fmla="*/ 187 w 368"/>
              <a:gd name="T17" fmla="*/ 36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68">
                <a:moveTo>
                  <a:pt x="187" y="362"/>
                </a:moveTo>
                <a:cubicBezTo>
                  <a:pt x="8" y="212"/>
                  <a:pt x="8" y="212"/>
                  <a:pt x="8" y="212"/>
                </a:cubicBezTo>
                <a:cubicBezTo>
                  <a:pt x="1" y="206"/>
                  <a:pt x="0" y="194"/>
                  <a:pt x="6" y="187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1"/>
                  <a:pt x="174" y="0"/>
                  <a:pt x="181" y="6"/>
                </a:cubicBezTo>
                <a:cubicBezTo>
                  <a:pt x="360" y="156"/>
                  <a:pt x="360" y="156"/>
                  <a:pt x="360" y="156"/>
                </a:cubicBezTo>
                <a:cubicBezTo>
                  <a:pt x="367" y="162"/>
                  <a:pt x="368" y="174"/>
                  <a:pt x="362" y="181"/>
                </a:cubicBezTo>
                <a:cubicBezTo>
                  <a:pt x="212" y="360"/>
                  <a:pt x="212" y="360"/>
                  <a:pt x="212" y="360"/>
                </a:cubicBezTo>
                <a:cubicBezTo>
                  <a:pt x="206" y="367"/>
                  <a:pt x="194" y="368"/>
                  <a:pt x="187" y="362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03297" y="1766752"/>
            <a:ext cx="612000" cy="3683186"/>
            <a:chOff x="6813737" y="1623242"/>
            <a:chExt cx="612000" cy="3683186"/>
          </a:xfrm>
        </p:grpSpPr>
        <p:sp>
          <p:nvSpPr>
            <p:cNvPr id="30" name="Oval 6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813737" y="1623242"/>
              <a:ext cx="612000" cy="59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1" name="Oval 67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6813737" y="2652810"/>
              <a:ext cx="612000" cy="5944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2" name="Oval 7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6813737" y="3682379"/>
              <a:ext cx="612000" cy="59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3" name="Oval 77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6813737" y="4711949"/>
              <a:ext cx="612000" cy="5944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4" name="Freeform 285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915197" y="1713397"/>
              <a:ext cx="409079" cy="414167"/>
            </a:xfrm>
            <a:custGeom>
              <a:avLst/>
              <a:gdLst>
                <a:gd name="T0" fmla="*/ 101 w 201"/>
                <a:gd name="T1" fmla="*/ 60 h 203"/>
                <a:gd name="T2" fmla="*/ 58 w 201"/>
                <a:gd name="T3" fmla="*/ 103 h 203"/>
                <a:gd name="T4" fmla="*/ 101 w 201"/>
                <a:gd name="T5" fmla="*/ 147 h 203"/>
                <a:gd name="T6" fmla="*/ 144 w 201"/>
                <a:gd name="T7" fmla="*/ 103 h 203"/>
                <a:gd name="T8" fmla="*/ 101 w 201"/>
                <a:gd name="T9" fmla="*/ 60 h 203"/>
                <a:gd name="T10" fmla="*/ 180 w 201"/>
                <a:gd name="T11" fmla="*/ 101 h 203"/>
                <a:gd name="T12" fmla="*/ 180 w 201"/>
                <a:gd name="T13" fmla="*/ 95 h 203"/>
                <a:gd name="T14" fmla="*/ 201 w 201"/>
                <a:gd name="T15" fmla="*/ 90 h 203"/>
                <a:gd name="T16" fmla="*/ 193 w 201"/>
                <a:gd name="T17" fmla="*/ 61 h 203"/>
                <a:gd name="T18" fmla="*/ 172 w 201"/>
                <a:gd name="T19" fmla="*/ 67 h 203"/>
                <a:gd name="T20" fmla="*/ 162 w 201"/>
                <a:gd name="T21" fmla="*/ 51 h 203"/>
                <a:gd name="T22" fmla="*/ 176 w 201"/>
                <a:gd name="T23" fmla="*/ 34 h 203"/>
                <a:gd name="T24" fmla="*/ 153 w 201"/>
                <a:gd name="T25" fmla="*/ 15 h 203"/>
                <a:gd name="T26" fmla="*/ 139 w 201"/>
                <a:gd name="T27" fmla="*/ 32 h 203"/>
                <a:gd name="T28" fmla="*/ 115 w 201"/>
                <a:gd name="T29" fmla="*/ 23 h 203"/>
                <a:gd name="T30" fmla="*/ 115 w 201"/>
                <a:gd name="T31" fmla="*/ 1 h 203"/>
                <a:gd name="T32" fmla="*/ 101 w 201"/>
                <a:gd name="T33" fmla="*/ 0 h 203"/>
                <a:gd name="T34" fmla="*/ 86 w 201"/>
                <a:gd name="T35" fmla="*/ 1 h 203"/>
                <a:gd name="T36" fmla="*/ 86 w 201"/>
                <a:gd name="T37" fmla="*/ 23 h 203"/>
                <a:gd name="T38" fmla="*/ 68 w 201"/>
                <a:gd name="T39" fmla="*/ 29 h 203"/>
                <a:gd name="T40" fmla="*/ 55 w 201"/>
                <a:gd name="T41" fmla="*/ 11 h 203"/>
                <a:gd name="T42" fmla="*/ 31 w 201"/>
                <a:gd name="T43" fmla="*/ 28 h 203"/>
                <a:gd name="T44" fmla="*/ 43 w 201"/>
                <a:gd name="T45" fmla="*/ 46 h 203"/>
                <a:gd name="T46" fmla="*/ 32 w 201"/>
                <a:gd name="T47" fmla="*/ 60 h 203"/>
                <a:gd name="T48" fmla="*/ 12 w 201"/>
                <a:gd name="T49" fmla="*/ 53 h 203"/>
                <a:gd name="T50" fmla="*/ 1 w 201"/>
                <a:gd name="T51" fmla="*/ 81 h 203"/>
                <a:gd name="T52" fmla="*/ 22 w 201"/>
                <a:gd name="T53" fmla="*/ 88 h 203"/>
                <a:gd name="T54" fmla="*/ 21 w 201"/>
                <a:gd name="T55" fmla="*/ 101 h 203"/>
                <a:gd name="T56" fmla="*/ 21 w 201"/>
                <a:gd name="T57" fmla="*/ 107 h 203"/>
                <a:gd name="T58" fmla="*/ 0 w 201"/>
                <a:gd name="T59" fmla="*/ 113 h 203"/>
                <a:gd name="T60" fmla="*/ 7 w 201"/>
                <a:gd name="T61" fmla="*/ 142 h 203"/>
                <a:gd name="T62" fmla="*/ 28 w 201"/>
                <a:gd name="T63" fmla="*/ 136 h 203"/>
                <a:gd name="T64" fmla="*/ 39 w 201"/>
                <a:gd name="T65" fmla="*/ 152 h 203"/>
                <a:gd name="T66" fmla="*/ 25 w 201"/>
                <a:gd name="T67" fmla="*/ 169 h 203"/>
                <a:gd name="T68" fmla="*/ 47 w 201"/>
                <a:gd name="T69" fmla="*/ 188 h 203"/>
                <a:gd name="T70" fmla="*/ 61 w 201"/>
                <a:gd name="T71" fmla="*/ 171 h 203"/>
                <a:gd name="T72" fmla="*/ 86 w 201"/>
                <a:gd name="T73" fmla="*/ 180 h 203"/>
                <a:gd name="T74" fmla="*/ 86 w 201"/>
                <a:gd name="T75" fmla="*/ 202 h 203"/>
                <a:gd name="T76" fmla="*/ 101 w 201"/>
                <a:gd name="T77" fmla="*/ 203 h 203"/>
                <a:gd name="T78" fmla="*/ 115 w 201"/>
                <a:gd name="T79" fmla="*/ 202 h 203"/>
                <a:gd name="T80" fmla="*/ 115 w 201"/>
                <a:gd name="T81" fmla="*/ 180 h 203"/>
                <a:gd name="T82" fmla="*/ 134 w 201"/>
                <a:gd name="T83" fmla="*/ 174 h 203"/>
                <a:gd name="T84" fmla="*/ 146 w 201"/>
                <a:gd name="T85" fmla="*/ 192 h 203"/>
                <a:gd name="T86" fmla="*/ 170 w 201"/>
                <a:gd name="T87" fmla="*/ 175 h 203"/>
                <a:gd name="T88" fmla="*/ 158 w 201"/>
                <a:gd name="T89" fmla="*/ 157 h 203"/>
                <a:gd name="T90" fmla="*/ 169 w 201"/>
                <a:gd name="T91" fmla="*/ 142 h 203"/>
                <a:gd name="T92" fmla="*/ 190 w 201"/>
                <a:gd name="T93" fmla="*/ 150 h 203"/>
                <a:gd name="T94" fmla="*/ 200 w 201"/>
                <a:gd name="T95" fmla="*/ 121 h 203"/>
                <a:gd name="T96" fmla="*/ 179 w 201"/>
                <a:gd name="T97" fmla="*/ 114 h 203"/>
                <a:gd name="T98" fmla="*/ 180 w 201"/>
                <a:gd name="T99" fmla="*/ 101 h 203"/>
                <a:gd name="T100" fmla="*/ 101 w 201"/>
                <a:gd name="T101" fmla="*/ 158 h 203"/>
                <a:gd name="T102" fmla="*/ 47 w 201"/>
                <a:gd name="T103" fmla="*/ 103 h 203"/>
                <a:gd name="T104" fmla="*/ 101 w 201"/>
                <a:gd name="T105" fmla="*/ 49 h 203"/>
                <a:gd name="T106" fmla="*/ 155 w 201"/>
                <a:gd name="T107" fmla="*/ 103 h 203"/>
                <a:gd name="T108" fmla="*/ 101 w 201"/>
                <a:gd name="T109" fmla="*/ 15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03">
                  <a:moveTo>
                    <a:pt x="101" y="60"/>
                  </a:moveTo>
                  <a:cubicBezTo>
                    <a:pt x="77" y="60"/>
                    <a:pt x="58" y="80"/>
                    <a:pt x="58" y="103"/>
                  </a:cubicBezTo>
                  <a:cubicBezTo>
                    <a:pt x="58" y="127"/>
                    <a:pt x="77" y="147"/>
                    <a:pt x="101" y="147"/>
                  </a:cubicBezTo>
                  <a:cubicBezTo>
                    <a:pt x="125" y="147"/>
                    <a:pt x="144" y="127"/>
                    <a:pt x="144" y="103"/>
                  </a:cubicBezTo>
                  <a:cubicBezTo>
                    <a:pt x="144" y="80"/>
                    <a:pt x="125" y="60"/>
                    <a:pt x="101" y="60"/>
                  </a:cubicBezTo>
                  <a:close/>
                  <a:moveTo>
                    <a:pt x="180" y="101"/>
                  </a:moveTo>
                  <a:cubicBezTo>
                    <a:pt x="180" y="99"/>
                    <a:pt x="180" y="97"/>
                    <a:pt x="180" y="95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80"/>
                    <a:pt x="197" y="70"/>
                    <a:pt x="193" y="61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0" y="61"/>
                    <a:pt x="166" y="56"/>
                    <a:pt x="162" y="51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0" y="27"/>
                    <a:pt x="162" y="20"/>
                    <a:pt x="153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2" y="28"/>
                    <a:pt x="124" y="25"/>
                    <a:pt x="115" y="2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1" y="1"/>
                    <a:pt x="106" y="0"/>
                    <a:pt x="101" y="0"/>
                  </a:cubicBezTo>
                  <a:cubicBezTo>
                    <a:pt x="95" y="0"/>
                    <a:pt x="91" y="1"/>
                    <a:pt x="86" y="1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79" y="24"/>
                    <a:pt x="73" y="26"/>
                    <a:pt x="68" y="29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6" y="15"/>
                    <a:pt x="38" y="21"/>
                    <a:pt x="31" y="2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9" y="50"/>
                    <a:pt x="35" y="55"/>
                    <a:pt x="32" y="6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7" y="62"/>
                    <a:pt x="3" y="71"/>
                    <a:pt x="1" y="81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1" y="93"/>
                    <a:pt x="21" y="97"/>
                    <a:pt x="21" y="101"/>
                  </a:cubicBezTo>
                  <a:cubicBezTo>
                    <a:pt x="21" y="103"/>
                    <a:pt x="21" y="105"/>
                    <a:pt x="21" y="10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23"/>
                    <a:pt x="4" y="133"/>
                    <a:pt x="7" y="142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1" y="142"/>
                    <a:pt x="35" y="147"/>
                    <a:pt x="39" y="15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31" y="176"/>
                    <a:pt x="39" y="182"/>
                    <a:pt x="47" y="188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175"/>
                    <a:pt x="77" y="178"/>
                    <a:pt x="86" y="180"/>
                  </a:cubicBezTo>
                  <a:cubicBezTo>
                    <a:pt x="86" y="202"/>
                    <a:pt x="86" y="202"/>
                    <a:pt x="86" y="202"/>
                  </a:cubicBezTo>
                  <a:cubicBezTo>
                    <a:pt x="91" y="202"/>
                    <a:pt x="95" y="203"/>
                    <a:pt x="101" y="203"/>
                  </a:cubicBezTo>
                  <a:cubicBezTo>
                    <a:pt x="106" y="203"/>
                    <a:pt x="111" y="202"/>
                    <a:pt x="115" y="202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22" y="179"/>
                    <a:pt x="128" y="177"/>
                    <a:pt x="134" y="174"/>
                  </a:cubicBezTo>
                  <a:cubicBezTo>
                    <a:pt x="146" y="192"/>
                    <a:pt x="146" y="192"/>
                    <a:pt x="146" y="192"/>
                  </a:cubicBezTo>
                  <a:cubicBezTo>
                    <a:pt x="155" y="188"/>
                    <a:pt x="163" y="182"/>
                    <a:pt x="170" y="175"/>
                  </a:cubicBezTo>
                  <a:cubicBezTo>
                    <a:pt x="158" y="157"/>
                    <a:pt x="158" y="157"/>
                    <a:pt x="158" y="157"/>
                  </a:cubicBezTo>
                  <a:cubicBezTo>
                    <a:pt x="162" y="153"/>
                    <a:pt x="166" y="148"/>
                    <a:pt x="169" y="142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4" y="141"/>
                    <a:pt x="198" y="131"/>
                    <a:pt x="200" y="121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80" y="110"/>
                    <a:pt x="180" y="106"/>
                    <a:pt x="180" y="101"/>
                  </a:cubicBezTo>
                  <a:close/>
                  <a:moveTo>
                    <a:pt x="101" y="158"/>
                  </a:moveTo>
                  <a:cubicBezTo>
                    <a:pt x="71" y="158"/>
                    <a:pt x="47" y="133"/>
                    <a:pt x="47" y="103"/>
                  </a:cubicBezTo>
                  <a:cubicBezTo>
                    <a:pt x="47" y="73"/>
                    <a:pt x="71" y="49"/>
                    <a:pt x="101" y="49"/>
                  </a:cubicBezTo>
                  <a:cubicBezTo>
                    <a:pt x="131" y="49"/>
                    <a:pt x="155" y="73"/>
                    <a:pt x="155" y="103"/>
                  </a:cubicBezTo>
                  <a:cubicBezTo>
                    <a:pt x="155" y="133"/>
                    <a:pt x="131" y="158"/>
                    <a:pt x="101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5" name="Freeform 63"/>
            <p:cNvSpPr>
              <a:spLocks noChangeAspect="1"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6932125" y="3781281"/>
              <a:ext cx="349240" cy="396673"/>
            </a:xfrm>
            <a:custGeom>
              <a:avLst/>
              <a:gdLst>
                <a:gd name="T0" fmla="*/ 319 w 352"/>
                <a:gd name="T1" fmla="*/ 209 h 400"/>
                <a:gd name="T2" fmla="*/ 238 w 352"/>
                <a:gd name="T3" fmla="*/ 134 h 400"/>
                <a:gd name="T4" fmla="*/ 251 w 352"/>
                <a:gd name="T5" fmla="*/ 134 h 400"/>
                <a:gd name="T6" fmla="*/ 313 w 352"/>
                <a:gd name="T7" fmla="*/ 114 h 400"/>
                <a:gd name="T8" fmla="*/ 283 w 352"/>
                <a:gd name="T9" fmla="*/ 96 h 400"/>
                <a:gd name="T10" fmla="*/ 292 w 352"/>
                <a:gd name="T11" fmla="*/ 82 h 400"/>
                <a:gd name="T12" fmla="*/ 289 w 352"/>
                <a:gd name="T13" fmla="*/ 75 h 400"/>
                <a:gd name="T14" fmla="*/ 237 w 352"/>
                <a:gd name="T15" fmla="*/ 97 h 400"/>
                <a:gd name="T16" fmla="*/ 231 w 352"/>
                <a:gd name="T17" fmla="*/ 16 h 400"/>
                <a:gd name="T18" fmla="*/ 142 w 352"/>
                <a:gd name="T19" fmla="*/ 17 h 400"/>
                <a:gd name="T20" fmla="*/ 136 w 352"/>
                <a:gd name="T21" fmla="*/ 108 h 400"/>
                <a:gd name="T22" fmla="*/ 121 w 352"/>
                <a:gd name="T23" fmla="*/ 112 h 400"/>
                <a:gd name="T24" fmla="*/ 111 w 352"/>
                <a:gd name="T25" fmla="*/ 119 h 400"/>
                <a:gd name="T26" fmla="*/ 127 w 352"/>
                <a:gd name="T27" fmla="*/ 130 h 400"/>
                <a:gd name="T28" fmla="*/ 34 w 352"/>
                <a:gd name="T29" fmla="*/ 214 h 400"/>
                <a:gd name="T30" fmla="*/ 149 w 352"/>
                <a:gd name="T31" fmla="*/ 391 h 400"/>
                <a:gd name="T32" fmla="*/ 343 w 352"/>
                <a:gd name="T33" fmla="*/ 268 h 400"/>
                <a:gd name="T34" fmla="*/ 303 w 352"/>
                <a:gd name="T35" fmla="*/ 109 h 400"/>
                <a:gd name="T36" fmla="*/ 251 w 352"/>
                <a:gd name="T37" fmla="*/ 123 h 400"/>
                <a:gd name="T38" fmla="*/ 243 w 352"/>
                <a:gd name="T39" fmla="*/ 122 h 400"/>
                <a:gd name="T40" fmla="*/ 280 w 352"/>
                <a:gd name="T41" fmla="*/ 85 h 400"/>
                <a:gd name="T42" fmla="*/ 239 w 352"/>
                <a:gd name="T43" fmla="*/ 111 h 400"/>
                <a:gd name="T44" fmla="*/ 280 w 352"/>
                <a:gd name="T45" fmla="*/ 85 h 400"/>
                <a:gd name="T46" fmla="*/ 218 w 352"/>
                <a:gd name="T47" fmla="*/ 315 h 400"/>
                <a:gd name="T48" fmla="*/ 183 w 352"/>
                <a:gd name="T49" fmla="*/ 326 h 400"/>
                <a:gd name="T50" fmla="*/ 169 w 352"/>
                <a:gd name="T51" fmla="*/ 344 h 400"/>
                <a:gd name="T52" fmla="*/ 147 w 352"/>
                <a:gd name="T53" fmla="*/ 322 h 400"/>
                <a:gd name="T54" fmla="*/ 122 w 352"/>
                <a:gd name="T55" fmla="*/ 300 h 400"/>
                <a:gd name="T56" fmla="*/ 155 w 352"/>
                <a:gd name="T57" fmla="*/ 280 h 400"/>
                <a:gd name="T58" fmla="*/ 169 w 352"/>
                <a:gd name="T59" fmla="*/ 301 h 400"/>
                <a:gd name="T60" fmla="*/ 142 w 352"/>
                <a:gd name="T61" fmla="*/ 258 h 400"/>
                <a:gd name="T62" fmla="*/ 122 w 352"/>
                <a:gd name="T63" fmla="*/ 225 h 400"/>
                <a:gd name="T64" fmla="*/ 169 w 352"/>
                <a:gd name="T65" fmla="*/ 184 h 400"/>
                <a:gd name="T66" fmla="*/ 183 w 352"/>
                <a:gd name="T67" fmla="*/ 175 h 400"/>
                <a:gd name="T68" fmla="*/ 215 w 352"/>
                <a:gd name="T69" fmla="*/ 194 h 400"/>
                <a:gd name="T70" fmla="*/ 195 w 352"/>
                <a:gd name="T71" fmla="*/ 223 h 400"/>
                <a:gd name="T72" fmla="*/ 183 w 352"/>
                <a:gd name="T73" fmla="*/ 209 h 400"/>
                <a:gd name="T74" fmla="*/ 221 w 352"/>
                <a:gd name="T75" fmla="*/ 252 h 400"/>
                <a:gd name="T76" fmla="*/ 230 w 352"/>
                <a:gd name="T77" fmla="*/ 30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00">
                  <a:moveTo>
                    <a:pt x="343" y="268"/>
                  </a:moveTo>
                  <a:cubicBezTo>
                    <a:pt x="339" y="245"/>
                    <a:pt x="331" y="231"/>
                    <a:pt x="319" y="209"/>
                  </a:cubicBezTo>
                  <a:cubicBezTo>
                    <a:pt x="308" y="192"/>
                    <a:pt x="288" y="172"/>
                    <a:pt x="273" y="160"/>
                  </a:cubicBezTo>
                  <a:cubicBezTo>
                    <a:pt x="262" y="151"/>
                    <a:pt x="249" y="143"/>
                    <a:pt x="238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51" y="134"/>
                    <a:pt x="251" y="134"/>
                    <a:pt x="251" y="134"/>
                  </a:cubicBezTo>
                  <a:cubicBezTo>
                    <a:pt x="258" y="134"/>
                    <a:pt x="266" y="134"/>
                    <a:pt x="274" y="133"/>
                  </a:cubicBezTo>
                  <a:cubicBezTo>
                    <a:pt x="283" y="132"/>
                    <a:pt x="306" y="128"/>
                    <a:pt x="313" y="114"/>
                  </a:cubicBezTo>
                  <a:cubicBezTo>
                    <a:pt x="318" y="104"/>
                    <a:pt x="314" y="99"/>
                    <a:pt x="311" y="97"/>
                  </a:cubicBezTo>
                  <a:cubicBezTo>
                    <a:pt x="306" y="93"/>
                    <a:pt x="295" y="94"/>
                    <a:pt x="283" y="96"/>
                  </a:cubicBezTo>
                  <a:cubicBezTo>
                    <a:pt x="288" y="92"/>
                    <a:pt x="291" y="88"/>
                    <a:pt x="292" y="84"/>
                  </a:cubicBezTo>
                  <a:cubicBezTo>
                    <a:pt x="292" y="84"/>
                    <a:pt x="292" y="83"/>
                    <a:pt x="292" y="82"/>
                  </a:cubicBezTo>
                  <a:cubicBezTo>
                    <a:pt x="292" y="80"/>
                    <a:pt x="292" y="78"/>
                    <a:pt x="290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7" y="74"/>
                    <a:pt x="287" y="74"/>
                    <a:pt x="287" y="74"/>
                  </a:cubicBezTo>
                  <a:cubicBezTo>
                    <a:pt x="272" y="72"/>
                    <a:pt x="251" y="83"/>
                    <a:pt x="237" y="97"/>
                  </a:cubicBezTo>
                  <a:cubicBezTo>
                    <a:pt x="252" y="77"/>
                    <a:pt x="280" y="51"/>
                    <a:pt x="285" y="30"/>
                  </a:cubicBezTo>
                  <a:cubicBezTo>
                    <a:pt x="266" y="29"/>
                    <a:pt x="247" y="25"/>
                    <a:pt x="231" y="16"/>
                  </a:cubicBezTo>
                  <a:cubicBezTo>
                    <a:pt x="216" y="8"/>
                    <a:pt x="209" y="0"/>
                    <a:pt x="191" y="3"/>
                  </a:cubicBezTo>
                  <a:cubicBezTo>
                    <a:pt x="174" y="5"/>
                    <a:pt x="158" y="13"/>
                    <a:pt x="142" y="17"/>
                  </a:cubicBezTo>
                  <a:cubicBezTo>
                    <a:pt x="124" y="22"/>
                    <a:pt x="108" y="15"/>
                    <a:pt x="90" y="18"/>
                  </a:cubicBezTo>
                  <a:cubicBezTo>
                    <a:pt x="87" y="49"/>
                    <a:pt x="125" y="79"/>
                    <a:pt x="136" y="108"/>
                  </a:cubicBezTo>
                  <a:cubicBezTo>
                    <a:pt x="131" y="109"/>
                    <a:pt x="126" y="110"/>
                    <a:pt x="121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8" y="113"/>
                    <a:pt x="115" y="114"/>
                    <a:pt x="114" y="116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6" y="127"/>
                    <a:pt x="120" y="129"/>
                    <a:pt x="127" y="130"/>
                  </a:cubicBezTo>
                  <a:cubicBezTo>
                    <a:pt x="113" y="139"/>
                    <a:pt x="96" y="149"/>
                    <a:pt x="84" y="159"/>
                  </a:cubicBezTo>
                  <a:cubicBezTo>
                    <a:pt x="69" y="172"/>
                    <a:pt x="46" y="198"/>
                    <a:pt x="34" y="214"/>
                  </a:cubicBezTo>
                  <a:cubicBezTo>
                    <a:pt x="13" y="240"/>
                    <a:pt x="0" y="275"/>
                    <a:pt x="6" y="307"/>
                  </a:cubicBezTo>
                  <a:cubicBezTo>
                    <a:pt x="18" y="370"/>
                    <a:pt x="92" y="391"/>
                    <a:pt x="149" y="391"/>
                  </a:cubicBezTo>
                  <a:cubicBezTo>
                    <a:pt x="212" y="391"/>
                    <a:pt x="293" y="400"/>
                    <a:pt x="335" y="348"/>
                  </a:cubicBezTo>
                  <a:cubicBezTo>
                    <a:pt x="352" y="327"/>
                    <a:pt x="347" y="295"/>
                    <a:pt x="343" y="268"/>
                  </a:cubicBezTo>
                  <a:close/>
                  <a:moveTo>
                    <a:pt x="305" y="105"/>
                  </a:moveTo>
                  <a:cubicBezTo>
                    <a:pt x="305" y="105"/>
                    <a:pt x="305" y="106"/>
                    <a:pt x="303" y="109"/>
                  </a:cubicBezTo>
                  <a:cubicBezTo>
                    <a:pt x="299" y="117"/>
                    <a:pt x="284" y="121"/>
                    <a:pt x="273" y="123"/>
                  </a:cubicBezTo>
                  <a:cubicBezTo>
                    <a:pt x="266" y="124"/>
                    <a:pt x="258" y="124"/>
                    <a:pt x="251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63" y="112"/>
                    <a:pt x="300" y="101"/>
                    <a:pt x="305" y="105"/>
                  </a:cubicBezTo>
                  <a:close/>
                  <a:moveTo>
                    <a:pt x="280" y="85"/>
                  </a:moveTo>
                  <a:cubicBezTo>
                    <a:pt x="275" y="90"/>
                    <a:pt x="260" y="99"/>
                    <a:pt x="251" y="104"/>
                  </a:cubicBezTo>
                  <a:cubicBezTo>
                    <a:pt x="247" y="106"/>
                    <a:pt x="243" y="108"/>
                    <a:pt x="239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9" y="98"/>
                    <a:pt x="267" y="86"/>
                    <a:pt x="280" y="85"/>
                  </a:cubicBezTo>
                  <a:close/>
                  <a:moveTo>
                    <a:pt x="230" y="301"/>
                  </a:moveTo>
                  <a:cubicBezTo>
                    <a:pt x="227" y="306"/>
                    <a:pt x="223" y="311"/>
                    <a:pt x="218" y="315"/>
                  </a:cubicBezTo>
                  <a:cubicBezTo>
                    <a:pt x="213" y="319"/>
                    <a:pt x="208" y="322"/>
                    <a:pt x="203" y="323"/>
                  </a:cubicBezTo>
                  <a:cubicBezTo>
                    <a:pt x="197" y="325"/>
                    <a:pt x="191" y="326"/>
                    <a:pt x="183" y="326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69" y="344"/>
                    <a:pt x="169" y="344"/>
                    <a:pt x="169" y="344"/>
                  </a:cubicBezTo>
                  <a:cubicBezTo>
                    <a:pt x="169" y="326"/>
                    <a:pt x="169" y="326"/>
                    <a:pt x="169" y="326"/>
                  </a:cubicBezTo>
                  <a:cubicBezTo>
                    <a:pt x="160" y="326"/>
                    <a:pt x="152" y="324"/>
                    <a:pt x="147" y="322"/>
                  </a:cubicBezTo>
                  <a:cubicBezTo>
                    <a:pt x="141" y="320"/>
                    <a:pt x="136" y="317"/>
                    <a:pt x="132" y="313"/>
                  </a:cubicBezTo>
                  <a:cubicBezTo>
                    <a:pt x="127" y="309"/>
                    <a:pt x="124" y="305"/>
                    <a:pt x="122" y="300"/>
                  </a:cubicBezTo>
                  <a:cubicBezTo>
                    <a:pt x="120" y="296"/>
                    <a:pt x="118" y="291"/>
                    <a:pt x="117" y="284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6"/>
                    <a:pt x="158" y="291"/>
                    <a:pt x="160" y="293"/>
                  </a:cubicBezTo>
                  <a:cubicBezTo>
                    <a:pt x="162" y="296"/>
                    <a:pt x="165" y="299"/>
                    <a:pt x="169" y="301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56" y="264"/>
                    <a:pt x="147" y="261"/>
                    <a:pt x="142" y="258"/>
                  </a:cubicBezTo>
                  <a:cubicBezTo>
                    <a:pt x="137" y="255"/>
                    <a:pt x="132" y="251"/>
                    <a:pt x="128" y="246"/>
                  </a:cubicBezTo>
                  <a:cubicBezTo>
                    <a:pt x="124" y="240"/>
                    <a:pt x="122" y="233"/>
                    <a:pt x="122" y="225"/>
                  </a:cubicBezTo>
                  <a:cubicBezTo>
                    <a:pt x="122" y="213"/>
                    <a:pt x="126" y="204"/>
                    <a:pt x="134" y="196"/>
                  </a:cubicBezTo>
                  <a:cubicBezTo>
                    <a:pt x="142" y="189"/>
                    <a:pt x="154" y="185"/>
                    <a:pt x="169" y="18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97" y="185"/>
                    <a:pt x="208" y="188"/>
                    <a:pt x="215" y="194"/>
                  </a:cubicBezTo>
                  <a:cubicBezTo>
                    <a:pt x="223" y="200"/>
                    <a:pt x="228" y="208"/>
                    <a:pt x="230" y="218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3" y="219"/>
                    <a:pt x="191" y="216"/>
                    <a:pt x="190" y="214"/>
                  </a:cubicBezTo>
                  <a:cubicBezTo>
                    <a:pt x="189" y="212"/>
                    <a:pt x="186" y="211"/>
                    <a:pt x="183" y="209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202" y="241"/>
                    <a:pt x="215" y="247"/>
                    <a:pt x="221" y="252"/>
                  </a:cubicBezTo>
                  <a:cubicBezTo>
                    <a:pt x="230" y="260"/>
                    <a:pt x="234" y="270"/>
                    <a:pt x="234" y="282"/>
                  </a:cubicBezTo>
                  <a:cubicBezTo>
                    <a:pt x="234" y="288"/>
                    <a:pt x="233" y="295"/>
                    <a:pt x="230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6" name="Freeform 910"/>
            <p:cNvSpPr/>
            <p:nvPr>
              <p:custDataLst>
                <p:tags r:id="rId16"/>
              </p:custDataLst>
            </p:nvPr>
          </p:nvSpPr>
          <p:spPr bwMode="auto">
            <a:xfrm>
              <a:off x="6953541" y="4824577"/>
              <a:ext cx="365912" cy="369219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6915197" y="2761807"/>
              <a:ext cx="407447" cy="309643"/>
              <a:chOff x="10004425" y="1971676"/>
              <a:chExt cx="1593850" cy="1211262"/>
            </a:xfrm>
            <a:solidFill>
              <a:schemeClr val="bg1"/>
            </a:solidFill>
          </p:grpSpPr>
          <p:sp>
            <p:nvSpPr>
              <p:cNvPr id="38" name="Freeform 26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0004425" y="1971676"/>
                <a:ext cx="1535113" cy="688975"/>
              </a:xfrm>
              <a:custGeom>
                <a:avLst/>
                <a:gdLst>
                  <a:gd name="T0" fmla="*/ 480 w 967"/>
                  <a:gd name="T1" fmla="*/ 434 h 434"/>
                  <a:gd name="T2" fmla="*/ 0 w 967"/>
                  <a:gd name="T3" fmla="*/ 217 h 434"/>
                  <a:gd name="T4" fmla="*/ 492 w 967"/>
                  <a:gd name="T5" fmla="*/ 0 h 434"/>
                  <a:gd name="T6" fmla="*/ 967 w 967"/>
                  <a:gd name="T7" fmla="*/ 212 h 434"/>
                  <a:gd name="T8" fmla="*/ 480 w 967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7" h="434">
                    <a:moveTo>
                      <a:pt x="480" y="434"/>
                    </a:moveTo>
                    <a:lnTo>
                      <a:pt x="0" y="217"/>
                    </a:lnTo>
                    <a:lnTo>
                      <a:pt x="492" y="0"/>
                    </a:lnTo>
                    <a:lnTo>
                      <a:pt x="967" y="212"/>
                    </a:lnTo>
                    <a:lnTo>
                      <a:pt x="480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39" name="Rectangle 268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474450" y="2297113"/>
                <a:ext cx="46038" cy="503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0" name="Oval 26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422063" y="2743201"/>
                <a:ext cx="150813" cy="150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1" name="Freeform 27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404600" y="2822576"/>
                <a:ext cx="107950" cy="336550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9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8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2" name="Freeform 271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90325" y="2822576"/>
                <a:ext cx="107950" cy="336550"/>
              </a:xfrm>
              <a:custGeom>
                <a:avLst/>
                <a:gdLst>
                  <a:gd name="T0" fmla="*/ 13 w 29"/>
                  <a:gd name="T1" fmla="*/ 5 h 90"/>
                  <a:gd name="T2" fmla="*/ 23 w 29"/>
                  <a:gd name="T3" fmla="*/ 90 h 90"/>
                  <a:gd name="T4" fmla="*/ 0 w 29"/>
                  <a:gd name="T5" fmla="*/ 90 h 90"/>
                  <a:gd name="T6" fmla="*/ 0 w 29"/>
                  <a:gd name="T7" fmla="*/ 0 h 90"/>
                  <a:gd name="T8" fmla="*/ 13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3" y="5"/>
                    </a:moveTo>
                    <a:cubicBezTo>
                      <a:pt x="13" y="5"/>
                      <a:pt x="29" y="39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8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3" name="Freeform 272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0309225" y="2522538"/>
                <a:ext cx="889000" cy="660400"/>
              </a:xfrm>
              <a:custGeom>
                <a:avLst/>
                <a:gdLst>
                  <a:gd name="T0" fmla="*/ 237 w 237"/>
                  <a:gd name="T1" fmla="*/ 0 h 176"/>
                  <a:gd name="T2" fmla="*/ 118 w 237"/>
                  <a:gd name="T3" fmla="*/ 55 h 176"/>
                  <a:gd name="T4" fmla="*/ 0 w 237"/>
                  <a:gd name="T5" fmla="*/ 0 h 176"/>
                  <a:gd name="T6" fmla="*/ 0 w 237"/>
                  <a:gd name="T7" fmla="*/ 136 h 176"/>
                  <a:gd name="T8" fmla="*/ 115 w 237"/>
                  <a:gd name="T9" fmla="*/ 176 h 176"/>
                  <a:gd name="T10" fmla="*/ 115 w 237"/>
                  <a:gd name="T11" fmla="*/ 176 h 176"/>
                  <a:gd name="T12" fmla="*/ 118 w 237"/>
                  <a:gd name="T13" fmla="*/ 176 h 176"/>
                  <a:gd name="T14" fmla="*/ 122 w 237"/>
                  <a:gd name="T15" fmla="*/ 176 h 176"/>
                  <a:gd name="T16" fmla="*/ 122 w 237"/>
                  <a:gd name="T17" fmla="*/ 176 h 176"/>
                  <a:gd name="T18" fmla="*/ 237 w 237"/>
                  <a:gd name="T19" fmla="*/ 136 h 176"/>
                  <a:gd name="T20" fmla="*/ 237 w 237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6">
                    <a:moveTo>
                      <a:pt x="237" y="0"/>
                    </a:moveTo>
                    <a:cubicBezTo>
                      <a:pt x="237" y="1"/>
                      <a:pt x="138" y="47"/>
                      <a:pt x="118" y="55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5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6" y="176"/>
                      <a:pt x="118" y="176"/>
                    </a:cubicBezTo>
                    <a:cubicBezTo>
                      <a:pt x="121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42" y="175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文本框 43"/>
          <p:cNvSpPr txBox="1"/>
          <p:nvPr>
            <p:custDataLst>
              <p:tags r:id="rId6"/>
            </p:custDataLst>
          </p:nvPr>
        </p:nvSpPr>
        <p:spPr>
          <a:xfrm>
            <a:off x="7857971" y="184237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信息来源</a:t>
            </a:r>
          </a:p>
        </p:txBody>
      </p:sp>
      <p:sp>
        <p:nvSpPr>
          <p:cNvPr id="45" name="文本框 44"/>
          <p:cNvSpPr txBox="1"/>
          <p:nvPr>
            <p:custDataLst>
              <p:tags r:id="rId7"/>
            </p:custDataLst>
          </p:nvPr>
        </p:nvSpPr>
        <p:spPr>
          <a:xfrm>
            <a:off x="7857971" y="494584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信息辨别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8"/>
            </p:custDataLst>
          </p:nvPr>
        </p:nvSpPr>
        <p:spPr>
          <a:xfrm>
            <a:off x="7857971" y="391135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信息时效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9"/>
            </p:custDataLst>
          </p:nvPr>
        </p:nvSpPr>
        <p:spPr>
          <a:xfrm>
            <a:off x="7857971" y="2876869"/>
            <a:ext cx="275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信息渠道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90725" y="5388610"/>
            <a:ext cx="35915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间接调研的核心问题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>
          <a:xfrm>
            <a:off x="4229100" y="946150"/>
            <a:ext cx="809625" cy="557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625" y="2789612"/>
              </a:cxn>
              <a:cxn ang="0">
                <a:pos x="0" y="5578475"/>
              </a:cxn>
            </a:cxnLst>
            <a:rect l="0" t="0" r="0" b="0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 cmpd="sng">
            <a:solidFill>
              <a:srgbClr val="2E2C2C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>
          <a:xfrm>
            <a:off x="4936466" y="2174832"/>
            <a:ext cx="4833680" cy="648256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86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44" name="TextBox 88"/>
          <p:cNvSpPr txBox="1"/>
          <p:nvPr/>
        </p:nvSpPr>
        <p:spPr>
          <a:xfrm>
            <a:off x="5232400" y="2253933"/>
            <a:ext cx="30391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选品市场分析的内容</a:t>
            </a:r>
            <a:endParaRPr lang="zh-CN" altLang="en-US" sz="25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5" name="Oval 12"/>
          <p:cNvSpPr/>
          <p:nvPr/>
        </p:nvSpPr>
        <p:spPr>
          <a:xfrm>
            <a:off x="4298950" y="2139633"/>
            <a:ext cx="703263" cy="715962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Box 8"/>
          <p:cNvSpPr txBox="1"/>
          <p:nvPr/>
        </p:nvSpPr>
        <p:spPr>
          <a:xfrm>
            <a:off x="4414838" y="2196783"/>
            <a:ext cx="471487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Freeform 15"/>
          <p:cNvSpPr>
            <a:spLocks noEditPoints="1"/>
          </p:cNvSpPr>
          <p:nvPr/>
        </p:nvSpPr>
        <p:spPr bwMode="auto">
          <a:xfrm>
            <a:off x="9551035" y="3580765"/>
            <a:ext cx="279400" cy="285750"/>
          </a:xfrm>
          <a:custGeom>
            <a:avLst/>
            <a:gdLst>
              <a:gd name="T0" fmla="*/ 224 w 411"/>
              <a:gd name="T1" fmla="*/ 346 h 411"/>
              <a:gd name="T2" fmla="*/ 193 w 411"/>
              <a:gd name="T3" fmla="*/ 320 h 411"/>
              <a:gd name="T4" fmla="*/ 272 w 411"/>
              <a:gd name="T5" fmla="*/ 227 h 411"/>
              <a:gd name="T6" fmla="*/ 67 w 411"/>
              <a:gd name="T7" fmla="*/ 227 h 411"/>
              <a:gd name="T8" fmla="*/ 67 w 411"/>
              <a:gd name="T9" fmla="*/ 183 h 411"/>
              <a:gd name="T10" fmla="*/ 272 w 411"/>
              <a:gd name="T11" fmla="*/ 183 h 411"/>
              <a:gd name="T12" fmla="*/ 193 w 411"/>
              <a:gd name="T13" fmla="*/ 91 h 411"/>
              <a:gd name="T14" fmla="*/ 224 w 411"/>
              <a:gd name="T15" fmla="*/ 64 h 411"/>
              <a:gd name="T16" fmla="*/ 345 w 411"/>
              <a:gd name="T17" fmla="*/ 205 h 411"/>
              <a:gd name="T18" fmla="*/ 224 w 411"/>
              <a:gd name="T19" fmla="*/ 346 h 411"/>
              <a:gd name="T20" fmla="*/ 206 w 411"/>
              <a:gd name="T21" fmla="*/ 0 h 411"/>
              <a:gd name="T22" fmla="*/ 411 w 411"/>
              <a:gd name="T23" fmla="*/ 205 h 411"/>
              <a:gd name="T24" fmla="*/ 206 w 411"/>
              <a:gd name="T25" fmla="*/ 411 h 411"/>
              <a:gd name="T26" fmla="*/ 0 w 411"/>
              <a:gd name="T27" fmla="*/ 205 h 411"/>
              <a:gd name="T28" fmla="*/ 206 w 411"/>
              <a:gd name="T29" fmla="*/ 0 h 411"/>
              <a:gd name="T30" fmla="*/ 206 w 411"/>
              <a:gd name="T31" fmla="*/ 26 h 411"/>
              <a:gd name="T32" fmla="*/ 385 w 411"/>
              <a:gd name="T33" fmla="*/ 205 h 411"/>
              <a:gd name="T34" fmla="*/ 206 w 411"/>
              <a:gd name="T35" fmla="*/ 385 h 411"/>
              <a:gd name="T36" fmla="*/ 27 w 411"/>
              <a:gd name="T37" fmla="*/ 205 h 411"/>
              <a:gd name="T38" fmla="*/ 206 w 411"/>
              <a:gd name="T39" fmla="*/ 2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1" h="411">
                <a:moveTo>
                  <a:pt x="224" y="346"/>
                </a:moveTo>
                <a:lnTo>
                  <a:pt x="193" y="320"/>
                </a:lnTo>
                <a:lnTo>
                  <a:pt x="272" y="227"/>
                </a:lnTo>
                <a:lnTo>
                  <a:pt x="67" y="227"/>
                </a:lnTo>
                <a:lnTo>
                  <a:pt x="67" y="183"/>
                </a:lnTo>
                <a:lnTo>
                  <a:pt x="272" y="183"/>
                </a:lnTo>
                <a:lnTo>
                  <a:pt x="193" y="91"/>
                </a:lnTo>
                <a:lnTo>
                  <a:pt x="224" y="64"/>
                </a:lnTo>
                <a:lnTo>
                  <a:pt x="345" y="205"/>
                </a:lnTo>
                <a:lnTo>
                  <a:pt x="224" y="346"/>
                </a:lnTo>
                <a:close/>
                <a:moveTo>
                  <a:pt x="206" y="0"/>
                </a:moveTo>
                <a:cubicBezTo>
                  <a:pt x="319" y="0"/>
                  <a:pt x="411" y="92"/>
                  <a:pt x="411" y="205"/>
                </a:cubicBezTo>
                <a:cubicBezTo>
                  <a:pt x="411" y="319"/>
                  <a:pt x="319" y="411"/>
                  <a:pt x="206" y="411"/>
                </a:cubicBezTo>
                <a:cubicBezTo>
                  <a:pt x="92" y="411"/>
                  <a:pt x="0" y="319"/>
                  <a:pt x="0" y="205"/>
                </a:cubicBezTo>
                <a:cubicBezTo>
                  <a:pt x="0" y="92"/>
                  <a:pt x="92" y="0"/>
                  <a:pt x="206" y="0"/>
                </a:cubicBezTo>
                <a:close/>
                <a:moveTo>
                  <a:pt x="206" y="26"/>
                </a:moveTo>
                <a:cubicBezTo>
                  <a:pt x="305" y="26"/>
                  <a:pt x="385" y="106"/>
                  <a:pt x="385" y="205"/>
                </a:cubicBezTo>
                <a:cubicBezTo>
                  <a:pt x="385" y="304"/>
                  <a:pt x="305" y="385"/>
                  <a:pt x="206" y="385"/>
                </a:cubicBezTo>
                <a:cubicBezTo>
                  <a:pt x="107" y="385"/>
                  <a:pt x="27" y="304"/>
                  <a:pt x="27" y="205"/>
                </a:cubicBezTo>
                <a:cubicBezTo>
                  <a:pt x="27" y="106"/>
                  <a:pt x="107" y="26"/>
                  <a:pt x="206" y="26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50" name="TextBox 111"/>
          <p:cNvSpPr txBox="1"/>
          <p:nvPr/>
        </p:nvSpPr>
        <p:spPr>
          <a:xfrm>
            <a:off x="4703763" y="3420428"/>
            <a:ext cx="469900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19"/>
          <p:cNvGrpSpPr/>
          <p:nvPr/>
        </p:nvGrpSpPr>
        <p:grpSpPr>
          <a:xfrm>
            <a:off x="4937477" y="4485035"/>
            <a:ext cx="4833680" cy="648260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121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6" name="TextBox 122"/>
          <p:cNvSpPr txBox="1"/>
          <p:nvPr/>
        </p:nvSpPr>
        <p:spPr>
          <a:xfrm>
            <a:off x="5551805" y="4570730"/>
            <a:ext cx="2721610" cy="47561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noAutofit/>
          </a:bodyPr>
          <a:lstStyle/>
          <a:p>
            <a:pPr algn="l"/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电商市场分析建议</a:t>
            </a:r>
            <a:endParaRPr lang="zh-CN" altLang="en-US" sz="25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5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7" name="Oval 12"/>
          <p:cNvSpPr/>
          <p:nvPr/>
        </p:nvSpPr>
        <p:spPr>
          <a:xfrm>
            <a:off x="4299268" y="4449763"/>
            <a:ext cx="704850" cy="715962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TextBox 125"/>
          <p:cNvSpPr txBox="1"/>
          <p:nvPr/>
        </p:nvSpPr>
        <p:spPr>
          <a:xfrm>
            <a:off x="4416743" y="4506913"/>
            <a:ext cx="463550" cy="643890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Freeform 6"/>
          <p:cNvSpPr/>
          <p:nvPr/>
        </p:nvSpPr>
        <p:spPr>
          <a:xfrm flipH="1">
            <a:off x="9525" y="2452688"/>
            <a:ext cx="1636713" cy="2527300"/>
          </a:xfrm>
          <a:custGeom>
            <a:avLst/>
            <a:gdLst/>
            <a:ahLst/>
            <a:cxnLst>
              <a:cxn ang="0">
                <a:pos x="1636713" y="0"/>
              </a:cxn>
              <a:cxn ang="0">
                <a:pos x="157152" y="0"/>
              </a:cxn>
              <a:cxn ang="0">
                <a:pos x="680486" y="1199969"/>
              </a:cxn>
              <a:cxn ang="0">
                <a:pos x="0" y="2527300"/>
              </a:cxn>
              <a:cxn ang="0">
                <a:pos x="1636713" y="2527300"/>
              </a:cxn>
              <a:cxn ang="0">
                <a:pos x="1636713" y="0"/>
              </a:cxn>
            </a:cxnLst>
            <a:rect l="0" t="0" r="0" b="0"/>
            <a:pathLst>
              <a:path w="1636805" h="2527151">
                <a:moveTo>
                  <a:pt x="1636805" y="0"/>
                </a:moveTo>
                <a:lnTo>
                  <a:pt x="157161" y="0"/>
                </a:lnTo>
                <a:cubicBezTo>
                  <a:pt x="479113" y="297673"/>
                  <a:pt x="680524" y="725002"/>
                  <a:pt x="680524" y="1199898"/>
                </a:cubicBezTo>
                <a:cubicBezTo>
                  <a:pt x="680524" y="1746911"/>
                  <a:pt x="411976" y="2231780"/>
                  <a:pt x="0" y="2527151"/>
                </a:cubicBezTo>
                <a:lnTo>
                  <a:pt x="1636805" y="2527151"/>
                </a:lnTo>
                <a:lnTo>
                  <a:pt x="1636805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Freeform 6"/>
          <p:cNvSpPr/>
          <p:nvPr/>
        </p:nvSpPr>
        <p:spPr>
          <a:xfrm flipH="1">
            <a:off x="11161713" y="2452688"/>
            <a:ext cx="1035050" cy="2527300"/>
          </a:xfrm>
          <a:custGeom>
            <a:avLst/>
            <a:gdLst/>
            <a:ahLst/>
            <a:cxnLst>
              <a:cxn ang="0">
                <a:pos x="1035050" y="0"/>
              </a:cxn>
              <a:cxn ang="0">
                <a:pos x="0" y="0"/>
              </a:cxn>
              <a:cxn ang="0">
                <a:pos x="0" y="2527300"/>
              </a:cxn>
              <a:cxn ang="0">
                <a:pos x="1035050" y="2527300"/>
              </a:cxn>
              <a:cxn ang="0">
                <a:pos x="1035050" y="0"/>
              </a:cxn>
            </a:cxnLst>
            <a:rect l="0" t="0" r="0" b="0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lnTo>
                  <a:pt x="621232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61" name="组合 1"/>
          <p:cNvGrpSpPr/>
          <p:nvPr/>
        </p:nvGrpSpPr>
        <p:grpSpPr>
          <a:xfrm>
            <a:off x="1348105" y="2060575"/>
            <a:ext cx="3048000" cy="3059113"/>
            <a:chOff x="1371105" y="1840526"/>
            <a:chExt cx="3048726" cy="3057872"/>
          </a:xfrm>
        </p:grpSpPr>
        <p:sp>
          <p:nvSpPr>
            <p:cNvPr id="10262" name="Oval 5"/>
            <p:cNvSpPr/>
            <p:nvPr/>
          </p:nvSpPr>
          <p:spPr>
            <a:xfrm>
              <a:off x="1371105" y="1840526"/>
              <a:ext cx="3048726" cy="305787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3" name="Oval 5"/>
            <p:cNvSpPr/>
            <p:nvPr/>
          </p:nvSpPr>
          <p:spPr>
            <a:xfrm>
              <a:off x="1505539" y="1975363"/>
              <a:ext cx="2779858" cy="2788198"/>
            </a:xfrm>
            <a:prstGeom prst="ellipse">
              <a:avLst/>
            </a:prstGeom>
            <a:noFill/>
            <a:ln w="9525" cap="flat" cmpd="sng">
              <a:solidFill>
                <a:srgbClr val="F8F8F8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64" name="Freeform 6"/>
          <p:cNvSpPr>
            <a:spLocks noEditPoints="1"/>
          </p:cNvSpPr>
          <p:nvPr/>
        </p:nvSpPr>
        <p:spPr>
          <a:xfrm>
            <a:off x="2349500" y="2398713"/>
            <a:ext cx="1090613" cy="1493837"/>
          </a:xfrm>
          <a:custGeom>
            <a:avLst/>
            <a:gdLst/>
            <a:ahLst/>
            <a:cxnLst>
              <a:cxn ang="0">
                <a:pos x="143125" y="241887"/>
              </a:cxn>
              <a:cxn ang="0">
                <a:pos x="120798" y="1493837"/>
              </a:cxn>
              <a:cxn ang="0">
                <a:pos x="1090613" y="366565"/>
              </a:cxn>
              <a:cxn ang="0">
                <a:pos x="1007600" y="392994"/>
              </a:cxn>
              <a:cxn ang="0">
                <a:pos x="124233" y="1406505"/>
              </a:cxn>
              <a:cxn ang="0">
                <a:pos x="471740" y="158577"/>
              </a:cxn>
              <a:cxn ang="0">
                <a:pos x="618873" y="158577"/>
              </a:cxn>
              <a:cxn ang="0">
                <a:pos x="543303" y="237865"/>
              </a:cxn>
              <a:cxn ang="0">
                <a:pos x="381285" y="162598"/>
              </a:cxn>
              <a:cxn ang="0">
                <a:pos x="199803" y="378056"/>
              </a:cxn>
              <a:cxn ang="0">
                <a:pos x="890810" y="378056"/>
              </a:cxn>
              <a:cxn ang="0">
                <a:pos x="709328" y="162598"/>
              </a:cxn>
              <a:cxn ang="0">
                <a:pos x="381285" y="162598"/>
              </a:cxn>
              <a:cxn ang="0">
                <a:pos x="384720" y="1134167"/>
              </a:cxn>
              <a:cxn ang="0">
                <a:pos x="263923" y="1168066"/>
              </a:cxn>
              <a:cxn ang="0">
                <a:pos x="237588" y="1195070"/>
              </a:cxn>
              <a:cxn ang="0">
                <a:pos x="384720" y="1205986"/>
              </a:cxn>
              <a:cxn ang="0">
                <a:pos x="230145" y="1281827"/>
              </a:cxn>
              <a:cxn ang="0">
                <a:pos x="422505" y="1187026"/>
              </a:cxn>
              <a:cxn ang="0">
                <a:pos x="422505" y="1126698"/>
              </a:cxn>
              <a:cxn ang="0">
                <a:pos x="192360" y="1138189"/>
              </a:cxn>
              <a:cxn ang="0">
                <a:pos x="373843" y="1331239"/>
              </a:cxn>
              <a:cxn ang="0">
                <a:pos x="373843" y="586044"/>
              </a:cxn>
              <a:cxn ang="0">
                <a:pos x="263923" y="619942"/>
              </a:cxn>
              <a:cxn ang="0">
                <a:pos x="301708" y="718191"/>
              </a:cxn>
              <a:cxn ang="0">
                <a:pos x="230145" y="744620"/>
              </a:cxn>
              <a:cxn ang="0">
                <a:pos x="373843" y="548123"/>
              </a:cxn>
              <a:cxn ang="0">
                <a:pos x="192360" y="741173"/>
              </a:cxn>
              <a:cxn ang="0">
                <a:pos x="421360" y="629710"/>
              </a:cxn>
              <a:cxn ang="0">
                <a:pos x="419070" y="578575"/>
              </a:cxn>
              <a:cxn ang="0">
                <a:pos x="384720" y="880789"/>
              </a:cxn>
              <a:cxn ang="0">
                <a:pos x="237588" y="918710"/>
              </a:cxn>
              <a:cxn ang="0">
                <a:pos x="384720" y="1016958"/>
              </a:cxn>
              <a:cxn ang="0">
                <a:pos x="421933" y="852636"/>
              </a:cxn>
              <a:cxn ang="0">
                <a:pos x="192360" y="861829"/>
              </a:cxn>
              <a:cxn ang="0">
                <a:pos x="384720" y="1054879"/>
              </a:cxn>
              <a:cxn ang="0">
                <a:pos x="504373" y="814141"/>
              </a:cxn>
              <a:cxn ang="0">
                <a:pos x="569638" y="1266889"/>
              </a:cxn>
              <a:cxn ang="0">
                <a:pos x="875925" y="1172087"/>
              </a:cxn>
              <a:cxn ang="0">
                <a:pos x="558760" y="1255398"/>
              </a:cxn>
              <a:cxn ang="0">
                <a:pos x="875925" y="888258"/>
              </a:cxn>
              <a:cxn ang="0">
                <a:pos x="558760" y="718191"/>
              </a:cxn>
              <a:cxn ang="0">
                <a:pos x="558760" y="615920"/>
              </a:cxn>
            </a:cxnLst>
            <a:rect l="0" t="0" r="0" b="0"/>
            <a:pathLst>
              <a:path w="1905" h="2600">
                <a:moveTo>
                  <a:pt x="145" y="684"/>
                </a:moveTo>
                <a:cubicBezTo>
                  <a:pt x="145" y="611"/>
                  <a:pt x="179" y="574"/>
                  <a:pt x="250" y="572"/>
                </a:cubicBezTo>
                <a:lnTo>
                  <a:pt x="250" y="421"/>
                </a:lnTo>
                <a:cubicBezTo>
                  <a:pt x="118" y="424"/>
                  <a:pt x="0" y="509"/>
                  <a:pt x="0" y="638"/>
                </a:cubicBezTo>
                <a:lnTo>
                  <a:pt x="0" y="2389"/>
                </a:lnTo>
                <a:cubicBezTo>
                  <a:pt x="0" y="2496"/>
                  <a:pt x="104" y="2600"/>
                  <a:pt x="211" y="2600"/>
                </a:cubicBezTo>
                <a:lnTo>
                  <a:pt x="1694" y="2600"/>
                </a:lnTo>
                <a:cubicBezTo>
                  <a:pt x="1801" y="2600"/>
                  <a:pt x="1905" y="2496"/>
                  <a:pt x="1905" y="2389"/>
                </a:cubicBezTo>
                <a:lnTo>
                  <a:pt x="1905" y="638"/>
                </a:lnTo>
                <a:cubicBezTo>
                  <a:pt x="1905" y="509"/>
                  <a:pt x="1787" y="424"/>
                  <a:pt x="1655" y="421"/>
                </a:cubicBezTo>
                <a:lnTo>
                  <a:pt x="1655" y="572"/>
                </a:lnTo>
                <a:cubicBezTo>
                  <a:pt x="1727" y="574"/>
                  <a:pt x="1760" y="611"/>
                  <a:pt x="1760" y="684"/>
                </a:cubicBezTo>
                <a:lnTo>
                  <a:pt x="1760" y="2343"/>
                </a:lnTo>
                <a:cubicBezTo>
                  <a:pt x="1760" y="2395"/>
                  <a:pt x="1738" y="2448"/>
                  <a:pt x="1688" y="2448"/>
                </a:cubicBezTo>
                <a:lnTo>
                  <a:pt x="217" y="2448"/>
                </a:lnTo>
                <a:cubicBezTo>
                  <a:pt x="161" y="2448"/>
                  <a:pt x="145" y="2388"/>
                  <a:pt x="145" y="2330"/>
                </a:cubicBezTo>
                <a:lnTo>
                  <a:pt x="145" y="684"/>
                </a:lnTo>
                <a:close/>
                <a:moveTo>
                  <a:pt x="824" y="276"/>
                </a:moveTo>
                <a:cubicBezTo>
                  <a:pt x="824" y="216"/>
                  <a:pt x="882" y="158"/>
                  <a:pt x="943" y="158"/>
                </a:cubicBezTo>
                <a:lnTo>
                  <a:pt x="962" y="158"/>
                </a:lnTo>
                <a:cubicBezTo>
                  <a:pt x="1023" y="158"/>
                  <a:pt x="1081" y="216"/>
                  <a:pt x="1081" y="276"/>
                </a:cubicBezTo>
                <a:lnTo>
                  <a:pt x="1081" y="289"/>
                </a:lnTo>
                <a:cubicBezTo>
                  <a:pt x="1081" y="356"/>
                  <a:pt x="1023" y="414"/>
                  <a:pt x="956" y="414"/>
                </a:cubicBezTo>
                <a:lnTo>
                  <a:pt x="949" y="414"/>
                </a:lnTo>
                <a:cubicBezTo>
                  <a:pt x="882" y="414"/>
                  <a:pt x="824" y="356"/>
                  <a:pt x="824" y="289"/>
                </a:cubicBezTo>
                <a:lnTo>
                  <a:pt x="824" y="276"/>
                </a:lnTo>
                <a:close/>
                <a:moveTo>
                  <a:pt x="666" y="283"/>
                </a:moveTo>
                <a:lnTo>
                  <a:pt x="455" y="283"/>
                </a:lnTo>
                <a:cubicBezTo>
                  <a:pt x="383" y="283"/>
                  <a:pt x="349" y="316"/>
                  <a:pt x="349" y="388"/>
                </a:cubicBezTo>
                <a:lnTo>
                  <a:pt x="349" y="658"/>
                </a:lnTo>
                <a:cubicBezTo>
                  <a:pt x="349" y="703"/>
                  <a:pt x="378" y="750"/>
                  <a:pt x="422" y="750"/>
                </a:cubicBezTo>
                <a:lnTo>
                  <a:pt x="1483" y="750"/>
                </a:lnTo>
                <a:cubicBezTo>
                  <a:pt x="1527" y="750"/>
                  <a:pt x="1556" y="703"/>
                  <a:pt x="1556" y="658"/>
                </a:cubicBezTo>
                <a:lnTo>
                  <a:pt x="1556" y="388"/>
                </a:lnTo>
                <a:cubicBezTo>
                  <a:pt x="1556" y="316"/>
                  <a:pt x="1523" y="283"/>
                  <a:pt x="1450" y="283"/>
                </a:cubicBezTo>
                <a:lnTo>
                  <a:pt x="1239" y="283"/>
                </a:lnTo>
                <a:cubicBezTo>
                  <a:pt x="1239" y="137"/>
                  <a:pt x="1116" y="0"/>
                  <a:pt x="976" y="0"/>
                </a:cubicBezTo>
                <a:lnTo>
                  <a:pt x="930" y="0"/>
                </a:lnTo>
                <a:cubicBezTo>
                  <a:pt x="790" y="0"/>
                  <a:pt x="666" y="137"/>
                  <a:pt x="666" y="283"/>
                </a:cubicBezTo>
                <a:close/>
                <a:moveTo>
                  <a:pt x="402" y="1994"/>
                </a:moveTo>
                <a:cubicBezTo>
                  <a:pt x="402" y="1979"/>
                  <a:pt x="407" y="1974"/>
                  <a:pt x="422" y="1974"/>
                </a:cubicBezTo>
                <a:lnTo>
                  <a:pt x="672" y="1974"/>
                </a:lnTo>
                <a:lnTo>
                  <a:pt x="672" y="1994"/>
                </a:lnTo>
                <a:cubicBezTo>
                  <a:pt x="672" y="2015"/>
                  <a:pt x="568" y="2075"/>
                  <a:pt x="547" y="2086"/>
                </a:cubicBezTo>
                <a:cubicBezTo>
                  <a:pt x="530" y="2071"/>
                  <a:pt x="490" y="2033"/>
                  <a:pt x="461" y="2033"/>
                </a:cubicBezTo>
                <a:lnTo>
                  <a:pt x="455" y="2033"/>
                </a:lnTo>
                <a:cubicBezTo>
                  <a:pt x="439" y="2033"/>
                  <a:pt x="415" y="2057"/>
                  <a:pt x="415" y="2073"/>
                </a:cubicBezTo>
                <a:lnTo>
                  <a:pt x="415" y="2080"/>
                </a:lnTo>
                <a:cubicBezTo>
                  <a:pt x="415" y="2097"/>
                  <a:pt x="508" y="2198"/>
                  <a:pt x="527" y="2198"/>
                </a:cubicBezTo>
                <a:lnTo>
                  <a:pt x="534" y="2198"/>
                </a:lnTo>
                <a:cubicBezTo>
                  <a:pt x="548" y="2198"/>
                  <a:pt x="651" y="2113"/>
                  <a:pt x="672" y="2099"/>
                </a:cubicBezTo>
                <a:cubicBezTo>
                  <a:pt x="672" y="2135"/>
                  <a:pt x="687" y="2251"/>
                  <a:pt x="653" y="2251"/>
                </a:cubicBezTo>
                <a:lnTo>
                  <a:pt x="422" y="2251"/>
                </a:lnTo>
                <a:cubicBezTo>
                  <a:pt x="407" y="2251"/>
                  <a:pt x="402" y="2246"/>
                  <a:pt x="402" y="2231"/>
                </a:cubicBezTo>
                <a:lnTo>
                  <a:pt x="402" y="1994"/>
                </a:lnTo>
                <a:close/>
                <a:moveTo>
                  <a:pt x="653" y="2317"/>
                </a:moveTo>
                <a:cubicBezTo>
                  <a:pt x="777" y="2317"/>
                  <a:pt x="731" y="2181"/>
                  <a:pt x="738" y="2066"/>
                </a:cubicBezTo>
                <a:cubicBezTo>
                  <a:pt x="742" y="2008"/>
                  <a:pt x="889" y="1956"/>
                  <a:pt x="903" y="1902"/>
                </a:cubicBezTo>
                <a:lnTo>
                  <a:pt x="883" y="1902"/>
                </a:lnTo>
                <a:cubicBezTo>
                  <a:pt x="839" y="1902"/>
                  <a:pt x="771" y="1944"/>
                  <a:pt x="738" y="1961"/>
                </a:cubicBezTo>
                <a:cubicBezTo>
                  <a:pt x="722" y="1936"/>
                  <a:pt x="707" y="1908"/>
                  <a:pt x="666" y="1908"/>
                </a:cubicBezTo>
                <a:lnTo>
                  <a:pt x="409" y="1908"/>
                </a:lnTo>
                <a:cubicBezTo>
                  <a:pt x="370" y="1908"/>
                  <a:pt x="336" y="1942"/>
                  <a:pt x="336" y="1981"/>
                </a:cubicBezTo>
                <a:lnTo>
                  <a:pt x="336" y="2244"/>
                </a:lnTo>
                <a:cubicBezTo>
                  <a:pt x="336" y="2289"/>
                  <a:pt x="376" y="2317"/>
                  <a:pt x="422" y="2317"/>
                </a:cubicBezTo>
                <a:lnTo>
                  <a:pt x="653" y="2317"/>
                </a:lnTo>
                <a:close/>
                <a:moveTo>
                  <a:pt x="402" y="1040"/>
                </a:moveTo>
                <a:cubicBezTo>
                  <a:pt x="402" y="1024"/>
                  <a:pt x="407" y="1020"/>
                  <a:pt x="422" y="1020"/>
                </a:cubicBezTo>
                <a:lnTo>
                  <a:pt x="653" y="1020"/>
                </a:lnTo>
                <a:cubicBezTo>
                  <a:pt x="668" y="1020"/>
                  <a:pt x="672" y="1024"/>
                  <a:pt x="672" y="1040"/>
                </a:cubicBezTo>
                <a:cubicBezTo>
                  <a:pt x="672" y="1056"/>
                  <a:pt x="560" y="1132"/>
                  <a:pt x="547" y="1132"/>
                </a:cubicBezTo>
                <a:cubicBezTo>
                  <a:pt x="534" y="1132"/>
                  <a:pt x="500" y="1079"/>
                  <a:pt x="461" y="1079"/>
                </a:cubicBezTo>
                <a:cubicBezTo>
                  <a:pt x="443" y="1079"/>
                  <a:pt x="415" y="1100"/>
                  <a:pt x="415" y="1119"/>
                </a:cubicBezTo>
                <a:lnTo>
                  <a:pt x="415" y="1125"/>
                </a:lnTo>
                <a:cubicBezTo>
                  <a:pt x="415" y="1151"/>
                  <a:pt x="506" y="1239"/>
                  <a:pt x="527" y="1250"/>
                </a:cubicBezTo>
                <a:lnTo>
                  <a:pt x="672" y="1145"/>
                </a:lnTo>
                <a:lnTo>
                  <a:pt x="672" y="1296"/>
                </a:lnTo>
                <a:lnTo>
                  <a:pt x="402" y="1296"/>
                </a:lnTo>
                <a:lnTo>
                  <a:pt x="402" y="1040"/>
                </a:lnTo>
                <a:close/>
                <a:moveTo>
                  <a:pt x="732" y="1007"/>
                </a:moveTo>
                <a:cubicBezTo>
                  <a:pt x="724" y="972"/>
                  <a:pt x="694" y="954"/>
                  <a:pt x="653" y="954"/>
                </a:cubicBezTo>
                <a:lnTo>
                  <a:pt x="422" y="954"/>
                </a:lnTo>
                <a:cubicBezTo>
                  <a:pt x="376" y="954"/>
                  <a:pt x="336" y="982"/>
                  <a:pt x="336" y="1026"/>
                </a:cubicBezTo>
                <a:lnTo>
                  <a:pt x="336" y="1290"/>
                </a:lnTo>
                <a:cubicBezTo>
                  <a:pt x="336" y="1328"/>
                  <a:pt x="370" y="1362"/>
                  <a:pt x="409" y="1362"/>
                </a:cubicBezTo>
                <a:lnTo>
                  <a:pt x="666" y="1362"/>
                </a:lnTo>
                <a:cubicBezTo>
                  <a:pt x="769" y="1362"/>
                  <a:pt x="738" y="1199"/>
                  <a:pt x="736" y="1096"/>
                </a:cubicBezTo>
                <a:lnTo>
                  <a:pt x="903" y="954"/>
                </a:lnTo>
                <a:cubicBezTo>
                  <a:pt x="903" y="954"/>
                  <a:pt x="891" y="947"/>
                  <a:pt x="890" y="947"/>
                </a:cubicBezTo>
                <a:cubicBezTo>
                  <a:pt x="825" y="947"/>
                  <a:pt x="772" y="1003"/>
                  <a:pt x="732" y="1007"/>
                </a:cubicBezTo>
                <a:close/>
                <a:moveTo>
                  <a:pt x="402" y="1500"/>
                </a:moveTo>
                <a:lnTo>
                  <a:pt x="672" y="1500"/>
                </a:lnTo>
                <a:lnTo>
                  <a:pt x="672" y="1533"/>
                </a:lnTo>
                <a:lnTo>
                  <a:pt x="547" y="1612"/>
                </a:lnTo>
                <a:lnTo>
                  <a:pt x="464" y="1550"/>
                </a:lnTo>
                <a:cubicBezTo>
                  <a:pt x="441" y="1563"/>
                  <a:pt x="415" y="1569"/>
                  <a:pt x="415" y="1599"/>
                </a:cubicBezTo>
                <a:cubicBezTo>
                  <a:pt x="415" y="1619"/>
                  <a:pt x="509" y="1724"/>
                  <a:pt x="527" y="1724"/>
                </a:cubicBezTo>
                <a:cubicBezTo>
                  <a:pt x="558" y="1724"/>
                  <a:pt x="638" y="1634"/>
                  <a:pt x="672" y="1625"/>
                </a:cubicBezTo>
                <a:lnTo>
                  <a:pt x="672" y="1770"/>
                </a:lnTo>
                <a:lnTo>
                  <a:pt x="402" y="1770"/>
                </a:lnTo>
                <a:lnTo>
                  <a:pt x="402" y="1500"/>
                </a:lnTo>
                <a:close/>
                <a:moveTo>
                  <a:pt x="737" y="1484"/>
                </a:moveTo>
                <a:cubicBezTo>
                  <a:pt x="725" y="1462"/>
                  <a:pt x="710" y="1434"/>
                  <a:pt x="672" y="1434"/>
                </a:cubicBezTo>
                <a:lnTo>
                  <a:pt x="402" y="1434"/>
                </a:lnTo>
                <a:cubicBezTo>
                  <a:pt x="369" y="1434"/>
                  <a:pt x="336" y="1467"/>
                  <a:pt x="336" y="1500"/>
                </a:cubicBezTo>
                <a:lnTo>
                  <a:pt x="336" y="1770"/>
                </a:lnTo>
                <a:cubicBezTo>
                  <a:pt x="336" y="1803"/>
                  <a:pt x="369" y="1836"/>
                  <a:pt x="402" y="1836"/>
                </a:cubicBezTo>
                <a:lnTo>
                  <a:pt x="672" y="1836"/>
                </a:lnTo>
                <a:cubicBezTo>
                  <a:pt x="768" y="1836"/>
                  <a:pt x="738" y="1667"/>
                  <a:pt x="736" y="1570"/>
                </a:cubicBezTo>
                <a:lnTo>
                  <a:pt x="903" y="1429"/>
                </a:lnTo>
                <a:lnTo>
                  <a:pt x="881" y="1417"/>
                </a:lnTo>
                <a:lnTo>
                  <a:pt x="737" y="1484"/>
                </a:lnTo>
                <a:close/>
                <a:moveTo>
                  <a:pt x="976" y="2185"/>
                </a:moveTo>
                <a:cubicBezTo>
                  <a:pt x="976" y="2200"/>
                  <a:pt x="980" y="2205"/>
                  <a:pt x="995" y="2205"/>
                </a:cubicBezTo>
                <a:lnTo>
                  <a:pt x="1510" y="2205"/>
                </a:lnTo>
                <a:cubicBezTo>
                  <a:pt x="1525" y="2205"/>
                  <a:pt x="1530" y="2200"/>
                  <a:pt x="1530" y="2185"/>
                </a:cubicBezTo>
                <a:lnTo>
                  <a:pt x="1530" y="2040"/>
                </a:lnTo>
                <a:cubicBezTo>
                  <a:pt x="1530" y="2025"/>
                  <a:pt x="1525" y="2020"/>
                  <a:pt x="1510" y="2020"/>
                </a:cubicBezTo>
                <a:lnTo>
                  <a:pt x="976" y="2020"/>
                </a:lnTo>
                <a:lnTo>
                  <a:pt x="976" y="2185"/>
                </a:lnTo>
                <a:close/>
                <a:moveTo>
                  <a:pt x="976" y="1724"/>
                </a:moveTo>
                <a:lnTo>
                  <a:pt x="1530" y="1724"/>
                </a:lnTo>
                <a:lnTo>
                  <a:pt x="1530" y="1546"/>
                </a:lnTo>
                <a:lnTo>
                  <a:pt x="976" y="1546"/>
                </a:lnTo>
                <a:lnTo>
                  <a:pt x="976" y="1724"/>
                </a:lnTo>
                <a:close/>
                <a:moveTo>
                  <a:pt x="976" y="1250"/>
                </a:moveTo>
                <a:lnTo>
                  <a:pt x="1378" y="1250"/>
                </a:lnTo>
                <a:lnTo>
                  <a:pt x="1378" y="1072"/>
                </a:lnTo>
                <a:lnTo>
                  <a:pt x="976" y="1072"/>
                </a:lnTo>
                <a:lnTo>
                  <a:pt x="976" y="1250"/>
                </a:lnTo>
                <a:close/>
              </a:path>
            </a:pathLst>
          </a:custGeom>
          <a:solidFill>
            <a:srgbClr val="F8F8F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TextBox 47"/>
          <p:cNvSpPr txBox="1"/>
          <p:nvPr/>
        </p:nvSpPr>
        <p:spPr>
          <a:xfrm>
            <a:off x="2374900" y="4322763"/>
            <a:ext cx="1041400" cy="523875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 anchorCtr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266" name="TextBox 49"/>
          <p:cNvSpPr txBox="1"/>
          <p:nvPr/>
        </p:nvSpPr>
        <p:spPr>
          <a:xfrm>
            <a:off x="2305050" y="3987800"/>
            <a:ext cx="11811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7" name="Freeform 6"/>
          <p:cNvSpPr/>
          <p:nvPr/>
        </p:nvSpPr>
        <p:spPr>
          <a:xfrm flipH="1">
            <a:off x="0" y="2452688"/>
            <a:ext cx="257175" cy="2527300"/>
          </a:xfrm>
          <a:custGeom>
            <a:avLst/>
            <a:gdLst/>
            <a:ahLst/>
            <a:cxnLst>
              <a:cxn ang="0">
                <a:pos x="257175" y="0"/>
              </a:cxn>
              <a:cxn ang="0">
                <a:pos x="0" y="0"/>
              </a:cxn>
              <a:cxn ang="0">
                <a:pos x="0" y="2527300"/>
              </a:cxn>
              <a:cxn ang="0">
                <a:pos x="257175" y="2527300"/>
              </a:cxn>
              <a:cxn ang="0">
                <a:pos x="257175" y="0"/>
              </a:cxn>
            </a:cxnLst>
            <a:rect l="0" t="0" r="0" b="0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lnTo>
                  <a:pt x="62123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8" name="标题 6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lang="zh-CN" altLang="en-US">
                <a:sym typeface="微软雅黑" panose="020B0503020204020204" pitchFamily="34" charset="-122"/>
              </a:rPr>
              <a:t>电商市场分析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 spd="slow" advTm="10016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电商市场分析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0165" y="11969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6070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（一）选品市场分析的内容</a:t>
            </a:r>
            <a:endParaRPr lang="zh-CN" altLang="en-US" sz="1800" b="1">
              <a:ea typeface="宋体" panose="02010600030101010101" pitchFamily="2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20774" y="3308057"/>
            <a:ext cx="1106424" cy="1283451"/>
            <a:chOff x="8074978" y="3021037"/>
            <a:chExt cx="1106424" cy="1283451"/>
          </a:xfrm>
        </p:grpSpPr>
        <p:sp>
          <p:nvSpPr>
            <p:cNvPr id="9" name="Hexagon 8"/>
            <p:cNvSpPr/>
            <p:nvPr>
              <p:custDataLst>
                <p:tags r:id="rId29"/>
              </p:custDataLst>
            </p:nvPr>
          </p:nvSpPr>
          <p:spPr>
            <a:xfrm rot="16200000">
              <a:off x="7986464" y="3109551"/>
              <a:ext cx="1283451" cy="110642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8434230" y="3407614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7454678" y="3308057"/>
            <a:ext cx="1106424" cy="1283451"/>
            <a:chOff x="6808883" y="3021037"/>
            <a:chExt cx="1106424" cy="1283451"/>
          </a:xfrm>
        </p:grpSpPr>
        <p:sp>
          <p:nvSpPr>
            <p:cNvPr id="5" name="Hexagon 7"/>
            <p:cNvSpPr/>
            <p:nvPr>
              <p:custDataLst>
                <p:tags r:id="rId27"/>
              </p:custDataLst>
            </p:nvPr>
          </p:nvSpPr>
          <p:spPr>
            <a:xfrm rot="16200000">
              <a:off x="6720369" y="3109551"/>
              <a:ext cx="1283451" cy="110642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146406" y="3391452"/>
              <a:ext cx="443335" cy="471043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88583" y="3308057"/>
            <a:ext cx="1106424" cy="1283451"/>
            <a:chOff x="5542788" y="3021037"/>
            <a:chExt cx="1106424" cy="1283451"/>
          </a:xfrm>
        </p:grpSpPr>
        <p:sp>
          <p:nvSpPr>
            <p:cNvPr id="14" name="Hexagon 5"/>
            <p:cNvSpPr/>
            <p:nvPr>
              <p:custDataLst>
                <p:tags r:id="rId25"/>
              </p:custDataLst>
            </p:nvPr>
          </p:nvSpPr>
          <p:spPr>
            <a:xfrm rot="16200000">
              <a:off x="5454274" y="3109551"/>
              <a:ext cx="1283451" cy="110642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5824688" y="3412555"/>
              <a:ext cx="542623" cy="43871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4922488" y="3308057"/>
            <a:ext cx="1106424" cy="1283451"/>
            <a:chOff x="4276693" y="3021037"/>
            <a:chExt cx="1106424" cy="1283451"/>
          </a:xfrm>
        </p:grpSpPr>
        <p:sp>
          <p:nvSpPr>
            <p:cNvPr id="24" name="Hexagon 4"/>
            <p:cNvSpPr/>
            <p:nvPr>
              <p:custDataLst>
                <p:tags r:id="rId23"/>
              </p:custDataLst>
            </p:nvPr>
          </p:nvSpPr>
          <p:spPr>
            <a:xfrm rot="16200000">
              <a:off x="4188179" y="3109551"/>
              <a:ext cx="1283451" cy="110642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645" y="3397222"/>
              <a:ext cx="362518" cy="531079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3656394" y="3308057"/>
            <a:ext cx="1106424" cy="1283451"/>
            <a:chOff x="3010598" y="3021037"/>
            <a:chExt cx="1106424" cy="1283451"/>
          </a:xfrm>
        </p:grpSpPr>
        <p:sp>
          <p:nvSpPr>
            <p:cNvPr id="29" name="Hexagon 3"/>
            <p:cNvSpPr/>
            <p:nvPr>
              <p:custDataLst>
                <p:tags r:id="rId21"/>
              </p:custDataLst>
            </p:nvPr>
          </p:nvSpPr>
          <p:spPr>
            <a:xfrm rot="16200000">
              <a:off x="2922084" y="3109551"/>
              <a:ext cx="1283451" cy="1106424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3359459" y="3463030"/>
              <a:ext cx="408700" cy="39946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20"/>
          <p:cNvGrpSpPr/>
          <p:nvPr/>
        </p:nvGrpSpPr>
        <p:grpSpPr>
          <a:xfrm>
            <a:off x="1321044" y="4346621"/>
            <a:ext cx="2888560" cy="434801"/>
            <a:chOff x="7258929" y="1631852"/>
            <a:chExt cx="1674056" cy="464234"/>
          </a:xfrm>
        </p:grpSpPr>
        <p:cxnSp>
          <p:nvCxnSpPr>
            <p:cNvPr id="33" name="Straight Connector 16"/>
            <p:cNvCxnSpPr/>
            <p:nvPr>
              <p:custDataLst>
                <p:tags r:id="rId19"/>
              </p:custDataLst>
            </p:nvPr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8"/>
            <p:cNvCxnSpPr/>
            <p:nvPr>
              <p:custDataLst>
                <p:tags r:id="rId20"/>
              </p:custDataLst>
            </p:nvPr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23"/>
          <p:cNvGrpSpPr/>
          <p:nvPr/>
        </p:nvGrpSpPr>
        <p:grpSpPr>
          <a:xfrm>
            <a:off x="850372" y="3896755"/>
            <a:ext cx="2269160" cy="711839"/>
            <a:chOff x="581767" y="3038869"/>
            <a:chExt cx="2269160" cy="711840"/>
          </a:xfrm>
        </p:grpSpPr>
        <p:sp>
          <p:nvSpPr>
            <p:cNvPr id="46" name="TextBox 21"/>
            <p:cNvSpPr txBox="1"/>
            <p:nvPr>
              <p:custDataLst>
                <p:tags r:id="rId17"/>
              </p:custDataLst>
            </p:nvPr>
          </p:nvSpPr>
          <p:spPr>
            <a:xfrm>
              <a:off x="581767" y="3038869"/>
              <a:ext cx="1203960" cy="70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市场容量</a:t>
              </a:r>
            </a:p>
            <a:p>
              <a:pPr algn="l"/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22"/>
            <p:cNvSpPr/>
            <p:nvPr>
              <p:custDataLst>
                <p:tags r:id="rId18"/>
              </p:custDataLst>
            </p:nvPr>
          </p:nvSpPr>
          <p:spPr>
            <a:xfrm>
              <a:off x="581767" y="3351929"/>
              <a:ext cx="226916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24"/>
          <p:cNvGrpSpPr/>
          <p:nvPr/>
        </p:nvGrpSpPr>
        <p:grpSpPr>
          <a:xfrm flipH="1">
            <a:off x="4762816" y="4699519"/>
            <a:ext cx="708195" cy="905091"/>
            <a:chOff x="7258929" y="1631852"/>
            <a:chExt cx="1674056" cy="464234"/>
          </a:xfrm>
        </p:grpSpPr>
        <p:cxnSp>
          <p:nvCxnSpPr>
            <p:cNvPr id="49" name="Straight Connector 25"/>
            <p:cNvCxnSpPr/>
            <p:nvPr>
              <p:custDataLst>
                <p:tags r:id="rId15"/>
              </p:custDataLst>
            </p:nvPr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6"/>
            <p:cNvCxnSpPr/>
            <p:nvPr>
              <p:custDataLst>
                <p:tags r:id="rId16"/>
              </p:custDataLst>
            </p:nvPr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27"/>
          <p:cNvGrpSpPr/>
          <p:nvPr/>
        </p:nvGrpSpPr>
        <p:grpSpPr>
          <a:xfrm>
            <a:off x="3719607" y="5413171"/>
            <a:ext cx="2269160" cy="650244"/>
            <a:chOff x="581767" y="3038869"/>
            <a:chExt cx="2269160" cy="650245"/>
          </a:xfrm>
        </p:grpSpPr>
        <p:sp>
          <p:nvSpPr>
            <p:cNvPr id="52" name="TextBox 28"/>
            <p:cNvSpPr txBox="1"/>
            <p:nvPr>
              <p:custDataLst>
                <p:tags r:id="rId13"/>
              </p:custDataLst>
            </p:nvPr>
          </p:nvSpPr>
          <p:spPr>
            <a:xfrm>
              <a:off x="581767" y="3038869"/>
              <a:ext cx="12039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市场竞争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29"/>
            <p:cNvSpPr/>
            <p:nvPr>
              <p:custDataLst>
                <p:tags r:id="rId14"/>
              </p:custDataLst>
            </p:nvPr>
          </p:nvSpPr>
          <p:spPr>
            <a:xfrm>
              <a:off x="581767" y="3351929"/>
              <a:ext cx="2269160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33"/>
          <p:cNvGrpSpPr/>
          <p:nvPr/>
        </p:nvGrpSpPr>
        <p:grpSpPr>
          <a:xfrm flipH="1" flipV="1">
            <a:off x="5656958" y="2703929"/>
            <a:ext cx="1084835" cy="477880"/>
            <a:chOff x="7258929" y="1631852"/>
            <a:chExt cx="1674056" cy="464234"/>
          </a:xfrm>
        </p:grpSpPr>
        <p:cxnSp>
          <p:nvCxnSpPr>
            <p:cNvPr id="55" name="Straight Connector 34"/>
            <p:cNvCxnSpPr/>
            <p:nvPr>
              <p:custDataLst>
                <p:tags r:id="rId11"/>
              </p:custDataLst>
            </p:nvPr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35"/>
            <p:cNvCxnSpPr/>
            <p:nvPr>
              <p:custDataLst>
                <p:tags r:id="rId12"/>
              </p:custDataLst>
            </p:nvPr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36"/>
          <p:cNvGrpSpPr/>
          <p:nvPr/>
        </p:nvGrpSpPr>
        <p:grpSpPr>
          <a:xfrm>
            <a:off x="4508959" y="2491508"/>
            <a:ext cx="2269160" cy="650244"/>
            <a:chOff x="581767" y="3038869"/>
            <a:chExt cx="2269160" cy="650245"/>
          </a:xfrm>
        </p:grpSpPr>
        <p:sp>
          <p:nvSpPr>
            <p:cNvPr id="58" name="TextBox 37"/>
            <p:cNvSpPr txBox="1"/>
            <p:nvPr>
              <p:custDataLst>
                <p:tags r:id="rId9"/>
              </p:custDataLst>
            </p:nvPr>
          </p:nvSpPr>
          <p:spPr>
            <a:xfrm>
              <a:off x="581767" y="3038869"/>
              <a:ext cx="12039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市场潜力</a:t>
              </a:r>
            </a:p>
          </p:txBody>
        </p:sp>
        <p:sp>
          <p:nvSpPr>
            <p:cNvPr id="59" name="Rectangle 38"/>
            <p:cNvSpPr/>
            <p:nvPr>
              <p:custDataLst>
                <p:tags r:id="rId10"/>
              </p:custDataLst>
            </p:nvPr>
          </p:nvSpPr>
          <p:spPr>
            <a:xfrm>
              <a:off x="581767" y="3351929"/>
              <a:ext cx="2269160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39"/>
          <p:cNvGrpSpPr/>
          <p:nvPr/>
        </p:nvGrpSpPr>
        <p:grpSpPr>
          <a:xfrm flipV="1">
            <a:off x="8004618" y="2701195"/>
            <a:ext cx="716156" cy="477880"/>
            <a:chOff x="7258929" y="1631852"/>
            <a:chExt cx="1674056" cy="464234"/>
          </a:xfrm>
        </p:grpSpPr>
        <p:cxnSp>
          <p:nvCxnSpPr>
            <p:cNvPr id="61" name="Straight Connector 40"/>
            <p:cNvCxnSpPr/>
            <p:nvPr>
              <p:custDataLst>
                <p:tags r:id="rId7"/>
              </p:custDataLst>
            </p:nvPr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41"/>
            <p:cNvCxnSpPr/>
            <p:nvPr>
              <p:custDataLst>
                <p:tags r:id="rId8"/>
              </p:custDataLst>
            </p:nvPr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42"/>
          <p:cNvGrpSpPr/>
          <p:nvPr/>
        </p:nvGrpSpPr>
        <p:grpSpPr>
          <a:xfrm>
            <a:off x="8760753" y="2459123"/>
            <a:ext cx="2269160" cy="650244"/>
            <a:chOff x="581767" y="3038869"/>
            <a:chExt cx="2269160" cy="650245"/>
          </a:xfrm>
        </p:grpSpPr>
        <p:sp>
          <p:nvSpPr>
            <p:cNvPr id="64" name="TextBox 43"/>
            <p:cNvSpPr txBox="1"/>
            <p:nvPr>
              <p:custDataLst>
                <p:tags r:id="rId5"/>
              </p:custDataLst>
            </p:nvPr>
          </p:nvSpPr>
          <p:spPr>
            <a:xfrm>
              <a:off x="581767" y="3038869"/>
              <a:ext cx="14592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市场成熟度</a:t>
              </a:r>
            </a:p>
          </p:txBody>
        </p:sp>
        <p:sp>
          <p:nvSpPr>
            <p:cNvPr id="65" name="Rectangle 44"/>
            <p:cNvSpPr/>
            <p:nvPr>
              <p:custDataLst>
                <p:tags r:id="rId6"/>
              </p:custDataLst>
            </p:nvPr>
          </p:nvSpPr>
          <p:spPr>
            <a:xfrm>
              <a:off x="581767" y="3351929"/>
              <a:ext cx="2269160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8"/>
          <p:cNvGrpSpPr/>
          <p:nvPr/>
        </p:nvGrpSpPr>
        <p:grpSpPr>
          <a:xfrm flipH="1" flipV="1">
            <a:off x="9297426" y="3179075"/>
            <a:ext cx="1069909" cy="477880"/>
            <a:chOff x="7258929" y="1631852"/>
            <a:chExt cx="1674056" cy="464234"/>
          </a:xfrm>
        </p:grpSpPr>
        <p:cxnSp>
          <p:nvCxnSpPr>
            <p:cNvPr id="67" name="Straight Connector 49"/>
            <p:cNvCxnSpPr/>
            <p:nvPr>
              <p:custDataLst>
                <p:tags r:id="rId3"/>
              </p:custDataLst>
            </p:nvPr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0"/>
            <p:cNvCxnSpPr/>
            <p:nvPr>
              <p:custDataLst>
                <p:tags r:id="rId4"/>
              </p:custDataLst>
            </p:nvPr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51"/>
          <p:cNvGrpSpPr/>
          <p:nvPr/>
        </p:nvGrpSpPr>
        <p:grpSpPr>
          <a:xfrm>
            <a:off x="9913059" y="3726059"/>
            <a:ext cx="2269160" cy="650244"/>
            <a:chOff x="581767" y="3038869"/>
            <a:chExt cx="2269160" cy="650245"/>
          </a:xfrm>
        </p:grpSpPr>
        <p:sp>
          <p:nvSpPr>
            <p:cNvPr id="70" name="TextBox 52"/>
            <p:cNvSpPr txBox="1"/>
            <p:nvPr>
              <p:custDataLst>
                <p:tags r:id="rId1"/>
              </p:custDataLst>
            </p:nvPr>
          </p:nvSpPr>
          <p:spPr>
            <a:xfrm>
              <a:off x="581767" y="3038869"/>
              <a:ext cx="12039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新品机会</a:t>
              </a:r>
            </a:p>
          </p:txBody>
        </p:sp>
        <p:sp>
          <p:nvSpPr>
            <p:cNvPr id="71" name="Rectangle 53"/>
            <p:cNvSpPr/>
            <p:nvPr>
              <p:custDataLst>
                <p:tags r:id="rId2"/>
              </p:custDataLst>
            </p:nvPr>
          </p:nvSpPr>
          <p:spPr>
            <a:xfrm>
              <a:off x="581767" y="3351929"/>
              <a:ext cx="2269160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7865" y="1844675"/>
            <a:ext cx="106597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1.市场容量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市场容量越大，往往意味着竞争更激烈，不同体量的卖家，对市场容量的要求也不一样，卖家在进行市场容量分析时，最重要的是要分析市场的头部卖家销量数据，判断目前头部商家的销量能不能满足要求。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366520" y="5876925"/>
            <a:ext cx="94640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定制</a:t>
            </a:r>
            <a:r>
              <a:rPr 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恤类目头部卖家的月销量在</a:t>
            </a:r>
            <a:r>
              <a:rPr 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万以上，这个市场容量比较适合规模生产的大卖家</a:t>
            </a: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33015" y="1196975"/>
            <a:ext cx="7309485" cy="435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pic>
        <p:nvPicPr>
          <p:cNvPr id="3" name="图片 1"/>
          <p:cNvPicPr/>
          <p:nvPr>
            <p:custDataLst>
              <p:tags r:id="rId1"/>
            </p:custDataLst>
          </p:nvPr>
        </p:nvPicPr>
        <p:blipFill>
          <a:blip r:embed="rId3"/>
          <a:srcRect b="6155"/>
          <a:stretch>
            <a:fillRect/>
          </a:stretch>
        </p:blipFill>
        <p:spPr>
          <a:xfrm>
            <a:off x="2533968" y="1268730"/>
            <a:ext cx="7308000" cy="43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418590" y="5948680"/>
            <a:ext cx="98748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铝合金户外秋千的头部商家月销量大多不超过1千，这对于中小型卖家来说是个理想的数据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7865" y="1844675"/>
            <a:ext cx="1065974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.市场潜力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潜力顾名思义，就是需要分析这个市场有没有前景，可以从年增长率、月同比增长率、月环比增长率几个数据中分析判断。如果整体市场增长呈上升态势，再分析细分市场的数据，进而对比分析该细分市场增长率和其他细分市场的增长率。年增长率、月同比增长率、月环比增长率评分在60分以上的，说明具备市场潜力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7865" y="1844675"/>
            <a:ext cx="10659745" cy="2953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3.市场竞争</a:t>
            </a: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竞争这个维度，可以理解为如果进入这个市场，能不能分到一杯羹，如果市场的大多数份额都被头部卖家占了，一般不建议进入。如果市场头部商家集中度在50%以下，则属于集中度比较低的市场，可以进入；进而分析价格竞争激烈程度，通过分析优势产业带区域商家分布占比情况，指导决策。例如家纺四件套类目南通卖家占比达到了70%以上，价格战在所难免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>
          <a:xfrm>
            <a:off x="4229100" y="946150"/>
            <a:ext cx="809625" cy="557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625" y="2789612"/>
              </a:cxn>
              <a:cxn ang="0">
                <a:pos x="0" y="5578475"/>
              </a:cxn>
            </a:cxnLst>
            <a:rect l="0" t="0" r="0" b="0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 cmpd="sng">
            <a:solidFill>
              <a:srgbClr val="2E2C2C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>
          <a:xfrm>
            <a:off x="4936466" y="1887812"/>
            <a:ext cx="4833680" cy="648256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86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44" name="TextBox 88"/>
          <p:cNvSpPr txBox="1"/>
          <p:nvPr/>
        </p:nvSpPr>
        <p:spPr>
          <a:xfrm>
            <a:off x="5232400" y="1966913"/>
            <a:ext cx="36741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lang="zh-CN" altLang="en-US" sz="250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电商市场调研的工作流程</a:t>
            </a:r>
            <a:endParaRPr lang="zh-CN" altLang="en-US" sz="2500" dirty="0">
              <a:solidFill>
                <a:schemeClr val="bg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45" name="Oval 12"/>
          <p:cNvSpPr/>
          <p:nvPr/>
        </p:nvSpPr>
        <p:spPr>
          <a:xfrm>
            <a:off x="4298950" y="1852613"/>
            <a:ext cx="703263" cy="715962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Box 8"/>
          <p:cNvSpPr txBox="1"/>
          <p:nvPr/>
        </p:nvSpPr>
        <p:spPr>
          <a:xfrm>
            <a:off x="4414838" y="1909763"/>
            <a:ext cx="471487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05"/>
          <p:cNvGrpSpPr/>
          <p:nvPr/>
        </p:nvGrpSpPr>
        <p:grpSpPr>
          <a:xfrm>
            <a:off x="5224497" y="3397955"/>
            <a:ext cx="4833680" cy="648260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107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48" name="TextBox 108"/>
          <p:cNvSpPr txBox="1"/>
          <p:nvPr/>
        </p:nvSpPr>
        <p:spPr>
          <a:xfrm>
            <a:off x="5521325" y="3475990"/>
            <a:ext cx="33566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lang="zh-CN" altLang="en-US" sz="250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电商市场调研具体内容</a:t>
            </a:r>
            <a:endParaRPr lang="zh-CN" altLang="en-US" sz="2500" dirty="0">
              <a:solidFill>
                <a:schemeClr val="bg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49" name="Oval 12"/>
          <p:cNvSpPr/>
          <p:nvPr/>
        </p:nvSpPr>
        <p:spPr>
          <a:xfrm>
            <a:off x="4586288" y="3361690"/>
            <a:ext cx="704850" cy="715963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TextBox 111"/>
          <p:cNvSpPr txBox="1"/>
          <p:nvPr/>
        </p:nvSpPr>
        <p:spPr>
          <a:xfrm>
            <a:off x="4703763" y="3420428"/>
            <a:ext cx="469900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19"/>
          <p:cNvGrpSpPr/>
          <p:nvPr/>
        </p:nvGrpSpPr>
        <p:grpSpPr>
          <a:xfrm>
            <a:off x="5224497" y="4843810"/>
            <a:ext cx="4833680" cy="648260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121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6" name="TextBox 122"/>
          <p:cNvSpPr txBox="1"/>
          <p:nvPr/>
        </p:nvSpPr>
        <p:spPr>
          <a:xfrm>
            <a:off x="5838825" y="4929188"/>
            <a:ext cx="27216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lang="zh-CN" altLang="en-US" sz="250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电商市场调研方法</a:t>
            </a:r>
            <a:endParaRPr lang="zh-CN" altLang="en-US" sz="2500" dirty="0">
              <a:solidFill>
                <a:schemeClr val="bg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57" name="Oval 12"/>
          <p:cNvSpPr/>
          <p:nvPr/>
        </p:nvSpPr>
        <p:spPr>
          <a:xfrm>
            <a:off x="4586288" y="4808538"/>
            <a:ext cx="704850" cy="715962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TextBox 125"/>
          <p:cNvSpPr txBox="1"/>
          <p:nvPr/>
        </p:nvSpPr>
        <p:spPr>
          <a:xfrm>
            <a:off x="4703763" y="4865688"/>
            <a:ext cx="463550" cy="643890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Freeform 6"/>
          <p:cNvSpPr/>
          <p:nvPr/>
        </p:nvSpPr>
        <p:spPr>
          <a:xfrm flipH="1">
            <a:off x="9525" y="2452688"/>
            <a:ext cx="1636713" cy="2527300"/>
          </a:xfrm>
          <a:custGeom>
            <a:avLst/>
            <a:gdLst/>
            <a:ahLst/>
            <a:cxnLst>
              <a:cxn ang="0">
                <a:pos x="1636713" y="0"/>
              </a:cxn>
              <a:cxn ang="0">
                <a:pos x="157152" y="0"/>
              </a:cxn>
              <a:cxn ang="0">
                <a:pos x="680486" y="1199969"/>
              </a:cxn>
              <a:cxn ang="0">
                <a:pos x="0" y="2527300"/>
              </a:cxn>
              <a:cxn ang="0">
                <a:pos x="1636713" y="2527300"/>
              </a:cxn>
              <a:cxn ang="0">
                <a:pos x="1636713" y="0"/>
              </a:cxn>
            </a:cxnLst>
            <a:rect l="0" t="0" r="0" b="0"/>
            <a:pathLst>
              <a:path w="1636805" h="2527151">
                <a:moveTo>
                  <a:pt x="1636805" y="0"/>
                </a:moveTo>
                <a:lnTo>
                  <a:pt x="157161" y="0"/>
                </a:lnTo>
                <a:cubicBezTo>
                  <a:pt x="479113" y="297673"/>
                  <a:pt x="680524" y="725002"/>
                  <a:pt x="680524" y="1199898"/>
                </a:cubicBezTo>
                <a:cubicBezTo>
                  <a:pt x="680524" y="1746911"/>
                  <a:pt x="411976" y="2231780"/>
                  <a:pt x="0" y="2527151"/>
                </a:cubicBezTo>
                <a:lnTo>
                  <a:pt x="1636805" y="2527151"/>
                </a:lnTo>
                <a:lnTo>
                  <a:pt x="1636805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Freeform 6"/>
          <p:cNvSpPr/>
          <p:nvPr/>
        </p:nvSpPr>
        <p:spPr>
          <a:xfrm flipH="1">
            <a:off x="11161713" y="2452688"/>
            <a:ext cx="1035050" cy="2527300"/>
          </a:xfrm>
          <a:custGeom>
            <a:avLst/>
            <a:gdLst/>
            <a:ahLst/>
            <a:cxnLst>
              <a:cxn ang="0">
                <a:pos x="1035050" y="0"/>
              </a:cxn>
              <a:cxn ang="0">
                <a:pos x="0" y="0"/>
              </a:cxn>
              <a:cxn ang="0">
                <a:pos x="0" y="2527300"/>
              </a:cxn>
              <a:cxn ang="0">
                <a:pos x="1035050" y="2527300"/>
              </a:cxn>
              <a:cxn ang="0">
                <a:pos x="1035050" y="0"/>
              </a:cxn>
            </a:cxnLst>
            <a:rect l="0" t="0" r="0" b="0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lnTo>
                  <a:pt x="621232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61" name="组合 1"/>
          <p:cNvGrpSpPr/>
          <p:nvPr/>
        </p:nvGrpSpPr>
        <p:grpSpPr>
          <a:xfrm>
            <a:off x="1371600" y="2127250"/>
            <a:ext cx="3048000" cy="3059113"/>
            <a:chOff x="1371105" y="1840526"/>
            <a:chExt cx="3048726" cy="3057872"/>
          </a:xfrm>
        </p:grpSpPr>
        <p:sp>
          <p:nvSpPr>
            <p:cNvPr id="10262" name="Oval 5"/>
            <p:cNvSpPr/>
            <p:nvPr/>
          </p:nvSpPr>
          <p:spPr>
            <a:xfrm>
              <a:off x="1371105" y="1840526"/>
              <a:ext cx="3048726" cy="305787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3" name="Oval 5"/>
            <p:cNvSpPr/>
            <p:nvPr/>
          </p:nvSpPr>
          <p:spPr>
            <a:xfrm>
              <a:off x="1505539" y="1975363"/>
              <a:ext cx="2779858" cy="2788198"/>
            </a:xfrm>
            <a:prstGeom prst="ellipse">
              <a:avLst/>
            </a:prstGeom>
            <a:noFill/>
            <a:ln w="9525" cap="flat" cmpd="sng">
              <a:solidFill>
                <a:srgbClr val="F8F8F8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64" name="Freeform 6"/>
          <p:cNvSpPr>
            <a:spLocks noEditPoints="1"/>
          </p:cNvSpPr>
          <p:nvPr/>
        </p:nvSpPr>
        <p:spPr>
          <a:xfrm>
            <a:off x="2349500" y="2398713"/>
            <a:ext cx="1090613" cy="1493837"/>
          </a:xfrm>
          <a:custGeom>
            <a:avLst/>
            <a:gdLst/>
            <a:ahLst/>
            <a:cxnLst>
              <a:cxn ang="0">
                <a:pos x="143125" y="241887"/>
              </a:cxn>
              <a:cxn ang="0">
                <a:pos x="120798" y="1493837"/>
              </a:cxn>
              <a:cxn ang="0">
                <a:pos x="1090613" y="366565"/>
              </a:cxn>
              <a:cxn ang="0">
                <a:pos x="1007600" y="392994"/>
              </a:cxn>
              <a:cxn ang="0">
                <a:pos x="124233" y="1406505"/>
              </a:cxn>
              <a:cxn ang="0">
                <a:pos x="471740" y="158577"/>
              </a:cxn>
              <a:cxn ang="0">
                <a:pos x="618873" y="158577"/>
              </a:cxn>
              <a:cxn ang="0">
                <a:pos x="543303" y="237865"/>
              </a:cxn>
              <a:cxn ang="0">
                <a:pos x="381285" y="162598"/>
              </a:cxn>
              <a:cxn ang="0">
                <a:pos x="199803" y="378056"/>
              </a:cxn>
              <a:cxn ang="0">
                <a:pos x="890810" y="378056"/>
              </a:cxn>
              <a:cxn ang="0">
                <a:pos x="709328" y="162598"/>
              </a:cxn>
              <a:cxn ang="0">
                <a:pos x="381285" y="162598"/>
              </a:cxn>
              <a:cxn ang="0">
                <a:pos x="384720" y="1134167"/>
              </a:cxn>
              <a:cxn ang="0">
                <a:pos x="263923" y="1168066"/>
              </a:cxn>
              <a:cxn ang="0">
                <a:pos x="237588" y="1195070"/>
              </a:cxn>
              <a:cxn ang="0">
                <a:pos x="384720" y="1205986"/>
              </a:cxn>
              <a:cxn ang="0">
                <a:pos x="230145" y="1281827"/>
              </a:cxn>
              <a:cxn ang="0">
                <a:pos x="422505" y="1187026"/>
              </a:cxn>
              <a:cxn ang="0">
                <a:pos x="422505" y="1126698"/>
              </a:cxn>
              <a:cxn ang="0">
                <a:pos x="192360" y="1138189"/>
              </a:cxn>
              <a:cxn ang="0">
                <a:pos x="373843" y="1331239"/>
              </a:cxn>
              <a:cxn ang="0">
                <a:pos x="373843" y="586044"/>
              </a:cxn>
              <a:cxn ang="0">
                <a:pos x="263923" y="619942"/>
              </a:cxn>
              <a:cxn ang="0">
                <a:pos x="301708" y="718191"/>
              </a:cxn>
              <a:cxn ang="0">
                <a:pos x="230145" y="744620"/>
              </a:cxn>
              <a:cxn ang="0">
                <a:pos x="373843" y="548123"/>
              </a:cxn>
              <a:cxn ang="0">
                <a:pos x="192360" y="741173"/>
              </a:cxn>
              <a:cxn ang="0">
                <a:pos x="421360" y="629710"/>
              </a:cxn>
              <a:cxn ang="0">
                <a:pos x="419070" y="578575"/>
              </a:cxn>
              <a:cxn ang="0">
                <a:pos x="384720" y="880789"/>
              </a:cxn>
              <a:cxn ang="0">
                <a:pos x="237588" y="918710"/>
              </a:cxn>
              <a:cxn ang="0">
                <a:pos x="384720" y="1016958"/>
              </a:cxn>
              <a:cxn ang="0">
                <a:pos x="421933" y="852636"/>
              </a:cxn>
              <a:cxn ang="0">
                <a:pos x="192360" y="861829"/>
              </a:cxn>
              <a:cxn ang="0">
                <a:pos x="384720" y="1054879"/>
              </a:cxn>
              <a:cxn ang="0">
                <a:pos x="504373" y="814141"/>
              </a:cxn>
              <a:cxn ang="0">
                <a:pos x="569638" y="1266889"/>
              </a:cxn>
              <a:cxn ang="0">
                <a:pos x="875925" y="1172087"/>
              </a:cxn>
              <a:cxn ang="0">
                <a:pos x="558760" y="1255398"/>
              </a:cxn>
              <a:cxn ang="0">
                <a:pos x="875925" y="888258"/>
              </a:cxn>
              <a:cxn ang="0">
                <a:pos x="558760" y="718191"/>
              </a:cxn>
              <a:cxn ang="0">
                <a:pos x="558760" y="615920"/>
              </a:cxn>
            </a:cxnLst>
            <a:rect l="0" t="0" r="0" b="0"/>
            <a:pathLst>
              <a:path w="1905" h="2600">
                <a:moveTo>
                  <a:pt x="145" y="684"/>
                </a:moveTo>
                <a:cubicBezTo>
                  <a:pt x="145" y="611"/>
                  <a:pt x="179" y="574"/>
                  <a:pt x="250" y="572"/>
                </a:cubicBezTo>
                <a:lnTo>
                  <a:pt x="250" y="421"/>
                </a:lnTo>
                <a:cubicBezTo>
                  <a:pt x="118" y="424"/>
                  <a:pt x="0" y="509"/>
                  <a:pt x="0" y="638"/>
                </a:cubicBezTo>
                <a:lnTo>
                  <a:pt x="0" y="2389"/>
                </a:lnTo>
                <a:cubicBezTo>
                  <a:pt x="0" y="2496"/>
                  <a:pt x="104" y="2600"/>
                  <a:pt x="211" y="2600"/>
                </a:cubicBezTo>
                <a:lnTo>
                  <a:pt x="1694" y="2600"/>
                </a:lnTo>
                <a:cubicBezTo>
                  <a:pt x="1801" y="2600"/>
                  <a:pt x="1905" y="2496"/>
                  <a:pt x="1905" y="2389"/>
                </a:cubicBezTo>
                <a:lnTo>
                  <a:pt x="1905" y="638"/>
                </a:lnTo>
                <a:cubicBezTo>
                  <a:pt x="1905" y="509"/>
                  <a:pt x="1787" y="424"/>
                  <a:pt x="1655" y="421"/>
                </a:cubicBezTo>
                <a:lnTo>
                  <a:pt x="1655" y="572"/>
                </a:lnTo>
                <a:cubicBezTo>
                  <a:pt x="1727" y="574"/>
                  <a:pt x="1760" y="611"/>
                  <a:pt x="1760" y="684"/>
                </a:cubicBezTo>
                <a:lnTo>
                  <a:pt x="1760" y="2343"/>
                </a:lnTo>
                <a:cubicBezTo>
                  <a:pt x="1760" y="2395"/>
                  <a:pt x="1738" y="2448"/>
                  <a:pt x="1688" y="2448"/>
                </a:cubicBezTo>
                <a:lnTo>
                  <a:pt x="217" y="2448"/>
                </a:lnTo>
                <a:cubicBezTo>
                  <a:pt x="161" y="2448"/>
                  <a:pt x="145" y="2388"/>
                  <a:pt x="145" y="2330"/>
                </a:cubicBezTo>
                <a:lnTo>
                  <a:pt x="145" y="684"/>
                </a:lnTo>
                <a:close/>
                <a:moveTo>
                  <a:pt x="824" y="276"/>
                </a:moveTo>
                <a:cubicBezTo>
                  <a:pt x="824" y="216"/>
                  <a:pt x="882" y="158"/>
                  <a:pt x="943" y="158"/>
                </a:cubicBezTo>
                <a:lnTo>
                  <a:pt x="962" y="158"/>
                </a:lnTo>
                <a:cubicBezTo>
                  <a:pt x="1023" y="158"/>
                  <a:pt x="1081" y="216"/>
                  <a:pt x="1081" y="276"/>
                </a:cubicBezTo>
                <a:lnTo>
                  <a:pt x="1081" y="289"/>
                </a:lnTo>
                <a:cubicBezTo>
                  <a:pt x="1081" y="356"/>
                  <a:pt x="1023" y="414"/>
                  <a:pt x="956" y="414"/>
                </a:cubicBezTo>
                <a:lnTo>
                  <a:pt x="949" y="414"/>
                </a:lnTo>
                <a:cubicBezTo>
                  <a:pt x="882" y="414"/>
                  <a:pt x="824" y="356"/>
                  <a:pt x="824" y="289"/>
                </a:cubicBezTo>
                <a:lnTo>
                  <a:pt x="824" y="276"/>
                </a:lnTo>
                <a:close/>
                <a:moveTo>
                  <a:pt x="666" y="283"/>
                </a:moveTo>
                <a:lnTo>
                  <a:pt x="455" y="283"/>
                </a:lnTo>
                <a:cubicBezTo>
                  <a:pt x="383" y="283"/>
                  <a:pt x="349" y="316"/>
                  <a:pt x="349" y="388"/>
                </a:cubicBezTo>
                <a:lnTo>
                  <a:pt x="349" y="658"/>
                </a:lnTo>
                <a:cubicBezTo>
                  <a:pt x="349" y="703"/>
                  <a:pt x="378" y="750"/>
                  <a:pt x="422" y="750"/>
                </a:cubicBezTo>
                <a:lnTo>
                  <a:pt x="1483" y="750"/>
                </a:lnTo>
                <a:cubicBezTo>
                  <a:pt x="1527" y="750"/>
                  <a:pt x="1556" y="703"/>
                  <a:pt x="1556" y="658"/>
                </a:cubicBezTo>
                <a:lnTo>
                  <a:pt x="1556" y="388"/>
                </a:lnTo>
                <a:cubicBezTo>
                  <a:pt x="1556" y="316"/>
                  <a:pt x="1523" y="283"/>
                  <a:pt x="1450" y="283"/>
                </a:cubicBezTo>
                <a:lnTo>
                  <a:pt x="1239" y="283"/>
                </a:lnTo>
                <a:cubicBezTo>
                  <a:pt x="1239" y="137"/>
                  <a:pt x="1116" y="0"/>
                  <a:pt x="976" y="0"/>
                </a:cubicBezTo>
                <a:lnTo>
                  <a:pt x="930" y="0"/>
                </a:lnTo>
                <a:cubicBezTo>
                  <a:pt x="790" y="0"/>
                  <a:pt x="666" y="137"/>
                  <a:pt x="666" y="283"/>
                </a:cubicBezTo>
                <a:close/>
                <a:moveTo>
                  <a:pt x="402" y="1994"/>
                </a:moveTo>
                <a:cubicBezTo>
                  <a:pt x="402" y="1979"/>
                  <a:pt x="407" y="1974"/>
                  <a:pt x="422" y="1974"/>
                </a:cubicBezTo>
                <a:lnTo>
                  <a:pt x="672" y="1974"/>
                </a:lnTo>
                <a:lnTo>
                  <a:pt x="672" y="1994"/>
                </a:lnTo>
                <a:cubicBezTo>
                  <a:pt x="672" y="2015"/>
                  <a:pt x="568" y="2075"/>
                  <a:pt x="547" y="2086"/>
                </a:cubicBezTo>
                <a:cubicBezTo>
                  <a:pt x="530" y="2071"/>
                  <a:pt x="490" y="2033"/>
                  <a:pt x="461" y="2033"/>
                </a:cubicBezTo>
                <a:lnTo>
                  <a:pt x="455" y="2033"/>
                </a:lnTo>
                <a:cubicBezTo>
                  <a:pt x="439" y="2033"/>
                  <a:pt x="415" y="2057"/>
                  <a:pt x="415" y="2073"/>
                </a:cubicBezTo>
                <a:lnTo>
                  <a:pt x="415" y="2080"/>
                </a:lnTo>
                <a:cubicBezTo>
                  <a:pt x="415" y="2097"/>
                  <a:pt x="508" y="2198"/>
                  <a:pt x="527" y="2198"/>
                </a:cubicBezTo>
                <a:lnTo>
                  <a:pt x="534" y="2198"/>
                </a:lnTo>
                <a:cubicBezTo>
                  <a:pt x="548" y="2198"/>
                  <a:pt x="651" y="2113"/>
                  <a:pt x="672" y="2099"/>
                </a:cubicBezTo>
                <a:cubicBezTo>
                  <a:pt x="672" y="2135"/>
                  <a:pt x="687" y="2251"/>
                  <a:pt x="653" y="2251"/>
                </a:cubicBezTo>
                <a:lnTo>
                  <a:pt x="422" y="2251"/>
                </a:lnTo>
                <a:cubicBezTo>
                  <a:pt x="407" y="2251"/>
                  <a:pt x="402" y="2246"/>
                  <a:pt x="402" y="2231"/>
                </a:cubicBezTo>
                <a:lnTo>
                  <a:pt x="402" y="1994"/>
                </a:lnTo>
                <a:close/>
                <a:moveTo>
                  <a:pt x="653" y="2317"/>
                </a:moveTo>
                <a:cubicBezTo>
                  <a:pt x="777" y="2317"/>
                  <a:pt x="731" y="2181"/>
                  <a:pt x="738" y="2066"/>
                </a:cubicBezTo>
                <a:cubicBezTo>
                  <a:pt x="742" y="2008"/>
                  <a:pt x="889" y="1956"/>
                  <a:pt x="903" y="1902"/>
                </a:cubicBezTo>
                <a:lnTo>
                  <a:pt x="883" y="1902"/>
                </a:lnTo>
                <a:cubicBezTo>
                  <a:pt x="839" y="1902"/>
                  <a:pt x="771" y="1944"/>
                  <a:pt x="738" y="1961"/>
                </a:cubicBezTo>
                <a:cubicBezTo>
                  <a:pt x="722" y="1936"/>
                  <a:pt x="707" y="1908"/>
                  <a:pt x="666" y="1908"/>
                </a:cubicBezTo>
                <a:lnTo>
                  <a:pt x="409" y="1908"/>
                </a:lnTo>
                <a:cubicBezTo>
                  <a:pt x="370" y="1908"/>
                  <a:pt x="336" y="1942"/>
                  <a:pt x="336" y="1981"/>
                </a:cubicBezTo>
                <a:lnTo>
                  <a:pt x="336" y="2244"/>
                </a:lnTo>
                <a:cubicBezTo>
                  <a:pt x="336" y="2289"/>
                  <a:pt x="376" y="2317"/>
                  <a:pt x="422" y="2317"/>
                </a:cubicBezTo>
                <a:lnTo>
                  <a:pt x="653" y="2317"/>
                </a:lnTo>
                <a:close/>
                <a:moveTo>
                  <a:pt x="402" y="1040"/>
                </a:moveTo>
                <a:cubicBezTo>
                  <a:pt x="402" y="1024"/>
                  <a:pt x="407" y="1020"/>
                  <a:pt x="422" y="1020"/>
                </a:cubicBezTo>
                <a:lnTo>
                  <a:pt x="653" y="1020"/>
                </a:lnTo>
                <a:cubicBezTo>
                  <a:pt x="668" y="1020"/>
                  <a:pt x="672" y="1024"/>
                  <a:pt x="672" y="1040"/>
                </a:cubicBezTo>
                <a:cubicBezTo>
                  <a:pt x="672" y="1056"/>
                  <a:pt x="560" y="1132"/>
                  <a:pt x="547" y="1132"/>
                </a:cubicBezTo>
                <a:cubicBezTo>
                  <a:pt x="534" y="1132"/>
                  <a:pt x="500" y="1079"/>
                  <a:pt x="461" y="1079"/>
                </a:cubicBezTo>
                <a:cubicBezTo>
                  <a:pt x="443" y="1079"/>
                  <a:pt x="415" y="1100"/>
                  <a:pt x="415" y="1119"/>
                </a:cubicBezTo>
                <a:lnTo>
                  <a:pt x="415" y="1125"/>
                </a:lnTo>
                <a:cubicBezTo>
                  <a:pt x="415" y="1151"/>
                  <a:pt x="506" y="1239"/>
                  <a:pt x="527" y="1250"/>
                </a:cubicBezTo>
                <a:lnTo>
                  <a:pt x="672" y="1145"/>
                </a:lnTo>
                <a:lnTo>
                  <a:pt x="672" y="1296"/>
                </a:lnTo>
                <a:lnTo>
                  <a:pt x="402" y="1296"/>
                </a:lnTo>
                <a:lnTo>
                  <a:pt x="402" y="1040"/>
                </a:lnTo>
                <a:close/>
                <a:moveTo>
                  <a:pt x="732" y="1007"/>
                </a:moveTo>
                <a:cubicBezTo>
                  <a:pt x="724" y="972"/>
                  <a:pt x="694" y="954"/>
                  <a:pt x="653" y="954"/>
                </a:cubicBezTo>
                <a:lnTo>
                  <a:pt x="422" y="954"/>
                </a:lnTo>
                <a:cubicBezTo>
                  <a:pt x="376" y="954"/>
                  <a:pt x="336" y="982"/>
                  <a:pt x="336" y="1026"/>
                </a:cubicBezTo>
                <a:lnTo>
                  <a:pt x="336" y="1290"/>
                </a:lnTo>
                <a:cubicBezTo>
                  <a:pt x="336" y="1328"/>
                  <a:pt x="370" y="1362"/>
                  <a:pt x="409" y="1362"/>
                </a:cubicBezTo>
                <a:lnTo>
                  <a:pt x="666" y="1362"/>
                </a:lnTo>
                <a:cubicBezTo>
                  <a:pt x="769" y="1362"/>
                  <a:pt x="738" y="1199"/>
                  <a:pt x="736" y="1096"/>
                </a:cubicBezTo>
                <a:lnTo>
                  <a:pt x="903" y="954"/>
                </a:lnTo>
                <a:cubicBezTo>
                  <a:pt x="903" y="954"/>
                  <a:pt x="891" y="947"/>
                  <a:pt x="890" y="947"/>
                </a:cubicBezTo>
                <a:cubicBezTo>
                  <a:pt x="825" y="947"/>
                  <a:pt x="772" y="1003"/>
                  <a:pt x="732" y="1007"/>
                </a:cubicBezTo>
                <a:close/>
                <a:moveTo>
                  <a:pt x="402" y="1500"/>
                </a:moveTo>
                <a:lnTo>
                  <a:pt x="672" y="1500"/>
                </a:lnTo>
                <a:lnTo>
                  <a:pt x="672" y="1533"/>
                </a:lnTo>
                <a:lnTo>
                  <a:pt x="547" y="1612"/>
                </a:lnTo>
                <a:lnTo>
                  <a:pt x="464" y="1550"/>
                </a:lnTo>
                <a:cubicBezTo>
                  <a:pt x="441" y="1563"/>
                  <a:pt x="415" y="1569"/>
                  <a:pt x="415" y="1599"/>
                </a:cubicBezTo>
                <a:cubicBezTo>
                  <a:pt x="415" y="1619"/>
                  <a:pt x="509" y="1724"/>
                  <a:pt x="527" y="1724"/>
                </a:cubicBezTo>
                <a:cubicBezTo>
                  <a:pt x="558" y="1724"/>
                  <a:pt x="638" y="1634"/>
                  <a:pt x="672" y="1625"/>
                </a:cubicBezTo>
                <a:lnTo>
                  <a:pt x="672" y="1770"/>
                </a:lnTo>
                <a:lnTo>
                  <a:pt x="402" y="1770"/>
                </a:lnTo>
                <a:lnTo>
                  <a:pt x="402" y="1500"/>
                </a:lnTo>
                <a:close/>
                <a:moveTo>
                  <a:pt x="737" y="1484"/>
                </a:moveTo>
                <a:cubicBezTo>
                  <a:pt x="725" y="1462"/>
                  <a:pt x="710" y="1434"/>
                  <a:pt x="672" y="1434"/>
                </a:cubicBezTo>
                <a:lnTo>
                  <a:pt x="402" y="1434"/>
                </a:lnTo>
                <a:cubicBezTo>
                  <a:pt x="369" y="1434"/>
                  <a:pt x="336" y="1467"/>
                  <a:pt x="336" y="1500"/>
                </a:cubicBezTo>
                <a:lnTo>
                  <a:pt x="336" y="1770"/>
                </a:lnTo>
                <a:cubicBezTo>
                  <a:pt x="336" y="1803"/>
                  <a:pt x="369" y="1836"/>
                  <a:pt x="402" y="1836"/>
                </a:cubicBezTo>
                <a:lnTo>
                  <a:pt x="672" y="1836"/>
                </a:lnTo>
                <a:cubicBezTo>
                  <a:pt x="768" y="1836"/>
                  <a:pt x="738" y="1667"/>
                  <a:pt x="736" y="1570"/>
                </a:cubicBezTo>
                <a:lnTo>
                  <a:pt x="903" y="1429"/>
                </a:lnTo>
                <a:lnTo>
                  <a:pt x="881" y="1417"/>
                </a:lnTo>
                <a:lnTo>
                  <a:pt x="737" y="1484"/>
                </a:lnTo>
                <a:close/>
                <a:moveTo>
                  <a:pt x="976" y="2185"/>
                </a:moveTo>
                <a:cubicBezTo>
                  <a:pt x="976" y="2200"/>
                  <a:pt x="980" y="2205"/>
                  <a:pt x="995" y="2205"/>
                </a:cubicBezTo>
                <a:lnTo>
                  <a:pt x="1510" y="2205"/>
                </a:lnTo>
                <a:cubicBezTo>
                  <a:pt x="1525" y="2205"/>
                  <a:pt x="1530" y="2200"/>
                  <a:pt x="1530" y="2185"/>
                </a:cubicBezTo>
                <a:lnTo>
                  <a:pt x="1530" y="2040"/>
                </a:lnTo>
                <a:cubicBezTo>
                  <a:pt x="1530" y="2025"/>
                  <a:pt x="1525" y="2020"/>
                  <a:pt x="1510" y="2020"/>
                </a:cubicBezTo>
                <a:lnTo>
                  <a:pt x="976" y="2020"/>
                </a:lnTo>
                <a:lnTo>
                  <a:pt x="976" y="2185"/>
                </a:lnTo>
                <a:close/>
                <a:moveTo>
                  <a:pt x="976" y="1724"/>
                </a:moveTo>
                <a:lnTo>
                  <a:pt x="1530" y="1724"/>
                </a:lnTo>
                <a:lnTo>
                  <a:pt x="1530" y="1546"/>
                </a:lnTo>
                <a:lnTo>
                  <a:pt x="976" y="1546"/>
                </a:lnTo>
                <a:lnTo>
                  <a:pt x="976" y="1724"/>
                </a:lnTo>
                <a:close/>
                <a:moveTo>
                  <a:pt x="976" y="1250"/>
                </a:moveTo>
                <a:lnTo>
                  <a:pt x="1378" y="1250"/>
                </a:lnTo>
                <a:lnTo>
                  <a:pt x="1378" y="1072"/>
                </a:lnTo>
                <a:lnTo>
                  <a:pt x="976" y="1072"/>
                </a:lnTo>
                <a:lnTo>
                  <a:pt x="976" y="1250"/>
                </a:lnTo>
                <a:close/>
              </a:path>
            </a:pathLst>
          </a:custGeom>
          <a:solidFill>
            <a:srgbClr val="F8F8F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TextBox 47"/>
          <p:cNvSpPr txBox="1"/>
          <p:nvPr/>
        </p:nvSpPr>
        <p:spPr>
          <a:xfrm>
            <a:off x="2374900" y="4322763"/>
            <a:ext cx="1041400" cy="523875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 anchorCtr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266" name="TextBox 49"/>
          <p:cNvSpPr txBox="1"/>
          <p:nvPr/>
        </p:nvSpPr>
        <p:spPr>
          <a:xfrm>
            <a:off x="2305050" y="3987800"/>
            <a:ext cx="11811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7" name="Freeform 6"/>
          <p:cNvSpPr/>
          <p:nvPr/>
        </p:nvSpPr>
        <p:spPr>
          <a:xfrm flipH="1">
            <a:off x="0" y="2452688"/>
            <a:ext cx="257175" cy="2527300"/>
          </a:xfrm>
          <a:custGeom>
            <a:avLst/>
            <a:gdLst/>
            <a:ahLst/>
            <a:cxnLst>
              <a:cxn ang="0">
                <a:pos x="257175" y="0"/>
              </a:cxn>
              <a:cxn ang="0">
                <a:pos x="0" y="0"/>
              </a:cxn>
              <a:cxn ang="0">
                <a:pos x="0" y="2527300"/>
              </a:cxn>
              <a:cxn ang="0">
                <a:pos x="257175" y="2527300"/>
              </a:cxn>
              <a:cxn ang="0">
                <a:pos x="257175" y="0"/>
              </a:cxn>
            </a:cxnLst>
            <a:rect l="0" t="0" r="0" b="0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lnTo>
                  <a:pt x="62123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8" name="标题 6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lang="zh-CN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+mj-cs"/>
              </a:rPr>
              <a:t>电商市场调研</a:t>
            </a:r>
          </a:p>
        </p:txBody>
      </p:sp>
    </p:spTree>
  </p:cSld>
  <p:clrMapOvr>
    <a:masterClrMapping/>
  </p:clrMapOvr>
  <p:transition spd="slow" advTm="1001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102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7865" y="1844675"/>
            <a:ext cx="1065974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4.市场成熟度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熟度高的市场，存在大量深耕时间较长的卖家，其销量、评论数都不会低。另一方面，如果该市场平均评分在4.5分以上，则说明该市场商品的质量较好，消费者对此产品比较满意，提升空间已经不是很多了。中小规模的初级卖家可以结合新商品、新消费周期创造销售机会。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7865" y="1917065"/>
            <a:ext cx="1065974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5.新品机会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品机会是通过分析，新上架的商品在TOP100的销量占比情况，来判断新进入的机会程度。例如某类目经分析发现该市场主要是以1-3年的卖家为主，最近6个月的新品数量为5个，销量占比是达7%以上，这个数据说明新品是有机会的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1920" y="1124585"/>
            <a:ext cx="6096000" cy="556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（二）电商市场分析建议</a:t>
            </a:r>
          </a:p>
        </p:txBody>
      </p:sp>
      <p:grpSp>
        <p:nvGrpSpPr>
          <p:cNvPr id="7" name="Group 4"/>
          <p:cNvGrpSpPr/>
          <p:nvPr/>
        </p:nvGrpSpPr>
        <p:grpSpPr>
          <a:xfrm>
            <a:off x="1621732" y="3686052"/>
            <a:ext cx="1863987" cy="1781907"/>
            <a:chOff x="2698057" y="2833465"/>
            <a:chExt cx="1863986" cy="1781907"/>
          </a:xfrm>
        </p:grpSpPr>
        <p:sp>
          <p:nvSpPr>
            <p:cNvPr id="12" name="Oval 11"/>
            <p:cNvSpPr/>
            <p:nvPr>
              <p:custDataLst>
                <p:tags r:id="rId18"/>
              </p:custDataLst>
            </p:nvPr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6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20"/>
              </p:custDataLst>
            </p:nvPr>
          </p:nvSpPr>
          <p:spPr>
            <a:xfrm>
              <a:off x="269805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理性选择类目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3092" y="3686052"/>
            <a:ext cx="1863987" cy="1781907"/>
            <a:chOff x="5959417" y="2833465"/>
            <a:chExt cx="1863986" cy="1781907"/>
          </a:xfrm>
        </p:grpSpPr>
        <p:sp>
          <p:nvSpPr>
            <p:cNvPr id="10" name="Oval 10"/>
            <p:cNvSpPr/>
            <p:nvPr>
              <p:custDataLst>
                <p:tags r:id="rId15"/>
              </p:custDataLst>
            </p:nvPr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17"/>
              </p:custDataLst>
            </p:nvPr>
          </p:nvSpPr>
          <p:spPr>
            <a:xfrm>
              <a:off x="595941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成本核算</a:t>
              </a:r>
              <a:r>
                <a:rPr lang="en-GB" altLang="zh-CN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03811" y="3717169"/>
            <a:ext cx="1863987" cy="1781907"/>
            <a:chOff x="9220776" y="2833466"/>
            <a:chExt cx="1863986" cy="1781907"/>
          </a:xfrm>
        </p:grpSpPr>
        <p:sp>
          <p:nvSpPr>
            <p:cNvPr id="19" name="Oval 9"/>
            <p:cNvSpPr/>
            <p:nvPr>
              <p:custDataLst>
                <p:tags r:id="rId12"/>
              </p:custDataLst>
            </p:nvPr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2"/>
            <p:cNvSpPr/>
            <p:nvPr>
              <p:custDataLst>
                <p:tags r:id="rId14"/>
              </p:custDataLst>
            </p:nvPr>
          </p:nvSpPr>
          <p:spPr>
            <a:xfrm>
              <a:off x="9220776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评价信息分析</a:t>
              </a:r>
            </a:p>
          </p:txBody>
        </p:sp>
      </p:grpSp>
      <p:grpSp>
        <p:nvGrpSpPr>
          <p:cNvPr id="26" name="Group 5"/>
          <p:cNvGrpSpPr/>
          <p:nvPr/>
        </p:nvGrpSpPr>
        <p:grpSpPr>
          <a:xfrm>
            <a:off x="3252412" y="2544226"/>
            <a:ext cx="1863987" cy="1781907"/>
            <a:chOff x="4328737" y="1691638"/>
            <a:chExt cx="1863986" cy="1781907"/>
          </a:xfrm>
        </p:grpSpPr>
        <p:sp>
          <p:nvSpPr>
            <p:cNvPr id="30" name="Oval 7"/>
            <p:cNvSpPr/>
            <p:nvPr>
              <p:custDataLst>
                <p:tags r:id="rId9"/>
              </p:custDataLst>
            </p:nvPr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23"/>
            <p:cNvSpPr/>
            <p:nvPr>
              <p:custDataLst>
                <p:tags r:id="rId10"/>
              </p:custDataLst>
            </p:nvPr>
          </p:nvSpPr>
          <p:spPr>
            <a:xfrm>
              <a:off x="4328737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产品分析顺序</a:t>
              </a:r>
            </a:p>
          </p:txBody>
        </p:sp>
        <p:sp>
          <p:nvSpPr>
            <p:cNvPr id="36" name="Freeform 17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28"/>
          <p:cNvGrpSpPr/>
          <p:nvPr/>
        </p:nvGrpSpPr>
        <p:grpSpPr>
          <a:xfrm>
            <a:off x="6516048" y="2544226"/>
            <a:ext cx="1863987" cy="1781907"/>
            <a:chOff x="7592374" y="1691638"/>
            <a:chExt cx="1863986" cy="1781907"/>
          </a:xfrm>
        </p:grpSpPr>
        <p:sp>
          <p:nvSpPr>
            <p:cNvPr id="40" name="Oval 6"/>
            <p:cNvSpPr/>
            <p:nvPr>
              <p:custDataLst>
                <p:tags r:id="rId6"/>
              </p:custDataLst>
            </p:nvPr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24"/>
            <p:cNvSpPr/>
            <p:nvPr>
              <p:custDataLst>
                <p:tags r:id="rId8"/>
              </p:custDataLst>
            </p:nvPr>
          </p:nvSpPr>
          <p:spPr>
            <a:xfrm>
              <a:off x="7592374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合理定价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43" name="Straight Connector 25"/>
          <p:cNvCxnSpPr/>
          <p:nvPr>
            <p:custDataLst>
              <p:tags r:id="rId1"/>
            </p:custDataLst>
          </p:nvPr>
        </p:nvCxnSpPr>
        <p:spPr>
          <a:xfrm>
            <a:off x="1491988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/>
          <p:cNvCxnSpPr/>
          <p:nvPr>
            <p:custDataLst>
              <p:tags r:id="rId2"/>
            </p:custDataLst>
          </p:nvPr>
        </p:nvCxnSpPr>
        <p:spPr>
          <a:xfrm>
            <a:off x="4769760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7"/>
          <p:cNvCxnSpPr/>
          <p:nvPr>
            <p:custDataLst>
              <p:tags r:id="rId3"/>
            </p:custDataLst>
          </p:nvPr>
        </p:nvCxnSpPr>
        <p:spPr>
          <a:xfrm>
            <a:off x="7977194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6"/>
          <p:cNvCxnSpPr/>
          <p:nvPr>
            <p:custDataLst>
              <p:tags r:id="rId4"/>
            </p:custDataLst>
          </p:nvPr>
        </p:nvCxnSpPr>
        <p:spPr>
          <a:xfrm>
            <a:off x="3002555" y="246143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6"/>
          <p:cNvCxnSpPr/>
          <p:nvPr>
            <p:custDataLst>
              <p:tags r:id="rId5"/>
            </p:custDataLst>
          </p:nvPr>
        </p:nvCxnSpPr>
        <p:spPr>
          <a:xfrm>
            <a:off x="6387105" y="246143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97865" y="1844675"/>
            <a:ext cx="106597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理性选择类目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在前100名的产品当中，不要找前几名垄断的产品，因为后来者居上需要强大的财力、人力、时间支持；类目需具备一定的行业增长趋势，不能是前几个月涨势很好，后面衰退，这样会令卖家做出错误的判断。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273810" y="2708910"/>
            <a:ext cx="1065974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.产品分析顺序</a:t>
            </a:r>
          </a:p>
          <a:p>
            <a:pPr algn="l" eaLnBrk="0" hangingPunct="0">
              <a:lnSpc>
                <a:spcPct val="100000"/>
              </a:lnSpc>
              <a:buClrTx/>
              <a:buSzTx/>
              <a:buNone/>
            </a:pP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>
              <a:lnSpc>
                <a:spcPct val="10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首先分析市场容量，其次分析竞争对手，最后分析商品流量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7865" y="1844675"/>
            <a:ext cx="1065974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3.成本核算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包括生产成本、包装成本、运输成本和运营成本。在运输成本上，需要注意是，选择商品的时候，要分析包装方式、包装尺寸、包装重量对运费的影响，有可能多出1厘米、1公斤，就多出几元的物流运输费用。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7865" y="1844675"/>
            <a:ext cx="1065974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4.合理定价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商务平台多数商品遵循80%商品集中在某一个价格区间段的规律，如果价格区间分析不准确，定价在价格区间下限以下，消费者质疑商品质量，定价在价格区间上限以上，理性人假设加上搜索引擎强大的搜索能力，消费者质疑商家高利润，以上两种情况都可能导致丧失一部分价格流量，所以合理的定价也很重要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电商市场分析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97865" y="1917065"/>
            <a:ext cx="1065974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5.评价信息分析</a:t>
            </a: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下载商品的用户评价信息进行分析，归纳消费者分别是因为哪些原因而喜欢或不满这个产品。商品必须具备竞品的优点；针对消费者反馈竞品的缺点和不足做重点的商品升级和完善。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>
          <a:xfrm>
            <a:off x="4229100" y="946150"/>
            <a:ext cx="809625" cy="557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625" y="2789612"/>
              </a:cxn>
              <a:cxn ang="0">
                <a:pos x="0" y="5578475"/>
              </a:cxn>
            </a:cxnLst>
            <a:rect l="0" t="0" r="0" b="0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 cmpd="sng">
            <a:solidFill>
              <a:srgbClr val="2E2C2C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>
          <a:xfrm>
            <a:off x="4792956" y="1600792"/>
            <a:ext cx="4833680" cy="648256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86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44" name="TextBox 88"/>
          <p:cNvSpPr txBox="1"/>
          <p:nvPr/>
        </p:nvSpPr>
        <p:spPr>
          <a:xfrm>
            <a:off x="5088890" y="1679893"/>
            <a:ext cx="30391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电商市场定位的意义</a:t>
            </a:r>
          </a:p>
        </p:txBody>
      </p:sp>
      <p:sp>
        <p:nvSpPr>
          <p:cNvPr id="10245" name="Oval 12"/>
          <p:cNvSpPr/>
          <p:nvPr/>
        </p:nvSpPr>
        <p:spPr>
          <a:xfrm>
            <a:off x="4155440" y="1565593"/>
            <a:ext cx="703263" cy="715962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Box 8"/>
          <p:cNvSpPr txBox="1"/>
          <p:nvPr/>
        </p:nvSpPr>
        <p:spPr>
          <a:xfrm>
            <a:off x="4271328" y="1622743"/>
            <a:ext cx="471487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05"/>
          <p:cNvGrpSpPr/>
          <p:nvPr/>
        </p:nvGrpSpPr>
        <p:grpSpPr>
          <a:xfrm>
            <a:off x="5152742" y="2967425"/>
            <a:ext cx="4833680" cy="648260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107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48" name="TextBox 108"/>
          <p:cNvSpPr txBox="1"/>
          <p:nvPr/>
        </p:nvSpPr>
        <p:spPr>
          <a:xfrm>
            <a:off x="5449570" y="3045460"/>
            <a:ext cx="33566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电子商务市场定位思路</a:t>
            </a:r>
          </a:p>
        </p:txBody>
      </p:sp>
      <p:sp>
        <p:nvSpPr>
          <p:cNvPr id="10249" name="Oval 12"/>
          <p:cNvSpPr/>
          <p:nvPr/>
        </p:nvSpPr>
        <p:spPr>
          <a:xfrm>
            <a:off x="4514533" y="2931160"/>
            <a:ext cx="704850" cy="715963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TextBox 111"/>
          <p:cNvSpPr txBox="1"/>
          <p:nvPr/>
        </p:nvSpPr>
        <p:spPr>
          <a:xfrm>
            <a:off x="4632008" y="2989898"/>
            <a:ext cx="469900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19"/>
          <p:cNvGrpSpPr/>
          <p:nvPr/>
        </p:nvGrpSpPr>
        <p:grpSpPr>
          <a:xfrm>
            <a:off x="5009515" y="4413250"/>
            <a:ext cx="5148580" cy="648335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121" name="Freeform 13"/>
            <p:cNvSpPr/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6" name="TextBox 122"/>
          <p:cNvSpPr txBox="1"/>
          <p:nvPr/>
        </p:nvSpPr>
        <p:spPr>
          <a:xfrm>
            <a:off x="5193030" y="4498658"/>
            <a:ext cx="43091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影响电商市场定位的宏观要素</a:t>
            </a:r>
          </a:p>
        </p:txBody>
      </p:sp>
      <p:sp>
        <p:nvSpPr>
          <p:cNvPr id="10257" name="Oval 12"/>
          <p:cNvSpPr/>
          <p:nvPr/>
        </p:nvSpPr>
        <p:spPr>
          <a:xfrm>
            <a:off x="4371023" y="4378008"/>
            <a:ext cx="704850" cy="715962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TextBox 125"/>
          <p:cNvSpPr txBox="1"/>
          <p:nvPr/>
        </p:nvSpPr>
        <p:spPr>
          <a:xfrm>
            <a:off x="4488498" y="4435158"/>
            <a:ext cx="463550" cy="643890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Freeform 6"/>
          <p:cNvSpPr/>
          <p:nvPr/>
        </p:nvSpPr>
        <p:spPr>
          <a:xfrm flipH="1">
            <a:off x="9525" y="2452688"/>
            <a:ext cx="1636713" cy="2527300"/>
          </a:xfrm>
          <a:custGeom>
            <a:avLst/>
            <a:gdLst/>
            <a:ahLst/>
            <a:cxnLst>
              <a:cxn ang="0">
                <a:pos x="1636713" y="0"/>
              </a:cxn>
              <a:cxn ang="0">
                <a:pos x="157152" y="0"/>
              </a:cxn>
              <a:cxn ang="0">
                <a:pos x="680486" y="1199969"/>
              </a:cxn>
              <a:cxn ang="0">
                <a:pos x="0" y="2527300"/>
              </a:cxn>
              <a:cxn ang="0">
                <a:pos x="1636713" y="2527300"/>
              </a:cxn>
              <a:cxn ang="0">
                <a:pos x="1636713" y="0"/>
              </a:cxn>
            </a:cxnLst>
            <a:rect l="0" t="0" r="0" b="0"/>
            <a:pathLst>
              <a:path w="1636805" h="2527151">
                <a:moveTo>
                  <a:pt x="1636805" y="0"/>
                </a:moveTo>
                <a:lnTo>
                  <a:pt x="157161" y="0"/>
                </a:lnTo>
                <a:cubicBezTo>
                  <a:pt x="479113" y="297673"/>
                  <a:pt x="680524" y="725002"/>
                  <a:pt x="680524" y="1199898"/>
                </a:cubicBezTo>
                <a:cubicBezTo>
                  <a:pt x="680524" y="1746911"/>
                  <a:pt x="411976" y="2231780"/>
                  <a:pt x="0" y="2527151"/>
                </a:cubicBezTo>
                <a:lnTo>
                  <a:pt x="1636805" y="2527151"/>
                </a:lnTo>
                <a:lnTo>
                  <a:pt x="1636805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Freeform 6"/>
          <p:cNvSpPr/>
          <p:nvPr/>
        </p:nvSpPr>
        <p:spPr>
          <a:xfrm flipH="1">
            <a:off x="11161713" y="2452688"/>
            <a:ext cx="1035050" cy="2527300"/>
          </a:xfrm>
          <a:custGeom>
            <a:avLst/>
            <a:gdLst/>
            <a:ahLst/>
            <a:cxnLst>
              <a:cxn ang="0">
                <a:pos x="1035050" y="0"/>
              </a:cxn>
              <a:cxn ang="0">
                <a:pos x="0" y="0"/>
              </a:cxn>
              <a:cxn ang="0">
                <a:pos x="0" y="2527300"/>
              </a:cxn>
              <a:cxn ang="0">
                <a:pos x="1035050" y="2527300"/>
              </a:cxn>
              <a:cxn ang="0">
                <a:pos x="1035050" y="0"/>
              </a:cxn>
            </a:cxnLst>
            <a:rect l="0" t="0" r="0" b="0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lnTo>
                  <a:pt x="621232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61" name="组合 1"/>
          <p:cNvGrpSpPr/>
          <p:nvPr/>
        </p:nvGrpSpPr>
        <p:grpSpPr>
          <a:xfrm>
            <a:off x="1371600" y="2127250"/>
            <a:ext cx="3048000" cy="3059113"/>
            <a:chOff x="1371105" y="1840526"/>
            <a:chExt cx="3048726" cy="3057872"/>
          </a:xfrm>
        </p:grpSpPr>
        <p:sp>
          <p:nvSpPr>
            <p:cNvPr id="10262" name="Oval 5"/>
            <p:cNvSpPr/>
            <p:nvPr/>
          </p:nvSpPr>
          <p:spPr>
            <a:xfrm>
              <a:off x="1371105" y="1840526"/>
              <a:ext cx="3048726" cy="305787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3" name="Oval 5"/>
            <p:cNvSpPr/>
            <p:nvPr/>
          </p:nvSpPr>
          <p:spPr>
            <a:xfrm>
              <a:off x="1505539" y="1975363"/>
              <a:ext cx="2779858" cy="2788198"/>
            </a:xfrm>
            <a:prstGeom prst="ellipse">
              <a:avLst/>
            </a:prstGeom>
            <a:noFill/>
            <a:ln w="9525" cap="flat" cmpd="sng">
              <a:solidFill>
                <a:srgbClr val="F8F8F8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64" name="Freeform 6"/>
          <p:cNvSpPr>
            <a:spLocks noEditPoints="1"/>
          </p:cNvSpPr>
          <p:nvPr/>
        </p:nvSpPr>
        <p:spPr>
          <a:xfrm>
            <a:off x="2349500" y="2398713"/>
            <a:ext cx="1090613" cy="1493837"/>
          </a:xfrm>
          <a:custGeom>
            <a:avLst/>
            <a:gdLst/>
            <a:ahLst/>
            <a:cxnLst>
              <a:cxn ang="0">
                <a:pos x="143125" y="241887"/>
              </a:cxn>
              <a:cxn ang="0">
                <a:pos x="120798" y="1493837"/>
              </a:cxn>
              <a:cxn ang="0">
                <a:pos x="1090613" y="366565"/>
              </a:cxn>
              <a:cxn ang="0">
                <a:pos x="1007600" y="392994"/>
              </a:cxn>
              <a:cxn ang="0">
                <a:pos x="124233" y="1406505"/>
              </a:cxn>
              <a:cxn ang="0">
                <a:pos x="471740" y="158577"/>
              </a:cxn>
              <a:cxn ang="0">
                <a:pos x="618873" y="158577"/>
              </a:cxn>
              <a:cxn ang="0">
                <a:pos x="543303" y="237865"/>
              </a:cxn>
              <a:cxn ang="0">
                <a:pos x="381285" y="162598"/>
              </a:cxn>
              <a:cxn ang="0">
                <a:pos x="199803" y="378056"/>
              </a:cxn>
              <a:cxn ang="0">
                <a:pos x="890810" y="378056"/>
              </a:cxn>
              <a:cxn ang="0">
                <a:pos x="709328" y="162598"/>
              </a:cxn>
              <a:cxn ang="0">
                <a:pos x="381285" y="162598"/>
              </a:cxn>
              <a:cxn ang="0">
                <a:pos x="384720" y="1134167"/>
              </a:cxn>
              <a:cxn ang="0">
                <a:pos x="263923" y="1168066"/>
              </a:cxn>
              <a:cxn ang="0">
                <a:pos x="237588" y="1195070"/>
              </a:cxn>
              <a:cxn ang="0">
                <a:pos x="384720" y="1205986"/>
              </a:cxn>
              <a:cxn ang="0">
                <a:pos x="230145" y="1281827"/>
              </a:cxn>
              <a:cxn ang="0">
                <a:pos x="422505" y="1187026"/>
              </a:cxn>
              <a:cxn ang="0">
                <a:pos x="422505" y="1126698"/>
              </a:cxn>
              <a:cxn ang="0">
                <a:pos x="192360" y="1138189"/>
              </a:cxn>
              <a:cxn ang="0">
                <a:pos x="373843" y="1331239"/>
              </a:cxn>
              <a:cxn ang="0">
                <a:pos x="373843" y="586044"/>
              </a:cxn>
              <a:cxn ang="0">
                <a:pos x="263923" y="619942"/>
              </a:cxn>
              <a:cxn ang="0">
                <a:pos x="301708" y="718191"/>
              </a:cxn>
              <a:cxn ang="0">
                <a:pos x="230145" y="744620"/>
              </a:cxn>
              <a:cxn ang="0">
                <a:pos x="373843" y="548123"/>
              </a:cxn>
              <a:cxn ang="0">
                <a:pos x="192360" y="741173"/>
              </a:cxn>
              <a:cxn ang="0">
                <a:pos x="421360" y="629710"/>
              </a:cxn>
              <a:cxn ang="0">
                <a:pos x="419070" y="578575"/>
              </a:cxn>
              <a:cxn ang="0">
                <a:pos x="384720" y="880789"/>
              </a:cxn>
              <a:cxn ang="0">
                <a:pos x="237588" y="918710"/>
              </a:cxn>
              <a:cxn ang="0">
                <a:pos x="384720" y="1016958"/>
              </a:cxn>
              <a:cxn ang="0">
                <a:pos x="421933" y="852636"/>
              </a:cxn>
              <a:cxn ang="0">
                <a:pos x="192360" y="861829"/>
              </a:cxn>
              <a:cxn ang="0">
                <a:pos x="384720" y="1054879"/>
              </a:cxn>
              <a:cxn ang="0">
                <a:pos x="504373" y="814141"/>
              </a:cxn>
              <a:cxn ang="0">
                <a:pos x="569638" y="1266889"/>
              </a:cxn>
              <a:cxn ang="0">
                <a:pos x="875925" y="1172087"/>
              </a:cxn>
              <a:cxn ang="0">
                <a:pos x="558760" y="1255398"/>
              </a:cxn>
              <a:cxn ang="0">
                <a:pos x="875925" y="888258"/>
              </a:cxn>
              <a:cxn ang="0">
                <a:pos x="558760" y="718191"/>
              </a:cxn>
              <a:cxn ang="0">
                <a:pos x="558760" y="615920"/>
              </a:cxn>
            </a:cxnLst>
            <a:rect l="0" t="0" r="0" b="0"/>
            <a:pathLst>
              <a:path w="1905" h="2600">
                <a:moveTo>
                  <a:pt x="145" y="684"/>
                </a:moveTo>
                <a:cubicBezTo>
                  <a:pt x="145" y="611"/>
                  <a:pt x="179" y="574"/>
                  <a:pt x="250" y="572"/>
                </a:cubicBezTo>
                <a:lnTo>
                  <a:pt x="250" y="421"/>
                </a:lnTo>
                <a:cubicBezTo>
                  <a:pt x="118" y="424"/>
                  <a:pt x="0" y="509"/>
                  <a:pt x="0" y="638"/>
                </a:cubicBezTo>
                <a:lnTo>
                  <a:pt x="0" y="2389"/>
                </a:lnTo>
                <a:cubicBezTo>
                  <a:pt x="0" y="2496"/>
                  <a:pt x="104" y="2600"/>
                  <a:pt x="211" y="2600"/>
                </a:cubicBezTo>
                <a:lnTo>
                  <a:pt x="1694" y="2600"/>
                </a:lnTo>
                <a:cubicBezTo>
                  <a:pt x="1801" y="2600"/>
                  <a:pt x="1905" y="2496"/>
                  <a:pt x="1905" y="2389"/>
                </a:cubicBezTo>
                <a:lnTo>
                  <a:pt x="1905" y="638"/>
                </a:lnTo>
                <a:cubicBezTo>
                  <a:pt x="1905" y="509"/>
                  <a:pt x="1787" y="424"/>
                  <a:pt x="1655" y="421"/>
                </a:cubicBezTo>
                <a:lnTo>
                  <a:pt x="1655" y="572"/>
                </a:lnTo>
                <a:cubicBezTo>
                  <a:pt x="1727" y="574"/>
                  <a:pt x="1760" y="611"/>
                  <a:pt x="1760" y="684"/>
                </a:cubicBezTo>
                <a:lnTo>
                  <a:pt x="1760" y="2343"/>
                </a:lnTo>
                <a:cubicBezTo>
                  <a:pt x="1760" y="2395"/>
                  <a:pt x="1738" y="2448"/>
                  <a:pt x="1688" y="2448"/>
                </a:cubicBezTo>
                <a:lnTo>
                  <a:pt x="217" y="2448"/>
                </a:lnTo>
                <a:cubicBezTo>
                  <a:pt x="161" y="2448"/>
                  <a:pt x="145" y="2388"/>
                  <a:pt x="145" y="2330"/>
                </a:cubicBezTo>
                <a:lnTo>
                  <a:pt x="145" y="684"/>
                </a:lnTo>
                <a:close/>
                <a:moveTo>
                  <a:pt x="824" y="276"/>
                </a:moveTo>
                <a:cubicBezTo>
                  <a:pt x="824" y="216"/>
                  <a:pt x="882" y="158"/>
                  <a:pt x="943" y="158"/>
                </a:cubicBezTo>
                <a:lnTo>
                  <a:pt x="962" y="158"/>
                </a:lnTo>
                <a:cubicBezTo>
                  <a:pt x="1023" y="158"/>
                  <a:pt x="1081" y="216"/>
                  <a:pt x="1081" y="276"/>
                </a:cubicBezTo>
                <a:lnTo>
                  <a:pt x="1081" y="289"/>
                </a:lnTo>
                <a:cubicBezTo>
                  <a:pt x="1081" y="356"/>
                  <a:pt x="1023" y="414"/>
                  <a:pt x="956" y="414"/>
                </a:cubicBezTo>
                <a:lnTo>
                  <a:pt x="949" y="414"/>
                </a:lnTo>
                <a:cubicBezTo>
                  <a:pt x="882" y="414"/>
                  <a:pt x="824" y="356"/>
                  <a:pt x="824" y="289"/>
                </a:cubicBezTo>
                <a:lnTo>
                  <a:pt x="824" y="276"/>
                </a:lnTo>
                <a:close/>
                <a:moveTo>
                  <a:pt x="666" y="283"/>
                </a:moveTo>
                <a:lnTo>
                  <a:pt x="455" y="283"/>
                </a:lnTo>
                <a:cubicBezTo>
                  <a:pt x="383" y="283"/>
                  <a:pt x="349" y="316"/>
                  <a:pt x="349" y="388"/>
                </a:cubicBezTo>
                <a:lnTo>
                  <a:pt x="349" y="658"/>
                </a:lnTo>
                <a:cubicBezTo>
                  <a:pt x="349" y="703"/>
                  <a:pt x="378" y="750"/>
                  <a:pt x="422" y="750"/>
                </a:cubicBezTo>
                <a:lnTo>
                  <a:pt x="1483" y="750"/>
                </a:lnTo>
                <a:cubicBezTo>
                  <a:pt x="1527" y="750"/>
                  <a:pt x="1556" y="703"/>
                  <a:pt x="1556" y="658"/>
                </a:cubicBezTo>
                <a:lnTo>
                  <a:pt x="1556" y="388"/>
                </a:lnTo>
                <a:cubicBezTo>
                  <a:pt x="1556" y="316"/>
                  <a:pt x="1523" y="283"/>
                  <a:pt x="1450" y="283"/>
                </a:cubicBezTo>
                <a:lnTo>
                  <a:pt x="1239" y="283"/>
                </a:lnTo>
                <a:cubicBezTo>
                  <a:pt x="1239" y="137"/>
                  <a:pt x="1116" y="0"/>
                  <a:pt x="976" y="0"/>
                </a:cubicBezTo>
                <a:lnTo>
                  <a:pt x="930" y="0"/>
                </a:lnTo>
                <a:cubicBezTo>
                  <a:pt x="790" y="0"/>
                  <a:pt x="666" y="137"/>
                  <a:pt x="666" y="283"/>
                </a:cubicBezTo>
                <a:close/>
                <a:moveTo>
                  <a:pt x="402" y="1994"/>
                </a:moveTo>
                <a:cubicBezTo>
                  <a:pt x="402" y="1979"/>
                  <a:pt x="407" y="1974"/>
                  <a:pt x="422" y="1974"/>
                </a:cubicBezTo>
                <a:lnTo>
                  <a:pt x="672" y="1974"/>
                </a:lnTo>
                <a:lnTo>
                  <a:pt x="672" y="1994"/>
                </a:lnTo>
                <a:cubicBezTo>
                  <a:pt x="672" y="2015"/>
                  <a:pt x="568" y="2075"/>
                  <a:pt x="547" y="2086"/>
                </a:cubicBezTo>
                <a:cubicBezTo>
                  <a:pt x="530" y="2071"/>
                  <a:pt x="490" y="2033"/>
                  <a:pt x="461" y="2033"/>
                </a:cubicBezTo>
                <a:lnTo>
                  <a:pt x="455" y="2033"/>
                </a:lnTo>
                <a:cubicBezTo>
                  <a:pt x="439" y="2033"/>
                  <a:pt x="415" y="2057"/>
                  <a:pt x="415" y="2073"/>
                </a:cubicBezTo>
                <a:lnTo>
                  <a:pt x="415" y="2080"/>
                </a:lnTo>
                <a:cubicBezTo>
                  <a:pt x="415" y="2097"/>
                  <a:pt x="508" y="2198"/>
                  <a:pt x="527" y="2198"/>
                </a:cubicBezTo>
                <a:lnTo>
                  <a:pt x="534" y="2198"/>
                </a:lnTo>
                <a:cubicBezTo>
                  <a:pt x="548" y="2198"/>
                  <a:pt x="651" y="2113"/>
                  <a:pt x="672" y="2099"/>
                </a:cubicBezTo>
                <a:cubicBezTo>
                  <a:pt x="672" y="2135"/>
                  <a:pt x="687" y="2251"/>
                  <a:pt x="653" y="2251"/>
                </a:cubicBezTo>
                <a:lnTo>
                  <a:pt x="422" y="2251"/>
                </a:lnTo>
                <a:cubicBezTo>
                  <a:pt x="407" y="2251"/>
                  <a:pt x="402" y="2246"/>
                  <a:pt x="402" y="2231"/>
                </a:cubicBezTo>
                <a:lnTo>
                  <a:pt x="402" y="1994"/>
                </a:lnTo>
                <a:close/>
                <a:moveTo>
                  <a:pt x="653" y="2317"/>
                </a:moveTo>
                <a:cubicBezTo>
                  <a:pt x="777" y="2317"/>
                  <a:pt x="731" y="2181"/>
                  <a:pt x="738" y="2066"/>
                </a:cubicBezTo>
                <a:cubicBezTo>
                  <a:pt x="742" y="2008"/>
                  <a:pt x="889" y="1956"/>
                  <a:pt x="903" y="1902"/>
                </a:cubicBezTo>
                <a:lnTo>
                  <a:pt x="883" y="1902"/>
                </a:lnTo>
                <a:cubicBezTo>
                  <a:pt x="839" y="1902"/>
                  <a:pt x="771" y="1944"/>
                  <a:pt x="738" y="1961"/>
                </a:cubicBezTo>
                <a:cubicBezTo>
                  <a:pt x="722" y="1936"/>
                  <a:pt x="707" y="1908"/>
                  <a:pt x="666" y="1908"/>
                </a:cubicBezTo>
                <a:lnTo>
                  <a:pt x="409" y="1908"/>
                </a:lnTo>
                <a:cubicBezTo>
                  <a:pt x="370" y="1908"/>
                  <a:pt x="336" y="1942"/>
                  <a:pt x="336" y="1981"/>
                </a:cubicBezTo>
                <a:lnTo>
                  <a:pt x="336" y="2244"/>
                </a:lnTo>
                <a:cubicBezTo>
                  <a:pt x="336" y="2289"/>
                  <a:pt x="376" y="2317"/>
                  <a:pt x="422" y="2317"/>
                </a:cubicBezTo>
                <a:lnTo>
                  <a:pt x="653" y="2317"/>
                </a:lnTo>
                <a:close/>
                <a:moveTo>
                  <a:pt x="402" y="1040"/>
                </a:moveTo>
                <a:cubicBezTo>
                  <a:pt x="402" y="1024"/>
                  <a:pt x="407" y="1020"/>
                  <a:pt x="422" y="1020"/>
                </a:cubicBezTo>
                <a:lnTo>
                  <a:pt x="653" y="1020"/>
                </a:lnTo>
                <a:cubicBezTo>
                  <a:pt x="668" y="1020"/>
                  <a:pt x="672" y="1024"/>
                  <a:pt x="672" y="1040"/>
                </a:cubicBezTo>
                <a:cubicBezTo>
                  <a:pt x="672" y="1056"/>
                  <a:pt x="560" y="1132"/>
                  <a:pt x="547" y="1132"/>
                </a:cubicBezTo>
                <a:cubicBezTo>
                  <a:pt x="534" y="1132"/>
                  <a:pt x="500" y="1079"/>
                  <a:pt x="461" y="1079"/>
                </a:cubicBezTo>
                <a:cubicBezTo>
                  <a:pt x="443" y="1079"/>
                  <a:pt x="415" y="1100"/>
                  <a:pt x="415" y="1119"/>
                </a:cubicBezTo>
                <a:lnTo>
                  <a:pt x="415" y="1125"/>
                </a:lnTo>
                <a:cubicBezTo>
                  <a:pt x="415" y="1151"/>
                  <a:pt x="506" y="1239"/>
                  <a:pt x="527" y="1250"/>
                </a:cubicBezTo>
                <a:lnTo>
                  <a:pt x="672" y="1145"/>
                </a:lnTo>
                <a:lnTo>
                  <a:pt x="672" y="1296"/>
                </a:lnTo>
                <a:lnTo>
                  <a:pt x="402" y="1296"/>
                </a:lnTo>
                <a:lnTo>
                  <a:pt x="402" y="1040"/>
                </a:lnTo>
                <a:close/>
                <a:moveTo>
                  <a:pt x="732" y="1007"/>
                </a:moveTo>
                <a:cubicBezTo>
                  <a:pt x="724" y="972"/>
                  <a:pt x="694" y="954"/>
                  <a:pt x="653" y="954"/>
                </a:cubicBezTo>
                <a:lnTo>
                  <a:pt x="422" y="954"/>
                </a:lnTo>
                <a:cubicBezTo>
                  <a:pt x="376" y="954"/>
                  <a:pt x="336" y="982"/>
                  <a:pt x="336" y="1026"/>
                </a:cubicBezTo>
                <a:lnTo>
                  <a:pt x="336" y="1290"/>
                </a:lnTo>
                <a:cubicBezTo>
                  <a:pt x="336" y="1328"/>
                  <a:pt x="370" y="1362"/>
                  <a:pt x="409" y="1362"/>
                </a:cubicBezTo>
                <a:lnTo>
                  <a:pt x="666" y="1362"/>
                </a:lnTo>
                <a:cubicBezTo>
                  <a:pt x="769" y="1362"/>
                  <a:pt x="738" y="1199"/>
                  <a:pt x="736" y="1096"/>
                </a:cubicBezTo>
                <a:lnTo>
                  <a:pt x="903" y="954"/>
                </a:lnTo>
                <a:cubicBezTo>
                  <a:pt x="903" y="954"/>
                  <a:pt x="891" y="947"/>
                  <a:pt x="890" y="947"/>
                </a:cubicBezTo>
                <a:cubicBezTo>
                  <a:pt x="825" y="947"/>
                  <a:pt x="772" y="1003"/>
                  <a:pt x="732" y="1007"/>
                </a:cubicBezTo>
                <a:close/>
                <a:moveTo>
                  <a:pt x="402" y="1500"/>
                </a:moveTo>
                <a:lnTo>
                  <a:pt x="672" y="1500"/>
                </a:lnTo>
                <a:lnTo>
                  <a:pt x="672" y="1533"/>
                </a:lnTo>
                <a:lnTo>
                  <a:pt x="547" y="1612"/>
                </a:lnTo>
                <a:lnTo>
                  <a:pt x="464" y="1550"/>
                </a:lnTo>
                <a:cubicBezTo>
                  <a:pt x="441" y="1563"/>
                  <a:pt x="415" y="1569"/>
                  <a:pt x="415" y="1599"/>
                </a:cubicBezTo>
                <a:cubicBezTo>
                  <a:pt x="415" y="1619"/>
                  <a:pt x="509" y="1724"/>
                  <a:pt x="527" y="1724"/>
                </a:cubicBezTo>
                <a:cubicBezTo>
                  <a:pt x="558" y="1724"/>
                  <a:pt x="638" y="1634"/>
                  <a:pt x="672" y="1625"/>
                </a:cubicBezTo>
                <a:lnTo>
                  <a:pt x="672" y="1770"/>
                </a:lnTo>
                <a:lnTo>
                  <a:pt x="402" y="1770"/>
                </a:lnTo>
                <a:lnTo>
                  <a:pt x="402" y="1500"/>
                </a:lnTo>
                <a:close/>
                <a:moveTo>
                  <a:pt x="737" y="1484"/>
                </a:moveTo>
                <a:cubicBezTo>
                  <a:pt x="725" y="1462"/>
                  <a:pt x="710" y="1434"/>
                  <a:pt x="672" y="1434"/>
                </a:cubicBezTo>
                <a:lnTo>
                  <a:pt x="402" y="1434"/>
                </a:lnTo>
                <a:cubicBezTo>
                  <a:pt x="369" y="1434"/>
                  <a:pt x="336" y="1467"/>
                  <a:pt x="336" y="1500"/>
                </a:cubicBezTo>
                <a:lnTo>
                  <a:pt x="336" y="1770"/>
                </a:lnTo>
                <a:cubicBezTo>
                  <a:pt x="336" y="1803"/>
                  <a:pt x="369" y="1836"/>
                  <a:pt x="402" y="1836"/>
                </a:cubicBezTo>
                <a:lnTo>
                  <a:pt x="672" y="1836"/>
                </a:lnTo>
                <a:cubicBezTo>
                  <a:pt x="768" y="1836"/>
                  <a:pt x="738" y="1667"/>
                  <a:pt x="736" y="1570"/>
                </a:cubicBezTo>
                <a:lnTo>
                  <a:pt x="903" y="1429"/>
                </a:lnTo>
                <a:lnTo>
                  <a:pt x="881" y="1417"/>
                </a:lnTo>
                <a:lnTo>
                  <a:pt x="737" y="1484"/>
                </a:lnTo>
                <a:close/>
                <a:moveTo>
                  <a:pt x="976" y="2185"/>
                </a:moveTo>
                <a:cubicBezTo>
                  <a:pt x="976" y="2200"/>
                  <a:pt x="980" y="2205"/>
                  <a:pt x="995" y="2205"/>
                </a:cubicBezTo>
                <a:lnTo>
                  <a:pt x="1510" y="2205"/>
                </a:lnTo>
                <a:cubicBezTo>
                  <a:pt x="1525" y="2205"/>
                  <a:pt x="1530" y="2200"/>
                  <a:pt x="1530" y="2185"/>
                </a:cubicBezTo>
                <a:lnTo>
                  <a:pt x="1530" y="2040"/>
                </a:lnTo>
                <a:cubicBezTo>
                  <a:pt x="1530" y="2025"/>
                  <a:pt x="1525" y="2020"/>
                  <a:pt x="1510" y="2020"/>
                </a:cubicBezTo>
                <a:lnTo>
                  <a:pt x="976" y="2020"/>
                </a:lnTo>
                <a:lnTo>
                  <a:pt x="976" y="2185"/>
                </a:lnTo>
                <a:close/>
                <a:moveTo>
                  <a:pt x="976" y="1724"/>
                </a:moveTo>
                <a:lnTo>
                  <a:pt x="1530" y="1724"/>
                </a:lnTo>
                <a:lnTo>
                  <a:pt x="1530" y="1546"/>
                </a:lnTo>
                <a:lnTo>
                  <a:pt x="976" y="1546"/>
                </a:lnTo>
                <a:lnTo>
                  <a:pt x="976" y="1724"/>
                </a:lnTo>
                <a:close/>
                <a:moveTo>
                  <a:pt x="976" y="1250"/>
                </a:moveTo>
                <a:lnTo>
                  <a:pt x="1378" y="1250"/>
                </a:lnTo>
                <a:lnTo>
                  <a:pt x="1378" y="1072"/>
                </a:lnTo>
                <a:lnTo>
                  <a:pt x="976" y="1072"/>
                </a:lnTo>
                <a:lnTo>
                  <a:pt x="976" y="1250"/>
                </a:lnTo>
                <a:close/>
              </a:path>
            </a:pathLst>
          </a:custGeom>
          <a:solidFill>
            <a:srgbClr val="F8F8F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TextBox 47"/>
          <p:cNvSpPr txBox="1"/>
          <p:nvPr/>
        </p:nvSpPr>
        <p:spPr>
          <a:xfrm>
            <a:off x="2374900" y="4322763"/>
            <a:ext cx="1041400" cy="523875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 anchorCtr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266" name="TextBox 49"/>
          <p:cNvSpPr txBox="1"/>
          <p:nvPr/>
        </p:nvSpPr>
        <p:spPr>
          <a:xfrm>
            <a:off x="2305050" y="3987800"/>
            <a:ext cx="1181100" cy="369888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r>
              <a:rPr lang="en-US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7" name="Freeform 6"/>
          <p:cNvSpPr/>
          <p:nvPr/>
        </p:nvSpPr>
        <p:spPr>
          <a:xfrm flipH="1">
            <a:off x="0" y="2452688"/>
            <a:ext cx="257175" cy="2527300"/>
          </a:xfrm>
          <a:custGeom>
            <a:avLst/>
            <a:gdLst/>
            <a:ahLst/>
            <a:cxnLst>
              <a:cxn ang="0">
                <a:pos x="257175" y="0"/>
              </a:cxn>
              <a:cxn ang="0">
                <a:pos x="0" y="0"/>
              </a:cxn>
              <a:cxn ang="0">
                <a:pos x="0" y="2527300"/>
              </a:cxn>
              <a:cxn ang="0">
                <a:pos x="257175" y="2527300"/>
              </a:cxn>
              <a:cxn ang="0">
                <a:pos x="257175" y="0"/>
              </a:cxn>
            </a:cxnLst>
            <a:rect l="0" t="0" r="0" b="0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lnTo>
                  <a:pt x="62123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8" name="标题 6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lang="zh-CN" altLang="en-US">
                <a:sym typeface="微软雅黑" panose="020B0503020204020204" pitchFamily="34" charset="-122"/>
              </a:rPr>
              <a:t>电商市场定位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4658995" y="5661660"/>
            <a:ext cx="5099050" cy="648335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6" name="Freeform 13"/>
            <p:cNvSpPr/>
            <p:nvPr>
              <p:custDataLst>
                <p:tags r:id="rId4"/>
              </p:custDataLst>
            </p:nvPr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5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TextBox 88"/>
          <p:cNvSpPr txBox="1"/>
          <p:nvPr>
            <p:custDataLst>
              <p:tags r:id="rId1"/>
            </p:custDataLst>
          </p:nvPr>
        </p:nvSpPr>
        <p:spPr>
          <a:xfrm>
            <a:off x="4811395" y="5740718"/>
            <a:ext cx="4309110" cy="47434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1428" tIns="45714" rIns="91428" bIns="45714" anchor="t" anchorCtr="0">
            <a:spAutoFit/>
          </a:bodyPr>
          <a:lstStyle/>
          <a:p>
            <a:pPr algn="l"/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影响电商市场定位的微观要素</a:t>
            </a:r>
            <a:endParaRPr sz="25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2"/>
          <p:cNvSpPr/>
          <p:nvPr>
            <p:custDataLst>
              <p:tags r:id="rId2"/>
            </p:custDataLst>
          </p:nvPr>
        </p:nvSpPr>
        <p:spPr>
          <a:xfrm>
            <a:off x="4027170" y="5626418"/>
            <a:ext cx="703263" cy="715962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lIns="91428" tIns="45714" rIns="91428" bIns="45714"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8"/>
          <p:cNvSpPr txBox="1"/>
          <p:nvPr>
            <p:custDataLst>
              <p:tags r:id="rId3"/>
            </p:custDataLst>
          </p:nvPr>
        </p:nvSpPr>
        <p:spPr>
          <a:xfrm>
            <a:off x="4069715" y="5683885"/>
            <a:ext cx="603250" cy="643890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4" rIns="91428" bIns="45714" anchor="t" anchorCtr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  <p:transition spd="slow" advTm="10016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电商市场定位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0" y="1567815"/>
            <a:ext cx="9969500" cy="3148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>
              <a:buClrTx/>
              <a:buSzTx/>
            </a:pP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【案例】疑惑的婴儿座椅卖家</a:t>
            </a:r>
          </a:p>
          <a:p>
            <a:pPr algn="ctr">
              <a:buClrTx/>
              <a:buSzTx/>
            </a:pP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位卖家称他想在平台卖婴儿座椅，但是也有困扰：婴儿座椅太重了，而且售后维修很麻烦，在网络平台上搜索这款婴儿座椅没有特别大的搜索量，他的婴儿座质量超过当地大多产品，同时线下渠道又很完善，他是否能进行网络经营布局？</a:t>
            </a:r>
          </a:p>
          <a:p>
            <a:pPr>
              <a:lnSpc>
                <a:spcPct val="150000"/>
              </a:lnSpc>
            </a:pP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（资料来源：雨果跨境—选品案例看亚马逊卖家如何精细化选品）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6155" y="5015865"/>
            <a:ext cx="9896475" cy="919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误区：大部分卖家在选择市场、选择产品的时候，特别是新卖家，更关注的是榜单排名，然后去跟那些卖得比较好的产品对比。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20"/>
          <p:cNvGrpSpPr/>
          <p:nvPr/>
        </p:nvGrpSpPr>
        <p:grpSpPr>
          <a:xfrm>
            <a:off x="1346200" y="1916113"/>
            <a:ext cx="2879725" cy="393700"/>
            <a:chOff x="1741845" y="2481978"/>
            <a:chExt cx="2880221" cy="393197"/>
          </a:xfrm>
        </p:grpSpPr>
        <p:cxnSp>
          <p:nvCxnSpPr>
            <p:cNvPr id="5" name="Straight Connector 83"/>
            <p:cNvCxnSpPr/>
            <p:nvPr/>
          </p:nvCxnSpPr>
          <p:spPr>
            <a:xfrm flipH="1" flipV="1">
              <a:off x="3555082" y="2481978"/>
              <a:ext cx="1066984" cy="393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4"/>
            <p:cNvCxnSpPr/>
            <p:nvPr/>
          </p:nvCxnSpPr>
          <p:spPr>
            <a:xfrm flipH="1">
              <a:off x="1741845" y="2481978"/>
              <a:ext cx="1813237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36" name="Group 90"/>
          <p:cNvGrpSpPr/>
          <p:nvPr/>
        </p:nvGrpSpPr>
        <p:grpSpPr>
          <a:xfrm flipV="1">
            <a:off x="1346200" y="4111625"/>
            <a:ext cx="2879725" cy="393700"/>
            <a:chOff x="1741845" y="2481978"/>
            <a:chExt cx="2880221" cy="393197"/>
          </a:xfrm>
        </p:grpSpPr>
        <p:cxnSp>
          <p:nvCxnSpPr>
            <p:cNvPr id="8" name="Straight Connector 91"/>
            <p:cNvCxnSpPr/>
            <p:nvPr/>
          </p:nvCxnSpPr>
          <p:spPr>
            <a:xfrm flipH="1" flipV="1">
              <a:off x="3555082" y="2481978"/>
              <a:ext cx="1066984" cy="393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2"/>
            <p:cNvCxnSpPr/>
            <p:nvPr/>
          </p:nvCxnSpPr>
          <p:spPr>
            <a:xfrm flipH="1">
              <a:off x="1741845" y="2481978"/>
              <a:ext cx="1813237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39" name="Group 95"/>
          <p:cNvGrpSpPr/>
          <p:nvPr/>
        </p:nvGrpSpPr>
        <p:grpSpPr>
          <a:xfrm flipH="1">
            <a:off x="7610475" y="1916113"/>
            <a:ext cx="2881313" cy="393700"/>
            <a:chOff x="1741845" y="2481978"/>
            <a:chExt cx="2880221" cy="393197"/>
          </a:xfrm>
        </p:grpSpPr>
        <p:cxnSp>
          <p:nvCxnSpPr>
            <p:cNvPr id="11" name="Straight Connector 96"/>
            <p:cNvCxnSpPr/>
            <p:nvPr/>
          </p:nvCxnSpPr>
          <p:spPr>
            <a:xfrm flipH="1" flipV="1">
              <a:off x="3555670" y="2481978"/>
              <a:ext cx="1066396" cy="393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7"/>
            <p:cNvCxnSpPr/>
            <p:nvPr/>
          </p:nvCxnSpPr>
          <p:spPr>
            <a:xfrm flipH="1">
              <a:off x="1741845" y="2481978"/>
              <a:ext cx="1813825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42" name="Group 98"/>
          <p:cNvGrpSpPr/>
          <p:nvPr/>
        </p:nvGrpSpPr>
        <p:grpSpPr>
          <a:xfrm flipH="1" flipV="1">
            <a:off x="7610475" y="4111625"/>
            <a:ext cx="2881313" cy="393700"/>
            <a:chOff x="1741845" y="2481978"/>
            <a:chExt cx="2880221" cy="393197"/>
          </a:xfrm>
        </p:grpSpPr>
        <p:cxnSp>
          <p:nvCxnSpPr>
            <p:cNvPr id="14" name="Straight Connector 99"/>
            <p:cNvCxnSpPr/>
            <p:nvPr/>
          </p:nvCxnSpPr>
          <p:spPr>
            <a:xfrm flipH="1" flipV="1">
              <a:off x="3555670" y="2481978"/>
              <a:ext cx="1066396" cy="393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0"/>
            <p:cNvCxnSpPr/>
            <p:nvPr/>
          </p:nvCxnSpPr>
          <p:spPr>
            <a:xfrm flipH="1">
              <a:off x="1741845" y="2481978"/>
              <a:ext cx="1813825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7"/>
          <p:cNvSpPr/>
          <p:nvPr/>
        </p:nvSpPr>
        <p:spPr>
          <a:xfrm rot="2700000">
            <a:off x="4379119" y="2002631"/>
            <a:ext cx="3162300" cy="316388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9646" name="Group 21"/>
          <p:cNvGrpSpPr/>
          <p:nvPr/>
        </p:nvGrpSpPr>
        <p:grpSpPr>
          <a:xfrm>
            <a:off x="4222750" y="1936750"/>
            <a:ext cx="1649413" cy="1659254"/>
            <a:chOff x="4403041" y="2501898"/>
            <a:chExt cx="1648934" cy="1660050"/>
          </a:xfrm>
          <a:solidFill>
            <a:schemeClr val="bg1">
              <a:lumMod val="60000"/>
              <a:lumOff val="40000"/>
            </a:schemeClr>
          </a:solidFill>
        </p:grpSpPr>
        <p:grpSp>
          <p:nvGrpSpPr>
            <p:cNvPr id="69647" name="Group 43"/>
            <p:cNvGrpSpPr/>
            <p:nvPr/>
          </p:nvGrpSpPr>
          <p:grpSpPr>
            <a:xfrm>
              <a:off x="4403041" y="2501898"/>
              <a:ext cx="1648934" cy="1660050"/>
              <a:chOff x="1934067" y="2641762"/>
              <a:chExt cx="1941921" cy="1955011"/>
            </a:xfrm>
            <a:grpFill/>
          </p:grpSpPr>
          <p:sp>
            <p:nvSpPr>
              <p:cNvPr id="20" name="Rounded Rectangle 44"/>
              <p:cNvSpPr/>
              <p:nvPr/>
            </p:nvSpPr>
            <p:spPr>
              <a:xfrm>
                <a:off x="1934067" y="2641762"/>
                <a:ext cx="1941921" cy="1941544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45"/>
              <p:cNvSpPr/>
              <p:nvPr/>
            </p:nvSpPr>
            <p:spPr>
              <a:xfrm>
                <a:off x="1934067" y="2655229"/>
                <a:ext cx="1941921" cy="1941544"/>
              </a:xfrm>
              <a:prstGeom prst="roundRect">
                <a:avLst/>
              </a:prstGeom>
              <a:grpFill/>
              <a:ln>
                <a:solidFill>
                  <a:srgbClr val="555E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9650" name="TextBox 68"/>
            <p:cNvSpPr txBox="1"/>
            <p:nvPr/>
          </p:nvSpPr>
          <p:spPr>
            <a:xfrm>
              <a:off x="4863505" y="2972527"/>
              <a:ext cx="808755" cy="707094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id-ID" altLang="zh-CN" sz="40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651" name="Group 22"/>
          <p:cNvGrpSpPr/>
          <p:nvPr/>
        </p:nvGrpSpPr>
        <p:grpSpPr>
          <a:xfrm>
            <a:off x="5961063" y="1876425"/>
            <a:ext cx="1647825" cy="1708150"/>
            <a:chOff x="6140026" y="2441544"/>
            <a:chExt cx="1648934" cy="1708969"/>
          </a:xfrm>
        </p:grpSpPr>
        <p:grpSp>
          <p:nvGrpSpPr>
            <p:cNvPr id="69652" name="Group 46"/>
            <p:cNvGrpSpPr/>
            <p:nvPr/>
          </p:nvGrpSpPr>
          <p:grpSpPr>
            <a:xfrm>
              <a:off x="6140026" y="2441544"/>
              <a:ext cx="1648934" cy="1708969"/>
              <a:chOff x="3979683" y="2570684"/>
              <a:chExt cx="1941921" cy="2012622"/>
            </a:xfrm>
          </p:grpSpPr>
          <p:sp>
            <p:nvSpPr>
              <p:cNvPr id="25" name="Rounded Rectangle 47"/>
              <p:cNvSpPr/>
              <p:nvPr/>
            </p:nvSpPr>
            <p:spPr>
              <a:xfrm>
                <a:off x="3979683" y="2641762"/>
                <a:ext cx="1941921" cy="1941544"/>
              </a:xfrm>
              <a:prstGeom prst="roundRect">
                <a:avLst/>
              </a:prstGeom>
              <a:pattFill prst="dkUpDiag">
                <a:fgClr>
                  <a:schemeClr val="tx1"/>
                </a:fgClr>
                <a:bgClr>
                  <a:schemeClr val="tx1">
                    <a:lumMod val="75000"/>
                  </a:schemeClr>
                </a:bgClr>
              </a:patt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ounded Rectangle 48"/>
              <p:cNvSpPr/>
              <p:nvPr/>
            </p:nvSpPr>
            <p:spPr>
              <a:xfrm>
                <a:off x="3979683" y="2570684"/>
                <a:ext cx="1941921" cy="194154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9655" name="TextBox 69"/>
            <p:cNvSpPr txBox="1"/>
            <p:nvPr/>
          </p:nvSpPr>
          <p:spPr>
            <a:xfrm>
              <a:off x="6554045" y="2987775"/>
              <a:ext cx="809534" cy="7070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69656" name="Group 24"/>
          <p:cNvGrpSpPr/>
          <p:nvPr/>
        </p:nvGrpSpPr>
        <p:grpSpPr>
          <a:xfrm>
            <a:off x="4222750" y="3641725"/>
            <a:ext cx="1649413" cy="1708150"/>
            <a:chOff x="4403041" y="4206545"/>
            <a:chExt cx="1648934" cy="1708969"/>
          </a:xfrm>
        </p:grpSpPr>
        <p:grpSp>
          <p:nvGrpSpPr>
            <p:cNvPr id="69657" name="Group 49"/>
            <p:cNvGrpSpPr/>
            <p:nvPr/>
          </p:nvGrpSpPr>
          <p:grpSpPr>
            <a:xfrm>
              <a:off x="4403041" y="4206545"/>
              <a:ext cx="1648934" cy="1708969"/>
              <a:chOff x="1934067" y="4649295"/>
              <a:chExt cx="1941921" cy="2012622"/>
            </a:xfrm>
          </p:grpSpPr>
          <p:sp>
            <p:nvSpPr>
              <p:cNvPr id="30" name="Rounded Rectangle 50"/>
              <p:cNvSpPr/>
              <p:nvPr/>
            </p:nvSpPr>
            <p:spPr>
              <a:xfrm>
                <a:off x="1934067" y="4720373"/>
                <a:ext cx="1941921" cy="1941544"/>
              </a:xfrm>
              <a:prstGeom prst="roundRect">
                <a:avLst/>
              </a:prstGeom>
              <a:pattFill prst="dkUpDiag">
                <a:fgClr>
                  <a:schemeClr val="accent3"/>
                </a:fgClr>
                <a:bgClr>
                  <a:schemeClr val="accent3">
                    <a:lumMod val="75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ounded Rectangle 51"/>
              <p:cNvSpPr/>
              <p:nvPr/>
            </p:nvSpPr>
            <p:spPr>
              <a:xfrm>
                <a:off x="1934067" y="4649295"/>
                <a:ext cx="1941921" cy="194154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9660" name="TextBox 70"/>
            <p:cNvSpPr txBox="1"/>
            <p:nvPr/>
          </p:nvSpPr>
          <p:spPr>
            <a:xfrm>
              <a:off x="4823131" y="4787975"/>
              <a:ext cx="808755" cy="7070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69661" name="Group 23"/>
          <p:cNvGrpSpPr/>
          <p:nvPr/>
        </p:nvGrpSpPr>
        <p:grpSpPr>
          <a:xfrm>
            <a:off x="5961063" y="3702050"/>
            <a:ext cx="1647825" cy="1659254"/>
            <a:chOff x="6140026" y="4266899"/>
            <a:chExt cx="1648934" cy="1660050"/>
          </a:xfrm>
        </p:grpSpPr>
        <p:grpSp>
          <p:nvGrpSpPr>
            <p:cNvPr id="69662" name="Group 52"/>
            <p:cNvGrpSpPr/>
            <p:nvPr/>
          </p:nvGrpSpPr>
          <p:grpSpPr>
            <a:xfrm>
              <a:off x="6140026" y="4266899"/>
              <a:ext cx="1648934" cy="1660050"/>
              <a:chOff x="3979683" y="4720373"/>
              <a:chExt cx="1941921" cy="1955011"/>
            </a:xfrm>
          </p:grpSpPr>
          <p:sp>
            <p:nvSpPr>
              <p:cNvPr id="35" name="Rounded Rectangle 53"/>
              <p:cNvSpPr/>
              <p:nvPr/>
            </p:nvSpPr>
            <p:spPr>
              <a:xfrm>
                <a:off x="3979683" y="4720373"/>
                <a:ext cx="1941921" cy="1941544"/>
              </a:xfrm>
              <a:prstGeom prst="roundRect">
                <a:avLst/>
              </a:prstGeom>
              <a:pattFill prst="dkUpDiag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54"/>
              <p:cNvSpPr/>
              <p:nvPr/>
            </p:nvSpPr>
            <p:spPr>
              <a:xfrm>
                <a:off x="3979683" y="4733840"/>
                <a:ext cx="1941921" cy="1941544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9665" name="TextBox 71"/>
            <p:cNvSpPr txBox="1"/>
            <p:nvPr/>
          </p:nvSpPr>
          <p:spPr>
            <a:xfrm>
              <a:off x="6559726" y="4787975"/>
              <a:ext cx="809534" cy="7070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666" name="TextBox 85"/>
          <p:cNvSpPr txBox="1"/>
          <p:nvPr/>
        </p:nvSpPr>
        <p:spPr>
          <a:xfrm>
            <a:off x="1174750" y="1524000"/>
            <a:ext cx="31146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确认选品衡量维度</a:t>
            </a:r>
          </a:p>
        </p:txBody>
      </p:sp>
      <p:sp>
        <p:nvSpPr>
          <p:cNvPr id="69667" name="TextBox 86"/>
          <p:cNvSpPr txBox="1"/>
          <p:nvPr/>
        </p:nvSpPr>
        <p:spPr>
          <a:xfrm>
            <a:off x="1009650" y="1922463"/>
            <a:ext cx="2212975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选品调研基本是从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市场情况、类目准入、竞争分析、产品可操作性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这四个衡量维度入手调研商品品类。</a:t>
            </a:r>
          </a:p>
        </p:txBody>
      </p:sp>
      <p:sp>
        <p:nvSpPr>
          <p:cNvPr id="69668" name="TextBox 93"/>
          <p:cNvSpPr txBox="1"/>
          <p:nvPr/>
        </p:nvSpPr>
        <p:spPr>
          <a:xfrm>
            <a:off x="1417638" y="4097655"/>
            <a:ext cx="24209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搜集指标信息</a:t>
            </a:r>
          </a:p>
        </p:txBody>
      </p:sp>
      <p:sp>
        <p:nvSpPr>
          <p:cNvPr id="69669" name="TextBox 94"/>
          <p:cNvSpPr txBox="1"/>
          <p:nvPr/>
        </p:nvSpPr>
        <p:spPr>
          <a:xfrm>
            <a:off x="1009650" y="4505325"/>
            <a:ext cx="2212975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各个工具、外部的调研方案或者实时数据的抓取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，将指标信息全部搜集起来。</a:t>
            </a:r>
          </a:p>
        </p:txBody>
      </p:sp>
      <p:sp>
        <p:nvSpPr>
          <p:cNvPr id="69670" name="TextBox 104"/>
          <p:cNvSpPr txBox="1"/>
          <p:nvPr/>
        </p:nvSpPr>
        <p:spPr>
          <a:xfrm>
            <a:off x="8197850" y="1457325"/>
            <a:ext cx="327818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确认指标与指标分级</a:t>
            </a:r>
          </a:p>
        </p:txBody>
      </p:sp>
      <p:sp>
        <p:nvSpPr>
          <p:cNvPr id="69671" name="TextBox 105"/>
          <p:cNvSpPr txBox="1"/>
          <p:nvPr/>
        </p:nvSpPr>
        <p:spPr>
          <a:xfrm>
            <a:off x="8615363" y="1922463"/>
            <a:ext cx="2668587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确认了每个衡量的维度之后就要去确认对应的指标。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指标通常需要分级，指标一般可以分成三个级别。</a:t>
            </a:r>
          </a:p>
        </p:txBody>
      </p:sp>
      <p:sp>
        <p:nvSpPr>
          <p:cNvPr id="69672" name="TextBox 106"/>
          <p:cNvSpPr txBox="1"/>
          <p:nvPr/>
        </p:nvSpPr>
        <p:spPr>
          <a:xfrm>
            <a:off x="8562975" y="4002088"/>
            <a:ext cx="31051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l"/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判断与筛选</a:t>
            </a:r>
            <a:endParaRPr lang="zh-CN" altLang="zh-CN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73" name="TextBox 107"/>
          <p:cNvSpPr txBox="1"/>
          <p:nvPr/>
        </p:nvSpPr>
        <p:spPr>
          <a:xfrm>
            <a:off x="8769350" y="4505325"/>
            <a:ext cx="2514600" cy="1706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把指标判定归属到不同的分级里，然后判断和筛选。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得出哪些类目最终有实力去争取市场销量，哪些类目暂时不在经营能力范围之内。</a:t>
            </a:r>
          </a:p>
        </p:txBody>
      </p:sp>
      <p:sp>
        <p:nvSpPr>
          <p:cNvPr id="69674" name="标题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sym typeface="+mn-ea"/>
              </a:rPr>
              <a:t>电商市场调研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9675" name="文本框 2"/>
          <p:cNvSpPr txBox="1"/>
          <p:nvPr/>
        </p:nvSpPr>
        <p:spPr>
          <a:xfrm>
            <a:off x="130175" y="887413"/>
            <a:ext cx="44751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（一）电商市场调研的工作流程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76" name="矩形 1"/>
          <p:cNvSpPr/>
          <p:nvPr/>
        </p:nvSpPr>
        <p:spPr>
          <a:xfrm>
            <a:off x="130175" y="887413"/>
            <a:ext cx="12001500" cy="5875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案例启示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54355" y="2708910"/>
            <a:ext cx="10570845" cy="983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2.竞争因素，包括有没有品牌、链接是否完善、卖家多不多、平台是否自营、跟平台同级别的超级卖场和大卖家是否有涉及到该产品。</a:t>
            </a:r>
            <a:endParaRPr lang="zh-CN" sz="1800">
              <a:cs typeface="仿宋_GB2312" charset="0"/>
            </a:endParaRPr>
          </a:p>
          <a:p>
            <a:endParaRPr lang="zh-CN" altLang="en-US" sz="1800">
              <a:cs typeface="仿宋_GB231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340485"/>
            <a:ext cx="10775950" cy="983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algn="l"/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1.利润当卖家选择一个产品时，可以把搜索出来的页面里，销量或利润率排在前100名的产品排出来，再做选择。</a:t>
            </a:r>
          </a:p>
          <a:p>
            <a:endParaRPr lang="zh-CN" altLang="en-US" sz="1800">
              <a:cs typeface="仿宋_GB231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355" y="4077335"/>
            <a:ext cx="1057084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反向思维，很多卖家会去选择一些客单价低，且利润薄的产品，可像一些大型的，大部分人做不了认证又非常多的产品，只要卖家能够找到工厂确保认证齐全的情况下，是可以运作的。所以，没有一个统一的标准。</a:t>
            </a:r>
          </a:p>
          <a:p>
            <a:endParaRPr lang="zh-CN" altLang="en-US" sz="1800">
              <a:cs typeface="仿宋_GB231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965" y="5517515"/>
            <a:ext cx="105708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algn="l">
              <a:buClrTx/>
              <a:buSzTx/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4.挑“软柿子”，许多卖家在选品的过程当中都喜欢挑稍微“软一点的柿子”捏，这些“软一点的柿子”基本上符合一些特性，一、品牌没顾虑；二、容易挖掘新卖点。</a:t>
            </a:r>
            <a:endParaRPr lang="zh-CN" altLang="en-US" sz="1800">
              <a:cs typeface="仿宋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2609850" y="2887663"/>
            <a:ext cx="1574800" cy="10826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666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dirty="0">
              <a:solidFill>
                <a:srgbClr val="F8F8F8"/>
              </a:solidFill>
              <a:latin typeface="微软雅黑" panose="020B0503020204020204" pitchFamily="34" charset="-122"/>
              <a:ea typeface="+mj-ea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1274445" y="2491740"/>
            <a:ext cx="94824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消费市场是一个综合体，是多层次，多元化消费需求集合体，任何网络店铺都不可能满足所有网络消费者需求。在分析产品的市场发展趋势以及与其他已有、潜在店铺的竞争激烈程度之后，若想在众多的网络店铺中脱颖而出，选择好市场定位的重要性不言而喻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1920" y="12687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6070" algn="l">
              <a:buClrTx/>
              <a:buSzTx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（一）电商市场定位的意义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2609850" y="2887663"/>
            <a:ext cx="1574800" cy="10826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666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dirty="0">
              <a:solidFill>
                <a:srgbClr val="F8F8F8"/>
              </a:solidFill>
              <a:latin typeface="微软雅黑" panose="020B0503020204020204" pitchFamily="34" charset="-122"/>
              <a:ea typeface="+mj-ea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1274445" y="2491740"/>
            <a:ext cx="94824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消费市场是一个综合体，是多层次，多元化消费需求集合体，任何网络店铺都不可能满足所有网络消费者需求。在分析产品的市场发展趋势以及与其他已有、潜在店铺的竞争激烈程度之后，若想在众多的网络店铺中脱颖而出，选择好市场定位的重要性不言而喻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1920" y="12687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6070" algn="l">
              <a:buClrTx/>
              <a:buSzTx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（二）电子商务市场定位思路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微软雅黑" panose="020B0503020204020204" pitchFamily="34" charset="-122"/>
              </a:rPr>
              <a:t>电商市场定位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14400" y="134112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网络产品定位内容</a:t>
            </a:r>
          </a:p>
        </p:txBody>
      </p:sp>
      <p:grpSp>
        <p:nvGrpSpPr>
          <p:cNvPr id="7" name="Group 4"/>
          <p:cNvGrpSpPr/>
          <p:nvPr/>
        </p:nvGrpSpPr>
        <p:grpSpPr>
          <a:xfrm>
            <a:off x="1621732" y="3686052"/>
            <a:ext cx="1863987" cy="1781907"/>
            <a:chOff x="2698057" y="2833465"/>
            <a:chExt cx="1863986" cy="1781907"/>
          </a:xfrm>
        </p:grpSpPr>
        <p:sp>
          <p:nvSpPr>
            <p:cNvPr id="12" name="Oval 11"/>
            <p:cNvSpPr/>
            <p:nvPr>
              <p:custDataLst>
                <p:tags r:id="rId18"/>
              </p:custDataLst>
            </p:nvPr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6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20"/>
              </p:custDataLst>
            </p:nvPr>
          </p:nvSpPr>
          <p:spPr>
            <a:xfrm>
              <a:off x="269805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功能属性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3092" y="3686052"/>
            <a:ext cx="1863987" cy="1781907"/>
            <a:chOff x="5959417" y="2833465"/>
            <a:chExt cx="1863986" cy="1781907"/>
          </a:xfrm>
        </p:grpSpPr>
        <p:sp>
          <p:nvSpPr>
            <p:cNvPr id="10" name="Oval 10"/>
            <p:cNvSpPr/>
            <p:nvPr>
              <p:custDataLst>
                <p:tags r:id="rId15"/>
              </p:custDataLst>
            </p:nvPr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17"/>
              </p:custDataLst>
            </p:nvPr>
          </p:nvSpPr>
          <p:spPr>
            <a:xfrm>
              <a:off x="595941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卖点</a:t>
              </a:r>
              <a:r>
                <a:rPr lang="en-GB" altLang="zh-CN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03811" y="3717169"/>
            <a:ext cx="1863987" cy="1781907"/>
            <a:chOff x="9220776" y="2833466"/>
            <a:chExt cx="1863986" cy="1781907"/>
          </a:xfrm>
        </p:grpSpPr>
        <p:sp>
          <p:nvSpPr>
            <p:cNvPr id="19" name="Oval 9"/>
            <p:cNvSpPr/>
            <p:nvPr>
              <p:custDataLst>
                <p:tags r:id="rId12"/>
              </p:custDataLst>
            </p:nvPr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2"/>
            <p:cNvSpPr/>
            <p:nvPr>
              <p:custDataLst>
                <p:tags r:id="rId14"/>
              </p:custDataLst>
            </p:nvPr>
          </p:nvSpPr>
          <p:spPr>
            <a:xfrm>
              <a:off x="9220776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基本营销策略</a:t>
              </a:r>
            </a:p>
          </p:txBody>
        </p:sp>
      </p:grpSp>
      <p:grpSp>
        <p:nvGrpSpPr>
          <p:cNvPr id="26" name="Group 5"/>
          <p:cNvGrpSpPr/>
          <p:nvPr/>
        </p:nvGrpSpPr>
        <p:grpSpPr>
          <a:xfrm>
            <a:off x="3252412" y="2544226"/>
            <a:ext cx="1863987" cy="1781907"/>
            <a:chOff x="4328737" y="1691638"/>
            <a:chExt cx="1863986" cy="1781907"/>
          </a:xfrm>
        </p:grpSpPr>
        <p:sp>
          <p:nvSpPr>
            <p:cNvPr id="30" name="Oval 7"/>
            <p:cNvSpPr/>
            <p:nvPr>
              <p:custDataLst>
                <p:tags r:id="rId9"/>
              </p:custDataLst>
            </p:nvPr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23"/>
            <p:cNvSpPr/>
            <p:nvPr>
              <p:custDataLst>
                <p:tags r:id="rId10"/>
              </p:custDataLst>
            </p:nvPr>
          </p:nvSpPr>
          <p:spPr>
            <a:xfrm>
              <a:off x="4328737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外观及包装</a:t>
              </a:r>
            </a:p>
          </p:txBody>
        </p:sp>
        <p:sp>
          <p:nvSpPr>
            <p:cNvPr id="36" name="Freeform 17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28"/>
          <p:cNvGrpSpPr/>
          <p:nvPr/>
        </p:nvGrpSpPr>
        <p:grpSpPr>
          <a:xfrm>
            <a:off x="6516048" y="2544226"/>
            <a:ext cx="1863987" cy="1781907"/>
            <a:chOff x="7592374" y="1691638"/>
            <a:chExt cx="1863986" cy="1781907"/>
          </a:xfrm>
        </p:grpSpPr>
        <p:sp>
          <p:nvSpPr>
            <p:cNvPr id="40" name="Oval 6"/>
            <p:cNvSpPr/>
            <p:nvPr>
              <p:custDataLst>
                <p:tags r:id="rId6"/>
              </p:custDataLst>
            </p:nvPr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24"/>
            <p:cNvSpPr/>
            <p:nvPr>
              <p:custDataLst>
                <p:tags r:id="rId8"/>
              </p:custDataLst>
            </p:nvPr>
          </p:nvSpPr>
          <p:spPr>
            <a:xfrm>
              <a:off x="7592374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品牌调性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43" name="Straight Connector 25"/>
          <p:cNvCxnSpPr/>
          <p:nvPr>
            <p:custDataLst>
              <p:tags r:id="rId1"/>
            </p:custDataLst>
          </p:nvPr>
        </p:nvCxnSpPr>
        <p:spPr>
          <a:xfrm>
            <a:off x="1491988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/>
          <p:cNvCxnSpPr/>
          <p:nvPr>
            <p:custDataLst>
              <p:tags r:id="rId2"/>
            </p:custDataLst>
          </p:nvPr>
        </p:nvCxnSpPr>
        <p:spPr>
          <a:xfrm>
            <a:off x="4769760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7"/>
          <p:cNvCxnSpPr/>
          <p:nvPr>
            <p:custDataLst>
              <p:tags r:id="rId3"/>
            </p:custDataLst>
          </p:nvPr>
        </p:nvCxnSpPr>
        <p:spPr>
          <a:xfrm>
            <a:off x="7977194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6"/>
          <p:cNvCxnSpPr/>
          <p:nvPr>
            <p:custDataLst>
              <p:tags r:id="rId4"/>
            </p:custDataLst>
          </p:nvPr>
        </p:nvCxnSpPr>
        <p:spPr>
          <a:xfrm>
            <a:off x="3002555" y="246143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6"/>
          <p:cNvCxnSpPr/>
          <p:nvPr>
            <p:custDataLst>
              <p:tags r:id="rId5"/>
            </p:custDataLst>
          </p:nvPr>
        </p:nvCxnSpPr>
        <p:spPr>
          <a:xfrm>
            <a:off x="6387105" y="246143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2609850" y="2887663"/>
            <a:ext cx="1574800" cy="10826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666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dirty="0">
              <a:solidFill>
                <a:srgbClr val="F8F8F8"/>
              </a:solidFill>
              <a:latin typeface="微软雅黑" panose="020B0503020204020204" pitchFamily="34" charset="-122"/>
              <a:ea typeface="+mj-ea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08685"/>
            <a:ext cx="5890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 algn="l">
              <a:buClrTx/>
              <a:buSzTx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影响电商市场定位的宏观要素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490345" y="1988820"/>
          <a:ext cx="8795385" cy="430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2609850" y="2887663"/>
            <a:ext cx="1574800" cy="10826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666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dirty="0">
              <a:solidFill>
                <a:srgbClr val="F8F8F8"/>
              </a:solidFill>
              <a:latin typeface="微软雅黑" panose="020B0503020204020204" pitchFamily="34" charset="-122"/>
              <a:ea typeface="+mj-ea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08685"/>
            <a:ext cx="5890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buClrTx/>
              <a:buSzTx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影响电商市场定位的微观要素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310" y="1816100"/>
            <a:ext cx="6084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1.根据顾客群体的特点进行细分和定位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6065" y="257619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6070"/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（1）消费者细分与定位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6110" y="3573145"/>
            <a:ext cx="10856595" cy="16808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消费者画像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来形象清晰化商品面向的特定网络人群，通过大数据实时计算、信息检索、统计学等技术来筛选出用户标签，细划用户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人口属性、消费能力、消费兴趣等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lang="zh-CN" altLang="en-US"/>
          </a:p>
        </p:txBody>
      </p:sp>
      <p:pic>
        <p:nvPicPr>
          <p:cNvPr id="246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12531"/>
          <a:stretch>
            <a:fillRect/>
          </a:stretch>
        </p:blipFill>
        <p:spPr>
          <a:xfrm>
            <a:off x="194310" y="1412875"/>
            <a:ext cx="5796915" cy="387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图片 1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b="8173"/>
          <a:stretch>
            <a:fillRect/>
          </a:stretch>
        </p:blipFill>
        <p:spPr>
          <a:xfrm>
            <a:off x="6294755" y="1628775"/>
            <a:ext cx="5527675" cy="366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21285" y="5517515"/>
            <a:ext cx="59766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800" b="1">
                <a:solidFill>
                  <a:schemeClr val="tx2"/>
                </a:solidFill>
                <a:ea typeface="宋体" panose="02010600030101010101" pitchFamily="2" charset="-122"/>
              </a:rPr>
              <a:t>垂直短视频</a:t>
            </a:r>
            <a:r>
              <a:rPr lang="en-US" sz="1800" b="1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rPr>
              <a:t>app</a:t>
            </a:r>
            <a:r>
              <a:rPr lang="zh-CN" sz="1800" b="1">
                <a:solidFill>
                  <a:schemeClr val="tx2"/>
                </a:solidFill>
                <a:ea typeface="宋体" panose="02010600030101010101" pitchFamily="2" charset="-122"/>
              </a:rPr>
              <a:t>用户画像</a:t>
            </a:r>
            <a:endParaRPr lang="zh-CN" altLang="en-US" sz="18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18275" y="551751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sz="1800" b="1">
                <a:solidFill>
                  <a:schemeClr val="tx2"/>
                </a:solidFill>
                <a:ea typeface="宋体" panose="02010600030101010101" pitchFamily="2" charset="-122"/>
              </a:rPr>
              <a:t>某互联网购物平台90、00后消费人群整体画像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848485" y="1844675"/>
            <a:ext cx="3067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消费者画像分析维度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106420" y="1720850"/>
          <a:ext cx="7630160" cy="427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36365" y="1629410"/>
            <a:ext cx="1263650" cy="1969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36365" y="4005580"/>
            <a:ext cx="124460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lang="zh-CN" altLang="en-US"/>
          </a:p>
        </p:txBody>
      </p:sp>
      <p:pic>
        <p:nvPicPr>
          <p:cNvPr id="248" name="图片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4580" y="1268730"/>
            <a:ext cx="7408545" cy="45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373630" y="6042660"/>
            <a:ext cx="7389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400" b="1">
                <a:solidFill>
                  <a:schemeClr val="tx2"/>
                </a:solidFill>
                <a:ea typeface="宋体" panose="02010600030101010101" pitchFamily="2" charset="-122"/>
              </a:rPr>
              <a:t>某网络平台女性消费者行为画像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642235" y="5589270"/>
            <a:ext cx="72370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400" b="1">
                <a:solidFill>
                  <a:schemeClr val="tx2"/>
                </a:solidFill>
                <a:ea typeface="宋体" panose="02010600030101010101" pitchFamily="2" charset="-122"/>
              </a:rPr>
              <a:t>消费者画像的意义</a:t>
            </a:r>
            <a:endParaRPr lang="zh-CN" altLang="en-US" sz="24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642235" y="1341120"/>
          <a:ext cx="7243445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4" name="标题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sym typeface="+mn-ea"/>
              </a:rPr>
              <a:t>电商市场调研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9675" name="文本框 2"/>
          <p:cNvSpPr txBox="1"/>
          <p:nvPr/>
        </p:nvSpPr>
        <p:spPr>
          <a:xfrm>
            <a:off x="130175" y="887413"/>
            <a:ext cx="44751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（二）电商市场调研具体内容</a:t>
            </a:r>
          </a:p>
        </p:txBody>
      </p:sp>
      <p:sp>
        <p:nvSpPr>
          <p:cNvPr id="69676" name="矩形 1"/>
          <p:cNvSpPr/>
          <p:nvPr/>
        </p:nvSpPr>
        <p:spPr>
          <a:xfrm>
            <a:off x="130175" y="887413"/>
            <a:ext cx="12001500" cy="5875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Freeform 6810"/>
          <p:cNvSpPr/>
          <p:nvPr>
            <p:custDataLst>
              <p:tags r:id="rId1"/>
            </p:custDataLst>
          </p:nvPr>
        </p:nvSpPr>
        <p:spPr bwMode="auto">
          <a:xfrm>
            <a:off x="3228983" y="2782659"/>
            <a:ext cx="1165036" cy="473609"/>
          </a:xfrm>
          <a:custGeom>
            <a:avLst/>
            <a:gdLst>
              <a:gd name="T0" fmla="*/ 115 w 1166"/>
              <a:gd name="T1" fmla="*/ 445 h 474"/>
              <a:gd name="T2" fmla="*/ 115 w 1166"/>
              <a:gd name="T3" fmla="*/ 168 h 474"/>
              <a:gd name="T4" fmla="*/ 203 w 1166"/>
              <a:gd name="T5" fmla="*/ 168 h 474"/>
              <a:gd name="T6" fmla="*/ 100 w 1166"/>
              <a:gd name="T7" fmla="*/ 0 h 474"/>
              <a:gd name="T8" fmla="*/ 0 w 1166"/>
              <a:gd name="T9" fmla="*/ 168 h 474"/>
              <a:gd name="T10" fmla="*/ 86 w 1166"/>
              <a:gd name="T11" fmla="*/ 168 h 474"/>
              <a:gd name="T12" fmla="*/ 86 w 1166"/>
              <a:gd name="T13" fmla="*/ 474 h 474"/>
              <a:gd name="T14" fmla="*/ 1166 w 1166"/>
              <a:gd name="T15" fmla="*/ 474 h 474"/>
              <a:gd name="T16" fmla="*/ 1166 w 1166"/>
              <a:gd name="T17" fmla="*/ 445 h 474"/>
              <a:gd name="T18" fmla="*/ 115 w 1166"/>
              <a:gd name="T19" fmla="*/ 4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6" h="474">
                <a:moveTo>
                  <a:pt x="115" y="445"/>
                </a:moveTo>
                <a:lnTo>
                  <a:pt x="115" y="168"/>
                </a:lnTo>
                <a:lnTo>
                  <a:pt x="203" y="168"/>
                </a:lnTo>
                <a:lnTo>
                  <a:pt x="100" y="0"/>
                </a:lnTo>
                <a:lnTo>
                  <a:pt x="0" y="168"/>
                </a:lnTo>
                <a:lnTo>
                  <a:pt x="86" y="168"/>
                </a:lnTo>
                <a:lnTo>
                  <a:pt x="86" y="474"/>
                </a:lnTo>
                <a:lnTo>
                  <a:pt x="1166" y="474"/>
                </a:lnTo>
                <a:lnTo>
                  <a:pt x="1166" y="445"/>
                </a:lnTo>
                <a:lnTo>
                  <a:pt x="115" y="445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6814"/>
          <p:cNvSpPr/>
          <p:nvPr>
            <p:custDataLst>
              <p:tags r:id="rId2"/>
            </p:custDataLst>
          </p:nvPr>
        </p:nvSpPr>
        <p:spPr bwMode="auto">
          <a:xfrm>
            <a:off x="7829886" y="2783657"/>
            <a:ext cx="1243972" cy="471611"/>
          </a:xfrm>
          <a:custGeom>
            <a:avLst/>
            <a:gdLst>
              <a:gd name="T0" fmla="*/ 1245 w 1245"/>
              <a:gd name="T1" fmla="*/ 165 h 472"/>
              <a:gd name="T2" fmla="*/ 1143 w 1245"/>
              <a:gd name="T3" fmla="*/ 0 h 472"/>
              <a:gd name="T4" fmla="*/ 1043 w 1245"/>
              <a:gd name="T5" fmla="*/ 165 h 472"/>
              <a:gd name="T6" fmla="*/ 1129 w 1245"/>
              <a:gd name="T7" fmla="*/ 165 h 472"/>
              <a:gd name="T8" fmla="*/ 1129 w 1245"/>
              <a:gd name="T9" fmla="*/ 444 h 472"/>
              <a:gd name="T10" fmla="*/ 0 w 1245"/>
              <a:gd name="T11" fmla="*/ 444 h 472"/>
              <a:gd name="T12" fmla="*/ 0 w 1245"/>
              <a:gd name="T13" fmla="*/ 472 h 472"/>
              <a:gd name="T14" fmla="*/ 1157 w 1245"/>
              <a:gd name="T15" fmla="*/ 472 h 472"/>
              <a:gd name="T16" fmla="*/ 1157 w 1245"/>
              <a:gd name="T17" fmla="*/ 165 h 472"/>
              <a:gd name="T18" fmla="*/ 1245 w 1245"/>
              <a:gd name="T19" fmla="*/ 16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5" h="472">
                <a:moveTo>
                  <a:pt x="1245" y="165"/>
                </a:moveTo>
                <a:lnTo>
                  <a:pt x="1143" y="0"/>
                </a:lnTo>
                <a:lnTo>
                  <a:pt x="1043" y="165"/>
                </a:lnTo>
                <a:lnTo>
                  <a:pt x="1129" y="165"/>
                </a:lnTo>
                <a:lnTo>
                  <a:pt x="1129" y="444"/>
                </a:lnTo>
                <a:lnTo>
                  <a:pt x="0" y="444"/>
                </a:lnTo>
                <a:lnTo>
                  <a:pt x="0" y="472"/>
                </a:lnTo>
                <a:lnTo>
                  <a:pt x="1157" y="472"/>
                </a:lnTo>
                <a:lnTo>
                  <a:pt x="1157" y="165"/>
                </a:lnTo>
                <a:lnTo>
                  <a:pt x="1245" y="1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6847"/>
          <p:cNvSpPr/>
          <p:nvPr>
            <p:custDataLst>
              <p:tags r:id="rId3"/>
            </p:custDataLst>
          </p:nvPr>
        </p:nvSpPr>
        <p:spPr bwMode="auto">
          <a:xfrm>
            <a:off x="7241019" y="4469773"/>
            <a:ext cx="478055" cy="226504"/>
          </a:xfrm>
          <a:custGeom>
            <a:avLst/>
            <a:gdLst>
              <a:gd name="T0" fmla="*/ 0 w 439"/>
              <a:gd name="T1" fmla="*/ 88 h 208"/>
              <a:gd name="T2" fmla="*/ 0 w 439"/>
              <a:gd name="T3" fmla="*/ 118 h 208"/>
              <a:gd name="T4" fmla="*/ 273 w 439"/>
              <a:gd name="T5" fmla="*/ 118 h 208"/>
              <a:gd name="T6" fmla="*/ 273 w 439"/>
              <a:gd name="T7" fmla="*/ 208 h 208"/>
              <a:gd name="T8" fmla="*/ 439 w 439"/>
              <a:gd name="T9" fmla="*/ 103 h 208"/>
              <a:gd name="T10" fmla="*/ 273 w 439"/>
              <a:gd name="T11" fmla="*/ 0 h 208"/>
              <a:gd name="T12" fmla="*/ 273 w 439"/>
              <a:gd name="T13" fmla="*/ 88 h 208"/>
              <a:gd name="T14" fmla="*/ 0 w 439"/>
              <a:gd name="T15" fmla="*/ 8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208">
                <a:moveTo>
                  <a:pt x="0" y="88"/>
                </a:moveTo>
                <a:lnTo>
                  <a:pt x="0" y="118"/>
                </a:lnTo>
                <a:lnTo>
                  <a:pt x="273" y="118"/>
                </a:lnTo>
                <a:lnTo>
                  <a:pt x="273" y="208"/>
                </a:lnTo>
                <a:lnTo>
                  <a:pt x="439" y="103"/>
                </a:lnTo>
                <a:lnTo>
                  <a:pt x="273" y="0"/>
                </a:lnTo>
                <a:lnTo>
                  <a:pt x="273" y="88"/>
                </a:lnTo>
                <a:lnTo>
                  <a:pt x="0" y="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6851"/>
          <p:cNvSpPr/>
          <p:nvPr>
            <p:custDataLst>
              <p:tags r:id="rId4"/>
            </p:custDataLst>
          </p:nvPr>
        </p:nvSpPr>
        <p:spPr bwMode="auto">
          <a:xfrm>
            <a:off x="4426821" y="4469773"/>
            <a:ext cx="478055" cy="226504"/>
          </a:xfrm>
          <a:custGeom>
            <a:avLst/>
            <a:gdLst>
              <a:gd name="T0" fmla="*/ 439 w 439"/>
              <a:gd name="T1" fmla="*/ 88 h 208"/>
              <a:gd name="T2" fmla="*/ 439 w 439"/>
              <a:gd name="T3" fmla="*/ 118 h 208"/>
              <a:gd name="T4" fmla="*/ 165 w 439"/>
              <a:gd name="T5" fmla="*/ 118 h 208"/>
              <a:gd name="T6" fmla="*/ 165 w 439"/>
              <a:gd name="T7" fmla="*/ 208 h 208"/>
              <a:gd name="T8" fmla="*/ 0 w 439"/>
              <a:gd name="T9" fmla="*/ 103 h 208"/>
              <a:gd name="T10" fmla="*/ 165 w 439"/>
              <a:gd name="T11" fmla="*/ 0 h 208"/>
              <a:gd name="T12" fmla="*/ 165 w 439"/>
              <a:gd name="T13" fmla="*/ 88 h 208"/>
              <a:gd name="T14" fmla="*/ 439 w 439"/>
              <a:gd name="T15" fmla="*/ 8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208">
                <a:moveTo>
                  <a:pt x="439" y="88"/>
                </a:moveTo>
                <a:lnTo>
                  <a:pt x="439" y="118"/>
                </a:lnTo>
                <a:lnTo>
                  <a:pt x="165" y="118"/>
                </a:lnTo>
                <a:lnTo>
                  <a:pt x="165" y="208"/>
                </a:lnTo>
                <a:lnTo>
                  <a:pt x="0" y="103"/>
                </a:lnTo>
                <a:lnTo>
                  <a:pt x="165" y="0"/>
                </a:lnTo>
                <a:lnTo>
                  <a:pt x="165" y="88"/>
                </a:lnTo>
                <a:lnTo>
                  <a:pt x="439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5"/>
            </p:custDataLst>
          </p:nvPr>
        </p:nvSpPr>
        <p:spPr>
          <a:xfrm>
            <a:off x="10388602" y="192447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54985" y="1919963"/>
            <a:ext cx="2697136" cy="3526769"/>
            <a:chOff x="4754985" y="2153427"/>
            <a:chExt cx="2697136" cy="3526769"/>
          </a:xfrm>
        </p:grpSpPr>
        <p:sp>
          <p:nvSpPr>
            <p:cNvPr id="79" name="Freeform 78"/>
            <p:cNvSpPr/>
            <p:nvPr>
              <p:custDataLst>
                <p:tags r:id="rId11"/>
              </p:custDataLst>
            </p:nvPr>
          </p:nvSpPr>
          <p:spPr bwMode="auto">
            <a:xfrm>
              <a:off x="4807460" y="3896065"/>
              <a:ext cx="1295253" cy="1784131"/>
            </a:xfrm>
            <a:custGeom>
              <a:avLst/>
              <a:gdLst>
                <a:gd name="connsiteX0" fmla="*/ 1295252 w 1295253"/>
                <a:gd name="connsiteY0" fmla="*/ 0 h 1784131"/>
                <a:gd name="connsiteX1" fmla="*/ 1295252 w 1295253"/>
                <a:gd name="connsiteY1" fmla="*/ 3485 h 1784131"/>
                <a:gd name="connsiteX2" fmla="*/ 1295252 w 1295253"/>
                <a:gd name="connsiteY2" fmla="*/ 9020 h 1784131"/>
                <a:gd name="connsiteX3" fmla="*/ 1295253 w 1295253"/>
                <a:gd name="connsiteY3" fmla="*/ 9020 h 1784131"/>
                <a:gd name="connsiteX4" fmla="*/ 1295253 w 1295253"/>
                <a:gd name="connsiteY4" fmla="*/ 1784130 h 1784131"/>
                <a:gd name="connsiteX5" fmla="*/ 1295252 w 1295253"/>
                <a:gd name="connsiteY5" fmla="*/ 1784129 h 1784131"/>
                <a:gd name="connsiteX6" fmla="*/ 1295252 w 1295253"/>
                <a:gd name="connsiteY6" fmla="*/ 1784131 h 1784131"/>
                <a:gd name="connsiteX7" fmla="*/ 1289916 w 1295253"/>
                <a:gd name="connsiteY7" fmla="*/ 1779839 h 1784131"/>
                <a:gd name="connsiteX8" fmla="*/ 1289264 w 1295253"/>
                <a:gd name="connsiteY8" fmla="*/ 1779305 h 1784131"/>
                <a:gd name="connsiteX9" fmla="*/ 1285709 w 1295253"/>
                <a:gd name="connsiteY9" fmla="*/ 1776442 h 1784131"/>
                <a:gd name="connsiteX10" fmla="*/ 1278981 w 1295253"/>
                <a:gd name="connsiteY10" fmla="*/ 1770899 h 1784131"/>
                <a:gd name="connsiteX11" fmla="*/ 1274454 w 1295253"/>
                <a:gd name="connsiteY11" fmla="*/ 1767198 h 1784131"/>
                <a:gd name="connsiteX12" fmla="*/ 1271339 w 1295253"/>
                <a:gd name="connsiteY12" fmla="*/ 1764603 h 1784131"/>
                <a:gd name="connsiteX13" fmla="*/ 1258397 w 1295253"/>
                <a:gd name="connsiteY13" fmla="*/ 1753940 h 1784131"/>
                <a:gd name="connsiteX14" fmla="*/ 924699 w 1295253"/>
                <a:gd name="connsiteY14" fmla="*/ 1448778 h 1784131"/>
                <a:gd name="connsiteX15" fmla="*/ 885343 w 1295253"/>
                <a:gd name="connsiteY15" fmla="*/ 1408842 h 1784131"/>
                <a:gd name="connsiteX16" fmla="*/ 884367 w 1295253"/>
                <a:gd name="connsiteY16" fmla="*/ 1407885 h 1784131"/>
                <a:gd name="connsiteX17" fmla="*/ 883417 w 1295253"/>
                <a:gd name="connsiteY17" fmla="*/ 1406888 h 1784131"/>
                <a:gd name="connsiteX18" fmla="*/ 832405 w 1295253"/>
                <a:gd name="connsiteY18" fmla="*/ 1355125 h 1784131"/>
                <a:gd name="connsiteX19" fmla="*/ 794341 w 1295253"/>
                <a:gd name="connsiteY19" fmla="*/ 1313361 h 1784131"/>
                <a:gd name="connsiteX20" fmla="*/ 742842 w 1295253"/>
                <a:gd name="connsiteY20" fmla="*/ 1259289 h 1784131"/>
                <a:gd name="connsiteX21" fmla="*/ 685733 w 1295253"/>
                <a:gd name="connsiteY21" fmla="*/ 1194198 h 1784131"/>
                <a:gd name="connsiteX22" fmla="*/ 638119 w 1295253"/>
                <a:gd name="connsiteY22" fmla="*/ 1141956 h 1784131"/>
                <a:gd name="connsiteX23" fmla="*/ 619297 w 1295253"/>
                <a:gd name="connsiteY23" fmla="*/ 1118475 h 1784131"/>
                <a:gd name="connsiteX24" fmla="*/ 596804 w 1295253"/>
                <a:gd name="connsiteY24" fmla="*/ 1092837 h 1784131"/>
                <a:gd name="connsiteX25" fmla="*/ 452796 w 1295253"/>
                <a:gd name="connsiteY25" fmla="*/ 911354 h 1784131"/>
                <a:gd name="connsiteX26" fmla="*/ 453050 w 1295253"/>
                <a:gd name="connsiteY26" fmla="*/ 911076 h 1784131"/>
                <a:gd name="connsiteX27" fmla="*/ 444115 w 1295253"/>
                <a:gd name="connsiteY27" fmla="*/ 899929 h 1784131"/>
                <a:gd name="connsiteX28" fmla="*/ 120377 w 1295253"/>
                <a:gd name="connsiteY28" fmla="*/ 356324 h 1784131"/>
                <a:gd name="connsiteX29" fmla="*/ 0 w 1295253"/>
                <a:gd name="connsiteY29" fmla="*/ 9020 h 1784131"/>
                <a:gd name="connsiteX30" fmla="*/ 1286485 w 1295253"/>
                <a:gd name="connsiteY30" fmla="*/ 9020 h 178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5253" h="1784131">
                  <a:moveTo>
                    <a:pt x="1295252" y="0"/>
                  </a:moveTo>
                  <a:cubicBezTo>
                    <a:pt x="1295252" y="0"/>
                    <a:pt x="1295252" y="0"/>
                    <a:pt x="1295252" y="3485"/>
                  </a:cubicBezTo>
                  <a:lnTo>
                    <a:pt x="1295252" y="9020"/>
                  </a:lnTo>
                  <a:lnTo>
                    <a:pt x="1295253" y="9020"/>
                  </a:lnTo>
                  <a:cubicBezTo>
                    <a:pt x="1295253" y="9020"/>
                    <a:pt x="1295253" y="9020"/>
                    <a:pt x="1295253" y="1784130"/>
                  </a:cubicBezTo>
                  <a:lnTo>
                    <a:pt x="1295252" y="1784129"/>
                  </a:lnTo>
                  <a:lnTo>
                    <a:pt x="1295252" y="1784131"/>
                  </a:lnTo>
                  <a:cubicBezTo>
                    <a:pt x="1295252" y="1784131"/>
                    <a:pt x="1293428" y="1782681"/>
                    <a:pt x="1289916" y="1779839"/>
                  </a:cubicBezTo>
                  <a:lnTo>
                    <a:pt x="1289264" y="1779305"/>
                  </a:lnTo>
                  <a:lnTo>
                    <a:pt x="1285709" y="1776442"/>
                  </a:lnTo>
                  <a:lnTo>
                    <a:pt x="1278981" y="1770899"/>
                  </a:lnTo>
                  <a:lnTo>
                    <a:pt x="1274454" y="1767198"/>
                  </a:lnTo>
                  <a:lnTo>
                    <a:pt x="1271339" y="1764603"/>
                  </a:lnTo>
                  <a:lnTo>
                    <a:pt x="1258397" y="1753940"/>
                  </a:lnTo>
                  <a:cubicBezTo>
                    <a:pt x="1199173" y="1704561"/>
                    <a:pt x="1074176" y="1596976"/>
                    <a:pt x="924699" y="1448778"/>
                  </a:cubicBezTo>
                  <a:lnTo>
                    <a:pt x="885343" y="1408842"/>
                  </a:lnTo>
                  <a:lnTo>
                    <a:pt x="884367" y="1407885"/>
                  </a:lnTo>
                  <a:lnTo>
                    <a:pt x="883417" y="1406888"/>
                  </a:lnTo>
                  <a:lnTo>
                    <a:pt x="832405" y="1355125"/>
                  </a:lnTo>
                  <a:lnTo>
                    <a:pt x="794341" y="1313361"/>
                  </a:lnTo>
                  <a:lnTo>
                    <a:pt x="742842" y="1259289"/>
                  </a:lnTo>
                  <a:lnTo>
                    <a:pt x="685733" y="1194198"/>
                  </a:lnTo>
                  <a:lnTo>
                    <a:pt x="638119" y="1141956"/>
                  </a:lnTo>
                  <a:lnTo>
                    <a:pt x="619297" y="1118475"/>
                  </a:lnTo>
                  <a:lnTo>
                    <a:pt x="596804" y="1092837"/>
                  </a:lnTo>
                  <a:cubicBezTo>
                    <a:pt x="548099" y="1034691"/>
                    <a:pt x="499733" y="974039"/>
                    <a:pt x="452796" y="911354"/>
                  </a:cubicBezTo>
                  <a:lnTo>
                    <a:pt x="453050" y="911076"/>
                  </a:lnTo>
                  <a:lnTo>
                    <a:pt x="444115" y="899929"/>
                  </a:lnTo>
                  <a:cubicBezTo>
                    <a:pt x="318397" y="730460"/>
                    <a:pt x="203437" y="546256"/>
                    <a:pt x="120377" y="356324"/>
                  </a:cubicBezTo>
                  <a:cubicBezTo>
                    <a:pt x="67411" y="235733"/>
                    <a:pt x="26483" y="119965"/>
                    <a:pt x="0" y="9020"/>
                  </a:cubicBezTo>
                  <a:lnTo>
                    <a:pt x="1286485" y="902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73"/>
            <p:cNvSpPr/>
            <p:nvPr>
              <p:custDataLst>
                <p:tags r:id="rId12"/>
              </p:custDataLst>
            </p:nvPr>
          </p:nvSpPr>
          <p:spPr bwMode="auto">
            <a:xfrm>
              <a:off x="4754985" y="2153427"/>
              <a:ext cx="1347728" cy="2132297"/>
            </a:xfrm>
            <a:custGeom>
              <a:avLst/>
              <a:gdLst>
                <a:gd name="connsiteX0" fmla="*/ 1345319 w 1347728"/>
                <a:gd name="connsiteY0" fmla="*/ 0 h 2132297"/>
                <a:gd name="connsiteX1" fmla="*/ 1347727 w 1347728"/>
                <a:gd name="connsiteY1" fmla="*/ 0 h 2132297"/>
                <a:gd name="connsiteX2" fmla="*/ 1347728 w 1347728"/>
                <a:gd name="connsiteY2" fmla="*/ 0 h 2132297"/>
                <a:gd name="connsiteX3" fmla="*/ 1347728 w 1347728"/>
                <a:gd name="connsiteY3" fmla="*/ 1730011 h 2132297"/>
                <a:gd name="connsiteX4" fmla="*/ 1347727 w 1347728"/>
                <a:gd name="connsiteY4" fmla="*/ 1730010 h 2132297"/>
                <a:gd name="connsiteX5" fmla="*/ 1347727 w 1347728"/>
                <a:gd name="connsiteY5" fmla="*/ 1751616 h 2132297"/>
                <a:gd name="connsiteX6" fmla="*/ 967215 w 1347728"/>
                <a:gd name="connsiteY6" fmla="*/ 1751616 h 2132297"/>
                <a:gd name="connsiteX7" fmla="*/ 1000931 w 1347728"/>
                <a:gd name="connsiteY7" fmla="*/ 1876903 h 2132297"/>
                <a:gd name="connsiteX8" fmla="*/ 745651 w 1347728"/>
                <a:gd name="connsiteY8" fmla="*/ 2132297 h 2132297"/>
                <a:gd name="connsiteX9" fmla="*/ 487962 w 1347728"/>
                <a:gd name="connsiteY9" fmla="*/ 1876903 h 2132297"/>
                <a:gd name="connsiteX10" fmla="*/ 521679 w 1347728"/>
                <a:gd name="connsiteY10" fmla="*/ 1751616 h 2132297"/>
                <a:gd name="connsiteX11" fmla="*/ 52059 w 1347728"/>
                <a:gd name="connsiteY11" fmla="*/ 1751616 h 2132297"/>
                <a:gd name="connsiteX12" fmla="*/ 112996 w 1347728"/>
                <a:gd name="connsiteY12" fmla="*/ 800807 h 2132297"/>
                <a:gd name="connsiteX13" fmla="*/ 157046 w 1347728"/>
                <a:gd name="connsiteY13" fmla="*/ 714666 h 2132297"/>
                <a:gd name="connsiteX14" fmla="*/ 155301 w 1347728"/>
                <a:gd name="connsiteY14" fmla="*/ 713208 h 2132297"/>
                <a:gd name="connsiteX15" fmla="*/ 169790 w 1347728"/>
                <a:gd name="connsiteY15" fmla="*/ 689745 h 2132297"/>
                <a:gd name="connsiteX16" fmla="*/ 190574 w 1347728"/>
                <a:gd name="connsiteY16" fmla="*/ 649101 h 2132297"/>
                <a:gd name="connsiteX17" fmla="*/ 244285 w 1347728"/>
                <a:gd name="connsiteY17" fmla="*/ 569107 h 2132297"/>
                <a:gd name="connsiteX18" fmla="*/ 256477 w 1347728"/>
                <a:gd name="connsiteY18" fmla="*/ 549363 h 2132297"/>
                <a:gd name="connsiteX19" fmla="*/ 262751 w 1347728"/>
                <a:gd name="connsiteY19" fmla="*/ 541603 h 2132297"/>
                <a:gd name="connsiteX20" fmla="*/ 283562 w 1347728"/>
                <a:gd name="connsiteY20" fmla="*/ 510609 h 2132297"/>
                <a:gd name="connsiteX21" fmla="*/ 383607 w 1347728"/>
                <a:gd name="connsiteY21" fmla="*/ 392148 h 2132297"/>
                <a:gd name="connsiteX22" fmla="*/ 388969 w 1347728"/>
                <a:gd name="connsiteY22" fmla="*/ 385518 h 2132297"/>
                <a:gd name="connsiteX23" fmla="*/ 1345319 w 1347728"/>
                <a:gd name="connsiteY23" fmla="*/ 0 h 213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7728" h="2132297">
                  <a:moveTo>
                    <a:pt x="1345319" y="0"/>
                  </a:moveTo>
                  <a:cubicBezTo>
                    <a:pt x="1345319" y="0"/>
                    <a:pt x="1345319" y="0"/>
                    <a:pt x="1347727" y="0"/>
                  </a:cubicBezTo>
                  <a:lnTo>
                    <a:pt x="1347728" y="0"/>
                  </a:lnTo>
                  <a:cubicBezTo>
                    <a:pt x="1347728" y="0"/>
                    <a:pt x="1347728" y="0"/>
                    <a:pt x="1347728" y="1730011"/>
                  </a:cubicBezTo>
                  <a:lnTo>
                    <a:pt x="1347727" y="1730010"/>
                  </a:lnTo>
                  <a:lnTo>
                    <a:pt x="1347727" y="1751616"/>
                  </a:lnTo>
                  <a:cubicBezTo>
                    <a:pt x="1347727" y="1751616"/>
                    <a:pt x="1347727" y="1751616"/>
                    <a:pt x="967215" y="1751616"/>
                  </a:cubicBezTo>
                  <a:cubicBezTo>
                    <a:pt x="988890" y="1790166"/>
                    <a:pt x="1000931" y="1831125"/>
                    <a:pt x="1000931" y="1876903"/>
                  </a:cubicBezTo>
                  <a:cubicBezTo>
                    <a:pt x="1000931" y="2019057"/>
                    <a:pt x="885333" y="2132297"/>
                    <a:pt x="745651" y="2132297"/>
                  </a:cubicBezTo>
                  <a:cubicBezTo>
                    <a:pt x="603561" y="2132297"/>
                    <a:pt x="487962" y="2019057"/>
                    <a:pt x="487962" y="1876903"/>
                  </a:cubicBezTo>
                  <a:cubicBezTo>
                    <a:pt x="487962" y="1831125"/>
                    <a:pt x="500004" y="1790166"/>
                    <a:pt x="521679" y="1751616"/>
                  </a:cubicBezTo>
                  <a:cubicBezTo>
                    <a:pt x="521679" y="1751616"/>
                    <a:pt x="521679" y="1751616"/>
                    <a:pt x="52059" y="1751616"/>
                  </a:cubicBezTo>
                  <a:cubicBezTo>
                    <a:pt x="-41263" y="1382680"/>
                    <a:pt x="-1940" y="1064568"/>
                    <a:pt x="112996" y="800807"/>
                  </a:cubicBezTo>
                  <a:lnTo>
                    <a:pt x="157046" y="714666"/>
                  </a:lnTo>
                  <a:lnTo>
                    <a:pt x="155301" y="713208"/>
                  </a:lnTo>
                  <a:lnTo>
                    <a:pt x="169790" y="689745"/>
                  </a:lnTo>
                  <a:lnTo>
                    <a:pt x="190574" y="649101"/>
                  </a:lnTo>
                  <a:lnTo>
                    <a:pt x="244285" y="569107"/>
                  </a:lnTo>
                  <a:lnTo>
                    <a:pt x="256477" y="549363"/>
                  </a:lnTo>
                  <a:lnTo>
                    <a:pt x="262751" y="541603"/>
                  </a:lnTo>
                  <a:lnTo>
                    <a:pt x="283562" y="510609"/>
                  </a:lnTo>
                  <a:lnTo>
                    <a:pt x="383607" y="392148"/>
                  </a:lnTo>
                  <a:lnTo>
                    <a:pt x="388969" y="385518"/>
                  </a:lnTo>
                  <a:cubicBezTo>
                    <a:pt x="728630" y="26504"/>
                    <a:pt x="1212827" y="0"/>
                    <a:pt x="1345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>
              <p:custDataLst>
                <p:tags r:id="rId13"/>
              </p:custDataLst>
            </p:nvPr>
          </p:nvSpPr>
          <p:spPr bwMode="auto">
            <a:xfrm>
              <a:off x="5718466" y="2153427"/>
              <a:ext cx="1733655" cy="1751659"/>
            </a:xfrm>
            <a:custGeom>
              <a:avLst/>
              <a:gdLst>
                <a:gd name="connsiteX0" fmla="*/ 384247 w 1733655"/>
                <a:gd name="connsiteY0" fmla="*/ 0 h 1751659"/>
                <a:gd name="connsiteX1" fmla="*/ 386659 w 1733655"/>
                <a:gd name="connsiteY1" fmla="*/ 0 h 1751659"/>
                <a:gd name="connsiteX2" fmla="*/ 1343949 w 1733655"/>
                <a:gd name="connsiteY2" fmla="*/ 385510 h 1751659"/>
                <a:gd name="connsiteX3" fmla="*/ 1733564 w 1733655"/>
                <a:gd name="connsiteY3" fmla="*/ 1333547 h 1751659"/>
                <a:gd name="connsiteX4" fmla="*/ 1733559 w 1733655"/>
                <a:gd name="connsiteY4" fmla="*/ 1333647 h 1751659"/>
                <a:gd name="connsiteX5" fmla="*/ 1733564 w 1733655"/>
                <a:gd name="connsiteY5" fmla="*/ 1333718 h 1751659"/>
                <a:gd name="connsiteX6" fmla="*/ 1681533 w 1733655"/>
                <a:gd name="connsiteY6" fmla="*/ 1751659 h 1751659"/>
                <a:gd name="connsiteX7" fmla="*/ 1678999 w 1733655"/>
                <a:gd name="connsiteY7" fmla="*/ 1751659 h 1751659"/>
                <a:gd name="connsiteX8" fmla="*/ 1672981 w 1733655"/>
                <a:gd name="connsiteY8" fmla="*/ 1751659 h 1751659"/>
                <a:gd name="connsiteX9" fmla="*/ 1661263 w 1733655"/>
                <a:gd name="connsiteY9" fmla="*/ 1751659 h 1751659"/>
                <a:gd name="connsiteX10" fmla="*/ 1641943 w 1733655"/>
                <a:gd name="connsiteY10" fmla="*/ 1751659 h 1751659"/>
                <a:gd name="connsiteX11" fmla="*/ 1613121 w 1733655"/>
                <a:gd name="connsiteY11" fmla="*/ 1751659 h 1751659"/>
                <a:gd name="connsiteX12" fmla="*/ 1572898 w 1733655"/>
                <a:gd name="connsiteY12" fmla="*/ 1751659 h 1751659"/>
                <a:gd name="connsiteX13" fmla="*/ 1519372 w 1733655"/>
                <a:gd name="connsiteY13" fmla="*/ 1751659 h 1751659"/>
                <a:gd name="connsiteX14" fmla="*/ 1450644 w 1733655"/>
                <a:gd name="connsiteY14" fmla="*/ 1751659 h 1751659"/>
                <a:gd name="connsiteX15" fmla="*/ 1364813 w 1733655"/>
                <a:gd name="connsiteY15" fmla="*/ 1751659 h 1751659"/>
                <a:gd name="connsiteX16" fmla="*/ 1259978 w 1733655"/>
                <a:gd name="connsiteY16" fmla="*/ 1751659 h 1751659"/>
                <a:gd name="connsiteX17" fmla="*/ 1134240 w 1733655"/>
                <a:gd name="connsiteY17" fmla="*/ 1751659 h 1751659"/>
                <a:gd name="connsiteX18" fmla="*/ 985699 w 1733655"/>
                <a:gd name="connsiteY18" fmla="*/ 1751659 h 1751659"/>
                <a:gd name="connsiteX19" fmla="*/ 812453 w 1733655"/>
                <a:gd name="connsiteY19" fmla="*/ 1751659 h 1751659"/>
                <a:gd name="connsiteX20" fmla="*/ 612602 w 1733655"/>
                <a:gd name="connsiteY20" fmla="*/ 1751659 h 1751659"/>
                <a:gd name="connsiteX21" fmla="*/ 502107 w 1733655"/>
                <a:gd name="connsiteY21" fmla="*/ 1751659 h 1751659"/>
                <a:gd name="connsiteX22" fmla="*/ 384247 w 1733655"/>
                <a:gd name="connsiteY22" fmla="*/ 1751659 h 1751659"/>
                <a:gd name="connsiteX23" fmla="*/ 384247 w 1733655"/>
                <a:gd name="connsiteY23" fmla="*/ 1101255 h 1751659"/>
                <a:gd name="connsiteX24" fmla="*/ 384247 w 1733655"/>
                <a:gd name="connsiteY24" fmla="*/ 1031687 h 1751659"/>
                <a:gd name="connsiteX25" fmla="*/ 354623 w 1733655"/>
                <a:gd name="connsiteY25" fmla="*/ 1047823 h 1751659"/>
                <a:gd name="connsiteX26" fmla="*/ 255263 w 1733655"/>
                <a:gd name="connsiteY26" fmla="*/ 1067954 h 1751659"/>
                <a:gd name="connsiteX27" fmla="*/ 0 w 1733655"/>
                <a:gd name="connsiteY27" fmla="*/ 811789 h 1751659"/>
                <a:gd name="connsiteX28" fmla="*/ 255263 w 1733655"/>
                <a:gd name="connsiteY28" fmla="*/ 555624 h 1751659"/>
                <a:gd name="connsiteX29" fmla="*/ 354623 w 1733655"/>
                <a:gd name="connsiteY29" fmla="*/ 575755 h 1751659"/>
                <a:gd name="connsiteX30" fmla="*/ 384247 w 1733655"/>
                <a:gd name="connsiteY30" fmla="*/ 591891 h 1751659"/>
                <a:gd name="connsiteX31" fmla="*/ 384247 w 1733655"/>
                <a:gd name="connsiteY31" fmla="*/ 578184 h 1751659"/>
                <a:gd name="connsiteX32" fmla="*/ 384247 w 1733655"/>
                <a:gd name="connsiteY32" fmla="*/ 0 h 17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3655" h="1751659">
                  <a:moveTo>
                    <a:pt x="384247" y="0"/>
                  </a:moveTo>
                  <a:cubicBezTo>
                    <a:pt x="384247" y="0"/>
                    <a:pt x="384247" y="0"/>
                    <a:pt x="386659" y="0"/>
                  </a:cubicBezTo>
                  <a:cubicBezTo>
                    <a:pt x="519281" y="0"/>
                    <a:pt x="1003954" y="26504"/>
                    <a:pt x="1343949" y="385510"/>
                  </a:cubicBezTo>
                  <a:cubicBezTo>
                    <a:pt x="1566393" y="622237"/>
                    <a:pt x="1729156" y="940282"/>
                    <a:pt x="1733564" y="1333547"/>
                  </a:cubicBezTo>
                  <a:lnTo>
                    <a:pt x="1733559" y="1333647"/>
                  </a:lnTo>
                  <a:lnTo>
                    <a:pt x="1733564" y="1333718"/>
                  </a:lnTo>
                  <a:cubicBezTo>
                    <a:pt x="1735034" y="1464753"/>
                    <a:pt x="1718908" y="1604142"/>
                    <a:pt x="1681533" y="1751659"/>
                  </a:cubicBezTo>
                  <a:lnTo>
                    <a:pt x="1678999" y="1751659"/>
                  </a:lnTo>
                  <a:lnTo>
                    <a:pt x="1672981" y="1751659"/>
                  </a:lnTo>
                  <a:lnTo>
                    <a:pt x="1661263" y="1751659"/>
                  </a:lnTo>
                  <a:lnTo>
                    <a:pt x="1641943" y="1751659"/>
                  </a:lnTo>
                  <a:lnTo>
                    <a:pt x="1613121" y="1751659"/>
                  </a:lnTo>
                  <a:lnTo>
                    <a:pt x="1572898" y="1751659"/>
                  </a:lnTo>
                  <a:lnTo>
                    <a:pt x="1519372" y="1751659"/>
                  </a:lnTo>
                  <a:lnTo>
                    <a:pt x="1450644" y="1751659"/>
                  </a:lnTo>
                  <a:lnTo>
                    <a:pt x="1364813" y="1751659"/>
                  </a:lnTo>
                  <a:lnTo>
                    <a:pt x="1259978" y="1751659"/>
                  </a:lnTo>
                  <a:lnTo>
                    <a:pt x="1134240" y="1751659"/>
                  </a:lnTo>
                  <a:lnTo>
                    <a:pt x="985699" y="1751659"/>
                  </a:lnTo>
                  <a:lnTo>
                    <a:pt x="812453" y="1751659"/>
                  </a:lnTo>
                  <a:lnTo>
                    <a:pt x="612602" y="1751659"/>
                  </a:lnTo>
                  <a:lnTo>
                    <a:pt x="502107" y="1751659"/>
                  </a:lnTo>
                  <a:lnTo>
                    <a:pt x="384247" y="1751659"/>
                  </a:lnTo>
                  <a:cubicBezTo>
                    <a:pt x="384247" y="1751659"/>
                    <a:pt x="384247" y="1751659"/>
                    <a:pt x="384247" y="1101255"/>
                  </a:cubicBezTo>
                  <a:lnTo>
                    <a:pt x="384247" y="1031687"/>
                  </a:lnTo>
                  <a:lnTo>
                    <a:pt x="354623" y="1047823"/>
                  </a:lnTo>
                  <a:cubicBezTo>
                    <a:pt x="324083" y="1060786"/>
                    <a:pt x="290507" y="1067954"/>
                    <a:pt x="255263" y="1067954"/>
                  </a:cubicBezTo>
                  <a:cubicBezTo>
                    <a:pt x="114285" y="1067954"/>
                    <a:pt x="0" y="953265"/>
                    <a:pt x="0" y="811789"/>
                  </a:cubicBezTo>
                  <a:cubicBezTo>
                    <a:pt x="0" y="670313"/>
                    <a:pt x="114285" y="555624"/>
                    <a:pt x="255263" y="555624"/>
                  </a:cubicBezTo>
                  <a:cubicBezTo>
                    <a:pt x="290507" y="555624"/>
                    <a:pt x="324083" y="562792"/>
                    <a:pt x="354623" y="575755"/>
                  </a:cubicBezTo>
                  <a:lnTo>
                    <a:pt x="384247" y="591891"/>
                  </a:lnTo>
                  <a:lnTo>
                    <a:pt x="384247" y="578184"/>
                  </a:lnTo>
                  <a:cubicBezTo>
                    <a:pt x="384247" y="410545"/>
                    <a:pt x="384247" y="218958"/>
                    <a:pt x="384247" y="0"/>
                  </a:cubicBez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02713" y="3524446"/>
              <a:ext cx="1297057" cy="2155748"/>
            </a:xfrm>
            <a:custGeom>
              <a:avLst/>
              <a:gdLst>
                <a:gd name="connsiteX0" fmla="*/ 718884 w 1297057"/>
                <a:gd name="connsiteY0" fmla="*/ 0 h 2155748"/>
                <a:gd name="connsiteX1" fmla="*/ 974147 w 1297057"/>
                <a:gd name="connsiteY1" fmla="*/ 257067 h 2155748"/>
                <a:gd name="connsiteX2" fmla="*/ 954087 w 1297057"/>
                <a:gd name="connsiteY2" fmla="*/ 357129 h 2155748"/>
                <a:gd name="connsiteX3" fmla="*/ 941417 w 1297057"/>
                <a:gd name="connsiteY3" fmla="*/ 380638 h 2155748"/>
                <a:gd name="connsiteX4" fmla="*/ 1297057 w 1297057"/>
                <a:gd name="connsiteY4" fmla="*/ 380638 h 2155748"/>
                <a:gd name="connsiteX5" fmla="*/ 1176513 w 1297057"/>
                <a:gd name="connsiteY5" fmla="*/ 727942 h 2155748"/>
                <a:gd name="connsiteX6" fmla="*/ 949971 w 1297057"/>
                <a:gd name="connsiteY6" fmla="*/ 1133281 h 2155748"/>
                <a:gd name="connsiteX7" fmla="*/ 899582 w 1297057"/>
                <a:gd name="connsiteY7" fmla="*/ 1204736 h 2155748"/>
                <a:gd name="connsiteX8" fmla="*/ 900183 w 1297057"/>
                <a:gd name="connsiteY8" fmla="*/ 1205486 h 2155748"/>
                <a:gd name="connsiteX9" fmla="*/ 888296 w 1297057"/>
                <a:gd name="connsiteY9" fmla="*/ 1220740 h 2155748"/>
                <a:gd name="connsiteX10" fmla="*/ 860122 w 1297057"/>
                <a:gd name="connsiteY10" fmla="*/ 1260694 h 2155748"/>
                <a:gd name="connsiteX11" fmla="*/ 0 w 1297057"/>
                <a:gd name="connsiteY11" fmla="*/ 2155748 h 2155748"/>
                <a:gd name="connsiteX12" fmla="*/ 0 w 1297057"/>
                <a:gd name="connsiteY12" fmla="*/ 380638 h 2155748"/>
                <a:gd name="connsiteX13" fmla="*/ 496352 w 1297057"/>
                <a:gd name="connsiteY13" fmla="*/ 380638 h 2155748"/>
                <a:gd name="connsiteX14" fmla="*/ 483681 w 1297057"/>
                <a:gd name="connsiteY14" fmla="*/ 357129 h 2155748"/>
                <a:gd name="connsiteX15" fmla="*/ 463621 w 1297057"/>
                <a:gd name="connsiteY15" fmla="*/ 257067 h 2155748"/>
                <a:gd name="connsiteX16" fmla="*/ 718884 w 1297057"/>
                <a:gd name="connsiteY16" fmla="*/ 0 h 215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7057" h="2155748">
                  <a:moveTo>
                    <a:pt x="718884" y="0"/>
                  </a:moveTo>
                  <a:cubicBezTo>
                    <a:pt x="859862" y="0"/>
                    <a:pt x="974147" y="115093"/>
                    <a:pt x="974147" y="257067"/>
                  </a:cubicBezTo>
                  <a:cubicBezTo>
                    <a:pt x="974147" y="292561"/>
                    <a:pt x="967004" y="326374"/>
                    <a:pt x="954087" y="357129"/>
                  </a:cubicBezTo>
                  <a:lnTo>
                    <a:pt x="941417" y="380638"/>
                  </a:lnTo>
                  <a:lnTo>
                    <a:pt x="1297057" y="380638"/>
                  </a:lnTo>
                  <a:cubicBezTo>
                    <a:pt x="1270537" y="491583"/>
                    <a:pt x="1229552" y="607351"/>
                    <a:pt x="1176513" y="727942"/>
                  </a:cubicBezTo>
                  <a:cubicBezTo>
                    <a:pt x="1115487" y="867226"/>
                    <a:pt x="1037171" y="1003541"/>
                    <a:pt x="949971" y="1133281"/>
                  </a:cubicBezTo>
                  <a:lnTo>
                    <a:pt x="899582" y="1204736"/>
                  </a:lnTo>
                  <a:lnTo>
                    <a:pt x="900183" y="1205486"/>
                  </a:lnTo>
                  <a:lnTo>
                    <a:pt x="888296" y="1220740"/>
                  </a:lnTo>
                  <a:lnTo>
                    <a:pt x="860122" y="1260694"/>
                  </a:lnTo>
                  <a:cubicBezTo>
                    <a:pt x="491369" y="1760509"/>
                    <a:pt x="25314" y="2135851"/>
                    <a:pt x="0" y="2155748"/>
                  </a:cubicBezTo>
                  <a:cubicBezTo>
                    <a:pt x="0" y="2155748"/>
                    <a:pt x="0" y="2155748"/>
                    <a:pt x="0" y="380638"/>
                  </a:cubicBezTo>
                  <a:lnTo>
                    <a:pt x="496352" y="380638"/>
                  </a:lnTo>
                  <a:lnTo>
                    <a:pt x="483681" y="357129"/>
                  </a:lnTo>
                  <a:cubicBezTo>
                    <a:pt x="470764" y="326374"/>
                    <a:pt x="463621" y="292561"/>
                    <a:pt x="463621" y="257067"/>
                  </a:cubicBezTo>
                  <a:cubicBezTo>
                    <a:pt x="463621" y="115093"/>
                    <a:pt x="577906" y="0"/>
                    <a:pt x="7188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683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52983" y="4577968"/>
              <a:ext cx="512329" cy="5141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5189646" y="3032562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5504021" y="4532891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6537374" y="27812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557549" y="4147415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TextBox 83"/>
          <p:cNvSpPr txBox="1"/>
          <p:nvPr>
            <p:custDataLst>
              <p:tags r:id="rId6"/>
            </p:custDataLst>
          </p:nvPr>
        </p:nvSpPr>
        <p:spPr>
          <a:xfrm>
            <a:off x="8307705" y="22713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类目准入</a:t>
            </a:r>
          </a:p>
        </p:txBody>
      </p:sp>
      <p:grpSp>
        <p:nvGrpSpPr>
          <p:cNvPr id="87" name="Group 86"/>
          <p:cNvGrpSpPr/>
          <p:nvPr/>
        </p:nvGrpSpPr>
        <p:grpSpPr>
          <a:xfrm flipH="1">
            <a:off x="1328346" y="2068883"/>
            <a:ext cx="3479055" cy="662664"/>
            <a:chOff x="5141474" y="2399125"/>
            <a:chExt cx="3479055" cy="662664"/>
          </a:xfrm>
        </p:grpSpPr>
        <p:sp>
          <p:nvSpPr>
            <p:cNvPr id="88" name="TextBox 87"/>
            <p:cNvSpPr txBox="1"/>
            <p:nvPr>
              <p:custDataLst>
                <p:tags r:id="rId9"/>
              </p:custDataLst>
            </p:nvPr>
          </p:nvSpPr>
          <p:spPr>
            <a:xfrm>
              <a:off x="5931990" y="2601414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市场情况</a:t>
              </a:r>
              <a:endPara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10"/>
              </p:custDataLst>
            </p:nvPr>
          </p:nvSpPr>
          <p:spPr>
            <a:xfrm>
              <a:off x="5141474" y="2399125"/>
              <a:ext cx="3479055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TextBox 92"/>
          <p:cNvSpPr txBox="1"/>
          <p:nvPr>
            <p:custDataLst>
              <p:tags r:id="rId7"/>
            </p:custDataLst>
          </p:nvPr>
        </p:nvSpPr>
        <p:spPr>
          <a:xfrm flipH="1">
            <a:off x="2844165" y="43688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</a:pPr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竞争情况</a:t>
            </a:r>
          </a:p>
        </p:txBody>
      </p:sp>
      <p:sp>
        <p:nvSpPr>
          <p:cNvPr id="96" name="TextBox 95"/>
          <p:cNvSpPr txBox="1"/>
          <p:nvPr>
            <p:custDataLst>
              <p:tags r:id="rId8"/>
            </p:custDataLst>
          </p:nvPr>
        </p:nvSpPr>
        <p:spPr>
          <a:xfrm>
            <a:off x="7948930" y="43688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产品可操作性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506470" y="515747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消费者定位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075" y="2277110"/>
            <a:ext cx="1026160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商家分析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用户画像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，结合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自身店铺特点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经营优势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进而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选定服务人群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就是消费者定位</a:t>
            </a:r>
          </a:p>
          <a:p>
            <a:pPr indent="304800">
              <a:lnSpc>
                <a:spcPct val="150000"/>
              </a:lnSpc>
            </a:pP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ctr">
              <a:lnSpc>
                <a:spcPct val="150000"/>
              </a:lnSpc>
            </a:pP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服务的人群越宽泛，竞争越大，粘性度越低；</a:t>
            </a:r>
          </a:p>
          <a:p>
            <a:pPr indent="304800" algn="ctr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服务的人群越有针对性，那么他们的回购率和粘性度越高。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81965" y="12687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6070">
              <a:buClrTx/>
              <a:buSzTx/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（2）消费需求细分与定位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10055" y="3068955"/>
            <a:ext cx="340360" cy="9645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马斯洛理论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2764790" y="1268095"/>
          <a:ext cx="7397750" cy="525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2609850" y="2887663"/>
            <a:ext cx="1574800" cy="10826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666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dirty="0">
              <a:solidFill>
                <a:srgbClr val="F8F8F8"/>
              </a:solidFill>
              <a:latin typeface="微软雅黑" panose="020B0503020204020204" pitchFamily="34" charset="-122"/>
              <a:ea typeface="+mj-ea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08685"/>
            <a:ext cx="5890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buClrTx/>
              <a:buSzTx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影响电商市场定位的微观要素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310" y="1816100"/>
            <a:ext cx="6084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.根据产品特点进行细分和定位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24180" y="2700070"/>
            <a:ext cx="1535793" cy="1535793"/>
            <a:chOff x="2856410" y="1314993"/>
            <a:chExt cx="1152000" cy="1152000"/>
          </a:xfrm>
        </p:grpSpPr>
        <p:sp>
          <p:nvSpPr>
            <p:cNvPr id="10" name="矩形 9"/>
            <p:cNvSpPr/>
            <p:nvPr>
              <p:custDataLst>
                <p:tags r:id="rId21"/>
              </p:custDataLst>
            </p:nvPr>
          </p:nvSpPr>
          <p:spPr>
            <a:xfrm>
              <a:off x="2856410" y="1314993"/>
              <a:ext cx="1152000" cy="115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22"/>
              </p:custDataLst>
            </p:nvPr>
          </p:nvSpPr>
          <p:spPr>
            <a:xfrm>
              <a:off x="2946410" y="1404993"/>
              <a:ext cx="972000" cy="9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23"/>
              </p:custDataLst>
            </p:nvPr>
          </p:nvSpPr>
          <p:spPr>
            <a:xfrm>
              <a:off x="2969269" y="1404993"/>
              <a:ext cx="348941" cy="500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735" dirty="0">
                  <a:solidFill>
                    <a:schemeClr val="bg1"/>
                  </a:solidFill>
                  <a:latin typeface="+mn-ea"/>
                </a:rPr>
                <a:t>1</a:t>
              </a:r>
              <a:endParaRPr lang="zh-CN" altLang="en-US" sz="373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87563" y="2700070"/>
            <a:ext cx="1535793" cy="1535793"/>
            <a:chOff x="4254136" y="1314993"/>
            <a:chExt cx="1152000" cy="1152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矩形 13"/>
            <p:cNvSpPr/>
            <p:nvPr>
              <p:custDataLst>
                <p:tags r:id="rId18"/>
              </p:custDataLst>
            </p:nvPr>
          </p:nvSpPr>
          <p:spPr>
            <a:xfrm>
              <a:off x="4254136" y="1314993"/>
              <a:ext cx="1152000" cy="115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9"/>
              </p:custDataLst>
            </p:nvPr>
          </p:nvSpPr>
          <p:spPr>
            <a:xfrm>
              <a:off x="4344136" y="1404993"/>
              <a:ext cx="972000" cy="9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20"/>
              </p:custDataLst>
            </p:nvPr>
          </p:nvSpPr>
          <p:spPr>
            <a:xfrm>
              <a:off x="4944335" y="1410083"/>
              <a:ext cx="348941" cy="50015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735" dirty="0">
                  <a:solidFill>
                    <a:schemeClr val="bg1"/>
                  </a:solidFill>
                  <a:latin typeface="+mn-ea"/>
                </a:rPr>
                <a:t>2</a:t>
              </a:r>
              <a:endParaRPr lang="zh-CN" altLang="en-US" sz="373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24180" y="4563453"/>
            <a:ext cx="1535793" cy="1535792"/>
            <a:chOff x="2856410" y="2712719"/>
            <a:chExt cx="1152000" cy="1152000"/>
          </a:xfrm>
          <a:solidFill>
            <a:schemeClr val="accent3">
              <a:lumMod val="75000"/>
            </a:schemeClr>
          </a:solidFill>
        </p:grpSpPr>
        <p:sp>
          <p:nvSpPr>
            <p:cNvPr id="18" name="矩形 17"/>
            <p:cNvSpPr/>
            <p:nvPr>
              <p:custDataLst>
                <p:tags r:id="rId15"/>
              </p:custDataLst>
            </p:nvPr>
          </p:nvSpPr>
          <p:spPr>
            <a:xfrm>
              <a:off x="2856410" y="2712719"/>
              <a:ext cx="1152000" cy="115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6"/>
              </p:custDataLst>
            </p:nvPr>
          </p:nvSpPr>
          <p:spPr>
            <a:xfrm>
              <a:off x="2946410" y="2802719"/>
              <a:ext cx="972000" cy="9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7"/>
              </p:custDataLst>
            </p:nvPr>
          </p:nvSpPr>
          <p:spPr>
            <a:xfrm>
              <a:off x="2969269" y="3251499"/>
              <a:ext cx="348941" cy="50015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735" dirty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373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87563" y="4563453"/>
            <a:ext cx="1535793" cy="1535792"/>
            <a:chOff x="4254136" y="2712719"/>
            <a:chExt cx="1152000" cy="1152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" name="矩形 21"/>
            <p:cNvSpPr/>
            <p:nvPr>
              <p:custDataLst>
                <p:tags r:id="rId12"/>
              </p:custDataLst>
            </p:nvPr>
          </p:nvSpPr>
          <p:spPr>
            <a:xfrm>
              <a:off x="4254136" y="2712719"/>
              <a:ext cx="1152000" cy="115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>
              <a:off x="4344136" y="2802719"/>
              <a:ext cx="972000" cy="9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4"/>
              </p:custDataLst>
            </p:nvPr>
          </p:nvSpPr>
          <p:spPr>
            <a:xfrm>
              <a:off x="4944335" y="3229281"/>
              <a:ext cx="348941" cy="50015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735" dirty="0">
                  <a:solidFill>
                    <a:schemeClr val="bg1"/>
                  </a:solidFill>
                  <a:latin typeface="+mn-ea"/>
                </a:rPr>
                <a:t>4</a:t>
              </a:r>
              <a:endParaRPr lang="zh-CN" altLang="en-US" sz="373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35889" y="3511779"/>
            <a:ext cx="1775760" cy="1775760"/>
            <a:chOff x="3465273" y="1923856"/>
            <a:chExt cx="1332000" cy="1332000"/>
          </a:xfrm>
        </p:grpSpPr>
        <p:sp>
          <p:nvSpPr>
            <p:cNvPr id="26" name="椭圆 25"/>
            <p:cNvSpPr/>
            <p:nvPr>
              <p:custDataLst>
                <p:tags r:id="rId10"/>
              </p:custDataLst>
            </p:nvPr>
          </p:nvSpPr>
          <p:spPr>
            <a:xfrm>
              <a:off x="3465273" y="1923856"/>
              <a:ext cx="1332000" cy="133200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3605421" y="2254993"/>
              <a:ext cx="1051702" cy="483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ea"/>
                </a:rPr>
                <a:t>产品类型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81114" y="2700072"/>
            <a:ext cx="2977778" cy="398780"/>
            <a:chOff x="5243359" y="1010093"/>
            <a:chExt cx="2233635" cy="299126"/>
          </a:xfrm>
        </p:grpSpPr>
        <p:sp>
          <p:nvSpPr>
            <p:cNvPr id="29" name="矩形 28"/>
            <p:cNvSpPr/>
            <p:nvPr>
              <p:custDataLst>
                <p:tags r:id="rId8"/>
              </p:custDataLst>
            </p:nvPr>
          </p:nvSpPr>
          <p:spPr bwMode="auto">
            <a:xfrm>
              <a:off x="5243359" y="1057718"/>
              <a:ext cx="180000" cy="180000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/>
            <a:lstStyle/>
            <a:p>
              <a:pPr defTabSz="1219200"/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31" name="TextBox 35"/>
            <p:cNvSpPr txBox="1"/>
            <p:nvPr>
              <p:custDataLst>
                <p:tags r:id="rId9"/>
              </p:custDataLst>
            </p:nvPr>
          </p:nvSpPr>
          <p:spPr>
            <a:xfrm>
              <a:off x="5469832" y="1010093"/>
              <a:ext cx="2007162" cy="299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主打产品</a:t>
              </a:r>
              <a:endParaRPr lang="zh-CN" altLang="en-US" b="1" dirty="0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281114" y="4563457"/>
            <a:ext cx="2977778" cy="398781"/>
            <a:chOff x="5243359" y="1010094"/>
            <a:chExt cx="2233635" cy="299126"/>
          </a:xfrm>
        </p:grpSpPr>
        <p:sp>
          <p:nvSpPr>
            <p:cNvPr id="34" name="矩形 33"/>
            <p:cNvSpPr/>
            <p:nvPr>
              <p:custDataLst>
                <p:tags r:id="rId6"/>
              </p:custDataLst>
            </p:nvPr>
          </p:nvSpPr>
          <p:spPr bwMode="auto">
            <a:xfrm>
              <a:off x="5243359" y="1057718"/>
              <a:ext cx="180000" cy="1800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/>
            <a:lstStyle/>
            <a:p>
              <a:pPr defTabSz="1219200"/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7"/>
              </p:custDataLst>
            </p:nvPr>
          </p:nvSpPr>
          <p:spPr>
            <a:xfrm>
              <a:off x="5469832" y="1010094"/>
              <a:ext cx="2007162" cy="299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活动产品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6533" y="2705119"/>
            <a:ext cx="3289317" cy="778677"/>
            <a:chOff x="5068138" y="1002868"/>
            <a:chExt cx="2467321" cy="584087"/>
          </a:xfrm>
        </p:grpSpPr>
        <p:sp>
          <p:nvSpPr>
            <p:cNvPr id="39" name="矩形 38"/>
            <p:cNvSpPr/>
            <p:nvPr>
              <p:custDataLst>
                <p:tags r:id="rId3"/>
              </p:custDataLst>
            </p:nvPr>
          </p:nvSpPr>
          <p:spPr bwMode="auto">
            <a:xfrm rot="5400000">
              <a:off x="7355459" y="1050676"/>
              <a:ext cx="180000" cy="180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/>
            <a:lstStyle/>
            <a:p>
              <a:pPr defTabSz="1219200"/>
              <a:endParaRPr lang="zh-CN" altLang="en-US" sz="2400">
                <a:ea typeface="宋体" panose="02010600030101010101" pitchFamily="2" charset="-122"/>
              </a:endParaRPr>
            </a:p>
          </p:txBody>
        </p:sp>
        <p:grpSp>
          <p:nvGrpSpPr>
            <p:cNvPr id="40" name="说明文字"/>
            <p:cNvGrpSpPr/>
            <p:nvPr/>
          </p:nvGrpSpPr>
          <p:grpSpPr>
            <a:xfrm>
              <a:off x="5068138" y="1002868"/>
              <a:ext cx="2245081" cy="584087"/>
              <a:chOff x="492681" y="1371564"/>
              <a:chExt cx="2327052" cy="605412"/>
            </a:xfrm>
          </p:grpSpPr>
          <p:sp>
            <p:nvSpPr>
              <p:cNvPr id="41" name="TextBox 3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05241" y="1371564"/>
                <a:ext cx="1908752" cy="31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引流产品</a:t>
                </a:r>
              </a:p>
            </p:txBody>
          </p:sp>
          <p:sp>
            <p:nvSpPr>
              <p:cNvPr id="42" name="TextBox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681" y="1619040"/>
                <a:ext cx="2327052" cy="357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zh-CN" altLang="en-US" sz="1600" dirty="0">
                  <a:latin typeface="+mn-ea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207164" y="4556922"/>
            <a:ext cx="2758686" cy="398779"/>
            <a:chOff x="5466165" y="1002868"/>
            <a:chExt cx="2069294" cy="299125"/>
          </a:xfrm>
        </p:grpSpPr>
        <p:sp>
          <p:nvSpPr>
            <p:cNvPr id="44" name="矩形 43"/>
            <p:cNvSpPr/>
            <p:nvPr>
              <p:custDataLst>
                <p:tags r:id="rId1"/>
              </p:custDataLst>
            </p:nvPr>
          </p:nvSpPr>
          <p:spPr bwMode="auto">
            <a:xfrm rot="5400000">
              <a:off x="7355459" y="1050676"/>
              <a:ext cx="180000" cy="180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/>
            <a:lstStyle/>
            <a:p>
              <a:pPr defTabSz="1219200"/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46" name="TextBox 35"/>
            <p:cNvSpPr txBox="1"/>
            <p:nvPr>
              <p:custDataLst>
                <p:tags r:id="rId2"/>
              </p:custDataLst>
            </p:nvPr>
          </p:nvSpPr>
          <p:spPr>
            <a:xfrm>
              <a:off x="5466165" y="1002868"/>
              <a:ext cx="1841516" cy="299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利润产品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578225" y="642747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sz="2000">
                <a:solidFill>
                  <a:schemeClr val="accent1"/>
                </a:solidFill>
                <a:ea typeface="宋体" panose="02010600030101010101" pitchFamily="2" charset="-122"/>
              </a:rPr>
              <a:t>产品类型</a:t>
            </a:r>
            <a:endParaRPr lang="zh-CN" altLang="en-US" sz="200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2609850" y="2887663"/>
            <a:ext cx="1574800" cy="10826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C666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ea typeface="+mj-ea"/>
                <a:sym typeface="微软雅黑" panose="020B0503020204020204" pitchFamily="34" charset="-122"/>
              </a:rPr>
              <a:t>电商市场定位</a:t>
            </a:r>
            <a:endParaRPr dirty="0">
              <a:solidFill>
                <a:srgbClr val="F8F8F8"/>
              </a:solidFill>
              <a:latin typeface="微软雅黑" panose="020B0503020204020204" pitchFamily="34" charset="-122"/>
              <a:ea typeface="+mj-ea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08685"/>
            <a:ext cx="5890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buClrTx/>
              <a:buSzTx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影响电商市场定位的微观要素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310" y="1816100"/>
            <a:ext cx="6084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.根据竞争情况进行细分和定位</a:t>
            </a:r>
          </a:p>
        </p:txBody>
      </p:sp>
      <p:sp>
        <p:nvSpPr>
          <p:cNvPr id="42" name="TextBox 36"/>
          <p:cNvSpPr txBox="1"/>
          <p:nvPr>
            <p:custDataLst>
              <p:tags r:id="rId1"/>
            </p:custDataLst>
          </p:nvPr>
        </p:nvSpPr>
        <p:spPr>
          <a:xfrm>
            <a:off x="676275" y="3023235"/>
            <a:ext cx="2992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sz="1600" dirty="0">
              <a:latin typeface="+mn-ea"/>
            </a:endParaRPr>
          </a:p>
        </p:txBody>
      </p:sp>
      <p:graphicFrame>
        <p:nvGraphicFramePr>
          <p:cNvPr id="6" name="图示 5"/>
          <p:cNvGraphicFramePr/>
          <p:nvPr>
            <p:custDataLst>
              <p:tags r:id="rId2"/>
            </p:custDataLst>
          </p:nvPr>
        </p:nvGraphicFramePr>
        <p:xfrm>
          <a:off x="3938270" y="1772920"/>
          <a:ext cx="6872605" cy="47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4" name="标题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sym typeface="+mn-ea"/>
              </a:rPr>
              <a:t>电商市场调研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9675" name="文本框 2"/>
          <p:cNvSpPr txBox="1"/>
          <p:nvPr/>
        </p:nvSpPr>
        <p:spPr>
          <a:xfrm>
            <a:off x="337820" y="981075"/>
            <a:ext cx="2345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1.市场情况</a:t>
            </a:r>
          </a:p>
        </p:txBody>
      </p:sp>
      <p:sp>
        <p:nvSpPr>
          <p:cNvPr id="69676" name="矩形 1"/>
          <p:cNvSpPr/>
          <p:nvPr/>
        </p:nvSpPr>
        <p:spPr>
          <a:xfrm>
            <a:off x="130175" y="887413"/>
            <a:ext cx="12001500" cy="5875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114250" y="3022954"/>
            <a:ext cx="6123488" cy="2170176"/>
            <a:chOff x="3034256" y="2772576"/>
            <a:chExt cx="6123488" cy="2170176"/>
          </a:xfrm>
        </p:grpSpPr>
        <p:sp>
          <p:nvSpPr>
            <p:cNvPr id="51" name="Block Arc 50"/>
            <p:cNvSpPr/>
            <p:nvPr>
              <p:custDataLst>
                <p:tags r:id="rId19"/>
              </p:custDataLst>
            </p:nvPr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>
              <p:custDataLst>
                <p:tags r:id="rId20"/>
              </p:custDataLst>
            </p:nvPr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Block Arc 52"/>
            <p:cNvSpPr/>
            <p:nvPr>
              <p:custDataLst>
                <p:tags r:id="rId21"/>
              </p:custDataLst>
            </p:nvPr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51150" y="3492475"/>
            <a:ext cx="1217067" cy="1217067"/>
            <a:chOff x="7471157" y="3242097"/>
            <a:chExt cx="1217066" cy="1217066"/>
          </a:xfrm>
        </p:grpSpPr>
        <p:sp>
          <p:nvSpPr>
            <p:cNvPr id="59" name="Oval 58"/>
            <p:cNvSpPr/>
            <p:nvPr>
              <p:custDataLst>
                <p:tags r:id="rId17"/>
              </p:custDataLst>
            </p:nvPr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3770" y="3492475"/>
            <a:ext cx="1217067" cy="1217067"/>
            <a:chOff x="3503777" y="3242097"/>
            <a:chExt cx="1217066" cy="1217066"/>
          </a:xfrm>
        </p:grpSpPr>
        <p:sp>
          <p:nvSpPr>
            <p:cNvPr id="57" name="Oval 56"/>
            <p:cNvSpPr/>
            <p:nvPr>
              <p:custDataLst>
                <p:tags r:id="rId15"/>
              </p:custDataLst>
            </p:nvPr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7460" y="3492475"/>
            <a:ext cx="1217067" cy="1217067"/>
            <a:chOff x="5487467" y="3242097"/>
            <a:chExt cx="1217066" cy="1217066"/>
          </a:xfrm>
        </p:grpSpPr>
        <p:sp>
          <p:nvSpPr>
            <p:cNvPr id="58" name="Oval 57"/>
            <p:cNvSpPr/>
            <p:nvPr>
              <p:custDataLst>
                <p:tags r:id="rId13"/>
              </p:custDataLst>
            </p:nvPr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63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6101237" y="4833584"/>
            <a:ext cx="149512" cy="525439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13" name="Oval 70"/>
            <p:cNvSpPr/>
            <p:nvPr>
              <p:custDataLst>
                <p:tags r:id="rId10"/>
              </p:custDataLst>
            </p:nvPr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>
              <p:custDataLst>
                <p:tags r:id="rId11"/>
              </p:custDataLst>
            </p:nvPr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>
              <p:custDataLst>
                <p:tags r:id="rId12"/>
              </p:custDataLst>
            </p:nvPr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117546" y="2842996"/>
            <a:ext cx="149512" cy="525439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18" name="Oval 78"/>
            <p:cNvSpPr/>
            <p:nvPr>
              <p:custDataLst>
                <p:tags r:id="rId7"/>
              </p:custDataLst>
            </p:nvPr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79"/>
            <p:cNvSpPr/>
            <p:nvPr>
              <p:custDataLst>
                <p:tags r:id="rId8"/>
              </p:custDataLst>
            </p:nvPr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80"/>
            <p:cNvSpPr/>
            <p:nvPr>
              <p:custDataLst>
                <p:tags r:id="rId9"/>
              </p:custDataLst>
            </p:nvPr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81"/>
          <p:cNvGrpSpPr/>
          <p:nvPr/>
        </p:nvGrpSpPr>
        <p:grpSpPr>
          <a:xfrm>
            <a:off x="8084928" y="2842996"/>
            <a:ext cx="149512" cy="525439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22" name="Oval 82"/>
            <p:cNvSpPr/>
            <p:nvPr>
              <p:custDataLst>
                <p:tags r:id="rId4"/>
              </p:custDataLst>
            </p:nvPr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83"/>
            <p:cNvSpPr/>
            <p:nvPr>
              <p:custDataLst>
                <p:tags r:id="rId5"/>
              </p:custDataLst>
            </p:nvPr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>
              <p:custDataLst>
                <p:tags r:id="rId6"/>
              </p:custDataLst>
            </p:nvPr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87"/>
          <p:cNvSpPr/>
          <p:nvPr>
            <p:custDataLst>
              <p:tags r:id="rId1"/>
            </p:custDataLst>
          </p:nvPr>
        </p:nvSpPr>
        <p:spPr>
          <a:xfrm>
            <a:off x="4899219" y="5528196"/>
            <a:ext cx="2553551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类目趋势</a:t>
            </a:r>
          </a:p>
        </p:txBody>
      </p:sp>
      <p:sp>
        <p:nvSpPr>
          <p:cNvPr id="26" name="Rectangle 88"/>
          <p:cNvSpPr/>
          <p:nvPr>
            <p:custDataLst>
              <p:tags r:id="rId2"/>
            </p:custDataLst>
          </p:nvPr>
        </p:nvSpPr>
        <p:spPr>
          <a:xfrm>
            <a:off x="6882908" y="2145375"/>
            <a:ext cx="255355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品牌分析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>
            <p:custDataLst>
              <p:tags r:id="rId3"/>
            </p:custDataLst>
          </p:nvPr>
        </p:nvSpPr>
        <p:spPr>
          <a:xfrm>
            <a:off x="2910011" y="2145375"/>
            <a:ext cx="255355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品类市场容量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4" name="标题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sym typeface="+mn-ea"/>
              </a:rPr>
              <a:t>电商市场调研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9675" name="文本框 2"/>
          <p:cNvSpPr txBox="1"/>
          <p:nvPr/>
        </p:nvSpPr>
        <p:spPr>
          <a:xfrm>
            <a:off x="121920" y="908685"/>
            <a:ext cx="2345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类目准入</a:t>
            </a:r>
          </a:p>
        </p:txBody>
      </p:sp>
      <p:sp>
        <p:nvSpPr>
          <p:cNvPr id="69676" name="矩形 1"/>
          <p:cNvSpPr/>
          <p:nvPr/>
        </p:nvSpPr>
        <p:spPr>
          <a:xfrm>
            <a:off x="0" y="908368"/>
            <a:ext cx="12001500" cy="5875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37925" y="2807689"/>
            <a:ext cx="8107178" cy="2170176"/>
            <a:chOff x="3034256" y="2772576"/>
            <a:chExt cx="8107178" cy="2170176"/>
          </a:xfrm>
        </p:grpSpPr>
        <p:sp>
          <p:nvSpPr>
            <p:cNvPr id="5" name="Block Arc 50"/>
            <p:cNvSpPr/>
            <p:nvPr>
              <p:custDataLst>
                <p:tags r:id="rId25"/>
              </p:custDataLst>
            </p:nvPr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Block Arc 51"/>
            <p:cNvSpPr/>
            <p:nvPr>
              <p:custDataLst>
                <p:tags r:id="rId26"/>
              </p:custDataLst>
            </p:nvPr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>
              <p:custDataLst>
                <p:tags r:id="rId27"/>
              </p:custDataLst>
            </p:nvPr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>
              <p:custDataLst>
                <p:tags r:id="rId28"/>
              </p:custDataLst>
            </p:nvPr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6474825" y="3277210"/>
            <a:ext cx="1217067" cy="1217067"/>
            <a:chOff x="7471157" y="3242097"/>
            <a:chExt cx="1217066" cy="1217066"/>
          </a:xfrm>
        </p:grpSpPr>
        <p:sp>
          <p:nvSpPr>
            <p:cNvPr id="14" name="Oval 58"/>
            <p:cNvSpPr/>
            <p:nvPr>
              <p:custDataLst>
                <p:tags r:id="rId23"/>
              </p:custDataLst>
            </p:nvPr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0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8458515" y="3277210"/>
            <a:ext cx="1217067" cy="1217067"/>
            <a:chOff x="9454847" y="3242097"/>
            <a:chExt cx="1217066" cy="1217066"/>
          </a:xfrm>
          <a:solidFill>
            <a:schemeClr val="accent1"/>
          </a:solidFill>
        </p:grpSpPr>
        <p:sp>
          <p:nvSpPr>
            <p:cNvPr id="60" name="Oval 59"/>
            <p:cNvSpPr/>
            <p:nvPr>
              <p:custDataLst>
                <p:tags r:id="rId21"/>
              </p:custDataLst>
            </p:nvPr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2507445" y="3277210"/>
            <a:ext cx="1217067" cy="1217067"/>
            <a:chOff x="3503777" y="3242097"/>
            <a:chExt cx="1217066" cy="1217066"/>
          </a:xfrm>
        </p:grpSpPr>
        <p:sp>
          <p:nvSpPr>
            <p:cNvPr id="24" name="Oval 56"/>
            <p:cNvSpPr/>
            <p:nvPr>
              <p:custDataLst>
                <p:tags r:id="rId19"/>
              </p:custDataLst>
            </p:nvPr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4491135" y="3277210"/>
            <a:ext cx="1217067" cy="1217067"/>
            <a:chOff x="5487467" y="3242097"/>
            <a:chExt cx="1217066" cy="1217066"/>
          </a:xfrm>
        </p:grpSpPr>
        <p:sp>
          <p:nvSpPr>
            <p:cNvPr id="29" name="Oval 57"/>
            <p:cNvSpPr/>
            <p:nvPr>
              <p:custDataLst>
                <p:tags r:id="rId17"/>
              </p:custDataLst>
            </p:nvPr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24912" y="4618319"/>
            <a:ext cx="149512" cy="525439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1" name="Oval 70"/>
            <p:cNvSpPr/>
            <p:nvPr>
              <p:custDataLst>
                <p:tags r:id="rId14"/>
              </p:custDataLst>
            </p:nvPr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71"/>
            <p:cNvSpPr/>
            <p:nvPr>
              <p:custDataLst>
                <p:tags r:id="rId15"/>
              </p:custDataLst>
            </p:nvPr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72"/>
            <p:cNvSpPr/>
            <p:nvPr>
              <p:custDataLst>
                <p:tags r:id="rId16"/>
              </p:custDataLst>
            </p:nvPr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992291" y="4618319"/>
            <a:ext cx="149512" cy="525439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>
              <p:custDataLst>
                <p:tags r:id="rId11"/>
              </p:custDataLst>
            </p:nvPr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>
              <p:custDataLst>
                <p:tags r:id="rId12"/>
              </p:custDataLst>
            </p:nvPr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>
              <p:custDataLst>
                <p:tags r:id="rId13"/>
              </p:custDataLst>
            </p:nvPr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77"/>
          <p:cNvGrpSpPr/>
          <p:nvPr/>
        </p:nvGrpSpPr>
        <p:grpSpPr>
          <a:xfrm>
            <a:off x="3041221" y="2627731"/>
            <a:ext cx="149512" cy="525439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>
              <p:custDataLst>
                <p:tags r:id="rId8"/>
              </p:custDataLst>
            </p:nvPr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>
              <p:custDataLst>
                <p:tags r:id="rId9"/>
              </p:custDataLst>
            </p:nvPr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>
              <p:custDataLst>
                <p:tags r:id="rId10"/>
              </p:custDataLst>
            </p:nvPr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08603" y="2627731"/>
            <a:ext cx="149512" cy="525439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83" name="Oval 82"/>
            <p:cNvSpPr/>
            <p:nvPr>
              <p:custDataLst>
                <p:tags r:id="rId5"/>
              </p:custDataLst>
            </p:nvPr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>
              <p:custDataLst>
                <p:tags r:id="rId6"/>
              </p:custDataLst>
            </p:nvPr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84"/>
            <p:cNvSpPr/>
            <p:nvPr>
              <p:custDataLst>
                <p:tags r:id="rId7"/>
              </p:custDataLst>
            </p:nvPr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Rectangle 86"/>
          <p:cNvSpPr/>
          <p:nvPr>
            <p:custDataLst>
              <p:tags r:id="rId1"/>
            </p:custDataLst>
          </p:nvPr>
        </p:nvSpPr>
        <p:spPr>
          <a:xfrm>
            <a:off x="7902575" y="5289550"/>
            <a:ext cx="29483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自营或者第三方入驻</a:t>
            </a:r>
          </a:p>
        </p:txBody>
      </p:sp>
      <p:sp>
        <p:nvSpPr>
          <p:cNvPr id="88" name="Rectangle 87"/>
          <p:cNvSpPr/>
          <p:nvPr>
            <p:custDataLst>
              <p:tags r:id="rId2"/>
            </p:custDataLst>
          </p:nvPr>
        </p:nvSpPr>
        <p:spPr>
          <a:xfrm>
            <a:off x="3822894" y="5312931"/>
            <a:ext cx="255355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新品占比</a:t>
            </a:r>
          </a:p>
        </p:txBody>
      </p:sp>
      <p:sp>
        <p:nvSpPr>
          <p:cNvPr id="89" name="Rectangle 88"/>
          <p:cNvSpPr/>
          <p:nvPr>
            <p:custDataLst>
              <p:tags r:id="rId3"/>
            </p:custDataLst>
          </p:nvPr>
        </p:nvSpPr>
        <p:spPr>
          <a:xfrm>
            <a:off x="5813568" y="2021550"/>
            <a:ext cx="255355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品牌垄断</a:t>
            </a:r>
          </a:p>
        </p:txBody>
      </p:sp>
      <p:sp>
        <p:nvSpPr>
          <p:cNvPr id="35" name="Rectangle 89"/>
          <p:cNvSpPr/>
          <p:nvPr>
            <p:custDataLst>
              <p:tags r:id="rId4"/>
            </p:custDataLst>
          </p:nvPr>
        </p:nvSpPr>
        <p:spPr>
          <a:xfrm>
            <a:off x="1781810" y="2026285"/>
            <a:ext cx="26790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热销产品评价数量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4" name="标题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sym typeface="+mn-ea"/>
              </a:rPr>
              <a:t>电商市场调研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9675" name="文本框 2"/>
          <p:cNvSpPr txBox="1"/>
          <p:nvPr/>
        </p:nvSpPr>
        <p:spPr>
          <a:xfrm>
            <a:off x="222885" y="1196975"/>
            <a:ext cx="2345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.竞争情况</a:t>
            </a:r>
          </a:p>
        </p:txBody>
      </p:sp>
      <p:sp>
        <p:nvSpPr>
          <p:cNvPr id="69676" name="矩形 1"/>
          <p:cNvSpPr/>
          <p:nvPr/>
        </p:nvSpPr>
        <p:spPr>
          <a:xfrm>
            <a:off x="0" y="908368"/>
            <a:ext cx="12001500" cy="5875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067377" y="2544226"/>
            <a:ext cx="1863987" cy="1781907"/>
            <a:chOff x="1067377" y="1691638"/>
            <a:chExt cx="1863986" cy="1781907"/>
          </a:xfrm>
        </p:grpSpPr>
        <p:sp>
          <p:nvSpPr>
            <p:cNvPr id="3" name="Oval 8"/>
            <p:cNvSpPr/>
            <p:nvPr>
              <p:custDataLst>
                <p:tags r:id="rId19"/>
              </p:custDataLst>
            </p:nvPr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1805677" y="2079544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>
              <p:custDataLst>
                <p:tags r:id="rId21"/>
              </p:custDataLst>
            </p:nvPr>
          </p:nvSpPr>
          <p:spPr>
            <a:xfrm>
              <a:off x="1067377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核心技术壁垒</a:t>
              </a:r>
              <a:r>
                <a:rPr lang="en-GB" altLang="zh-CN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2698057" y="3686052"/>
            <a:ext cx="1863987" cy="1781907"/>
            <a:chOff x="2698057" y="2833465"/>
            <a:chExt cx="1863986" cy="1781907"/>
          </a:xfrm>
        </p:grpSpPr>
        <p:sp>
          <p:nvSpPr>
            <p:cNvPr id="12" name="Oval 11"/>
            <p:cNvSpPr/>
            <p:nvPr>
              <p:custDataLst>
                <p:tags r:id="rId16"/>
              </p:custDataLst>
            </p:nvPr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6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18"/>
              </p:custDataLst>
            </p:nvPr>
          </p:nvSpPr>
          <p:spPr>
            <a:xfrm>
              <a:off x="269805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性价比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59417" y="3686052"/>
            <a:ext cx="1863987" cy="1781907"/>
            <a:chOff x="5959417" y="2833465"/>
            <a:chExt cx="1863986" cy="1781907"/>
          </a:xfrm>
        </p:grpSpPr>
        <p:sp>
          <p:nvSpPr>
            <p:cNvPr id="10" name="Oval 10"/>
            <p:cNvSpPr/>
            <p:nvPr>
              <p:custDataLst>
                <p:tags r:id="rId13"/>
              </p:custDataLst>
            </p:nvPr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15"/>
              </p:custDataLst>
            </p:nvPr>
          </p:nvSpPr>
          <p:spPr>
            <a:xfrm>
              <a:off x="595941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需求痛点</a:t>
              </a:r>
              <a:r>
                <a:rPr lang="en-GB" altLang="zh-CN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0776" y="3686054"/>
            <a:ext cx="1863987" cy="1781907"/>
            <a:chOff x="9220776" y="2833466"/>
            <a:chExt cx="1863986" cy="1781907"/>
          </a:xfrm>
        </p:grpSpPr>
        <p:sp>
          <p:nvSpPr>
            <p:cNvPr id="19" name="Oval 9"/>
            <p:cNvSpPr/>
            <p:nvPr>
              <p:custDataLst>
                <p:tags r:id="rId10"/>
              </p:custDataLst>
            </p:nvPr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2"/>
            <p:cNvSpPr/>
            <p:nvPr>
              <p:custDataLst>
                <p:tags r:id="rId12"/>
              </p:custDataLst>
            </p:nvPr>
          </p:nvSpPr>
          <p:spPr>
            <a:xfrm>
              <a:off x="9220776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运营短板</a:t>
              </a:r>
              <a:endParaRPr lang="zh-CN" alt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5"/>
          <p:cNvGrpSpPr/>
          <p:nvPr/>
        </p:nvGrpSpPr>
        <p:grpSpPr>
          <a:xfrm>
            <a:off x="4328737" y="2544226"/>
            <a:ext cx="1863987" cy="1781907"/>
            <a:chOff x="4328737" y="1691638"/>
            <a:chExt cx="1863986" cy="1781907"/>
          </a:xfrm>
        </p:grpSpPr>
        <p:sp>
          <p:nvSpPr>
            <p:cNvPr id="30" name="Oval 7"/>
            <p:cNvSpPr/>
            <p:nvPr>
              <p:custDataLst>
                <p:tags r:id="rId7"/>
              </p:custDataLst>
            </p:nvPr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23"/>
            <p:cNvSpPr/>
            <p:nvPr>
              <p:custDataLst>
                <p:tags r:id="rId9"/>
              </p:custDataLst>
            </p:nvPr>
          </p:nvSpPr>
          <p:spPr>
            <a:xfrm>
              <a:off x="4328737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价格趋势</a:t>
              </a:r>
              <a:r>
                <a:rPr lang="en-GB" altLang="zh-CN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9" name="Group 28"/>
          <p:cNvGrpSpPr/>
          <p:nvPr/>
        </p:nvGrpSpPr>
        <p:grpSpPr>
          <a:xfrm>
            <a:off x="7592373" y="2544226"/>
            <a:ext cx="1863987" cy="1781907"/>
            <a:chOff x="7592374" y="1691638"/>
            <a:chExt cx="1863986" cy="1781907"/>
          </a:xfrm>
        </p:grpSpPr>
        <p:sp>
          <p:nvSpPr>
            <p:cNvPr id="40" name="Oval 6"/>
            <p:cNvSpPr/>
            <p:nvPr>
              <p:custDataLst>
                <p:tags r:id="rId4"/>
              </p:custDataLst>
            </p:nvPr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24"/>
            <p:cNvSpPr/>
            <p:nvPr>
              <p:custDataLst>
                <p:tags r:id="rId6"/>
              </p:custDataLst>
            </p:nvPr>
          </p:nvSpPr>
          <p:spPr>
            <a:xfrm>
              <a:off x="7592374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差异化卖点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43" name="Straight Connector 25"/>
          <p:cNvCxnSpPr/>
          <p:nvPr>
            <p:custDataLst>
              <p:tags r:id="rId1"/>
            </p:custDataLst>
          </p:nvPr>
        </p:nvCxnSpPr>
        <p:spPr>
          <a:xfrm>
            <a:off x="2568313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/>
          <p:cNvCxnSpPr/>
          <p:nvPr>
            <p:custDataLst>
              <p:tags r:id="rId2"/>
            </p:custDataLst>
          </p:nvPr>
        </p:nvCxnSpPr>
        <p:spPr>
          <a:xfrm>
            <a:off x="5846085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7"/>
          <p:cNvCxnSpPr/>
          <p:nvPr>
            <p:custDataLst>
              <p:tags r:id="rId3"/>
            </p:custDataLst>
          </p:nvPr>
        </p:nvCxnSpPr>
        <p:spPr>
          <a:xfrm>
            <a:off x="9053519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4" name="标题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9004300" cy="611187"/>
          </a:xfrm>
        </p:spPr>
        <p:txBody>
          <a:bodyPr wrap="square" lIns="91428" tIns="45714" rIns="91428" bIns="45714" anchor="ctr" anchorCtr="0"/>
          <a:lstStyle/>
          <a:p>
            <a:r>
              <a:rPr dirty="0">
                <a:sym typeface="+mn-ea"/>
              </a:rPr>
              <a:t>电商市场调研</a:t>
            </a:r>
            <a:endParaRPr lang="zh-CN" altLang="zh-CN" dirty="0">
              <a:solidFill>
                <a:srgbClr val="F8F8F8"/>
              </a:solidFill>
              <a:latin typeface="微软雅黑" panose="020B0503020204020204" pitchFamily="3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9675" name="文本框 2"/>
          <p:cNvSpPr txBox="1"/>
          <p:nvPr/>
        </p:nvSpPr>
        <p:spPr>
          <a:xfrm>
            <a:off x="222885" y="1196975"/>
            <a:ext cx="2345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.产品可操作性</a:t>
            </a:r>
          </a:p>
        </p:txBody>
      </p:sp>
      <p:sp>
        <p:nvSpPr>
          <p:cNvPr id="69676" name="矩形 1"/>
          <p:cNvSpPr/>
          <p:nvPr/>
        </p:nvSpPr>
        <p:spPr>
          <a:xfrm>
            <a:off x="0" y="908368"/>
            <a:ext cx="12001500" cy="5875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Group 4"/>
          <p:cNvGrpSpPr/>
          <p:nvPr/>
        </p:nvGrpSpPr>
        <p:grpSpPr>
          <a:xfrm>
            <a:off x="1621732" y="3686052"/>
            <a:ext cx="1863987" cy="1781907"/>
            <a:chOff x="2698057" y="2833465"/>
            <a:chExt cx="1863986" cy="1781907"/>
          </a:xfrm>
        </p:grpSpPr>
        <p:sp>
          <p:nvSpPr>
            <p:cNvPr id="12" name="Oval 11"/>
            <p:cNvSpPr/>
            <p:nvPr>
              <p:custDataLst>
                <p:tags r:id="rId18"/>
              </p:custDataLst>
            </p:nvPr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6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20"/>
              </p:custDataLst>
            </p:nvPr>
          </p:nvSpPr>
          <p:spPr>
            <a:xfrm>
              <a:off x="269805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利润空间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3092" y="3686052"/>
            <a:ext cx="1863987" cy="1781907"/>
            <a:chOff x="5959417" y="2833465"/>
            <a:chExt cx="1863986" cy="1781907"/>
          </a:xfrm>
        </p:grpSpPr>
        <p:sp>
          <p:nvSpPr>
            <p:cNvPr id="10" name="Oval 10"/>
            <p:cNvSpPr/>
            <p:nvPr>
              <p:custDataLst>
                <p:tags r:id="rId15"/>
              </p:custDataLst>
            </p:nvPr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17"/>
              </p:custDataLst>
            </p:nvPr>
          </p:nvSpPr>
          <p:spPr>
            <a:xfrm>
              <a:off x="5959417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平台规则</a:t>
              </a:r>
              <a:r>
                <a:rPr lang="en-GB" altLang="zh-CN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03811" y="3717169"/>
            <a:ext cx="1863987" cy="1781907"/>
            <a:chOff x="9220776" y="2833466"/>
            <a:chExt cx="1863986" cy="1781907"/>
          </a:xfrm>
        </p:grpSpPr>
        <p:sp>
          <p:nvSpPr>
            <p:cNvPr id="19" name="Oval 9"/>
            <p:cNvSpPr/>
            <p:nvPr>
              <p:custDataLst>
                <p:tags r:id="rId12"/>
              </p:custDataLst>
            </p:nvPr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2"/>
            <p:cNvSpPr/>
            <p:nvPr>
              <p:custDataLst>
                <p:tags r:id="rId14"/>
              </p:custDataLst>
            </p:nvPr>
          </p:nvSpPr>
          <p:spPr>
            <a:xfrm>
              <a:off x="9220776" y="3628717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供应链调研</a:t>
              </a:r>
            </a:p>
          </p:txBody>
        </p:sp>
      </p:grpSp>
      <p:grpSp>
        <p:nvGrpSpPr>
          <p:cNvPr id="26" name="Group 5"/>
          <p:cNvGrpSpPr/>
          <p:nvPr/>
        </p:nvGrpSpPr>
        <p:grpSpPr>
          <a:xfrm>
            <a:off x="3252412" y="2544226"/>
            <a:ext cx="1863987" cy="1781907"/>
            <a:chOff x="4328737" y="1691638"/>
            <a:chExt cx="1863986" cy="1781907"/>
          </a:xfrm>
        </p:grpSpPr>
        <p:sp>
          <p:nvSpPr>
            <p:cNvPr id="30" name="Oval 7"/>
            <p:cNvSpPr/>
            <p:nvPr>
              <p:custDataLst>
                <p:tags r:id="rId9"/>
              </p:custDataLst>
            </p:nvPr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23"/>
            <p:cNvSpPr/>
            <p:nvPr>
              <p:custDataLst>
                <p:tags r:id="rId10"/>
              </p:custDataLst>
            </p:nvPr>
          </p:nvSpPr>
          <p:spPr>
            <a:xfrm>
              <a:off x="4328737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规范认证</a:t>
              </a:r>
            </a:p>
          </p:txBody>
        </p:sp>
        <p:sp>
          <p:nvSpPr>
            <p:cNvPr id="36" name="Freeform 17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28"/>
          <p:cNvGrpSpPr/>
          <p:nvPr/>
        </p:nvGrpSpPr>
        <p:grpSpPr>
          <a:xfrm>
            <a:off x="6516048" y="2544226"/>
            <a:ext cx="1863987" cy="1781907"/>
            <a:chOff x="7592374" y="1691638"/>
            <a:chExt cx="1863986" cy="1781907"/>
          </a:xfrm>
        </p:grpSpPr>
        <p:sp>
          <p:nvSpPr>
            <p:cNvPr id="40" name="Oval 6"/>
            <p:cNvSpPr/>
            <p:nvPr>
              <p:custDataLst>
                <p:tags r:id="rId6"/>
              </p:custDataLst>
            </p:nvPr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24"/>
            <p:cNvSpPr/>
            <p:nvPr>
              <p:custDataLst>
                <p:tags r:id="rId8"/>
              </p:custDataLst>
            </p:nvPr>
          </p:nvSpPr>
          <p:spPr>
            <a:xfrm>
              <a:off x="7592374" y="2460170"/>
              <a:ext cx="1863986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风险调研</a:t>
              </a:r>
              <a:r>
                <a:rPr lang="zh-CN" altLang="en-US" sz="18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43" name="Straight Connector 25"/>
          <p:cNvCxnSpPr/>
          <p:nvPr>
            <p:custDataLst>
              <p:tags r:id="rId1"/>
            </p:custDataLst>
          </p:nvPr>
        </p:nvCxnSpPr>
        <p:spPr>
          <a:xfrm>
            <a:off x="1491988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/>
          <p:cNvCxnSpPr/>
          <p:nvPr>
            <p:custDataLst>
              <p:tags r:id="rId2"/>
            </p:custDataLst>
          </p:nvPr>
        </p:nvCxnSpPr>
        <p:spPr>
          <a:xfrm>
            <a:off x="4769760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7"/>
          <p:cNvCxnSpPr/>
          <p:nvPr>
            <p:custDataLst>
              <p:tags r:id="rId3"/>
            </p:custDataLst>
          </p:nvPr>
        </p:nvCxnSpPr>
        <p:spPr>
          <a:xfrm>
            <a:off x="7977194" y="458741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6"/>
          <p:cNvCxnSpPr/>
          <p:nvPr>
            <p:custDataLst>
              <p:tags r:id="rId4"/>
            </p:custDataLst>
          </p:nvPr>
        </p:nvCxnSpPr>
        <p:spPr>
          <a:xfrm>
            <a:off x="3002555" y="246143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6"/>
          <p:cNvCxnSpPr/>
          <p:nvPr>
            <p:custDataLst>
              <p:tags r:id="rId5"/>
            </p:custDataLst>
          </p:nvPr>
        </p:nvCxnSpPr>
        <p:spPr>
          <a:xfrm>
            <a:off x="6387105" y="2461430"/>
            <a:ext cx="0" cy="108045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电商市场调研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353945" y="981075"/>
          <a:ext cx="8641715" cy="5672455"/>
        </p:xfrm>
        <a:graphic>
          <a:graphicData uri="http://schemas.openxmlformats.org/drawingml/2006/table">
            <a:tbl>
              <a:tblPr/>
              <a:tblGrid>
                <a:gridCol w="97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 rowSpan="2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选品调研的内容</a:t>
                      </a:r>
                      <a:endParaRPr lang="en-US" altLang="en-US" sz="1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模块</a:t>
                      </a:r>
                      <a:endParaRPr lang="en-US" altLang="en-US" sz="1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调研情况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市场情况</a:t>
                      </a:r>
                      <a:endParaRPr lang="en-US" altLang="en-US" sz="1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品类市场容量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类目趋势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品牌分析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类目准入</a:t>
                      </a:r>
                      <a:endParaRPr lang="en-US" altLang="en-US" sz="1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热销产品评价数量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新品占比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品牌垄断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自营或者第三方入驻 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竞争分析</a:t>
                      </a:r>
                      <a:endParaRPr lang="en-US" altLang="en-US" sz="1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核心技术壁垒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性价比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价格趋势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需求痛点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差异化卖点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运营短板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产品可操作性</a:t>
                      </a:r>
                      <a:endParaRPr lang="en-US" altLang="en-US" sz="1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利润空间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1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认证合规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3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平台规则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风险调查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供应链调研 </a:t>
                      </a:r>
                      <a:endParaRPr lang="en-US" altLang="en-US" sz="12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32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综合结论</a:t>
                      </a:r>
                      <a:endParaRPr lang="en-US" altLang="en-US" sz="10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273810" y="2421255"/>
            <a:ext cx="502920" cy="2750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</a:p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</a:p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</a:p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研</a:t>
            </a:r>
          </a:p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</a:p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照</a:t>
            </a:r>
          </a:p>
          <a:p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U5MjZmOTI1NTJmMDBlZTcwOGRlNTY0M2UxM2UyM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78*463"/>
  <p:tag name="TABLE_ENDDRAG_RECT" val="80*76*778*4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080808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080808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2154</Words>
  <Application>Microsoft Office PowerPoint</Application>
  <PresentationFormat>自定义</PresentationFormat>
  <Paragraphs>300</Paragraphs>
  <Slides>43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仿宋_GB2312</vt:lpstr>
      <vt:lpstr>宋体</vt:lpstr>
      <vt:lpstr>微软雅黑</vt:lpstr>
      <vt:lpstr>Arial</vt:lpstr>
      <vt:lpstr>Calibri</vt:lpstr>
      <vt:lpstr>Times New Roman</vt:lpstr>
      <vt:lpstr>2_默认设计模板</vt:lpstr>
      <vt:lpstr>1_默认设计模板</vt:lpstr>
      <vt:lpstr>电商市场分析</vt:lpstr>
      <vt:lpstr>电商市场调研</vt:lpstr>
      <vt:lpstr>电商市场调研</vt:lpstr>
      <vt:lpstr>电商市场调研</vt:lpstr>
      <vt:lpstr>电商市场调研</vt:lpstr>
      <vt:lpstr>电商市场调研</vt:lpstr>
      <vt:lpstr>电商市场调研</vt:lpstr>
      <vt:lpstr>电商市场调研</vt:lpstr>
      <vt:lpstr>电商市场调研</vt:lpstr>
      <vt:lpstr>电商市场调研</vt:lpstr>
      <vt:lpstr>电商市场调研</vt:lpstr>
      <vt:lpstr>电商市场调研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电商市场分析</vt:lpstr>
      <vt:lpstr>电商市场定位</vt:lpstr>
      <vt:lpstr>电商市场定位</vt:lpstr>
      <vt:lpstr>案例启示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  <vt:lpstr>电商市场定位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8613963066053</cp:lastModifiedBy>
  <cp:revision>837</cp:revision>
  <dcterms:created xsi:type="dcterms:W3CDTF">2013-01-25T01:44:00Z</dcterms:created>
  <dcterms:modified xsi:type="dcterms:W3CDTF">2024-08-13T13:16:20Z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BFB9CF9EC7924174A085BFC6023071B1_13</vt:lpwstr>
  </property>
</Properties>
</file>